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4116" r:id="rId5"/>
    <p:sldMasterId id="2147484128" r:id="rId6"/>
    <p:sldMasterId id="2147484140" r:id="rId7"/>
    <p:sldMasterId id="2147484152" r:id="rId8"/>
  </p:sldMasterIdLst>
  <p:notesMasterIdLst>
    <p:notesMasterId r:id="rId49"/>
  </p:notesMasterIdLst>
  <p:handoutMasterIdLst>
    <p:handoutMasterId r:id="rId50"/>
  </p:handoutMasterIdLst>
  <p:sldIdLst>
    <p:sldId id="538" r:id="rId9"/>
    <p:sldId id="674" r:id="rId10"/>
    <p:sldId id="681" r:id="rId11"/>
    <p:sldId id="639" r:id="rId12"/>
    <p:sldId id="683" r:id="rId13"/>
    <p:sldId id="684" r:id="rId14"/>
    <p:sldId id="685" r:id="rId15"/>
    <p:sldId id="686" r:id="rId16"/>
    <p:sldId id="704" r:id="rId17"/>
    <p:sldId id="703" r:id="rId18"/>
    <p:sldId id="609" r:id="rId19"/>
    <p:sldId id="635" r:id="rId20"/>
    <p:sldId id="690" r:id="rId21"/>
    <p:sldId id="263" r:id="rId22"/>
    <p:sldId id="691" r:id="rId23"/>
    <p:sldId id="692" r:id="rId24"/>
    <p:sldId id="693" r:id="rId25"/>
    <p:sldId id="676" r:id="rId26"/>
    <p:sldId id="654" r:id="rId27"/>
    <p:sldId id="655" r:id="rId28"/>
    <p:sldId id="656" r:id="rId29"/>
    <p:sldId id="694" r:id="rId30"/>
    <p:sldId id="695" r:id="rId31"/>
    <p:sldId id="646" r:id="rId32"/>
    <p:sldId id="696" r:id="rId33"/>
    <p:sldId id="697" r:id="rId34"/>
    <p:sldId id="698" r:id="rId35"/>
    <p:sldId id="699" r:id="rId36"/>
    <p:sldId id="700" r:id="rId37"/>
    <p:sldId id="682" r:id="rId38"/>
    <p:sldId id="702" r:id="rId39"/>
    <p:sldId id="701" r:id="rId40"/>
    <p:sldId id="409" r:id="rId41"/>
    <p:sldId id="638" r:id="rId42"/>
    <p:sldId id="677" r:id="rId43"/>
    <p:sldId id="678" r:id="rId44"/>
    <p:sldId id="679" r:id="rId45"/>
    <p:sldId id="680" r:id="rId46"/>
    <p:sldId id="658" r:id="rId47"/>
    <p:sldId id="542" r:id="rId4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2F57A36-BB3D-4F80-80BA-33A46762DC61}" type="datetimeFigureOut">
              <a:rPr lang="en-GB" smtClean="0"/>
              <a:t>14/09/2023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EAB4967-784D-4D3B-8EE0-1A96E9656D7D}" type="slidenum">
              <a:rPr lang="en-GB" smtClean="0"/>
              <a:t>‹#›</a:t>
            </a:fld>
            <a:endParaRPr lang="en-GB"/>
          </a:p>
        </p:txBody>
      </p:sp>
    </p:spTree>
    <p:extLst>
      <p:ext uri="{BB962C8B-B14F-4D97-AF65-F5344CB8AC3E}">
        <p14:creationId xmlns:p14="http://schemas.microsoft.com/office/powerpoint/2010/main" val="3556228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17D8595-C714-45AA-834B-FE91BEAEE4C5}" type="datetimeFigureOut">
              <a:rPr lang="en-GB" smtClean="0"/>
              <a:t>14/09/2023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F9FFE2F-EA22-4ED0-8E70-B99A55ABADF9}" type="slidenum">
              <a:rPr lang="en-GB" smtClean="0"/>
              <a:t>‹#›</a:t>
            </a:fld>
            <a:endParaRPr lang="en-GB"/>
          </a:p>
        </p:txBody>
      </p:sp>
    </p:spTree>
    <p:extLst>
      <p:ext uri="{BB962C8B-B14F-4D97-AF65-F5344CB8AC3E}">
        <p14:creationId xmlns:p14="http://schemas.microsoft.com/office/powerpoint/2010/main" val="2178894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1966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10</a:t>
            </a:fld>
            <a:endParaRPr lang="en-GB"/>
          </a:p>
        </p:txBody>
      </p:sp>
    </p:spTree>
    <p:extLst>
      <p:ext uri="{BB962C8B-B14F-4D97-AF65-F5344CB8AC3E}">
        <p14:creationId xmlns:p14="http://schemas.microsoft.com/office/powerpoint/2010/main" val="41691793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11</a:t>
            </a:fld>
            <a:endParaRPr lang="en-GB"/>
          </a:p>
        </p:txBody>
      </p:sp>
    </p:spTree>
    <p:extLst>
      <p:ext uri="{BB962C8B-B14F-4D97-AF65-F5344CB8AC3E}">
        <p14:creationId xmlns:p14="http://schemas.microsoft.com/office/powerpoint/2010/main" val="3905477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12</a:t>
            </a:fld>
            <a:endParaRPr lang="en-GB"/>
          </a:p>
        </p:txBody>
      </p:sp>
    </p:spTree>
    <p:extLst>
      <p:ext uri="{BB962C8B-B14F-4D97-AF65-F5344CB8AC3E}">
        <p14:creationId xmlns:p14="http://schemas.microsoft.com/office/powerpoint/2010/main" val="1001810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13</a:t>
            </a:fld>
            <a:endParaRPr lang="en-GB"/>
          </a:p>
        </p:txBody>
      </p:sp>
    </p:spTree>
    <p:extLst>
      <p:ext uri="{BB962C8B-B14F-4D97-AF65-F5344CB8AC3E}">
        <p14:creationId xmlns:p14="http://schemas.microsoft.com/office/powerpoint/2010/main" val="565084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14</a:t>
            </a:fld>
            <a:endParaRPr lang="en-GB"/>
          </a:p>
        </p:txBody>
      </p:sp>
    </p:spTree>
    <p:extLst>
      <p:ext uri="{BB962C8B-B14F-4D97-AF65-F5344CB8AC3E}">
        <p14:creationId xmlns:p14="http://schemas.microsoft.com/office/powerpoint/2010/main" val="323667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15</a:t>
            </a:fld>
            <a:endParaRPr lang="en-GB"/>
          </a:p>
        </p:txBody>
      </p:sp>
    </p:spTree>
    <p:extLst>
      <p:ext uri="{BB962C8B-B14F-4D97-AF65-F5344CB8AC3E}">
        <p14:creationId xmlns:p14="http://schemas.microsoft.com/office/powerpoint/2010/main" val="1884284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16</a:t>
            </a:fld>
            <a:endParaRPr lang="en-GB"/>
          </a:p>
        </p:txBody>
      </p:sp>
    </p:spTree>
    <p:extLst>
      <p:ext uri="{BB962C8B-B14F-4D97-AF65-F5344CB8AC3E}">
        <p14:creationId xmlns:p14="http://schemas.microsoft.com/office/powerpoint/2010/main" val="2734875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17</a:t>
            </a:fld>
            <a:endParaRPr lang="en-GB"/>
          </a:p>
        </p:txBody>
      </p:sp>
    </p:spTree>
    <p:extLst>
      <p:ext uri="{BB962C8B-B14F-4D97-AF65-F5344CB8AC3E}">
        <p14:creationId xmlns:p14="http://schemas.microsoft.com/office/powerpoint/2010/main" val="3266184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18</a:t>
            </a:fld>
            <a:endParaRPr lang="en-GB"/>
          </a:p>
        </p:txBody>
      </p:sp>
    </p:spTree>
    <p:extLst>
      <p:ext uri="{BB962C8B-B14F-4D97-AF65-F5344CB8AC3E}">
        <p14:creationId xmlns:p14="http://schemas.microsoft.com/office/powerpoint/2010/main" val="916188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19</a:t>
            </a:fld>
            <a:endParaRPr lang="en-GB"/>
          </a:p>
        </p:txBody>
      </p:sp>
    </p:spTree>
    <p:extLst>
      <p:ext uri="{BB962C8B-B14F-4D97-AF65-F5344CB8AC3E}">
        <p14:creationId xmlns:p14="http://schemas.microsoft.com/office/powerpoint/2010/main" val="67765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902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20</a:t>
            </a:fld>
            <a:endParaRPr lang="en-GB"/>
          </a:p>
        </p:txBody>
      </p:sp>
    </p:spTree>
    <p:extLst>
      <p:ext uri="{BB962C8B-B14F-4D97-AF65-F5344CB8AC3E}">
        <p14:creationId xmlns:p14="http://schemas.microsoft.com/office/powerpoint/2010/main" val="1573319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21</a:t>
            </a:fld>
            <a:endParaRPr lang="en-GB"/>
          </a:p>
        </p:txBody>
      </p:sp>
    </p:spTree>
    <p:extLst>
      <p:ext uri="{BB962C8B-B14F-4D97-AF65-F5344CB8AC3E}">
        <p14:creationId xmlns:p14="http://schemas.microsoft.com/office/powerpoint/2010/main" val="228321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22</a:t>
            </a:fld>
            <a:endParaRPr lang="en-GB"/>
          </a:p>
        </p:txBody>
      </p:sp>
    </p:spTree>
    <p:extLst>
      <p:ext uri="{BB962C8B-B14F-4D97-AF65-F5344CB8AC3E}">
        <p14:creationId xmlns:p14="http://schemas.microsoft.com/office/powerpoint/2010/main" val="2126511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F9FFE2F-EA22-4ED0-8E70-B99A55ABADF9}" type="slidenum">
              <a:rPr lang="en-GB" smtClean="0"/>
              <a:t>23</a:t>
            </a:fld>
            <a:endParaRPr lang="en-GB"/>
          </a:p>
        </p:txBody>
      </p:sp>
    </p:spTree>
    <p:extLst>
      <p:ext uri="{BB962C8B-B14F-4D97-AF65-F5344CB8AC3E}">
        <p14:creationId xmlns:p14="http://schemas.microsoft.com/office/powerpoint/2010/main" val="1587938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24</a:t>
            </a:fld>
            <a:endParaRPr lang="en-GB"/>
          </a:p>
        </p:txBody>
      </p:sp>
    </p:spTree>
    <p:extLst>
      <p:ext uri="{BB962C8B-B14F-4D97-AF65-F5344CB8AC3E}">
        <p14:creationId xmlns:p14="http://schemas.microsoft.com/office/powerpoint/2010/main" val="1106330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25</a:t>
            </a:fld>
            <a:endParaRPr lang="en-GB"/>
          </a:p>
        </p:txBody>
      </p:sp>
    </p:spTree>
    <p:extLst>
      <p:ext uri="{BB962C8B-B14F-4D97-AF65-F5344CB8AC3E}">
        <p14:creationId xmlns:p14="http://schemas.microsoft.com/office/powerpoint/2010/main" val="423893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26</a:t>
            </a:fld>
            <a:endParaRPr lang="en-GB"/>
          </a:p>
        </p:txBody>
      </p:sp>
    </p:spTree>
    <p:extLst>
      <p:ext uri="{BB962C8B-B14F-4D97-AF65-F5344CB8AC3E}">
        <p14:creationId xmlns:p14="http://schemas.microsoft.com/office/powerpoint/2010/main" val="1644675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0195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6609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224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9FFE2F-EA22-4ED0-8E70-B99A55ABAD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3438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30</a:t>
            </a:fld>
            <a:endParaRPr lang="en-GB"/>
          </a:p>
        </p:txBody>
      </p:sp>
    </p:spTree>
    <p:extLst>
      <p:ext uri="{BB962C8B-B14F-4D97-AF65-F5344CB8AC3E}">
        <p14:creationId xmlns:p14="http://schemas.microsoft.com/office/powerpoint/2010/main" val="2824789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31</a:t>
            </a:fld>
            <a:endParaRPr lang="en-GB"/>
          </a:p>
        </p:txBody>
      </p:sp>
    </p:spTree>
    <p:extLst>
      <p:ext uri="{BB962C8B-B14F-4D97-AF65-F5344CB8AC3E}">
        <p14:creationId xmlns:p14="http://schemas.microsoft.com/office/powerpoint/2010/main" val="2334198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32</a:t>
            </a:fld>
            <a:endParaRPr lang="en-GB"/>
          </a:p>
        </p:txBody>
      </p:sp>
    </p:spTree>
    <p:extLst>
      <p:ext uri="{BB962C8B-B14F-4D97-AF65-F5344CB8AC3E}">
        <p14:creationId xmlns:p14="http://schemas.microsoft.com/office/powerpoint/2010/main" val="1972923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EE77AF7-2D2A-475E-956D-86FE69B1296C}" type="slidenum">
              <a:rPr lang="en-GB" smtClean="0"/>
              <a:t>33</a:t>
            </a:fld>
            <a:endParaRPr lang="en-GB"/>
          </a:p>
        </p:txBody>
      </p:sp>
    </p:spTree>
    <p:extLst>
      <p:ext uri="{BB962C8B-B14F-4D97-AF65-F5344CB8AC3E}">
        <p14:creationId xmlns:p14="http://schemas.microsoft.com/office/powerpoint/2010/main" val="2440346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34</a:t>
            </a:fld>
            <a:endParaRPr lang="en-GB"/>
          </a:p>
        </p:txBody>
      </p:sp>
    </p:spTree>
    <p:extLst>
      <p:ext uri="{BB962C8B-B14F-4D97-AF65-F5344CB8AC3E}">
        <p14:creationId xmlns:p14="http://schemas.microsoft.com/office/powerpoint/2010/main" val="39963830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35</a:t>
            </a:fld>
            <a:endParaRPr lang="en-GB"/>
          </a:p>
        </p:txBody>
      </p:sp>
    </p:spTree>
    <p:extLst>
      <p:ext uri="{BB962C8B-B14F-4D97-AF65-F5344CB8AC3E}">
        <p14:creationId xmlns:p14="http://schemas.microsoft.com/office/powerpoint/2010/main" val="11331075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36</a:t>
            </a:fld>
            <a:endParaRPr lang="en-GB"/>
          </a:p>
        </p:txBody>
      </p:sp>
    </p:spTree>
    <p:extLst>
      <p:ext uri="{BB962C8B-B14F-4D97-AF65-F5344CB8AC3E}">
        <p14:creationId xmlns:p14="http://schemas.microsoft.com/office/powerpoint/2010/main" val="249615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37</a:t>
            </a:fld>
            <a:endParaRPr lang="en-GB"/>
          </a:p>
        </p:txBody>
      </p:sp>
    </p:spTree>
    <p:extLst>
      <p:ext uri="{BB962C8B-B14F-4D97-AF65-F5344CB8AC3E}">
        <p14:creationId xmlns:p14="http://schemas.microsoft.com/office/powerpoint/2010/main" val="4271646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38</a:t>
            </a:fld>
            <a:endParaRPr lang="en-GB"/>
          </a:p>
        </p:txBody>
      </p:sp>
    </p:spTree>
    <p:extLst>
      <p:ext uri="{BB962C8B-B14F-4D97-AF65-F5344CB8AC3E}">
        <p14:creationId xmlns:p14="http://schemas.microsoft.com/office/powerpoint/2010/main" val="3107041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39</a:t>
            </a:fld>
            <a:endParaRPr lang="en-GB"/>
          </a:p>
        </p:txBody>
      </p:sp>
    </p:spTree>
    <p:extLst>
      <p:ext uri="{BB962C8B-B14F-4D97-AF65-F5344CB8AC3E}">
        <p14:creationId xmlns:p14="http://schemas.microsoft.com/office/powerpoint/2010/main" val="58043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4</a:t>
            </a:fld>
            <a:endParaRPr lang="en-GB"/>
          </a:p>
        </p:txBody>
      </p:sp>
    </p:spTree>
    <p:extLst>
      <p:ext uri="{BB962C8B-B14F-4D97-AF65-F5344CB8AC3E}">
        <p14:creationId xmlns:p14="http://schemas.microsoft.com/office/powerpoint/2010/main" val="12944173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40</a:t>
            </a:fld>
            <a:endParaRPr lang="en-GB"/>
          </a:p>
        </p:txBody>
      </p:sp>
    </p:spTree>
    <p:extLst>
      <p:ext uri="{BB962C8B-B14F-4D97-AF65-F5344CB8AC3E}">
        <p14:creationId xmlns:p14="http://schemas.microsoft.com/office/powerpoint/2010/main" val="4161653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5</a:t>
            </a:fld>
            <a:endParaRPr lang="en-GB"/>
          </a:p>
        </p:txBody>
      </p:sp>
    </p:spTree>
    <p:extLst>
      <p:ext uri="{BB962C8B-B14F-4D97-AF65-F5344CB8AC3E}">
        <p14:creationId xmlns:p14="http://schemas.microsoft.com/office/powerpoint/2010/main" val="389600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6</a:t>
            </a:fld>
            <a:endParaRPr lang="en-GB"/>
          </a:p>
        </p:txBody>
      </p:sp>
    </p:spTree>
    <p:extLst>
      <p:ext uri="{BB962C8B-B14F-4D97-AF65-F5344CB8AC3E}">
        <p14:creationId xmlns:p14="http://schemas.microsoft.com/office/powerpoint/2010/main" val="950240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7</a:t>
            </a:fld>
            <a:endParaRPr lang="en-GB"/>
          </a:p>
        </p:txBody>
      </p:sp>
    </p:spTree>
    <p:extLst>
      <p:ext uri="{BB962C8B-B14F-4D97-AF65-F5344CB8AC3E}">
        <p14:creationId xmlns:p14="http://schemas.microsoft.com/office/powerpoint/2010/main" val="1411496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8</a:t>
            </a:fld>
            <a:endParaRPr lang="en-GB"/>
          </a:p>
        </p:txBody>
      </p:sp>
    </p:spTree>
    <p:extLst>
      <p:ext uri="{BB962C8B-B14F-4D97-AF65-F5344CB8AC3E}">
        <p14:creationId xmlns:p14="http://schemas.microsoft.com/office/powerpoint/2010/main" val="2753326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9FFE2F-EA22-4ED0-8E70-B99A55ABADF9}" type="slidenum">
              <a:rPr lang="en-GB" smtClean="0"/>
              <a:t>9</a:t>
            </a:fld>
            <a:endParaRPr lang="en-GB"/>
          </a:p>
        </p:txBody>
      </p:sp>
    </p:spTree>
    <p:extLst>
      <p:ext uri="{BB962C8B-B14F-4D97-AF65-F5344CB8AC3E}">
        <p14:creationId xmlns:p14="http://schemas.microsoft.com/office/powerpoint/2010/main" val="679240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ECE19A1-640D-45A1-B42A-E47E135C6111}"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5906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816E12-E985-42A3-BA89-0F7DA290C956}"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38989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72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CD7268F-7384-4180-B90F-D0B6E6D168BB}"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441975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425C142-9FA3-4097-90FC-460E396E18F2}"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4250987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CA2FED6-F318-4B28-B53B-FDE3D18B7E7D}"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59754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B9557C5-B81C-4308-97F5-461953A00247}"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75086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F810FBA-DE94-4D51-9B0A-849CFC162265}"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216047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92505CE-1689-4D1D-A887-2AF1B4DEA7EB}"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064714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43B4694-599B-4CBE-9847-44AF97A3036D}"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381177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3BA2808-B77B-4E5A-9F4C-4D3D60E6CC97}"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6900444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1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161" y="27313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312" y="143517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0D2CB50-3FE8-4845-8D87-FD669F772FE9}"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44834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8D6A96-D6AB-4AFB-A5B4-CE7A79CE7543}"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588927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2D67E9A-5BE1-4611-9B09-BD2F24137610}"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9494893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D08FFA8-3119-41AA-92B1-8A59FE20C4B4}"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866407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2"/>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72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334807-3B73-4BBC-8255-C97924A51046}"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531305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F84B10D-DBEC-425C-A818-80A2D4F5769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1992602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84B10D-DBEC-425C-A818-80A2D4F5769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168390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84B10D-DBEC-425C-A818-80A2D4F5769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1138147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F84B10D-DBEC-425C-A818-80A2D4F5769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3164561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F84B10D-DBEC-425C-A818-80A2D4F5769A}"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1208149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F84B10D-DBEC-425C-A818-80A2D4F5769A}"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3858513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4B10D-DBEC-425C-A818-80A2D4F5769A}"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2565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2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A6C4BF-169E-4D7B-B12B-CA96F4CBB4AE}"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7883050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F84B10D-DBEC-425C-A818-80A2D4F5769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2794974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F84B10D-DBEC-425C-A818-80A2D4F5769A}"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18038423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84B10D-DBEC-425C-A818-80A2D4F5769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9600010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F84B10D-DBEC-425C-A818-80A2D4F5769A}"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3745E8-C444-4C92-9138-C557306AD3EA}" type="slidenum">
              <a:rPr lang="en-GB" smtClean="0"/>
              <a:t>‹#›</a:t>
            </a:fld>
            <a:endParaRPr lang="en-GB"/>
          </a:p>
        </p:txBody>
      </p:sp>
    </p:spTree>
    <p:extLst>
      <p:ext uri="{BB962C8B-B14F-4D97-AF65-F5344CB8AC3E}">
        <p14:creationId xmlns:p14="http://schemas.microsoft.com/office/powerpoint/2010/main" val="41992766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3F392D-E74F-4139-9312-3B1514FB8F88}"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725055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F392D-E74F-4139-9312-3B1514FB8F88}"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1024661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3F392D-E74F-4139-9312-3B1514FB8F88}"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27976408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3F392D-E74F-4139-9312-3B1514FB8F88}"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3037226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3F392D-E74F-4139-9312-3B1514FB8F88}" type="datetimeFigureOut">
              <a:rPr lang="en-GB" smtClean="0"/>
              <a:t>14/09/2023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1127359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3F392D-E74F-4139-9312-3B1514FB8F88}" type="datetimeFigureOut">
              <a:rPr lang="en-GB" smtClean="0"/>
              <a:t>14/09/2023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1909182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1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B5961B0-687F-420C-A934-110837736649}"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6041680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3F392D-E74F-4139-9312-3B1514FB8F88}" type="datetimeFigureOut">
              <a:rPr lang="en-GB" smtClean="0"/>
              <a:t>14/09/2023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690189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F392D-E74F-4139-9312-3B1514FB8F88}"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1826607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3F392D-E74F-4139-9312-3B1514FB8F88}" type="datetimeFigureOut">
              <a:rPr lang="en-GB" smtClean="0"/>
              <a:t>14/09/2023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1349590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F392D-E74F-4139-9312-3B1514FB8F88}"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3224223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3F392D-E74F-4139-9312-3B1514FB8F88}" type="datetimeFigureOut">
              <a:rPr lang="en-GB" smtClean="0"/>
              <a:t>14/09/2023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EA8F9A-15E0-48BB-B7F6-A1C17116F4A8}" type="slidenum">
              <a:rPr lang="en-GB" smtClean="0"/>
              <a:t>‹#›</a:t>
            </a:fld>
            <a:endParaRPr lang="en-GB"/>
          </a:p>
        </p:txBody>
      </p:sp>
    </p:spTree>
    <p:extLst>
      <p:ext uri="{BB962C8B-B14F-4D97-AF65-F5344CB8AC3E}">
        <p14:creationId xmlns:p14="http://schemas.microsoft.com/office/powerpoint/2010/main" val="1437687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30744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481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221035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4290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5273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1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393976F-EB8A-42C1-8086-63DD8A62E114}"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23750784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27581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11646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8645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285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450696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00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4F50D8C-F436-4507-8FCE-6E64F77850FD}"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069845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FFB4783-CC2C-4464-98C1-E872D1837E70}"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45579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31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161" y="27313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312" y="143517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DDF8D05-B18F-4806-A17A-0EEC3BCBCB68}"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3939932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lt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5D5DCCE-713E-496D-A9D1-B48B574C267B}" type="slidenum">
              <a:rPr lang="en-GB" altLang="en-US">
                <a:solidFill>
                  <a:prstClr val="black">
                    <a:tint val="75000"/>
                  </a:prstClr>
                </a:solidFill>
              </a:rPr>
              <a:pPr>
                <a:defRPr/>
              </a:pPr>
              <a:t>‹#›</a:t>
            </a:fld>
            <a:endParaRPr lang="en-GB" altLang="en-US">
              <a:solidFill>
                <a:prstClr val="black">
                  <a:tint val="75000"/>
                </a:prstClr>
              </a:solidFill>
            </a:endParaRPr>
          </a:p>
        </p:txBody>
      </p:sp>
    </p:spTree>
    <p:extLst>
      <p:ext uri="{BB962C8B-B14F-4D97-AF65-F5344CB8AC3E}">
        <p14:creationId xmlns:p14="http://schemas.microsoft.com/office/powerpoint/2010/main" val="159631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17"/>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43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43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43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2C1E4555-37FC-4EA6-9BDA-24FF04C8C187}" type="slidenum">
              <a:rPr lang="en-GB" altLang="en-US">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2593508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1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43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43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GB" alt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43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DFC59701-75CE-409C-A5E3-CD7ACA86B36C}" type="slidenum">
              <a:rPr lang="en-GB" altLang="en-US">
                <a:solidFill>
                  <a:prstClr val="black">
                    <a:tint val="75000"/>
                  </a:prstClr>
                </a:solidFill>
                <a:latin typeface="Arial" charset="0"/>
              </a:rPr>
              <a:pPr fontAlgn="base">
                <a:spcBef>
                  <a:spcPct val="0"/>
                </a:spcBef>
                <a:spcAft>
                  <a:spcPct val="0"/>
                </a:spcAft>
                <a:defRPr/>
              </a:pPr>
              <a:t>‹#›</a:t>
            </a:fld>
            <a:endParaRPr lang="en-GB" altLang="en-US">
              <a:solidFill>
                <a:prstClr val="black">
                  <a:tint val="75000"/>
                </a:prstClr>
              </a:solidFill>
              <a:latin typeface="Arial" charset="0"/>
            </a:endParaRPr>
          </a:p>
        </p:txBody>
      </p:sp>
    </p:spTree>
    <p:extLst>
      <p:ext uri="{BB962C8B-B14F-4D97-AF65-F5344CB8AC3E}">
        <p14:creationId xmlns:p14="http://schemas.microsoft.com/office/powerpoint/2010/main" val="2654835825"/>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rtl="0" eaLnBrk="0" fontAlgn="base" hangingPunct="0">
        <a:spcBef>
          <a:spcPct val="0"/>
        </a:spcBef>
        <a:spcAft>
          <a:spcPct val="0"/>
        </a:spcAft>
        <a:defRPr sz="4400" kern="1200">
          <a:solidFill>
            <a:schemeClr val="tx1"/>
          </a:solidFill>
          <a:latin typeface="Comic Sans MS" pitchFamily="66"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F84B10D-DBEC-425C-A818-80A2D4F5769A}" type="datetimeFigureOut">
              <a:rPr lang="en-GB" smtClean="0"/>
              <a:t>14/09/2023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63745E8-C444-4C92-9138-C557306AD3EA}" type="slidenum">
              <a:rPr lang="en-GB" smtClean="0"/>
              <a:t>‹#›</a:t>
            </a:fld>
            <a:endParaRPr lang="en-GB"/>
          </a:p>
        </p:txBody>
      </p:sp>
    </p:spTree>
    <p:extLst>
      <p:ext uri="{BB962C8B-B14F-4D97-AF65-F5344CB8AC3E}">
        <p14:creationId xmlns:p14="http://schemas.microsoft.com/office/powerpoint/2010/main" val="3081351973"/>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3F392D-E74F-4139-9312-3B1514FB8F88}" type="datetimeFigureOut">
              <a:rPr lang="en-GB" smtClean="0"/>
              <a:t>14/09/2023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EA8F9A-15E0-48BB-B7F6-A1C17116F4A8}" type="slidenum">
              <a:rPr lang="en-GB" smtClean="0"/>
              <a:t>‹#›</a:t>
            </a:fld>
            <a:endParaRPr lang="en-GB"/>
          </a:p>
        </p:txBody>
      </p:sp>
    </p:spTree>
    <p:extLst>
      <p:ext uri="{BB962C8B-B14F-4D97-AF65-F5344CB8AC3E}">
        <p14:creationId xmlns:p14="http://schemas.microsoft.com/office/powerpoint/2010/main" val="190844182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ACF4-EFF7-4D22-889D-5A3D2F2A7536}" type="datetimeFigureOut">
              <a:rPr lang="en-GB" smtClean="0">
                <a:solidFill>
                  <a:prstClr val="black">
                    <a:tint val="75000"/>
                  </a:prstClr>
                </a:solidFill>
              </a:rPr>
              <a:pPr/>
              <a:t>14/09/2023</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B46B8-FEAC-4A62-8243-04F4B2EFAA0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43472428"/>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h.uk/" TargetMode="External"/><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13.png"/><Relationship Id="rId11" Type="http://schemas.openxmlformats.org/officeDocument/2006/relationships/hyperlink" Target="mailto:b.sherrell@toynbee.hants.sch.uk" TargetMode="External"/><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hyperlink" Target="mailto:H.Lo@toynbee.hants.sch.uk" TargetMode="External"/><Relationship Id="rId13" Type="http://schemas.openxmlformats.org/officeDocument/2006/relationships/hyperlink" Target="mailto:S.McAllister@toynbee.hants.sch.uk" TargetMode="External"/><Relationship Id="rId18" Type="http://schemas.openxmlformats.org/officeDocument/2006/relationships/hyperlink" Target="mailto:r.law@toynbee.hants.sch.uk" TargetMode="External"/><Relationship Id="rId3" Type="http://schemas.openxmlformats.org/officeDocument/2006/relationships/image" Target="../media/image2.png"/><Relationship Id="rId21" Type="http://schemas.openxmlformats.org/officeDocument/2006/relationships/hyperlink" Target="mailto:g.leyman@toynbee.hants.sch.uk" TargetMode="External"/><Relationship Id="rId7" Type="http://schemas.openxmlformats.org/officeDocument/2006/relationships/hyperlink" Target="mailto:j.clarke@toynbee.hants.sch.uk" TargetMode="External"/><Relationship Id="rId12" Type="http://schemas.openxmlformats.org/officeDocument/2006/relationships/hyperlink" Target="mailto:W.Locke@toynbee.hants.sch.uk" TargetMode="External"/><Relationship Id="rId17" Type="http://schemas.openxmlformats.org/officeDocument/2006/relationships/hyperlink" Target="mailto:h.dunning@toynbee.hants.sch.uk" TargetMode="External"/><Relationship Id="rId2" Type="http://schemas.openxmlformats.org/officeDocument/2006/relationships/notesSlide" Target="../notesSlides/notesSlide12.xml"/><Relationship Id="rId16" Type="http://schemas.openxmlformats.org/officeDocument/2006/relationships/hyperlink" Target="mailto:r.horn@toynbee.hants.sch.uk" TargetMode="External"/><Relationship Id="rId20" Type="http://schemas.openxmlformats.org/officeDocument/2006/relationships/hyperlink" Target="mailto:S.Frampton@toynbee.hants.sch.uk" TargetMode="External"/><Relationship Id="rId1" Type="http://schemas.openxmlformats.org/officeDocument/2006/relationships/slideLayout" Target="../slideLayouts/slideLayout1.xml"/><Relationship Id="rId6" Type="http://schemas.openxmlformats.org/officeDocument/2006/relationships/hyperlink" Target="mailto:g.taylor@toynbee.hants.sch.uk" TargetMode="External"/><Relationship Id="rId11" Type="http://schemas.openxmlformats.org/officeDocument/2006/relationships/hyperlink" Target="mailto:e.hatch@toynbee.hants.sch.uk" TargetMode="External"/><Relationship Id="rId5" Type="http://schemas.openxmlformats.org/officeDocument/2006/relationships/hyperlink" Target="mailto:e.hill@toynbee.hants.sch.uk" TargetMode="External"/><Relationship Id="rId15" Type="http://schemas.openxmlformats.org/officeDocument/2006/relationships/hyperlink" Target="mailto:r.still@toynbee.hants.sch.uk" TargetMode="External"/><Relationship Id="rId10" Type="http://schemas.openxmlformats.org/officeDocument/2006/relationships/hyperlink" Target="mailto:a.goldsmith@toynbee.hants.sch.uk" TargetMode="External"/><Relationship Id="rId19" Type="http://schemas.openxmlformats.org/officeDocument/2006/relationships/hyperlink" Target="mailto:r.murchie@toynbee.hants.sch.uk" TargetMode="External"/><Relationship Id="rId4" Type="http://schemas.openxmlformats.org/officeDocument/2006/relationships/hyperlink" Target="mailto:b.sherrell@toynbee.hants.sch.uk" TargetMode="External"/><Relationship Id="rId9" Type="http://schemas.openxmlformats.org/officeDocument/2006/relationships/hyperlink" Target="mailto:e.parker@toynbee.hants.sch.uk" TargetMode="External"/><Relationship Id="rId14" Type="http://schemas.openxmlformats.org/officeDocument/2006/relationships/hyperlink" Target="mailto:b.rice@toynbee.hants.sch.uk"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mailto:s.Frampton@toynbee.hants.sch.uk" TargetMode="External"/><Relationship Id="rId3" Type="http://schemas.openxmlformats.org/officeDocument/2006/relationships/hyperlink" Target="mailto:t.clarkson@toynbee.hants.sch.uk" TargetMode="External"/><Relationship Id="rId7" Type="http://schemas.openxmlformats.org/officeDocument/2006/relationships/hyperlink" Target="mailto:e.sale@toynbee.hants.sch.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mailto:l.down@toynbee.hants.sch.uk" TargetMode="External"/><Relationship Id="rId11" Type="http://schemas.openxmlformats.org/officeDocument/2006/relationships/image" Target="../media/image1.png"/><Relationship Id="rId5" Type="http://schemas.openxmlformats.org/officeDocument/2006/relationships/hyperlink" Target="mailto:h.dunning@toynbee.hants.sch.uk" TargetMode="External"/><Relationship Id="rId10" Type="http://schemas.openxmlformats.org/officeDocument/2006/relationships/hyperlink" Target="mailto:s.davis@toynbee.hants.sch.uk" TargetMode="External"/><Relationship Id="rId4" Type="http://schemas.openxmlformats.org/officeDocument/2006/relationships/hyperlink" Target="mailto:s.dalton@toynbee.hants.sch.uk" TargetMode="External"/><Relationship Id="rId9" Type="http://schemas.openxmlformats.org/officeDocument/2006/relationships/hyperlink" Target="mailto:s.mcallister@toynbee.hants.sch.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osYnz6O7ZAhWoDcAKHcYNDvkQjRwIBg&amp;url=https://www.distance-learning-centre.co.uk/blog/26/creating-your-perfect-revision-timetable.htm&amp;psig=AOvVaw3Ae3ietYFbGxmYJ0bidUV_&amp;ust=1521220171940636"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hyperlink" Target="mailto:L.GENTLE@TOYNBEE.HANTS.SCH.UK"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3.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s://clipartix.com/calendar-clipart-image-3600/" TargetMode="Externa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hyperlink" Target="https://www.theparentsguideto.co.uk/product-page/the-parents-guide-to-post-16-options-full-edition" TargetMode="External"/><Relationship Id="rId3" Type="http://schemas.openxmlformats.org/officeDocument/2006/relationships/image" Target="../media/image20.png"/><Relationship Id="rId7" Type="http://schemas.openxmlformats.org/officeDocument/2006/relationships/hyperlink" Target="https://nationalcareers.service.gov.uk/discover-your-skills-and-careers/" TargetMode="External"/><Relationship Id="rId12"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51.xml"/><Relationship Id="rId6" Type="http://schemas.openxmlformats.org/officeDocument/2006/relationships/image" Target="../media/image38.png"/><Relationship Id="rId11" Type="http://schemas.openxmlformats.org/officeDocument/2006/relationships/hyperlink" Target="https://careermap.co.uk/careerometer/" TargetMode="External"/><Relationship Id="rId5" Type="http://schemas.openxmlformats.org/officeDocument/2006/relationships/hyperlink" Target="https://nationalcareers.service.gov.uk/explore-your-education-and-training-choices" TargetMode="External"/><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hyperlink" Target="https://www.careerpilot.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0.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539532"/>
            <a:ext cx="7772400" cy="3324167"/>
          </a:xfrm>
        </p:spPr>
        <p:txBody>
          <a:bodyPr>
            <a:normAutofit fontScale="90000"/>
          </a:bodyPr>
          <a:lstStyle/>
          <a:p>
            <a:pPr defTabSz="457200">
              <a:defRPr/>
            </a:pPr>
            <a:r>
              <a:rPr lang="en-GB" sz="4000" dirty="0">
                <a:solidFill>
                  <a:prstClr val="black"/>
                </a:solidFill>
                <a:latin typeface="+mn-lt"/>
              </a:rPr>
              <a:t>Introduction</a:t>
            </a:r>
            <a:br>
              <a:rPr lang="en-GB" sz="4000" dirty="0">
                <a:solidFill>
                  <a:prstClr val="black"/>
                </a:solidFill>
                <a:latin typeface="+mn-lt"/>
              </a:rPr>
            </a:br>
            <a:r>
              <a:rPr lang="en-GB" sz="2800" dirty="0">
                <a:solidFill>
                  <a:schemeClr val="tx1">
                    <a:lumMod val="75000"/>
                    <a:lumOff val="25000"/>
                  </a:schemeClr>
                </a:solidFill>
                <a:latin typeface="+mn-lt"/>
              </a:rPr>
              <a:t>Mr Lawrence (Deputy Headteacher)</a:t>
            </a:r>
            <a:br>
              <a:rPr lang="en-GB" sz="2800" dirty="0">
                <a:solidFill>
                  <a:schemeClr val="tx1">
                    <a:lumMod val="75000"/>
                    <a:lumOff val="25000"/>
                  </a:schemeClr>
                </a:solidFill>
                <a:latin typeface="+mn-lt"/>
              </a:rPr>
            </a:br>
            <a:br>
              <a:rPr lang="en-GB" sz="1100" dirty="0">
                <a:solidFill>
                  <a:prstClr val="black"/>
                </a:solidFill>
                <a:latin typeface="+mn-lt"/>
              </a:rPr>
            </a:br>
            <a:br>
              <a:rPr lang="en-GB" sz="700" dirty="0">
                <a:solidFill>
                  <a:prstClr val="black"/>
                </a:solidFill>
                <a:latin typeface="+mn-lt"/>
              </a:rPr>
            </a:br>
            <a:r>
              <a:rPr lang="en-GB" sz="4000" dirty="0">
                <a:solidFill>
                  <a:prstClr val="black"/>
                </a:solidFill>
                <a:latin typeface="+mn-lt"/>
              </a:rPr>
              <a:t>The Year Ahead</a:t>
            </a:r>
            <a:br>
              <a:rPr lang="en-GB" sz="4000" dirty="0">
                <a:solidFill>
                  <a:prstClr val="black"/>
                </a:solidFill>
                <a:latin typeface="+mn-lt"/>
              </a:rPr>
            </a:br>
            <a:r>
              <a:rPr lang="en-GB" sz="2800" dirty="0">
                <a:solidFill>
                  <a:schemeClr val="tx1">
                    <a:lumMod val="75000"/>
                    <a:lumOff val="25000"/>
                  </a:schemeClr>
                </a:solidFill>
                <a:latin typeface="+mn-lt"/>
              </a:rPr>
              <a:t>Mr Magee (KS4 Progress Director)</a:t>
            </a:r>
            <a:br>
              <a:rPr lang="en-GB" sz="2800" dirty="0">
                <a:solidFill>
                  <a:schemeClr val="tx1">
                    <a:lumMod val="75000"/>
                    <a:lumOff val="25000"/>
                  </a:schemeClr>
                </a:solidFill>
                <a:latin typeface="+mn-lt"/>
              </a:rPr>
            </a:br>
            <a:br>
              <a:rPr lang="en-GB" sz="1100" dirty="0">
                <a:solidFill>
                  <a:prstClr val="black"/>
                </a:solidFill>
                <a:latin typeface="+mn-lt"/>
              </a:rPr>
            </a:br>
            <a:r>
              <a:rPr lang="en-GB" sz="4000" dirty="0">
                <a:solidFill>
                  <a:prstClr val="black"/>
                </a:solidFill>
                <a:latin typeface="+mn-lt"/>
              </a:rPr>
              <a:t>Pastoral Support </a:t>
            </a:r>
            <a:br>
              <a:rPr lang="en-GB" sz="4000" dirty="0">
                <a:solidFill>
                  <a:prstClr val="black"/>
                </a:solidFill>
                <a:latin typeface="+mn-lt"/>
              </a:rPr>
            </a:br>
            <a:r>
              <a:rPr lang="en-GB" sz="2800" dirty="0">
                <a:solidFill>
                  <a:schemeClr val="tx1">
                    <a:lumMod val="75000"/>
                    <a:lumOff val="25000"/>
                  </a:schemeClr>
                </a:solidFill>
                <a:latin typeface="+mn-lt"/>
              </a:rPr>
              <a:t>Miss Gentle (Year 11 Guidance Manager)</a:t>
            </a:r>
            <a:br>
              <a:rPr lang="en-GB" sz="2800" dirty="0">
                <a:solidFill>
                  <a:schemeClr val="tx1">
                    <a:lumMod val="75000"/>
                    <a:lumOff val="25000"/>
                  </a:schemeClr>
                </a:solidFill>
                <a:latin typeface="Impact" panose="020B0806030902050204" pitchFamily="34" charset="0"/>
              </a:rPr>
            </a:br>
            <a:endParaRPr lang="en-GB" altLang="en-US" sz="2800" b="1" dirty="0">
              <a:solidFill>
                <a:schemeClr val="tx1">
                  <a:lumMod val="85000"/>
                  <a:lumOff val="15000"/>
                </a:schemeClr>
              </a:solidFill>
            </a:endParaRPr>
          </a:p>
        </p:txBody>
      </p:sp>
      <p:sp>
        <p:nvSpPr>
          <p:cNvPr id="3075" name="Rectangle 3"/>
          <p:cNvSpPr>
            <a:spLocks noGrp="1" noChangeArrowheads="1"/>
          </p:cNvSpPr>
          <p:nvPr>
            <p:ph type="subTitle" idx="1"/>
          </p:nvPr>
        </p:nvSpPr>
        <p:spPr>
          <a:xfrm>
            <a:off x="323528" y="1384918"/>
            <a:ext cx="8352928" cy="685800"/>
          </a:xfrm>
        </p:spPr>
        <p:txBody>
          <a:bodyPr rtlCol="0">
            <a:normAutofit lnSpcReduction="10000"/>
          </a:bodyPr>
          <a:lstStyle/>
          <a:p>
            <a:pPr eaLnBrk="1" fontAlgn="auto" hangingPunct="1">
              <a:spcAft>
                <a:spcPts val="0"/>
              </a:spcAft>
              <a:defRPr/>
            </a:pPr>
            <a:r>
              <a:rPr lang="en-GB" sz="4400" dirty="0"/>
              <a:t>YEAR 11 INFORMATION EVENING</a:t>
            </a:r>
            <a:endParaRPr lang="en-GB" sz="4400" dirty="0">
              <a:solidFill>
                <a:srgbClr val="002060"/>
              </a:solidFill>
            </a:endParaRPr>
          </a:p>
          <a:p>
            <a:pPr eaLnBrk="1" fontAlgn="auto" hangingPunct="1">
              <a:spcAft>
                <a:spcPts val="0"/>
              </a:spcAft>
              <a:buFont typeface="Arial" pitchFamily="34" charset="0"/>
              <a:buNone/>
              <a:defRPr/>
            </a:pPr>
            <a:endParaRPr lang="en-GB" sz="3500" b="1" dirty="0">
              <a:solidFill>
                <a:schemeClr val="tx2">
                  <a:lumMod val="75000"/>
                </a:schemeClr>
              </a:solidFill>
            </a:endParaRPr>
          </a:p>
          <a:p>
            <a:pPr eaLnBrk="1" fontAlgn="auto" hangingPunct="1">
              <a:spcAft>
                <a:spcPts val="0"/>
              </a:spcAft>
              <a:buFont typeface="Arial" pitchFamily="34" charset="0"/>
              <a:buNone/>
              <a:defRPr/>
            </a:pPr>
            <a:endParaRPr lang="en-GB" sz="5400" b="1" dirty="0">
              <a:solidFill>
                <a:schemeClr val="tx2">
                  <a:lumMod val="75000"/>
                </a:schemeClr>
              </a:solidFill>
            </a:endParaRPr>
          </a:p>
        </p:txBody>
      </p:sp>
      <p:sp>
        <p:nvSpPr>
          <p:cNvPr id="7" name="Rectangle 6"/>
          <p:cNvSpPr/>
          <p:nvPr/>
        </p:nvSpPr>
        <p:spPr>
          <a:xfrm>
            <a:off x="467544" y="308085"/>
            <a:ext cx="8208912" cy="720080"/>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Muli" pitchFamily="2" charset="0"/>
                <a:ea typeface="Calibri" panose="020F0502020204030204" pitchFamily="34" charset="0"/>
                <a:cs typeface="Times New Roman" panose="02020603050405020304" pitchFamily="18" charset="0"/>
              </a:rPr>
              <a:t> Toynbee School</a:t>
            </a:r>
            <a:endParaRPr kumimoji="0" lang="en-GB"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8" name="Picture 7"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342365"/>
            <a:ext cx="685800" cy="685800"/>
          </a:xfrm>
          <a:prstGeom prst="rect">
            <a:avLst/>
          </a:prstGeom>
          <a:noFill/>
        </p:spPr>
      </p:pic>
    </p:spTree>
    <p:extLst>
      <p:ext uri="{BB962C8B-B14F-4D97-AF65-F5344CB8AC3E}">
        <p14:creationId xmlns:p14="http://schemas.microsoft.com/office/powerpoint/2010/main" val="666054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90F9D-AB4D-1AA7-070B-89C6A61374E1}"/>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Revision Classes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Content Placeholder 8">
            <a:extLst>
              <a:ext uri="{FF2B5EF4-FFF2-40B4-BE49-F238E27FC236}">
                <a16:creationId xmlns:a16="http://schemas.microsoft.com/office/drawing/2014/main" id="{447A9665-E68A-15F9-3EFE-C0A0497E4222}"/>
              </a:ext>
            </a:extLst>
          </p:cNvPr>
          <p:cNvPicPr>
            <a:picLocks noGrp="1" noChangeAspect="1"/>
          </p:cNvPicPr>
          <p:nvPr>
            <p:ph sz="half" idx="1"/>
          </p:nvPr>
        </p:nvPicPr>
        <p:blipFill>
          <a:blip r:embed="rId3"/>
          <a:stretch>
            <a:fillRect/>
          </a:stretch>
        </p:blipFill>
        <p:spPr>
          <a:xfrm>
            <a:off x="457200" y="2678236"/>
            <a:ext cx="4038600" cy="2369891"/>
          </a:xfrm>
          <a:prstGeom prst="rect">
            <a:avLst/>
          </a:prstGeom>
        </p:spPr>
      </p:pic>
      <p:sp>
        <p:nvSpPr>
          <p:cNvPr id="8" name="Content Placeholder 7">
            <a:extLst>
              <a:ext uri="{FF2B5EF4-FFF2-40B4-BE49-F238E27FC236}">
                <a16:creationId xmlns:a16="http://schemas.microsoft.com/office/drawing/2014/main" id="{AE04AA6A-56F1-054B-CBDE-338C0A12123F}"/>
              </a:ext>
            </a:extLst>
          </p:cNvPr>
          <p:cNvSpPr>
            <a:spLocks noGrp="1"/>
          </p:cNvSpPr>
          <p:nvPr>
            <p:ph sz="half" idx="2"/>
          </p:nvPr>
        </p:nvSpPr>
        <p:spPr/>
        <p:txBody>
          <a:bodyPr/>
          <a:lstStyle/>
          <a:p>
            <a:r>
              <a:rPr lang="en-GB" sz="2400" dirty="0"/>
              <a:t>There will be a revision class in every subject starting after Christmas.​</a:t>
            </a:r>
          </a:p>
          <a:p>
            <a:endParaRPr lang="en-GB" sz="2400" dirty="0"/>
          </a:p>
          <a:p>
            <a:r>
              <a:rPr lang="en-GB" sz="2400" dirty="0"/>
              <a:t>Core subjects will be prioritised​</a:t>
            </a:r>
          </a:p>
          <a:p>
            <a:endParaRPr lang="en-GB" sz="2400" dirty="0"/>
          </a:p>
          <a:p>
            <a:r>
              <a:rPr lang="en-GB" sz="2400" dirty="0"/>
              <a:t>This should supplement revision at home, not replace it!</a:t>
            </a:r>
          </a:p>
          <a:p>
            <a:pPr marL="0" indent="0">
              <a:buNone/>
            </a:pPr>
            <a:endParaRPr lang="en-GB" dirty="0"/>
          </a:p>
        </p:txBody>
      </p:sp>
      <p:pic>
        <p:nvPicPr>
          <p:cNvPr id="10" name="Picture 9">
            <a:extLst>
              <a:ext uri="{FF2B5EF4-FFF2-40B4-BE49-F238E27FC236}">
                <a16:creationId xmlns:a16="http://schemas.microsoft.com/office/drawing/2014/main" id="{8745FD09-48D5-2D20-8840-202A3FDE97DA}"/>
              </a:ext>
            </a:extLst>
          </p:cNvPr>
          <p:cNvPicPr>
            <a:picLocks noChangeAspect="1"/>
          </p:cNvPicPr>
          <p:nvPr/>
        </p:nvPicPr>
        <p:blipFill>
          <a:blip r:embed="rId4"/>
          <a:stretch>
            <a:fillRect/>
          </a:stretch>
        </p:blipFill>
        <p:spPr>
          <a:xfrm>
            <a:off x="8208353" y="154548"/>
            <a:ext cx="688908" cy="688908"/>
          </a:xfrm>
          <a:prstGeom prst="rect">
            <a:avLst/>
          </a:prstGeom>
        </p:spPr>
      </p:pic>
    </p:spTree>
    <p:extLst>
      <p:ext uri="{BB962C8B-B14F-4D97-AF65-F5344CB8AC3E}">
        <p14:creationId xmlns:p14="http://schemas.microsoft.com/office/powerpoint/2010/main" val="6689213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algn="ctr" defTabSz="457200">
              <a:defRPr/>
            </a:pPr>
            <a:r>
              <a:rPr lang="en-GB" sz="2800" b="1" dirty="0">
                <a:solidFill>
                  <a:prstClr val="white"/>
                </a:solidFill>
                <a:latin typeface="Calibri" panose="020F0502020204030204"/>
              </a:rPr>
              <a:t>Communication</a:t>
            </a:r>
          </a:p>
        </p:txBody>
      </p:sp>
      <p:sp>
        <p:nvSpPr>
          <p:cNvPr id="2" name="Rectangle 1"/>
          <p:cNvSpPr/>
          <p:nvPr/>
        </p:nvSpPr>
        <p:spPr>
          <a:xfrm>
            <a:off x="2529017" y="1124744"/>
            <a:ext cx="392944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u="sng" dirty="0">
                <a:latin typeface="+mn-lt"/>
              </a:rPr>
              <a:t>Communicating with school</a:t>
            </a: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6A6D687C-CC09-DF40-D24A-14F59B30806F}"/>
              </a:ext>
            </a:extLst>
          </p:cNvPr>
          <p:cNvPicPr>
            <a:picLocks noChangeAspect="1"/>
          </p:cNvPicPr>
          <p:nvPr/>
        </p:nvPicPr>
        <p:blipFill>
          <a:blip r:embed="rId3"/>
          <a:stretch>
            <a:fillRect/>
          </a:stretch>
        </p:blipFill>
        <p:spPr>
          <a:xfrm>
            <a:off x="1011484" y="1753621"/>
            <a:ext cx="2804403" cy="609653"/>
          </a:xfrm>
          <a:prstGeom prst="rect">
            <a:avLst/>
          </a:prstGeom>
        </p:spPr>
      </p:pic>
      <p:pic>
        <p:nvPicPr>
          <p:cNvPr id="6" name="Picture 5">
            <a:extLst>
              <a:ext uri="{FF2B5EF4-FFF2-40B4-BE49-F238E27FC236}">
                <a16:creationId xmlns:a16="http://schemas.microsoft.com/office/drawing/2014/main" id="{C03C344C-51A6-6BD7-45DC-F3A2C5C52160}"/>
              </a:ext>
            </a:extLst>
          </p:cNvPr>
          <p:cNvPicPr>
            <a:picLocks noChangeAspect="1"/>
          </p:cNvPicPr>
          <p:nvPr/>
        </p:nvPicPr>
        <p:blipFill>
          <a:blip r:embed="rId4"/>
          <a:stretch>
            <a:fillRect/>
          </a:stretch>
        </p:blipFill>
        <p:spPr>
          <a:xfrm>
            <a:off x="2212499" y="2457487"/>
            <a:ext cx="402371" cy="243861"/>
          </a:xfrm>
          <a:prstGeom prst="rect">
            <a:avLst/>
          </a:prstGeom>
        </p:spPr>
      </p:pic>
      <p:pic>
        <p:nvPicPr>
          <p:cNvPr id="7" name="Picture 6">
            <a:extLst>
              <a:ext uri="{FF2B5EF4-FFF2-40B4-BE49-F238E27FC236}">
                <a16:creationId xmlns:a16="http://schemas.microsoft.com/office/drawing/2014/main" id="{C4E419DC-E059-12F0-D64B-0619729D7399}"/>
              </a:ext>
            </a:extLst>
          </p:cNvPr>
          <p:cNvPicPr>
            <a:picLocks noChangeAspect="1"/>
          </p:cNvPicPr>
          <p:nvPr/>
        </p:nvPicPr>
        <p:blipFill>
          <a:blip r:embed="rId5"/>
          <a:stretch>
            <a:fillRect/>
          </a:stretch>
        </p:blipFill>
        <p:spPr>
          <a:xfrm>
            <a:off x="1069149" y="2701348"/>
            <a:ext cx="2804403" cy="615749"/>
          </a:xfrm>
          <a:prstGeom prst="rect">
            <a:avLst/>
          </a:prstGeom>
        </p:spPr>
      </p:pic>
      <p:sp>
        <p:nvSpPr>
          <p:cNvPr id="8" name="Rectangle 7">
            <a:extLst>
              <a:ext uri="{FF2B5EF4-FFF2-40B4-BE49-F238E27FC236}">
                <a16:creationId xmlns:a16="http://schemas.microsoft.com/office/drawing/2014/main" id="{37DF02DA-6172-7DED-A536-32C2A01CFAF0}"/>
              </a:ext>
            </a:extLst>
          </p:cNvPr>
          <p:cNvSpPr/>
          <p:nvPr/>
        </p:nvSpPr>
        <p:spPr>
          <a:xfrm>
            <a:off x="5348207" y="1769208"/>
            <a:ext cx="2784309" cy="594066"/>
          </a:xfrm>
          <a:prstGeom prst="rect">
            <a:avLst/>
          </a:prstGeom>
          <a:solidFill>
            <a:srgbClr val="38E2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rPr>
              <a:t>Curriculum Query</a:t>
            </a:r>
          </a:p>
        </p:txBody>
      </p:sp>
      <p:pic>
        <p:nvPicPr>
          <p:cNvPr id="9" name="Picture 8">
            <a:extLst>
              <a:ext uri="{FF2B5EF4-FFF2-40B4-BE49-F238E27FC236}">
                <a16:creationId xmlns:a16="http://schemas.microsoft.com/office/drawing/2014/main" id="{B0E0FD0D-1657-7146-638C-BB1D2FFCF67E}"/>
              </a:ext>
            </a:extLst>
          </p:cNvPr>
          <p:cNvPicPr>
            <a:picLocks noChangeAspect="1"/>
          </p:cNvPicPr>
          <p:nvPr/>
        </p:nvPicPr>
        <p:blipFill>
          <a:blip r:embed="rId4"/>
          <a:stretch>
            <a:fillRect/>
          </a:stretch>
        </p:blipFill>
        <p:spPr>
          <a:xfrm>
            <a:off x="6529130" y="2457487"/>
            <a:ext cx="402371" cy="243861"/>
          </a:xfrm>
          <a:prstGeom prst="rect">
            <a:avLst/>
          </a:prstGeom>
        </p:spPr>
      </p:pic>
      <p:pic>
        <p:nvPicPr>
          <p:cNvPr id="10" name="Picture 9">
            <a:extLst>
              <a:ext uri="{FF2B5EF4-FFF2-40B4-BE49-F238E27FC236}">
                <a16:creationId xmlns:a16="http://schemas.microsoft.com/office/drawing/2014/main" id="{4EFF6315-E8B3-23DF-6E5F-5819F2627553}"/>
              </a:ext>
            </a:extLst>
          </p:cNvPr>
          <p:cNvPicPr>
            <a:picLocks noChangeAspect="1"/>
          </p:cNvPicPr>
          <p:nvPr/>
        </p:nvPicPr>
        <p:blipFill>
          <a:blip r:embed="rId6"/>
          <a:stretch>
            <a:fillRect/>
          </a:stretch>
        </p:blipFill>
        <p:spPr>
          <a:xfrm>
            <a:off x="5348207" y="2701347"/>
            <a:ext cx="2804403" cy="615749"/>
          </a:xfrm>
          <a:prstGeom prst="rect">
            <a:avLst/>
          </a:prstGeom>
        </p:spPr>
      </p:pic>
      <p:pic>
        <p:nvPicPr>
          <p:cNvPr id="11" name="Picture 10">
            <a:extLst>
              <a:ext uri="{FF2B5EF4-FFF2-40B4-BE49-F238E27FC236}">
                <a16:creationId xmlns:a16="http://schemas.microsoft.com/office/drawing/2014/main" id="{6C6947F2-D04B-F7DD-CF47-3FA280FA2653}"/>
              </a:ext>
            </a:extLst>
          </p:cNvPr>
          <p:cNvPicPr>
            <a:picLocks noChangeAspect="1"/>
          </p:cNvPicPr>
          <p:nvPr/>
        </p:nvPicPr>
        <p:blipFill>
          <a:blip r:embed="rId7"/>
          <a:stretch>
            <a:fillRect/>
          </a:stretch>
        </p:blipFill>
        <p:spPr>
          <a:xfrm>
            <a:off x="6549222" y="3417404"/>
            <a:ext cx="402371" cy="237765"/>
          </a:xfrm>
          <a:prstGeom prst="rect">
            <a:avLst/>
          </a:prstGeom>
        </p:spPr>
      </p:pic>
      <p:pic>
        <p:nvPicPr>
          <p:cNvPr id="12" name="Picture 11">
            <a:extLst>
              <a:ext uri="{FF2B5EF4-FFF2-40B4-BE49-F238E27FC236}">
                <a16:creationId xmlns:a16="http://schemas.microsoft.com/office/drawing/2014/main" id="{2446245B-7F22-0CC4-0C17-F56C1960D7FC}"/>
              </a:ext>
            </a:extLst>
          </p:cNvPr>
          <p:cNvPicPr>
            <a:picLocks noChangeAspect="1"/>
          </p:cNvPicPr>
          <p:nvPr/>
        </p:nvPicPr>
        <p:blipFill>
          <a:blip r:embed="rId7"/>
          <a:stretch>
            <a:fillRect/>
          </a:stretch>
        </p:blipFill>
        <p:spPr>
          <a:xfrm>
            <a:off x="2224214" y="3422021"/>
            <a:ext cx="402371" cy="237765"/>
          </a:xfrm>
          <a:prstGeom prst="rect">
            <a:avLst/>
          </a:prstGeom>
        </p:spPr>
      </p:pic>
      <p:pic>
        <p:nvPicPr>
          <p:cNvPr id="13" name="Picture 12">
            <a:extLst>
              <a:ext uri="{FF2B5EF4-FFF2-40B4-BE49-F238E27FC236}">
                <a16:creationId xmlns:a16="http://schemas.microsoft.com/office/drawing/2014/main" id="{7EE30432-E90B-A011-D52E-F5E3CD49278E}"/>
              </a:ext>
            </a:extLst>
          </p:cNvPr>
          <p:cNvPicPr>
            <a:picLocks noChangeAspect="1"/>
          </p:cNvPicPr>
          <p:nvPr/>
        </p:nvPicPr>
        <p:blipFill>
          <a:blip r:embed="rId8"/>
          <a:stretch>
            <a:fillRect/>
          </a:stretch>
        </p:blipFill>
        <p:spPr>
          <a:xfrm>
            <a:off x="1069149" y="3657380"/>
            <a:ext cx="2804403" cy="609653"/>
          </a:xfrm>
          <a:prstGeom prst="rect">
            <a:avLst/>
          </a:prstGeom>
        </p:spPr>
      </p:pic>
      <p:sp>
        <p:nvSpPr>
          <p:cNvPr id="14" name="Rectangle 13">
            <a:extLst>
              <a:ext uri="{FF2B5EF4-FFF2-40B4-BE49-F238E27FC236}">
                <a16:creationId xmlns:a16="http://schemas.microsoft.com/office/drawing/2014/main" id="{33401CAC-2066-97ED-D264-90C14BBFA29E}"/>
              </a:ext>
            </a:extLst>
          </p:cNvPr>
          <p:cNvSpPr/>
          <p:nvPr/>
        </p:nvSpPr>
        <p:spPr>
          <a:xfrm>
            <a:off x="5368301" y="3657380"/>
            <a:ext cx="2784309" cy="594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prstClr val="black">
                    <a:lumMod val="95000"/>
                    <a:lumOff val="5000"/>
                  </a:prstClr>
                </a:solidFill>
              </a:rPr>
              <a:t>Head of Department</a:t>
            </a:r>
          </a:p>
        </p:txBody>
      </p:sp>
      <p:pic>
        <p:nvPicPr>
          <p:cNvPr id="15" name="Picture 14">
            <a:extLst>
              <a:ext uri="{FF2B5EF4-FFF2-40B4-BE49-F238E27FC236}">
                <a16:creationId xmlns:a16="http://schemas.microsoft.com/office/drawing/2014/main" id="{612B43FF-99E9-9E90-CDC1-76E4F2E16CCE}"/>
              </a:ext>
            </a:extLst>
          </p:cNvPr>
          <p:cNvPicPr>
            <a:picLocks noChangeAspect="1"/>
          </p:cNvPicPr>
          <p:nvPr/>
        </p:nvPicPr>
        <p:blipFill>
          <a:blip r:embed="rId7"/>
          <a:stretch>
            <a:fillRect/>
          </a:stretch>
        </p:blipFill>
        <p:spPr>
          <a:xfrm>
            <a:off x="2224214" y="4338659"/>
            <a:ext cx="402371" cy="237765"/>
          </a:xfrm>
          <a:prstGeom prst="rect">
            <a:avLst/>
          </a:prstGeom>
        </p:spPr>
      </p:pic>
      <p:pic>
        <p:nvPicPr>
          <p:cNvPr id="16" name="Picture 15">
            <a:extLst>
              <a:ext uri="{FF2B5EF4-FFF2-40B4-BE49-F238E27FC236}">
                <a16:creationId xmlns:a16="http://schemas.microsoft.com/office/drawing/2014/main" id="{6284571A-CBC3-7043-2970-FED4775E44BD}"/>
              </a:ext>
            </a:extLst>
          </p:cNvPr>
          <p:cNvPicPr>
            <a:picLocks noChangeAspect="1"/>
          </p:cNvPicPr>
          <p:nvPr/>
        </p:nvPicPr>
        <p:blipFill>
          <a:blip r:embed="rId7"/>
          <a:stretch>
            <a:fillRect/>
          </a:stretch>
        </p:blipFill>
        <p:spPr>
          <a:xfrm>
            <a:off x="6549222" y="4349543"/>
            <a:ext cx="402371" cy="237765"/>
          </a:xfrm>
          <a:prstGeom prst="rect">
            <a:avLst/>
          </a:prstGeom>
        </p:spPr>
      </p:pic>
      <p:pic>
        <p:nvPicPr>
          <p:cNvPr id="17" name="Picture 16">
            <a:extLst>
              <a:ext uri="{FF2B5EF4-FFF2-40B4-BE49-F238E27FC236}">
                <a16:creationId xmlns:a16="http://schemas.microsoft.com/office/drawing/2014/main" id="{A8013417-8C5A-1C96-D604-DF5EE967F2D4}"/>
              </a:ext>
            </a:extLst>
          </p:cNvPr>
          <p:cNvPicPr>
            <a:picLocks noChangeAspect="1"/>
          </p:cNvPicPr>
          <p:nvPr/>
        </p:nvPicPr>
        <p:blipFill>
          <a:blip r:embed="rId9"/>
          <a:stretch>
            <a:fillRect/>
          </a:stretch>
        </p:blipFill>
        <p:spPr>
          <a:xfrm>
            <a:off x="1069149" y="4587308"/>
            <a:ext cx="2804403" cy="615749"/>
          </a:xfrm>
          <a:prstGeom prst="rect">
            <a:avLst/>
          </a:prstGeom>
        </p:spPr>
      </p:pic>
      <p:pic>
        <p:nvPicPr>
          <p:cNvPr id="18" name="Picture 17">
            <a:extLst>
              <a:ext uri="{FF2B5EF4-FFF2-40B4-BE49-F238E27FC236}">
                <a16:creationId xmlns:a16="http://schemas.microsoft.com/office/drawing/2014/main" id="{F4FB6986-682C-AE2D-C0D2-C131B765C120}"/>
              </a:ext>
            </a:extLst>
          </p:cNvPr>
          <p:cNvPicPr>
            <a:picLocks noChangeAspect="1"/>
          </p:cNvPicPr>
          <p:nvPr/>
        </p:nvPicPr>
        <p:blipFill>
          <a:blip r:embed="rId9"/>
          <a:stretch>
            <a:fillRect/>
          </a:stretch>
        </p:blipFill>
        <p:spPr>
          <a:xfrm>
            <a:off x="5368301" y="4576424"/>
            <a:ext cx="2804403" cy="615749"/>
          </a:xfrm>
          <a:prstGeom prst="rect">
            <a:avLst/>
          </a:prstGeom>
        </p:spPr>
      </p:pic>
      <p:pic>
        <p:nvPicPr>
          <p:cNvPr id="19" name="Picture 18">
            <a:extLst>
              <a:ext uri="{FF2B5EF4-FFF2-40B4-BE49-F238E27FC236}">
                <a16:creationId xmlns:a16="http://schemas.microsoft.com/office/drawing/2014/main" id="{5F837287-378B-D7FA-D80E-3F0D41B68433}"/>
              </a:ext>
            </a:extLst>
          </p:cNvPr>
          <p:cNvPicPr>
            <a:picLocks noChangeAspect="1"/>
          </p:cNvPicPr>
          <p:nvPr/>
        </p:nvPicPr>
        <p:blipFill>
          <a:blip r:embed="rId7"/>
          <a:stretch>
            <a:fillRect/>
          </a:stretch>
        </p:blipFill>
        <p:spPr>
          <a:xfrm>
            <a:off x="2224214" y="5246437"/>
            <a:ext cx="402371" cy="237765"/>
          </a:xfrm>
          <a:prstGeom prst="rect">
            <a:avLst/>
          </a:prstGeom>
        </p:spPr>
      </p:pic>
      <p:pic>
        <p:nvPicPr>
          <p:cNvPr id="20" name="Picture 19">
            <a:extLst>
              <a:ext uri="{FF2B5EF4-FFF2-40B4-BE49-F238E27FC236}">
                <a16:creationId xmlns:a16="http://schemas.microsoft.com/office/drawing/2014/main" id="{96AB07EF-F424-4D73-16C6-7FBF082B80E1}"/>
              </a:ext>
            </a:extLst>
          </p:cNvPr>
          <p:cNvPicPr>
            <a:picLocks noChangeAspect="1"/>
          </p:cNvPicPr>
          <p:nvPr/>
        </p:nvPicPr>
        <p:blipFill>
          <a:blip r:embed="rId7"/>
          <a:stretch>
            <a:fillRect/>
          </a:stretch>
        </p:blipFill>
        <p:spPr>
          <a:xfrm>
            <a:off x="6559269" y="5257831"/>
            <a:ext cx="402371" cy="237765"/>
          </a:xfrm>
          <a:prstGeom prst="rect">
            <a:avLst/>
          </a:prstGeom>
        </p:spPr>
      </p:pic>
      <p:pic>
        <p:nvPicPr>
          <p:cNvPr id="21" name="Picture 20">
            <a:extLst>
              <a:ext uri="{FF2B5EF4-FFF2-40B4-BE49-F238E27FC236}">
                <a16:creationId xmlns:a16="http://schemas.microsoft.com/office/drawing/2014/main" id="{DA2639B3-1B91-7EF8-A570-D29BF72BDE92}"/>
              </a:ext>
            </a:extLst>
          </p:cNvPr>
          <p:cNvPicPr>
            <a:picLocks noChangeAspect="1"/>
          </p:cNvPicPr>
          <p:nvPr/>
        </p:nvPicPr>
        <p:blipFill>
          <a:blip r:embed="rId10"/>
          <a:stretch>
            <a:fillRect/>
          </a:stretch>
        </p:blipFill>
        <p:spPr>
          <a:xfrm>
            <a:off x="1069149" y="5512663"/>
            <a:ext cx="2804403" cy="609653"/>
          </a:xfrm>
          <a:prstGeom prst="rect">
            <a:avLst/>
          </a:prstGeom>
        </p:spPr>
      </p:pic>
      <p:pic>
        <p:nvPicPr>
          <p:cNvPr id="22" name="Picture 21">
            <a:extLst>
              <a:ext uri="{FF2B5EF4-FFF2-40B4-BE49-F238E27FC236}">
                <a16:creationId xmlns:a16="http://schemas.microsoft.com/office/drawing/2014/main" id="{1CD722E4-3748-B6BF-3BB3-7C2B940280B2}"/>
              </a:ext>
            </a:extLst>
          </p:cNvPr>
          <p:cNvPicPr>
            <a:picLocks noChangeAspect="1"/>
          </p:cNvPicPr>
          <p:nvPr/>
        </p:nvPicPr>
        <p:blipFill>
          <a:blip r:embed="rId10"/>
          <a:stretch>
            <a:fillRect/>
          </a:stretch>
        </p:blipFill>
        <p:spPr>
          <a:xfrm>
            <a:off x="5368301" y="5519446"/>
            <a:ext cx="2804403" cy="609653"/>
          </a:xfrm>
          <a:prstGeom prst="rect">
            <a:avLst/>
          </a:prstGeom>
        </p:spPr>
      </p:pic>
      <p:sp>
        <p:nvSpPr>
          <p:cNvPr id="24" name="TextBox 23">
            <a:extLst>
              <a:ext uri="{FF2B5EF4-FFF2-40B4-BE49-F238E27FC236}">
                <a16:creationId xmlns:a16="http://schemas.microsoft.com/office/drawing/2014/main" id="{8C6B18D8-3B86-805F-F023-8D032BE8A597}"/>
              </a:ext>
            </a:extLst>
          </p:cNvPr>
          <p:cNvSpPr txBox="1"/>
          <p:nvPr/>
        </p:nvSpPr>
        <p:spPr>
          <a:xfrm>
            <a:off x="881448" y="6087758"/>
            <a:ext cx="7768281" cy="369332"/>
          </a:xfrm>
          <a:prstGeom prst="rect">
            <a:avLst/>
          </a:prstGeom>
          <a:noFill/>
        </p:spPr>
        <p:txBody>
          <a:bodyPr wrap="square">
            <a:spAutoFit/>
          </a:bodyPr>
          <a:lstStyle/>
          <a:p>
            <a:r>
              <a:rPr lang="en-GB" dirty="0">
                <a:hlinkClick r:id="rId11"/>
              </a:rPr>
              <a:t>l.gentle@toynbee.hants.sch.uk</a:t>
            </a:r>
            <a:r>
              <a:rPr lang="en-GB" dirty="0"/>
              <a:t>                             </a:t>
            </a:r>
            <a:r>
              <a:rPr lang="en-GB" dirty="0">
                <a:cs typeface="Calibri"/>
                <a:hlinkClick r:id="rId12"/>
              </a:rPr>
              <a:t>s.magee@toynbee.hants.sch.uk</a:t>
            </a:r>
            <a:r>
              <a:rPr lang="en-GB" dirty="0">
                <a:cs typeface="Calibri"/>
              </a:rPr>
              <a:t> </a:t>
            </a:r>
          </a:p>
        </p:txBody>
      </p:sp>
      <p:pic>
        <p:nvPicPr>
          <p:cNvPr id="25" name="Picture 24">
            <a:extLst>
              <a:ext uri="{FF2B5EF4-FFF2-40B4-BE49-F238E27FC236}">
                <a16:creationId xmlns:a16="http://schemas.microsoft.com/office/drawing/2014/main" id="{D5713C76-9148-3AFC-05A8-310C53128212}"/>
              </a:ext>
            </a:extLst>
          </p:cNvPr>
          <p:cNvPicPr>
            <a:picLocks noChangeAspect="1"/>
          </p:cNvPicPr>
          <p:nvPr/>
        </p:nvPicPr>
        <p:blipFill>
          <a:blip r:embed="rId13"/>
          <a:stretch>
            <a:fillRect/>
          </a:stretch>
        </p:blipFill>
        <p:spPr>
          <a:xfrm>
            <a:off x="8132516" y="169938"/>
            <a:ext cx="688908" cy="688908"/>
          </a:xfrm>
          <a:prstGeom prst="rect">
            <a:avLst/>
          </a:prstGeom>
        </p:spPr>
      </p:pic>
    </p:spTree>
    <p:extLst>
      <p:ext uri="{BB962C8B-B14F-4D97-AF65-F5344CB8AC3E}">
        <p14:creationId xmlns:p14="http://schemas.microsoft.com/office/powerpoint/2010/main" val="1130983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Staff contact details </a:t>
            </a:r>
          </a:p>
        </p:txBody>
      </p:sp>
      <p:sp>
        <p:nvSpPr>
          <p:cNvPr id="6" name="Text Placeholder 3">
            <a:extLst>
              <a:ext uri="{FF2B5EF4-FFF2-40B4-BE49-F238E27FC236}">
                <a16:creationId xmlns:a16="http://schemas.microsoft.com/office/drawing/2014/main" id="{5217234E-B7E4-48DD-88F4-5F403C7E3B79}"/>
              </a:ext>
            </a:extLst>
          </p:cNvPr>
          <p:cNvSpPr txBox="1">
            <a:spLocks/>
          </p:cNvSpPr>
          <p:nvPr/>
        </p:nvSpPr>
        <p:spPr>
          <a:xfrm>
            <a:off x="4645137" y="2296618"/>
            <a:ext cx="4041775" cy="63976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000" b="1" i="0" u="sng"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9CECBA9B-65DF-81E9-FC6C-29CB2C3B9802}"/>
              </a:ext>
            </a:extLst>
          </p:cNvPr>
          <p:cNvPicPr>
            <a:picLocks noChangeAspect="1"/>
          </p:cNvPicPr>
          <p:nvPr/>
        </p:nvPicPr>
        <p:blipFill>
          <a:blip r:embed="rId3"/>
          <a:stretch>
            <a:fillRect/>
          </a:stretch>
        </p:blipFill>
        <p:spPr>
          <a:xfrm>
            <a:off x="8200115" y="154548"/>
            <a:ext cx="688908" cy="688908"/>
          </a:xfrm>
          <a:prstGeom prst="rect">
            <a:avLst/>
          </a:prstGeom>
        </p:spPr>
      </p:pic>
      <p:graphicFrame>
        <p:nvGraphicFramePr>
          <p:cNvPr id="5" name="Table 4">
            <a:extLst>
              <a:ext uri="{FF2B5EF4-FFF2-40B4-BE49-F238E27FC236}">
                <a16:creationId xmlns:a16="http://schemas.microsoft.com/office/drawing/2014/main" id="{BDD58F9E-7F7E-A72C-0354-36175BBD843E}"/>
              </a:ext>
            </a:extLst>
          </p:cNvPr>
          <p:cNvGraphicFramePr>
            <a:graphicFrameLocks noGrp="1"/>
          </p:cNvGraphicFramePr>
          <p:nvPr>
            <p:extLst>
              <p:ext uri="{D42A27DB-BD31-4B8C-83A1-F6EECF244321}">
                <p14:modId xmlns:p14="http://schemas.microsoft.com/office/powerpoint/2010/main" val="809538440"/>
              </p:ext>
            </p:extLst>
          </p:nvPr>
        </p:nvGraphicFramePr>
        <p:xfrm>
          <a:off x="334029" y="804073"/>
          <a:ext cx="8475941" cy="6036249"/>
        </p:xfrm>
        <a:graphic>
          <a:graphicData uri="http://schemas.openxmlformats.org/drawingml/2006/table">
            <a:tbl>
              <a:tblPr firstRow="1" firstCol="1" bandRow="1"/>
              <a:tblGrid>
                <a:gridCol w="2336884">
                  <a:extLst>
                    <a:ext uri="{9D8B030D-6E8A-4147-A177-3AD203B41FA5}">
                      <a16:colId xmlns:a16="http://schemas.microsoft.com/office/drawing/2014/main" val="1440864369"/>
                    </a:ext>
                  </a:extLst>
                </a:gridCol>
                <a:gridCol w="3087213">
                  <a:extLst>
                    <a:ext uri="{9D8B030D-6E8A-4147-A177-3AD203B41FA5}">
                      <a16:colId xmlns:a16="http://schemas.microsoft.com/office/drawing/2014/main" val="2122194986"/>
                    </a:ext>
                  </a:extLst>
                </a:gridCol>
                <a:gridCol w="3051844">
                  <a:extLst>
                    <a:ext uri="{9D8B030D-6E8A-4147-A177-3AD203B41FA5}">
                      <a16:colId xmlns:a16="http://schemas.microsoft.com/office/drawing/2014/main" val="4238259801"/>
                    </a:ext>
                  </a:extLst>
                </a:gridCol>
              </a:tblGrid>
              <a:tr h="370653">
                <a:tc>
                  <a:txBody>
                    <a:bodyPr/>
                    <a:lstStyle/>
                    <a:p>
                      <a:pPr algn="ctr">
                        <a:lnSpc>
                          <a:spcPct val="107000"/>
                        </a:lnSpc>
                        <a:spcAft>
                          <a:spcPts val="8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Staff</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alpha val="69804"/>
                      </a:srgbClr>
                    </a:solidFill>
                  </a:tcPr>
                </a:tc>
                <a:tc>
                  <a:txBody>
                    <a:bodyPr/>
                    <a:lstStyle/>
                    <a:p>
                      <a:pPr algn="ctr">
                        <a:lnSpc>
                          <a:spcPct val="107000"/>
                        </a:lnSpc>
                        <a:spcAft>
                          <a:spcPts val="8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Position</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alpha val="69804"/>
                      </a:srgbClr>
                    </a:solidFill>
                  </a:tcPr>
                </a:tc>
                <a:tc>
                  <a:txBody>
                    <a:bodyPr/>
                    <a:lstStyle/>
                    <a:p>
                      <a:pPr algn="ctr">
                        <a:lnSpc>
                          <a:spcPct val="107000"/>
                        </a:lnSpc>
                        <a:spcAft>
                          <a:spcPts val="80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Email Address</a:t>
                      </a:r>
                      <a:endPar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alpha val="69804"/>
                      </a:srgbClr>
                    </a:solidFill>
                  </a:tcPr>
                </a:tc>
                <a:extLst>
                  <a:ext uri="{0D108BD9-81ED-4DB2-BD59-A6C34878D82A}">
                    <a16:rowId xmlns:a16="http://schemas.microsoft.com/office/drawing/2014/main" val="1201796467"/>
                  </a:ext>
                </a:extLst>
              </a:tr>
              <a:tr h="291257">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Mr Magee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Upper School Progress Director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rPr>
                        <a:t>s.magee@toynbee.hants.sch.uk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4009315585"/>
                  </a:ext>
                </a:extLst>
              </a:tr>
              <a:tr h="291257">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Miss Gentle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a:ea typeface="Calibri" panose="020F0502020204030204" pitchFamily="34" charset="0"/>
                          <a:cs typeface="Times New Roman"/>
                        </a:rPr>
                        <a:t>Guidance Manager for Year 11</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u="sng" dirty="0">
                          <a:solidFill>
                            <a:srgbClr val="0563C1"/>
                          </a:solidFill>
                          <a:effectLst/>
                          <a:latin typeface="Calibri"/>
                          <a:ea typeface="Calibri" panose="020F0502020204030204" pitchFamily="34" charset="0"/>
                          <a:cs typeface="Times New Roman"/>
                          <a:hlinkClick r:id="rId4"/>
                        </a:rPr>
                        <a:t>l.gentle</a:t>
                      </a:r>
                      <a:r>
                        <a:rPr lang="en-US" sz="1600" u="sng" dirty="0">
                          <a:solidFill>
                            <a:srgbClr val="0563C1"/>
                          </a:solidFill>
                          <a:effectLst/>
                          <a:latin typeface="Calibri"/>
                          <a:ea typeface="Calibri" panose="020F0502020204030204" pitchFamily="34" charset="0"/>
                          <a:cs typeface="Times New Roman"/>
                          <a:hlinkClick r:id="rId4">
                            <a:extLst>
                              <a:ext uri="{A12FA001-AC4F-418D-AE19-62706E023703}">
                                <ahyp:hlinkClr xmlns:ahyp="http://schemas.microsoft.com/office/drawing/2018/hyperlinkcolor" val="tx"/>
                              </a:ext>
                            </a:extLst>
                          </a:hlinkClick>
                        </a:rPr>
                        <a:t>@toynbee.hants.sch.uk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967450889"/>
                  </a:ext>
                </a:extLst>
              </a:tr>
              <a:tr h="291257">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Mrs Hill</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SENCO (Maternity Leave)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5"/>
                        </a:rPr>
                        <a:t>e.hill@toynbee.hants.sch.uk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615504151"/>
                  </a:ext>
                </a:extLst>
              </a:tr>
              <a:tr h="291257">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Mrs Taylor</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VI Resource Manager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6"/>
                        </a:rPr>
                        <a:t>g.taylor@toynbee.hants.sch.uk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653428058"/>
                  </a:ext>
                </a:extLst>
              </a:tr>
              <a:tr h="291257">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Miss Clarke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English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7"/>
                        </a:rPr>
                        <a:t>j.clarke@toynbee.hants.sch.uk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596641971"/>
                  </a:ext>
                </a:extLst>
              </a:tr>
              <a:tr h="291257">
                <a:tc>
                  <a:txBody>
                    <a:bodyPr/>
                    <a:lstStyle/>
                    <a:p>
                      <a:pPr algn="ctr">
                        <a:lnSpc>
                          <a:spcPct val="107000"/>
                        </a:lnSpc>
                        <a:spcAft>
                          <a:spcPts val="800"/>
                        </a:spcAft>
                      </a:pPr>
                      <a:r>
                        <a:rPr lang="en-US" sz="1600" b="1" dirty="0">
                          <a:effectLst/>
                          <a:latin typeface="Calibri"/>
                          <a:ea typeface="Calibri" panose="020F0502020204030204" pitchFamily="34" charset="0"/>
                          <a:cs typeface="Times New Roman"/>
                        </a:rPr>
                        <a:t>Mrs Lo</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a:t>
                      </a:r>
                      <a:r>
                        <a:rPr lang="en-US" sz="1600" dirty="0" err="1">
                          <a:effectLst/>
                          <a:latin typeface="Calibri" panose="020F0502020204030204" pitchFamily="34" charset="0"/>
                          <a:ea typeface="Calibri" panose="020F0502020204030204" pitchFamily="34" charset="0"/>
                          <a:cs typeface="Times New Roman" panose="02020603050405020304" pitchFamily="18" charset="0"/>
                        </a:rPr>
                        <a:t>Maths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8"/>
                        </a:rPr>
                        <a:t>h.lo@toynbee.hants.sch.uk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710957341"/>
                  </a:ext>
                </a:extLst>
              </a:tr>
              <a:tr h="291257">
                <a:tc>
                  <a:txBody>
                    <a:bodyPr/>
                    <a:lstStyle/>
                    <a:p>
                      <a:pPr algn="ctr">
                        <a:lnSpc>
                          <a:spcPct val="107000"/>
                        </a:lnSpc>
                        <a:spcAft>
                          <a:spcPts val="800"/>
                        </a:spcAft>
                      </a:pPr>
                      <a:r>
                        <a:rPr lang="en-US" sz="1600" b="1" dirty="0">
                          <a:effectLst/>
                          <a:latin typeface="Calibri"/>
                          <a:ea typeface="Calibri" panose="020F0502020204030204" pitchFamily="34" charset="0"/>
                          <a:cs typeface="Times New Roman"/>
                        </a:rPr>
                        <a:t>Ms Parker</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Science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9"/>
                        </a:rPr>
                        <a:t>e.parker@toynbee.hants.sch.uk</a:t>
                      </a:r>
                      <a:r>
                        <a:rPr lang="en-GB" sz="1600" dirty="0">
                          <a:effectLst/>
                          <a:latin typeface="Calibri"/>
                          <a:ea typeface="Calibri" panose="020F0502020204030204" pitchFamily="34" charset="0"/>
                          <a:cs typeface="Times New Roman"/>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540247606"/>
                  </a:ext>
                </a:extLst>
              </a:tr>
              <a:tr h="291257">
                <a:tc>
                  <a:txBody>
                    <a:bodyPr/>
                    <a:lstStyle/>
                    <a:p>
                      <a:pPr algn="ctr">
                        <a:lnSpc>
                          <a:spcPct val="107000"/>
                        </a:lnSpc>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Ms Goldsmith</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Art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10"/>
                        </a:rPr>
                        <a:t>a.goldsmith@toynbee.hants.sch.uk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305928332"/>
                  </a:ext>
                </a:extLst>
              </a:tr>
              <a:tr h="284786">
                <a:tc>
                  <a:txBody>
                    <a:bodyPr/>
                    <a:lstStyle/>
                    <a:p>
                      <a:pPr algn="ctr"/>
                      <a:r>
                        <a:rPr lang="en-US" sz="1600" b="1" dirty="0">
                          <a:effectLst/>
                          <a:latin typeface="Calibri"/>
                          <a:ea typeface="Calibri" panose="020F0502020204030204" pitchFamily="34" charset="0"/>
                          <a:cs typeface="Times New Roman"/>
                        </a:rPr>
                        <a:t>Mrs Hatch</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Drama</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11"/>
                        </a:rPr>
                        <a:t>e.hatch@toynbee.hants.sch.uk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312324608"/>
                  </a:ext>
                </a:extLst>
              </a:tr>
              <a:tr h="284786">
                <a:tc>
                  <a:txBody>
                    <a:bodyPr/>
                    <a:lstStyle/>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Mr Locke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Computing &amp; IT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12"/>
                        </a:rPr>
                        <a:t>w.locke@toynbee.hants.sch.uk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19819199"/>
                  </a:ext>
                </a:extLst>
              </a:tr>
              <a:tr h="284786">
                <a:tc>
                  <a:txBody>
                    <a:bodyPr/>
                    <a:lstStyle/>
                    <a:p>
                      <a:pPr algn="ctr"/>
                      <a:r>
                        <a:rPr lang="en-US" sz="1600" b="1" dirty="0">
                          <a:effectLst/>
                          <a:latin typeface="Calibri"/>
                          <a:ea typeface="Calibri" panose="020F0502020204030204" pitchFamily="34" charset="0"/>
                          <a:cs typeface="Times New Roman"/>
                        </a:rPr>
                        <a:t>Mr McAllister</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Geography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13"/>
                        </a:rPr>
                        <a:t>s.mcallister@toynbee.hants.sch.uk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4094886234"/>
                  </a:ext>
                </a:extLst>
              </a:tr>
              <a:tr h="284786">
                <a:tc>
                  <a:txBody>
                    <a:bodyPr/>
                    <a:lstStyle/>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Mr Rice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History</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a:ea typeface="Calibri" panose="020F0502020204030204" pitchFamily="34" charset="0"/>
                          <a:cs typeface="Times New Roman"/>
                          <a:hlinkClick r:id="rId14"/>
                        </a:rPr>
                        <a:t>b.rice@toynbee.hants.sch.uk</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952726875"/>
                  </a:ext>
                </a:extLst>
              </a:tr>
              <a:tr h="284786">
                <a:tc>
                  <a:txBody>
                    <a:bodyPr/>
                    <a:lstStyle/>
                    <a:p>
                      <a:pPr algn="ctr"/>
                      <a:r>
                        <a:rPr lang="en-US" sz="1600" b="1" dirty="0">
                          <a:effectLst/>
                          <a:latin typeface="Calibri"/>
                          <a:ea typeface="Calibri" panose="020F0502020204030204" pitchFamily="34" charset="0"/>
                          <a:cs typeface="Times New Roman"/>
                        </a:rPr>
                        <a:t>Mrs Still</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panose="020F0502020204030204" pitchFamily="34" charset="0"/>
                          <a:ea typeface="Calibri" panose="020F0502020204030204" pitchFamily="34" charset="0"/>
                          <a:cs typeface="Times New Roman" panose="02020603050405020304" pitchFamily="18" charset="0"/>
                        </a:rPr>
                        <a:t>Head of MFL (French &amp; Spanish)</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5"/>
                        </a:rPr>
                        <a:t>r.still@toynbee.hants.sch.uk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570772437"/>
                  </a:ext>
                </a:extLst>
              </a:tr>
              <a:tr h="429661">
                <a:tc>
                  <a:txBody>
                    <a:bodyPr/>
                    <a:lstStyle/>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Miss Horn/ Miss Dunning</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a:ea typeface="Calibri" panose="020F0502020204030204" pitchFamily="34" charset="0"/>
                          <a:cs typeface="Times New Roman"/>
                        </a:rPr>
                        <a:t>Acting Head of PE</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6"/>
                        </a:rPr>
                        <a:t>r.horn@toynbee.hants.sch.uk</a:t>
                      </a:r>
                      <a:endPar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h.dunning@toynbee.hants.sch.uk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984655328"/>
                  </a:ext>
                </a:extLst>
              </a:tr>
              <a:tr h="284786">
                <a:tc>
                  <a:txBody>
                    <a:bodyPr/>
                    <a:lstStyle/>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Miss Dunning</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a:ea typeface="Calibri" panose="020F0502020204030204" pitchFamily="34" charset="0"/>
                          <a:cs typeface="Times New Roman"/>
                        </a:rPr>
                        <a:t>Head of Dance</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h.dunning@toynbee.hants.sch.uk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883275508"/>
                  </a:ext>
                </a:extLst>
              </a:tr>
              <a:tr h="284786">
                <a:tc>
                  <a:txBody>
                    <a:bodyPr/>
                    <a:lstStyle/>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Mr Law</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a:ea typeface="Calibri" panose="020F0502020204030204" pitchFamily="34" charset="0"/>
                          <a:cs typeface="Times New Roman"/>
                        </a:rPr>
                        <a:t>Head of RS</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8"/>
                        </a:rPr>
                        <a:t>r.law@toynbee.hants.sch.uk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2280592075"/>
                  </a:ext>
                </a:extLst>
              </a:tr>
              <a:tr h="284786">
                <a:tc>
                  <a:txBody>
                    <a:bodyPr/>
                    <a:lstStyle/>
                    <a:p>
                      <a:pPr algn="ctr"/>
                      <a:r>
                        <a:rPr lang="en-US" sz="1600" b="1" dirty="0">
                          <a:effectLst/>
                          <a:latin typeface="Calibri"/>
                          <a:ea typeface="Calibri" panose="020F0502020204030204" pitchFamily="34" charset="0"/>
                          <a:cs typeface="Times New Roman"/>
                        </a:rPr>
                        <a:t>Ms. Murchie</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a:ea typeface="Calibri" panose="020F0502020204030204" pitchFamily="34" charset="0"/>
                          <a:cs typeface="Times New Roman"/>
                        </a:rPr>
                        <a:t>Head of PSHCE/Careers</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9"/>
                        </a:rPr>
                        <a:t>r.murchie@toynbee.hants.sch.uk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494057734"/>
                  </a:ext>
                </a:extLst>
              </a:tr>
              <a:tr h="284786">
                <a:tc>
                  <a:txBody>
                    <a:bodyPr/>
                    <a:lstStyle/>
                    <a:p>
                      <a:pPr algn="ctr"/>
                      <a:r>
                        <a:rPr lang="en-US" sz="1600" b="1" dirty="0">
                          <a:effectLst/>
                          <a:latin typeface="Calibri" panose="020F0502020204030204" pitchFamily="34" charset="0"/>
                          <a:ea typeface="Calibri" panose="020F0502020204030204" pitchFamily="34" charset="0"/>
                          <a:cs typeface="Times New Roman" panose="02020603050405020304" pitchFamily="18" charset="0"/>
                        </a:rPr>
                        <a:t>Mrs Frampton</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a:ea typeface="Calibri" panose="020F0502020204030204" pitchFamily="34" charset="0"/>
                          <a:cs typeface="Times New Roman"/>
                        </a:rPr>
                        <a:t>Head of Technology</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0"/>
                        </a:rPr>
                        <a:t>s.frampton@toynbee.hants.sch.uk</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1087184566"/>
                  </a:ext>
                </a:extLst>
              </a:tr>
              <a:tr h="284786">
                <a:tc>
                  <a:txBody>
                    <a:bodyPr/>
                    <a:lstStyle/>
                    <a:p>
                      <a:pPr algn="ctr"/>
                      <a:r>
                        <a:rPr lang="en-US" sz="1600" b="1" dirty="0">
                          <a:effectLst/>
                          <a:latin typeface="Calibri"/>
                          <a:ea typeface="Calibri" panose="020F0502020204030204" pitchFamily="34" charset="0"/>
                          <a:cs typeface="Times New Roman"/>
                        </a:rPr>
                        <a:t>Mrs Leyman</a:t>
                      </a:r>
                      <a:endParaRPr lang="en-GB" sz="1600" b="1"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US" sz="1600" dirty="0">
                          <a:effectLst/>
                          <a:latin typeface="Calibri"/>
                          <a:ea typeface="Calibri" panose="020F0502020204030204" pitchFamily="34" charset="0"/>
                          <a:cs typeface="Times New Roman"/>
                        </a:rPr>
                        <a:t>Head of Music</a:t>
                      </a:r>
                      <a:endParaRPr lang="en-GB" sz="1600" dirty="0">
                        <a:effectLst/>
                        <a:latin typeface="Calibri"/>
                        <a:ea typeface="Calibri" panose="020F0502020204030204" pitchFamily="34"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tc>
                  <a:txBody>
                    <a:bodyPr/>
                    <a:lstStyle/>
                    <a:p>
                      <a:pPr algn="ctr"/>
                      <a:r>
                        <a:rPr lang="en-GB" sz="1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1"/>
                        </a:rPr>
                        <a:t>g.leyman@toynbee.hants.sch.uk</a:t>
                      </a: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alpha val="69804"/>
                      </a:srgbClr>
                    </a:solidFill>
                  </a:tcPr>
                </a:tc>
                <a:extLst>
                  <a:ext uri="{0D108BD9-81ED-4DB2-BD59-A6C34878D82A}">
                    <a16:rowId xmlns:a16="http://schemas.microsoft.com/office/drawing/2014/main" val="3445683068"/>
                  </a:ext>
                </a:extLst>
              </a:tr>
            </a:tbl>
          </a:graphicData>
        </a:graphic>
      </p:graphicFrame>
    </p:spTree>
    <p:extLst>
      <p:ext uri="{BB962C8B-B14F-4D97-AF65-F5344CB8AC3E}">
        <p14:creationId xmlns:p14="http://schemas.microsoft.com/office/powerpoint/2010/main" val="178929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Tutor Emails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0C873D63-71C9-4226-B3C0-894BF04CDAAE}"/>
              </a:ext>
            </a:extLst>
          </p:cNvPr>
          <p:cNvSpPr txBox="1">
            <a:spLocks/>
          </p:cNvSpPr>
          <p:nvPr/>
        </p:nvSpPr>
        <p:spPr bwMode="auto">
          <a:xfrm>
            <a:off x="685800" y="1161536"/>
            <a:ext cx="7772400" cy="487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Mr Clarkson </a:t>
            </a:r>
            <a:r>
              <a:rPr lang="en-GB" sz="2400" dirty="0">
                <a:latin typeface="Calibri" panose="020F0502020204030204" pitchFamily="34" charset="0"/>
                <a:cs typeface="Calibri" panose="020F0502020204030204" pitchFamily="34" charset="0"/>
                <a:hlinkClick r:id="rId3"/>
              </a:rPr>
              <a:t>t.clarkson@toynbee.hants.sch.uk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Mrs Dalton </a:t>
            </a:r>
            <a:r>
              <a:rPr lang="en-GB" sz="2400" dirty="0">
                <a:latin typeface="Calibri" panose="020F0502020204030204" pitchFamily="34" charset="0"/>
                <a:cs typeface="Calibri" panose="020F0502020204030204" pitchFamily="34" charset="0"/>
                <a:hlinkClick r:id="rId4"/>
              </a:rPr>
              <a:t>s.dalton@toynbee.hants.sch.uk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Miss Dunning </a:t>
            </a:r>
            <a:r>
              <a:rPr lang="en-GB" sz="2400" dirty="0">
                <a:latin typeface="Calibri" panose="020F0502020204030204" pitchFamily="34" charset="0"/>
                <a:cs typeface="Calibri" panose="020F0502020204030204" pitchFamily="34" charset="0"/>
                <a:hlinkClick r:id="rId5"/>
              </a:rPr>
              <a:t>h.dunning@toynbee.hants.sch.uk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Miss Down </a:t>
            </a:r>
            <a:r>
              <a:rPr lang="en-GB" sz="2400" dirty="0">
                <a:latin typeface="Calibri" panose="020F0502020204030204" pitchFamily="34" charset="0"/>
                <a:cs typeface="Calibri" panose="020F0502020204030204" pitchFamily="34" charset="0"/>
                <a:hlinkClick r:id="rId6"/>
              </a:rPr>
              <a:t>l.down@toynbee.hants.sch.uk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Mr Sale </a:t>
            </a:r>
            <a:r>
              <a:rPr lang="en-GB" sz="2400" dirty="0">
                <a:latin typeface="Calibri" panose="020F0502020204030204" pitchFamily="34" charset="0"/>
                <a:cs typeface="Calibri" panose="020F0502020204030204" pitchFamily="34" charset="0"/>
                <a:hlinkClick r:id="rId7"/>
              </a:rPr>
              <a:t>e.sale@toynbee.hants.sch.uk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Mrs Frampton </a:t>
            </a:r>
            <a:r>
              <a:rPr lang="en-GB" sz="2400" dirty="0">
                <a:latin typeface="Calibri" panose="020F0502020204030204" pitchFamily="34" charset="0"/>
                <a:cs typeface="Calibri" panose="020F0502020204030204" pitchFamily="34" charset="0"/>
                <a:hlinkClick r:id="rId8"/>
              </a:rPr>
              <a:t>s.Frampton@toynbee.hants.sch.uk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Mr McAllister </a:t>
            </a:r>
            <a:r>
              <a:rPr lang="en-GB" sz="2400" dirty="0">
                <a:latin typeface="Calibri" panose="020F0502020204030204" pitchFamily="34" charset="0"/>
                <a:cs typeface="Calibri" panose="020F0502020204030204" pitchFamily="34" charset="0"/>
                <a:hlinkClick r:id="rId9"/>
              </a:rPr>
              <a:t>s.mcallister@toynbee.hants.sch.uk</a:t>
            </a: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endParaRPr lang="en-GB" sz="2400" dirty="0">
              <a:latin typeface="Calibri" panose="020F0502020204030204" pitchFamily="34" charset="0"/>
              <a:cs typeface="Calibri" panose="020F0502020204030204" pitchFamily="34" charset="0"/>
            </a:endParaRPr>
          </a:p>
          <a:p>
            <a:pPr marL="742950" indent="-742950" algn="l">
              <a:buFont typeface="Arial" panose="020B0604020202020204" pitchFamily="34" charset="0"/>
              <a:buChar char="•"/>
            </a:pPr>
            <a:r>
              <a:rPr lang="en-GB" sz="2400" dirty="0">
                <a:latin typeface="Calibri" panose="020F0502020204030204" pitchFamily="34" charset="0"/>
                <a:cs typeface="Calibri" panose="020F0502020204030204" pitchFamily="34" charset="0"/>
              </a:rPr>
              <a:t>Mr Davis </a:t>
            </a:r>
            <a:r>
              <a:rPr lang="en-GB" sz="2400" dirty="0">
                <a:latin typeface="Calibri" panose="020F0502020204030204" pitchFamily="34" charset="0"/>
                <a:cs typeface="Calibri" panose="020F0502020204030204" pitchFamily="34" charset="0"/>
                <a:hlinkClick r:id="rId10"/>
              </a:rPr>
              <a:t>s.davis@toynbee.hants.sch.uk</a:t>
            </a:r>
            <a:endParaRPr lang="en-GB" sz="2400" dirty="0">
              <a:latin typeface="Calibri" panose="020F0502020204030204" pitchFamily="34" charset="0"/>
              <a:cs typeface="Calibri" panose="020F0502020204030204" pitchFamily="34" charset="0"/>
            </a:endParaRPr>
          </a:p>
        </p:txBody>
      </p:sp>
      <p:pic>
        <p:nvPicPr>
          <p:cNvPr id="2" name="Picture 1" descr="header logo">
            <a:extLst>
              <a:ext uri="{FF2B5EF4-FFF2-40B4-BE49-F238E27FC236}">
                <a16:creationId xmlns:a16="http://schemas.microsoft.com/office/drawing/2014/main" id="{383C0545-F377-1C52-92A0-2C4DE7A0CFC0}"/>
              </a:ext>
            </a:extLst>
          </p:cNvPr>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8203223" y="156102"/>
            <a:ext cx="685800" cy="685800"/>
          </a:xfrm>
          <a:prstGeom prst="rect">
            <a:avLst/>
          </a:prstGeom>
          <a:noFill/>
        </p:spPr>
      </p:pic>
    </p:spTree>
    <p:extLst>
      <p:ext uri="{BB962C8B-B14F-4D97-AF65-F5344CB8AC3E}">
        <p14:creationId xmlns:p14="http://schemas.microsoft.com/office/powerpoint/2010/main" val="2098075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A0E71-0B9D-4D2C-91C3-A0290F3B228F}"/>
              </a:ext>
            </a:extLst>
          </p:cNvPr>
          <p:cNvSpPr>
            <a:spLocks noGrp="1"/>
          </p:cNvSpPr>
          <p:nvPr>
            <p:ph type="title"/>
          </p:nvPr>
        </p:nvSpPr>
        <p:spPr>
          <a:xfrm>
            <a:off x="580767" y="2857500"/>
            <a:ext cx="8229600" cy="1143000"/>
          </a:xfrm>
        </p:spPr>
        <p:txBody>
          <a:bodyPr/>
          <a:lstStyle/>
          <a:p>
            <a:r>
              <a:rPr lang="en-GB" sz="6600" dirty="0">
                <a:latin typeface="+mn-lt"/>
                <a:ea typeface="+mn-ea"/>
                <a:cs typeface="+mn-cs"/>
              </a:rPr>
              <a:t>MOCK EXAMS</a:t>
            </a:r>
            <a:endParaRPr lang="en-GB" sz="6600" dirty="0">
              <a:highlight>
                <a:srgbClr val="FFFF00"/>
              </a:highlight>
              <a:latin typeface="+mn-lt"/>
              <a:ea typeface="+mn-ea"/>
              <a:cs typeface="+mn-cs"/>
            </a:endParaRPr>
          </a:p>
        </p:txBody>
      </p:sp>
      <p:sp>
        <p:nvSpPr>
          <p:cNvPr id="5" name="TextBox 4">
            <a:extLst>
              <a:ext uri="{FF2B5EF4-FFF2-40B4-BE49-F238E27FC236}">
                <a16:creationId xmlns:a16="http://schemas.microsoft.com/office/drawing/2014/main" id="{84B90F9D-AB4D-1AA7-070B-89C6A61374E1}"/>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B4D3710-5C5E-81BB-E670-04EEBD95E703}"/>
              </a:ext>
            </a:extLst>
          </p:cNvPr>
          <p:cNvPicPr>
            <a:picLocks noChangeAspect="1"/>
          </p:cNvPicPr>
          <p:nvPr/>
        </p:nvPicPr>
        <p:blipFill>
          <a:blip r:embed="rId3"/>
          <a:stretch>
            <a:fillRect/>
          </a:stretch>
        </p:blipFill>
        <p:spPr>
          <a:xfrm>
            <a:off x="8200115" y="154548"/>
            <a:ext cx="688908" cy="688908"/>
          </a:xfrm>
          <a:prstGeom prst="rect">
            <a:avLst/>
          </a:prstGeom>
        </p:spPr>
      </p:pic>
    </p:spTree>
    <p:extLst>
      <p:ext uri="{BB962C8B-B14F-4D97-AF65-F5344CB8AC3E}">
        <p14:creationId xmlns:p14="http://schemas.microsoft.com/office/powerpoint/2010/main" val="241737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90F9D-AB4D-1AA7-070B-89C6A61374E1}"/>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Mock Timetable </a:t>
            </a:r>
          </a:p>
        </p:txBody>
      </p:sp>
      <p:pic>
        <p:nvPicPr>
          <p:cNvPr id="4" name="Picture 3">
            <a:extLst>
              <a:ext uri="{FF2B5EF4-FFF2-40B4-BE49-F238E27FC236}">
                <a16:creationId xmlns:a16="http://schemas.microsoft.com/office/drawing/2014/main" id="{CB4D3710-5C5E-81BB-E670-04EEBD95E703}"/>
              </a:ext>
            </a:extLst>
          </p:cNvPr>
          <p:cNvPicPr>
            <a:picLocks noChangeAspect="1"/>
          </p:cNvPicPr>
          <p:nvPr/>
        </p:nvPicPr>
        <p:blipFill>
          <a:blip r:embed="rId3"/>
          <a:stretch>
            <a:fillRect/>
          </a:stretch>
        </p:blipFill>
        <p:spPr>
          <a:xfrm>
            <a:off x="8200115" y="154548"/>
            <a:ext cx="688908" cy="688908"/>
          </a:xfrm>
          <a:prstGeom prst="rect">
            <a:avLst/>
          </a:prstGeom>
        </p:spPr>
      </p:pic>
      <p:sp>
        <p:nvSpPr>
          <p:cNvPr id="7" name="Content Placeholder 6">
            <a:extLst>
              <a:ext uri="{FF2B5EF4-FFF2-40B4-BE49-F238E27FC236}">
                <a16:creationId xmlns:a16="http://schemas.microsoft.com/office/drawing/2014/main" id="{0F3AE168-06F7-DB99-56A2-D2F5CAFBD619}"/>
              </a:ext>
            </a:extLst>
          </p:cNvPr>
          <p:cNvSpPr>
            <a:spLocks noGrp="1"/>
          </p:cNvSpPr>
          <p:nvPr>
            <p:ph sz="half" idx="1"/>
          </p:nvPr>
        </p:nvSpPr>
        <p:spPr>
          <a:xfrm>
            <a:off x="457200" y="1065321"/>
            <a:ext cx="4038600" cy="5518042"/>
          </a:xfrm>
        </p:spPr>
        <p:txBody>
          <a:bodyPr/>
          <a:lstStyle/>
          <a:p>
            <a:pPr indent="-228600">
              <a:lnSpc>
                <a:spcPct val="110000"/>
              </a:lnSpc>
              <a:spcAft>
                <a:spcPts val="600"/>
              </a:spcAft>
              <a:buClr>
                <a:schemeClr val="accent1"/>
              </a:buClr>
              <a:buSzPct val="100000"/>
              <a:buFont typeface="Arial" panose="020B0604020202020204" pitchFamily="34" charset="0"/>
              <a:buChar char="•"/>
            </a:pPr>
            <a:r>
              <a:rPr lang="en-US" sz="1600" dirty="0"/>
              <a:t>Monday 9 Oct Art (am and pm)</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Thursday 12 Oct Art (am and pm)</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Friday 13 Oct Food (am)</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Thursday 19 Oct RS (am)</a:t>
            </a:r>
          </a:p>
          <a:p>
            <a:pPr indent="-228600">
              <a:lnSpc>
                <a:spcPct val="110000"/>
              </a:lnSpc>
              <a:spcAft>
                <a:spcPts val="600"/>
              </a:spcAft>
              <a:buClr>
                <a:schemeClr val="accent1"/>
              </a:buClr>
              <a:buSzPct val="100000"/>
              <a:buFont typeface="Arial" panose="020B0604020202020204" pitchFamily="34" charset="0"/>
              <a:buChar char="•"/>
            </a:pPr>
            <a:r>
              <a:rPr lang="en-US" sz="1600" dirty="0"/>
              <a:t>French (pm)</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Thursday 2 Nov Classics (am)</a:t>
            </a:r>
          </a:p>
          <a:p>
            <a:pPr indent="-228600">
              <a:lnSpc>
                <a:spcPct val="110000"/>
              </a:lnSpc>
              <a:spcAft>
                <a:spcPts val="600"/>
              </a:spcAft>
              <a:buClr>
                <a:schemeClr val="accent1"/>
              </a:buClr>
              <a:buSzPct val="100000"/>
              <a:buFont typeface="Arial" panose="020B0604020202020204" pitchFamily="34" charset="0"/>
              <a:buChar char="•"/>
            </a:pPr>
            <a:r>
              <a:rPr lang="en-US" sz="1600" dirty="0"/>
              <a:t>Dance (pm)</a:t>
            </a:r>
          </a:p>
          <a:p>
            <a:pPr marL="114300" indent="0">
              <a:lnSpc>
                <a:spcPct val="110000"/>
              </a:lnSpc>
              <a:spcAft>
                <a:spcPts val="600"/>
              </a:spcAft>
              <a:buClr>
                <a:schemeClr val="accent1"/>
              </a:buClr>
              <a:buSzPct val="100000"/>
              <a:buNone/>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Friday 10 Nov Design (am)</a:t>
            </a:r>
          </a:p>
          <a:p>
            <a:pPr indent="-228600">
              <a:lnSpc>
                <a:spcPct val="110000"/>
              </a:lnSpc>
              <a:spcAft>
                <a:spcPts val="600"/>
              </a:spcAft>
              <a:buClr>
                <a:schemeClr val="accent1"/>
              </a:buClr>
              <a:buSzPct val="100000"/>
              <a:buFont typeface="Arial" panose="020B0604020202020204" pitchFamily="34" charset="0"/>
              <a:buChar char="•"/>
            </a:pPr>
            <a:r>
              <a:rPr lang="en-US" sz="1600" dirty="0"/>
              <a:t>Geography (pm)</a:t>
            </a:r>
          </a:p>
          <a:p>
            <a:pPr indent="-228600">
              <a:lnSpc>
                <a:spcPct val="110000"/>
              </a:lnSpc>
              <a:spcAft>
                <a:spcPts val="600"/>
              </a:spcAft>
              <a:buClr>
                <a:schemeClr val="accent1"/>
              </a:buClr>
              <a:buSzPct val="100000"/>
              <a:buFont typeface="Arial" panose="020B0604020202020204" pitchFamily="34" charset="0"/>
              <a:buChar char="•"/>
            </a:pPr>
            <a:endParaRPr lang="en-US" sz="2800" dirty="0"/>
          </a:p>
          <a:p>
            <a:pPr indent="-228600">
              <a:lnSpc>
                <a:spcPct val="110000"/>
              </a:lnSpc>
              <a:spcAft>
                <a:spcPts val="600"/>
              </a:spcAft>
              <a:buClr>
                <a:schemeClr val="accent1"/>
              </a:buClr>
              <a:buSzPct val="100000"/>
              <a:buFont typeface="Arial" panose="020B0604020202020204" pitchFamily="34" charset="0"/>
              <a:buChar char="•"/>
            </a:pPr>
            <a:endParaRPr lang="en-US" sz="3600" dirty="0"/>
          </a:p>
          <a:p>
            <a:endParaRPr lang="en-GB" dirty="0"/>
          </a:p>
        </p:txBody>
      </p:sp>
      <p:sp>
        <p:nvSpPr>
          <p:cNvPr id="8" name="Content Placeholder 7">
            <a:extLst>
              <a:ext uri="{FF2B5EF4-FFF2-40B4-BE49-F238E27FC236}">
                <a16:creationId xmlns:a16="http://schemas.microsoft.com/office/drawing/2014/main" id="{443EBCD3-A0D4-CAF6-5C8F-280489237723}"/>
              </a:ext>
            </a:extLst>
          </p:cNvPr>
          <p:cNvSpPr>
            <a:spLocks noGrp="1"/>
          </p:cNvSpPr>
          <p:nvPr>
            <p:ph sz="half" idx="2"/>
          </p:nvPr>
        </p:nvSpPr>
        <p:spPr>
          <a:xfrm>
            <a:off x="4648200" y="1065321"/>
            <a:ext cx="4038600" cy="5518042"/>
          </a:xfrm>
        </p:spPr>
        <p:txBody>
          <a:bodyPr/>
          <a:lstStyle/>
          <a:p>
            <a:pPr marL="400050" indent="-285750">
              <a:lnSpc>
                <a:spcPct val="110000"/>
              </a:lnSpc>
              <a:spcAft>
                <a:spcPts val="600"/>
              </a:spcAft>
              <a:buClr>
                <a:schemeClr val="accent1"/>
              </a:buClr>
              <a:buSzPct val="100000"/>
            </a:pPr>
            <a:r>
              <a:rPr lang="en-US" sz="1600" dirty="0"/>
              <a:t>Monday 13 Nov Media (am)</a:t>
            </a:r>
          </a:p>
          <a:p>
            <a:pPr indent="-228600">
              <a:lnSpc>
                <a:spcPct val="110000"/>
              </a:lnSpc>
              <a:spcAft>
                <a:spcPts val="600"/>
              </a:spcAft>
              <a:buClr>
                <a:schemeClr val="accent1"/>
              </a:buClr>
              <a:buSzPct val="100000"/>
              <a:buFont typeface="Arial" panose="020B0604020202020204" pitchFamily="34" charset="0"/>
              <a:buChar char="•"/>
            </a:pPr>
            <a:r>
              <a:rPr lang="en-US" sz="1600" dirty="0"/>
              <a:t>History (pm)</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Tuesday 21 Nov Spanish (am)</a:t>
            </a:r>
          </a:p>
          <a:p>
            <a:pPr indent="-228600">
              <a:lnSpc>
                <a:spcPct val="110000"/>
              </a:lnSpc>
              <a:spcAft>
                <a:spcPts val="600"/>
              </a:spcAft>
              <a:buClr>
                <a:schemeClr val="accent1"/>
              </a:buClr>
              <a:buSzPct val="100000"/>
              <a:buFont typeface="Arial" panose="020B0604020202020204" pitchFamily="34" charset="0"/>
              <a:buChar char="•"/>
            </a:pPr>
            <a:r>
              <a:rPr lang="en-US" sz="1600" dirty="0"/>
              <a:t>iMedia (pm)</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Monday 27th Nov-Wednesday 29</a:t>
            </a:r>
            <a:r>
              <a:rPr lang="en-US" sz="1600" baseline="30000" dirty="0"/>
              <a:t>th</a:t>
            </a:r>
            <a:r>
              <a:rPr lang="en-US" sz="1600" dirty="0"/>
              <a:t> November MFL Speaking</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Wednesday 29th Nov- MFL Speaking exams (All day)</a:t>
            </a:r>
          </a:p>
          <a:p>
            <a:pPr indent="-228600">
              <a:lnSpc>
                <a:spcPct val="110000"/>
              </a:lnSpc>
              <a:spcAft>
                <a:spcPts val="600"/>
              </a:spcAft>
              <a:buClr>
                <a:schemeClr val="accent1"/>
              </a:buClr>
              <a:buSzPct val="100000"/>
              <a:buFont typeface="Arial" panose="020B0604020202020204" pitchFamily="34" charset="0"/>
              <a:buChar char="•"/>
            </a:pPr>
            <a:endParaRPr lang="en-US" sz="1600" dirty="0"/>
          </a:p>
          <a:p>
            <a:pPr indent="-228600">
              <a:lnSpc>
                <a:spcPct val="110000"/>
              </a:lnSpc>
              <a:spcAft>
                <a:spcPts val="600"/>
              </a:spcAft>
              <a:buClr>
                <a:schemeClr val="accent1"/>
              </a:buClr>
              <a:buSzPct val="100000"/>
              <a:buFont typeface="Arial" panose="020B0604020202020204" pitchFamily="34" charset="0"/>
              <a:buChar char="•"/>
            </a:pPr>
            <a:r>
              <a:rPr lang="en-US" sz="1600" dirty="0"/>
              <a:t>Friday 1st Dec PE (am)</a:t>
            </a:r>
          </a:p>
          <a:p>
            <a:pPr indent="-228600">
              <a:lnSpc>
                <a:spcPct val="110000"/>
              </a:lnSpc>
              <a:spcAft>
                <a:spcPts val="600"/>
              </a:spcAft>
              <a:buClr>
                <a:schemeClr val="accent1"/>
              </a:buClr>
              <a:buSzPct val="100000"/>
              <a:buFont typeface="Arial" panose="020B0604020202020204" pitchFamily="34" charset="0"/>
              <a:buChar char="•"/>
            </a:pPr>
            <a:r>
              <a:rPr lang="en-US" sz="1600" dirty="0"/>
              <a:t>Psychology (pm</a:t>
            </a:r>
          </a:p>
          <a:p>
            <a:pPr marL="0" indent="0">
              <a:buNone/>
            </a:pPr>
            <a:endParaRPr lang="en-GB" dirty="0"/>
          </a:p>
        </p:txBody>
      </p:sp>
    </p:spTree>
    <p:extLst>
      <p:ext uri="{BB962C8B-B14F-4D97-AF65-F5344CB8AC3E}">
        <p14:creationId xmlns:p14="http://schemas.microsoft.com/office/powerpoint/2010/main" val="345838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837E859-7C54-CBCA-366A-4DE6021E8675}"/>
              </a:ext>
            </a:extLst>
          </p:cNvPr>
          <p:cNvSpPr>
            <a:spLocks noGrp="1"/>
          </p:cNvSpPr>
          <p:nvPr>
            <p:ph type="ctrTitle"/>
          </p:nvPr>
        </p:nvSpPr>
        <p:spPr/>
        <p:txBody>
          <a:bodyPr/>
          <a:lstStyle/>
          <a:p>
            <a:r>
              <a:rPr lang="en-GB" sz="6600" dirty="0">
                <a:latin typeface="+mn-lt"/>
              </a:rPr>
              <a:t>HOW TO REVISE</a:t>
            </a:r>
          </a:p>
        </p:txBody>
      </p:sp>
      <p:pic>
        <p:nvPicPr>
          <p:cNvPr id="5" name="Picture 4">
            <a:extLst>
              <a:ext uri="{FF2B5EF4-FFF2-40B4-BE49-F238E27FC236}">
                <a16:creationId xmlns:a16="http://schemas.microsoft.com/office/drawing/2014/main" id="{FA7D8572-D1B4-EF9C-CD72-C41456AF50FB}"/>
              </a:ext>
            </a:extLst>
          </p:cNvPr>
          <p:cNvPicPr>
            <a:picLocks noChangeAspect="1"/>
          </p:cNvPicPr>
          <p:nvPr/>
        </p:nvPicPr>
        <p:blipFill>
          <a:blip r:embed="rId3"/>
          <a:stretch>
            <a:fillRect/>
          </a:stretch>
        </p:blipFill>
        <p:spPr>
          <a:xfrm>
            <a:off x="8208353" y="154548"/>
            <a:ext cx="688908" cy="688908"/>
          </a:xfrm>
          <a:prstGeom prst="rect">
            <a:avLst/>
          </a:prstGeom>
        </p:spPr>
      </p:pic>
    </p:spTree>
    <p:extLst>
      <p:ext uri="{BB962C8B-B14F-4D97-AF65-F5344CB8AC3E}">
        <p14:creationId xmlns:p14="http://schemas.microsoft.com/office/powerpoint/2010/main" val="455991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Study Environment</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F15AD872-DECA-AB88-2C0A-78019A970722}"/>
              </a:ext>
            </a:extLst>
          </p:cNvPr>
          <p:cNvSpPr txBox="1"/>
          <p:nvPr/>
        </p:nvSpPr>
        <p:spPr>
          <a:xfrm>
            <a:off x="427220" y="1488022"/>
            <a:ext cx="8289560" cy="4893647"/>
          </a:xfrm>
          <a:prstGeom prst="rect">
            <a:avLst/>
          </a:prstGeom>
          <a:noFill/>
        </p:spPr>
        <p:txBody>
          <a:bodyPr wrap="square">
            <a:spAutoFit/>
          </a:bodyPr>
          <a:lstStyle/>
          <a:p>
            <a:pPr marL="95250" indent="-342900">
              <a:buClr>
                <a:schemeClr val="dk1"/>
              </a:buClr>
              <a:buSzPts val="1600"/>
              <a:buFont typeface="Arial" panose="020B0604020202020204" pitchFamily="34" charset="0"/>
              <a:buChar char="•"/>
            </a:pPr>
            <a:r>
              <a:rPr lang="en-GB" sz="2400" dirty="0"/>
              <a:t>Workbox of pens etc. Keep topping up</a:t>
            </a:r>
          </a:p>
          <a:p>
            <a:pPr marL="95250" indent="-342900">
              <a:buClr>
                <a:schemeClr val="dk1"/>
              </a:buClr>
              <a:buSzPts val="1600"/>
              <a:buFont typeface="Arial" panose="020B0604020202020204" pitchFamily="34" charset="0"/>
              <a:buChar char="•"/>
            </a:pPr>
            <a:endParaRPr lang="en-GB" sz="2400" dirty="0"/>
          </a:p>
          <a:p>
            <a:pPr marL="95250" indent="-342900">
              <a:buClr>
                <a:schemeClr val="dk1"/>
              </a:buClr>
              <a:buSzPts val="1600"/>
              <a:buFont typeface="Arial" panose="020B0604020202020204" pitchFamily="34" charset="0"/>
              <a:buChar char="•"/>
            </a:pPr>
            <a:r>
              <a:rPr lang="en-GB" sz="2400" dirty="0"/>
              <a:t>Have a set file for revising each subject</a:t>
            </a:r>
          </a:p>
          <a:p>
            <a:pPr marL="95250" indent="-342900">
              <a:buClr>
                <a:schemeClr val="dk1"/>
              </a:buClr>
              <a:buSzPts val="1600"/>
              <a:buFont typeface="Arial" panose="020B0604020202020204" pitchFamily="34" charset="0"/>
              <a:buChar char="•"/>
            </a:pPr>
            <a:endParaRPr lang="en-GB" sz="2400" dirty="0"/>
          </a:p>
          <a:p>
            <a:pPr marL="95250" indent="-342900">
              <a:buClr>
                <a:schemeClr val="dk1"/>
              </a:buClr>
              <a:buSzPts val="1600"/>
              <a:buFont typeface="Arial" panose="020B0604020202020204" pitchFamily="34" charset="0"/>
              <a:buChar char="•"/>
            </a:pPr>
            <a:r>
              <a:rPr lang="en-GB" sz="2400" dirty="0"/>
              <a:t>Buy ONE good revision aid-be selective</a:t>
            </a:r>
          </a:p>
          <a:p>
            <a:pPr marL="95250" indent="-342900">
              <a:buClr>
                <a:schemeClr val="dk1"/>
              </a:buClr>
              <a:buSzPts val="1600"/>
              <a:buFont typeface="Arial" panose="020B0604020202020204" pitchFamily="34" charset="0"/>
              <a:buChar char="•"/>
            </a:pPr>
            <a:endParaRPr lang="en-GB" sz="2400" dirty="0"/>
          </a:p>
          <a:p>
            <a:pPr marL="95250" indent="-342900">
              <a:buClr>
                <a:schemeClr val="dk1"/>
              </a:buClr>
              <a:buSzPts val="1600"/>
              <a:buFont typeface="Arial" panose="020B0604020202020204" pitchFamily="34" charset="0"/>
              <a:buChar char="•"/>
            </a:pPr>
            <a:r>
              <a:rPr lang="en-GB" sz="2400" dirty="0"/>
              <a:t>Past papers</a:t>
            </a:r>
          </a:p>
          <a:p>
            <a:pPr marL="95250" indent="-342900">
              <a:buClr>
                <a:schemeClr val="dk1"/>
              </a:buClr>
              <a:buSzPts val="1600"/>
              <a:buFont typeface="Arial" panose="020B0604020202020204" pitchFamily="34" charset="0"/>
              <a:buChar char="•"/>
            </a:pPr>
            <a:endParaRPr lang="en-GB" sz="2400" dirty="0"/>
          </a:p>
          <a:p>
            <a:pPr marL="95250" indent="-342900">
              <a:buClr>
                <a:schemeClr val="dk1"/>
              </a:buClr>
              <a:buSzPts val="1600"/>
              <a:buFont typeface="Arial" panose="020B0604020202020204" pitchFamily="34" charset="0"/>
              <a:buChar char="•"/>
            </a:pPr>
            <a:r>
              <a:rPr lang="en-GB" sz="2400" dirty="0"/>
              <a:t>Flashcards/Revision cards</a:t>
            </a:r>
          </a:p>
          <a:p>
            <a:pPr marL="95250" indent="-342900">
              <a:buClr>
                <a:schemeClr val="dk1"/>
              </a:buClr>
              <a:buSzPts val="1600"/>
              <a:buFont typeface="Arial" panose="020B0604020202020204" pitchFamily="34" charset="0"/>
              <a:buChar char="•"/>
            </a:pPr>
            <a:endParaRPr lang="en-GB" sz="2400" dirty="0"/>
          </a:p>
          <a:p>
            <a:pPr marL="95250" indent="-342900">
              <a:buClr>
                <a:schemeClr val="dk1"/>
              </a:buClr>
              <a:buSzPts val="1600"/>
              <a:buFont typeface="Arial" panose="020B0604020202020204" pitchFamily="34" charset="0"/>
              <a:buChar char="•"/>
            </a:pPr>
            <a:r>
              <a:rPr lang="en-GB" sz="2400" dirty="0"/>
              <a:t>Water</a:t>
            </a:r>
          </a:p>
          <a:p>
            <a:pPr marL="95250" indent="-342900">
              <a:buClr>
                <a:schemeClr val="dk1"/>
              </a:buClr>
              <a:buSzPts val="1600"/>
              <a:buFont typeface="Arial" panose="020B0604020202020204" pitchFamily="34" charset="0"/>
              <a:buChar char="•"/>
            </a:pPr>
            <a:endParaRPr lang="en-GB" sz="2400" dirty="0"/>
          </a:p>
          <a:p>
            <a:pPr marL="95250" indent="-342900">
              <a:buClr>
                <a:schemeClr val="dk1"/>
              </a:buClr>
              <a:buSzPts val="1600"/>
              <a:buFont typeface="Arial" panose="020B0604020202020204" pitchFamily="34" charset="0"/>
              <a:buChar char="•"/>
            </a:pPr>
            <a:r>
              <a:rPr lang="en-GB" sz="2400" dirty="0"/>
              <a:t>Food</a:t>
            </a:r>
          </a:p>
        </p:txBody>
      </p:sp>
      <p:pic>
        <p:nvPicPr>
          <p:cNvPr id="2" name="Picture 1">
            <a:extLst>
              <a:ext uri="{FF2B5EF4-FFF2-40B4-BE49-F238E27FC236}">
                <a16:creationId xmlns:a16="http://schemas.microsoft.com/office/drawing/2014/main" id="{2B90A71C-FA7F-5EAD-1260-1C5401162E27}"/>
              </a:ext>
            </a:extLst>
          </p:cNvPr>
          <p:cNvPicPr>
            <a:picLocks noChangeAspect="1"/>
          </p:cNvPicPr>
          <p:nvPr/>
        </p:nvPicPr>
        <p:blipFill>
          <a:blip r:embed="rId3"/>
          <a:stretch>
            <a:fillRect/>
          </a:stretch>
        </p:blipFill>
        <p:spPr>
          <a:xfrm>
            <a:off x="8208353" y="154548"/>
            <a:ext cx="688908" cy="688908"/>
          </a:xfrm>
          <a:prstGeom prst="rect">
            <a:avLst/>
          </a:prstGeom>
        </p:spPr>
      </p:pic>
    </p:spTree>
    <p:extLst>
      <p:ext uri="{BB962C8B-B14F-4D97-AF65-F5344CB8AC3E}">
        <p14:creationId xmlns:p14="http://schemas.microsoft.com/office/powerpoint/2010/main" val="88218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2B90A71C-FA7F-5EAD-1260-1C5401162E27}"/>
              </a:ext>
            </a:extLst>
          </p:cNvPr>
          <p:cNvPicPr>
            <a:picLocks noChangeAspect="1"/>
          </p:cNvPicPr>
          <p:nvPr/>
        </p:nvPicPr>
        <p:blipFill>
          <a:blip r:embed="rId3"/>
          <a:stretch>
            <a:fillRect/>
          </a:stretch>
        </p:blipFill>
        <p:spPr>
          <a:xfrm>
            <a:off x="8208353" y="154548"/>
            <a:ext cx="688908" cy="688908"/>
          </a:xfrm>
          <a:prstGeom prst="rect">
            <a:avLst/>
          </a:prstGeom>
        </p:spPr>
      </p:pic>
      <p:pic>
        <p:nvPicPr>
          <p:cNvPr id="4" name="Picture 3">
            <a:extLst>
              <a:ext uri="{FF2B5EF4-FFF2-40B4-BE49-F238E27FC236}">
                <a16:creationId xmlns:a16="http://schemas.microsoft.com/office/drawing/2014/main" id="{7145E50E-78DF-6036-E28E-FBE194ABF287}"/>
              </a:ext>
            </a:extLst>
          </p:cNvPr>
          <p:cNvPicPr>
            <a:picLocks noChangeAspect="1"/>
          </p:cNvPicPr>
          <p:nvPr/>
        </p:nvPicPr>
        <p:blipFill>
          <a:blip r:embed="rId4"/>
          <a:stretch>
            <a:fillRect/>
          </a:stretch>
        </p:blipFill>
        <p:spPr>
          <a:xfrm>
            <a:off x="766120" y="926300"/>
            <a:ext cx="7442233" cy="5581673"/>
          </a:xfrm>
          <a:prstGeom prst="rect">
            <a:avLst/>
          </a:prstGeom>
        </p:spPr>
      </p:pic>
    </p:spTree>
    <p:extLst>
      <p:ext uri="{BB962C8B-B14F-4D97-AF65-F5344CB8AC3E}">
        <p14:creationId xmlns:p14="http://schemas.microsoft.com/office/powerpoint/2010/main" val="834869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Revision at home</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Content Placeholder 3" descr="Image result for revision timetable">
            <a:hlinkClick r:id="rId3"/>
            <a:extLst>
              <a:ext uri="{FF2B5EF4-FFF2-40B4-BE49-F238E27FC236}">
                <a16:creationId xmlns:a16="http://schemas.microsoft.com/office/drawing/2014/main" id="{7CE5BAC9-1E4C-E915-23F5-5589C9D3814B}"/>
              </a:ext>
            </a:extLst>
          </p:cNvPr>
          <p:cNvPicPr>
            <a:picLocks/>
          </p:cNvPicPr>
          <p:nvPr/>
        </p:nvPicPr>
        <p:blipFill rotWithShape="1">
          <a:blip r:embed="rId4">
            <a:extLst>
              <a:ext uri="{28A0092B-C50C-407E-A947-70E740481C1C}">
                <a14:useLocalDpi xmlns:a14="http://schemas.microsoft.com/office/drawing/2010/main" val="0"/>
              </a:ext>
            </a:extLst>
          </a:blip>
          <a:srcRect t="7985"/>
          <a:stretch/>
        </p:blipFill>
        <p:spPr bwMode="auto">
          <a:xfrm>
            <a:off x="465649" y="1455938"/>
            <a:ext cx="8212702" cy="4993697"/>
          </a:xfrm>
          <a:prstGeom prst="rect">
            <a:avLst/>
          </a:prstGeom>
          <a:noFill/>
          <a:ln>
            <a:noFill/>
          </a:ln>
        </p:spPr>
      </p:pic>
      <p:pic>
        <p:nvPicPr>
          <p:cNvPr id="4" name="Picture 3">
            <a:extLst>
              <a:ext uri="{FF2B5EF4-FFF2-40B4-BE49-F238E27FC236}">
                <a16:creationId xmlns:a16="http://schemas.microsoft.com/office/drawing/2014/main" id="{8D5380EA-3CE9-0890-7A6A-831CD203D0F4}"/>
              </a:ext>
            </a:extLst>
          </p:cNvPr>
          <p:cNvPicPr>
            <a:picLocks noChangeAspect="1"/>
          </p:cNvPicPr>
          <p:nvPr/>
        </p:nvPicPr>
        <p:blipFill>
          <a:blip r:embed="rId5"/>
          <a:stretch>
            <a:fillRect/>
          </a:stretch>
        </p:blipFill>
        <p:spPr>
          <a:xfrm>
            <a:off x="8241304" y="154548"/>
            <a:ext cx="688908" cy="688908"/>
          </a:xfrm>
          <a:prstGeom prst="rect">
            <a:avLst/>
          </a:prstGeom>
        </p:spPr>
      </p:pic>
    </p:spTree>
    <p:extLst>
      <p:ext uri="{BB962C8B-B14F-4D97-AF65-F5344CB8AC3E}">
        <p14:creationId xmlns:p14="http://schemas.microsoft.com/office/powerpoint/2010/main" val="2340473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23528" y="2542608"/>
            <a:ext cx="8352928" cy="3097212"/>
          </a:xfrm>
        </p:spPr>
        <p:txBody>
          <a:bodyPr rtlCol="0">
            <a:normAutofit/>
          </a:bodyPr>
          <a:lstStyle/>
          <a:p>
            <a:pPr eaLnBrk="1" fontAlgn="auto" hangingPunct="1">
              <a:spcAft>
                <a:spcPts val="0"/>
              </a:spcAft>
              <a:defRPr/>
            </a:pPr>
            <a:r>
              <a:rPr lang="en-GB" sz="6500" dirty="0"/>
              <a:t>Mr Lawrence </a:t>
            </a:r>
          </a:p>
          <a:p>
            <a:pPr eaLnBrk="1" fontAlgn="auto" hangingPunct="1">
              <a:spcAft>
                <a:spcPts val="0"/>
              </a:spcAft>
              <a:defRPr/>
            </a:pPr>
            <a:r>
              <a:rPr lang="en-GB" sz="6500" dirty="0"/>
              <a:t>Deputy Headteacher </a:t>
            </a:r>
            <a:endParaRPr lang="en-GB" sz="6500" b="1" dirty="0">
              <a:solidFill>
                <a:schemeClr val="tx2">
                  <a:lumMod val="75000"/>
                </a:schemeClr>
              </a:solidFill>
            </a:endParaRPr>
          </a:p>
          <a:p>
            <a:pPr eaLnBrk="1" fontAlgn="auto" hangingPunct="1">
              <a:spcAft>
                <a:spcPts val="0"/>
              </a:spcAft>
              <a:buFont typeface="Arial" pitchFamily="34" charset="0"/>
              <a:buNone/>
              <a:defRPr/>
            </a:pPr>
            <a:endParaRPr lang="en-GB" sz="5400" b="1" dirty="0">
              <a:solidFill>
                <a:schemeClr val="tx2">
                  <a:lumMod val="75000"/>
                </a:schemeClr>
              </a:solidFill>
            </a:endParaRPr>
          </a:p>
        </p:txBody>
      </p:sp>
      <p:sp>
        <p:nvSpPr>
          <p:cNvPr id="7" name="Rectangle 6"/>
          <p:cNvSpPr/>
          <p:nvPr/>
        </p:nvSpPr>
        <p:spPr>
          <a:xfrm>
            <a:off x="467544" y="308085"/>
            <a:ext cx="8208912" cy="720080"/>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Muli" pitchFamily="2" charset="0"/>
                <a:ea typeface="Calibri" panose="020F0502020204030204" pitchFamily="34" charset="0"/>
                <a:cs typeface="Times New Roman" panose="02020603050405020304" pitchFamily="18" charset="0"/>
              </a:rPr>
              <a:t> Toynbee School</a:t>
            </a:r>
            <a:endParaRPr kumimoji="0" lang="en-GB"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8" name="Picture 7"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342365"/>
            <a:ext cx="685800" cy="685800"/>
          </a:xfrm>
          <a:prstGeom prst="rect">
            <a:avLst/>
          </a:prstGeom>
          <a:noFill/>
        </p:spPr>
      </p:pic>
    </p:spTree>
    <p:extLst>
      <p:ext uri="{BB962C8B-B14F-4D97-AF65-F5344CB8AC3E}">
        <p14:creationId xmlns:p14="http://schemas.microsoft.com/office/powerpoint/2010/main" val="424073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Final Timetable</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6" name="Content Placeholder 3">
            <a:extLst>
              <a:ext uri="{FF2B5EF4-FFF2-40B4-BE49-F238E27FC236}">
                <a16:creationId xmlns:a16="http://schemas.microsoft.com/office/drawing/2014/main" id="{7218BC04-1866-1DF2-2859-863A2EEB1800}"/>
              </a:ext>
            </a:extLst>
          </p:cNvPr>
          <p:cNvGraphicFramePr>
            <a:graphicFrameLocks/>
          </p:cNvGraphicFramePr>
          <p:nvPr>
            <p:extLst>
              <p:ext uri="{D42A27DB-BD31-4B8C-83A1-F6EECF244321}">
                <p14:modId xmlns:p14="http://schemas.microsoft.com/office/powerpoint/2010/main" val="59916796"/>
              </p:ext>
            </p:extLst>
          </p:nvPr>
        </p:nvGraphicFramePr>
        <p:xfrm>
          <a:off x="766108" y="1298550"/>
          <a:ext cx="7793016" cy="4517357"/>
        </p:xfrm>
        <a:graphic>
          <a:graphicData uri="http://schemas.openxmlformats.org/drawingml/2006/table">
            <a:tbl>
              <a:tblPr firstRow="1" bandRow="1">
                <a:tableStyleId>{FABFCF23-3B69-468F-B69F-88F6DE6A72F2}</a:tableStyleId>
              </a:tblPr>
              <a:tblGrid>
                <a:gridCol w="974127">
                  <a:extLst>
                    <a:ext uri="{9D8B030D-6E8A-4147-A177-3AD203B41FA5}">
                      <a16:colId xmlns:a16="http://schemas.microsoft.com/office/drawing/2014/main" val="20000"/>
                    </a:ext>
                  </a:extLst>
                </a:gridCol>
                <a:gridCol w="974127">
                  <a:extLst>
                    <a:ext uri="{9D8B030D-6E8A-4147-A177-3AD203B41FA5}">
                      <a16:colId xmlns:a16="http://schemas.microsoft.com/office/drawing/2014/main" val="20001"/>
                    </a:ext>
                  </a:extLst>
                </a:gridCol>
                <a:gridCol w="974127">
                  <a:extLst>
                    <a:ext uri="{9D8B030D-6E8A-4147-A177-3AD203B41FA5}">
                      <a16:colId xmlns:a16="http://schemas.microsoft.com/office/drawing/2014/main" val="20002"/>
                    </a:ext>
                  </a:extLst>
                </a:gridCol>
                <a:gridCol w="974127">
                  <a:extLst>
                    <a:ext uri="{9D8B030D-6E8A-4147-A177-3AD203B41FA5}">
                      <a16:colId xmlns:a16="http://schemas.microsoft.com/office/drawing/2014/main" val="20003"/>
                    </a:ext>
                  </a:extLst>
                </a:gridCol>
                <a:gridCol w="974127">
                  <a:extLst>
                    <a:ext uri="{9D8B030D-6E8A-4147-A177-3AD203B41FA5}">
                      <a16:colId xmlns:a16="http://schemas.microsoft.com/office/drawing/2014/main" val="20004"/>
                    </a:ext>
                  </a:extLst>
                </a:gridCol>
                <a:gridCol w="974127">
                  <a:extLst>
                    <a:ext uri="{9D8B030D-6E8A-4147-A177-3AD203B41FA5}">
                      <a16:colId xmlns:a16="http://schemas.microsoft.com/office/drawing/2014/main" val="20005"/>
                    </a:ext>
                  </a:extLst>
                </a:gridCol>
                <a:gridCol w="974127">
                  <a:extLst>
                    <a:ext uri="{9D8B030D-6E8A-4147-A177-3AD203B41FA5}">
                      <a16:colId xmlns:a16="http://schemas.microsoft.com/office/drawing/2014/main" val="20006"/>
                    </a:ext>
                  </a:extLst>
                </a:gridCol>
                <a:gridCol w="974127">
                  <a:extLst>
                    <a:ext uri="{9D8B030D-6E8A-4147-A177-3AD203B41FA5}">
                      <a16:colId xmlns:a16="http://schemas.microsoft.com/office/drawing/2014/main" val="20007"/>
                    </a:ext>
                  </a:extLst>
                </a:gridCol>
              </a:tblGrid>
              <a:tr h="347489">
                <a:tc>
                  <a:txBody>
                    <a:bodyPr/>
                    <a:lstStyle/>
                    <a:p>
                      <a:pPr algn="ctr"/>
                      <a:r>
                        <a:rPr lang="en-US" sz="1400"/>
                        <a:t>Time</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Mon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Tue</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Wed</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Thu</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Fri</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Sat</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a:t>Sun</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347489">
                <a:tc>
                  <a:txBody>
                    <a:bodyPr/>
                    <a:lstStyle/>
                    <a:p>
                      <a:pPr algn="ctr"/>
                      <a:r>
                        <a:rPr lang="en-US" sz="1400"/>
                        <a:t>9-10</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r>
                        <a:rPr lang="en-US" sz="1400"/>
                        <a:t>Music</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91"/>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347489">
                <a:tc>
                  <a:txBody>
                    <a:bodyPr/>
                    <a:lstStyle/>
                    <a:p>
                      <a:pPr algn="ctr"/>
                      <a:r>
                        <a:rPr lang="en-US" sz="1400"/>
                        <a:t>10-11</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r>
                        <a:rPr lang="en-US" sz="1400"/>
                        <a:t>Geog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pPr algn="ctr"/>
                      <a:r>
                        <a:rPr lang="en-US" sz="1400"/>
                        <a:t>E.</a:t>
                      </a:r>
                      <a:r>
                        <a:rPr lang="en-US" sz="1400" baseline="0"/>
                        <a:t> Lit</a:t>
                      </a: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B9B8"/>
                    </a:solidFill>
                  </a:tcPr>
                </a:tc>
                <a:extLst>
                  <a:ext uri="{0D108BD9-81ED-4DB2-BD59-A6C34878D82A}">
                    <a16:rowId xmlns:a16="http://schemas.microsoft.com/office/drawing/2014/main" val="10002"/>
                  </a:ext>
                </a:extLst>
              </a:tr>
              <a:tr h="347489">
                <a:tc>
                  <a:txBody>
                    <a:bodyPr/>
                    <a:lstStyle/>
                    <a:p>
                      <a:pPr algn="ctr"/>
                      <a:r>
                        <a:rPr lang="en-US" sz="1400"/>
                        <a:t>11-12</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Music</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91"/>
                    </a:solidFill>
                  </a:tcPr>
                </a:tc>
                <a:extLst>
                  <a:ext uri="{0D108BD9-81ED-4DB2-BD59-A6C34878D82A}">
                    <a16:rowId xmlns:a16="http://schemas.microsoft.com/office/drawing/2014/main" val="10003"/>
                  </a:ext>
                </a:extLst>
              </a:tr>
              <a:tr h="347489">
                <a:tc>
                  <a:txBody>
                    <a:bodyPr/>
                    <a:lstStyle/>
                    <a:p>
                      <a:pPr algn="ctr"/>
                      <a:r>
                        <a:rPr lang="en-US" sz="1400"/>
                        <a:t>12-1</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Geog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extLst>
                  <a:ext uri="{0D108BD9-81ED-4DB2-BD59-A6C34878D82A}">
                    <a16:rowId xmlns:a16="http://schemas.microsoft.com/office/drawing/2014/main" val="10004"/>
                  </a:ext>
                </a:extLst>
              </a:tr>
              <a:tr h="347489">
                <a:tc>
                  <a:txBody>
                    <a:bodyPr/>
                    <a:lstStyle/>
                    <a:p>
                      <a:pPr algn="ctr"/>
                      <a:r>
                        <a:rPr lang="en-US" sz="1400"/>
                        <a:t>1-2</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Lunch</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extLst>
                  <a:ext uri="{0D108BD9-81ED-4DB2-BD59-A6C34878D82A}">
                    <a16:rowId xmlns:a16="http://schemas.microsoft.com/office/drawing/2014/main" val="10005"/>
                  </a:ext>
                </a:extLst>
              </a:tr>
              <a:tr h="347489">
                <a:tc>
                  <a:txBody>
                    <a:bodyPr/>
                    <a:lstStyle/>
                    <a:p>
                      <a:pPr algn="ctr"/>
                      <a:r>
                        <a:rPr lang="en-US" sz="1400"/>
                        <a:t>2-3</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5">
                        <a:lumMod val="60000"/>
                        <a:lumOff val="40000"/>
                      </a:schemeClr>
                    </a:solidFill>
                  </a:tcPr>
                </a:tc>
                <a:tc>
                  <a:txBody>
                    <a:bodyPr/>
                    <a:lstStyle/>
                    <a:p>
                      <a:pPr algn="ctr"/>
                      <a:r>
                        <a:rPr lang="en-US" sz="1400"/>
                        <a:t>Lunch</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6"/>
                  </a:ext>
                </a:extLst>
              </a:tr>
              <a:tr h="347489">
                <a:tc>
                  <a:txBody>
                    <a:bodyPr/>
                    <a:lstStyle/>
                    <a:p>
                      <a:pPr algn="ctr"/>
                      <a:r>
                        <a:rPr lang="en-US" sz="1400"/>
                        <a:t>3-4</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Science</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C1DA"/>
                    </a:solidFill>
                  </a:tcPr>
                </a:tc>
                <a:tc>
                  <a:txBody>
                    <a:bodyPr/>
                    <a:lstStyle/>
                    <a:p>
                      <a:pPr algn="ctr"/>
                      <a:r>
                        <a:rPr lang="en-US" sz="1400"/>
                        <a:t>Art</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Maths</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87D1"/>
                    </a:solidFill>
                  </a:tcPr>
                </a:tc>
                <a:tc>
                  <a:txBody>
                    <a:bodyPr/>
                    <a:lstStyle/>
                    <a:p>
                      <a:pPr algn="ctr"/>
                      <a:r>
                        <a:rPr lang="en-US" sz="1400"/>
                        <a:t>Art</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E.</a:t>
                      </a:r>
                      <a:r>
                        <a:rPr lang="en-US" sz="1400" baseline="0"/>
                        <a:t> lang</a:t>
                      </a: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pPr algn="ctr"/>
                      <a:r>
                        <a:rPr lang="en-US" sz="1400"/>
                        <a:t>French</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extLst>
                  <a:ext uri="{0D108BD9-81ED-4DB2-BD59-A6C34878D82A}">
                    <a16:rowId xmlns:a16="http://schemas.microsoft.com/office/drawing/2014/main" val="10007"/>
                  </a:ext>
                </a:extLst>
              </a:tr>
              <a:tr h="347489">
                <a:tc>
                  <a:txBody>
                    <a:bodyPr/>
                    <a:lstStyle/>
                    <a:p>
                      <a:pPr algn="ctr"/>
                      <a:r>
                        <a:rPr lang="en-US" sz="1400"/>
                        <a:t>4-5</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E.</a:t>
                      </a:r>
                      <a:r>
                        <a:rPr lang="en-US" sz="1400" baseline="0"/>
                        <a:t> Lang</a:t>
                      </a: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6">
                        <a:lumMod val="40000"/>
                        <a:lumOff val="60000"/>
                      </a:schemeClr>
                    </a:solidFill>
                  </a:tcPr>
                </a:tc>
                <a:tc>
                  <a:txBody>
                    <a:bodyPr/>
                    <a:lstStyle/>
                    <a:p>
                      <a:pPr algn="ctr"/>
                      <a:r>
                        <a:rPr lang="en-US" sz="1400"/>
                        <a:t>Geog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3">
                        <a:lumMod val="40000"/>
                        <a:lumOff val="60000"/>
                      </a:schemeClr>
                    </a:solidFill>
                  </a:tcPr>
                </a:tc>
                <a:tc>
                  <a:txBody>
                    <a:bodyPr/>
                    <a:lstStyle/>
                    <a:p>
                      <a:pPr algn="ctr"/>
                      <a:r>
                        <a:rPr lang="en-US" sz="1400"/>
                        <a:t>Music</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FFE91"/>
                    </a:solidFill>
                  </a:tcPr>
                </a:tc>
                <a:tc>
                  <a:txBody>
                    <a:bodyPr/>
                    <a:lstStyle/>
                    <a:p>
                      <a:pPr algn="ctr"/>
                      <a:r>
                        <a:rPr lang="en-US" sz="1400"/>
                        <a:t>Science</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4">
                        <a:lumMod val="40000"/>
                        <a:lumOff val="60000"/>
                      </a:schemeClr>
                    </a:solidFill>
                  </a:tcPr>
                </a:tc>
                <a:tc>
                  <a:txBody>
                    <a:bodyPr/>
                    <a:lstStyle/>
                    <a:p>
                      <a:pPr algn="ctr"/>
                      <a:r>
                        <a:rPr lang="en-US" sz="1400"/>
                        <a:t>E.</a:t>
                      </a:r>
                      <a:r>
                        <a:rPr lang="en-US" sz="1400" baseline="0"/>
                        <a:t> Lit</a:t>
                      </a: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E6B9B8"/>
                    </a:solidFill>
                  </a:tcPr>
                </a:tc>
                <a:tc>
                  <a:txBody>
                    <a:bodyPr/>
                    <a:lstStyle/>
                    <a:p>
                      <a:pPr algn="ctr"/>
                      <a:r>
                        <a:rPr lang="en-US" sz="1400"/>
                        <a:t>Maths</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87D1"/>
                    </a:solidFill>
                  </a:tcPr>
                </a:tc>
                <a:tc>
                  <a:txBody>
                    <a:bodyPr/>
                    <a:lstStyle/>
                    <a:p>
                      <a:pPr algn="ctr"/>
                      <a:r>
                        <a:rPr lang="en-US" sz="1400"/>
                        <a:t>Science</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CCC1DA"/>
                    </a:solidFill>
                  </a:tcPr>
                </a:tc>
                <a:extLst>
                  <a:ext uri="{0D108BD9-81ED-4DB2-BD59-A6C34878D82A}">
                    <a16:rowId xmlns:a16="http://schemas.microsoft.com/office/drawing/2014/main" val="10008"/>
                  </a:ext>
                </a:extLst>
              </a:tr>
              <a:tr h="347489">
                <a:tc>
                  <a:txBody>
                    <a:bodyPr/>
                    <a:lstStyle/>
                    <a:p>
                      <a:pPr algn="ctr"/>
                      <a:r>
                        <a:rPr lang="en-US" sz="1400"/>
                        <a:t>5-6</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French</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2">
                        <a:lumMod val="40000"/>
                        <a:lumOff val="60000"/>
                      </a:schemeClr>
                    </a:solidFill>
                  </a:tcPr>
                </a:tc>
                <a:tc>
                  <a:txBody>
                    <a:bodyPr/>
                    <a:lstStyle/>
                    <a:p>
                      <a:pPr algn="ctr"/>
                      <a:r>
                        <a:rPr lang="en-US" sz="1400"/>
                        <a:t>E.</a:t>
                      </a:r>
                      <a:r>
                        <a:rPr lang="en-US" sz="1400" baseline="0"/>
                        <a:t> Lit</a:t>
                      </a: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2">
                        <a:lumMod val="40000"/>
                        <a:lumOff val="60000"/>
                      </a:schemeClr>
                    </a:solidFill>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Geog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7E4BD"/>
                    </a:solidFill>
                  </a:tcPr>
                </a:tc>
                <a:tc>
                  <a:txBody>
                    <a:bodyPr/>
                    <a:lstStyle/>
                    <a:p>
                      <a:pPr algn="ctr"/>
                      <a:r>
                        <a:rPr lang="en-US" sz="1400"/>
                        <a:t>French</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9"/>
                  </a:ext>
                </a:extLst>
              </a:tr>
              <a:tr h="347489">
                <a:tc>
                  <a:txBody>
                    <a:bodyPr/>
                    <a:lstStyle/>
                    <a:p>
                      <a:pPr algn="ctr"/>
                      <a:r>
                        <a:rPr lang="en-US" sz="1400"/>
                        <a:t>6-7</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E.</a:t>
                      </a:r>
                      <a:r>
                        <a:rPr lang="en-US" sz="1400" baseline="0"/>
                        <a:t> Lang</a:t>
                      </a: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CD5B5"/>
                    </a:solid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extLst>
                  <a:ext uri="{0D108BD9-81ED-4DB2-BD59-A6C34878D82A}">
                    <a16:rowId xmlns:a16="http://schemas.microsoft.com/office/drawing/2014/main" val="10010"/>
                  </a:ext>
                </a:extLst>
              </a:tr>
              <a:tr h="347489">
                <a:tc>
                  <a:txBody>
                    <a:bodyPr/>
                    <a:lstStyle/>
                    <a:p>
                      <a:pPr algn="ctr"/>
                      <a:r>
                        <a:rPr lang="en-US" sz="1400"/>
                        <a:t>7-8</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Piano</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Maths</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D987D1"/>
                    </a:solidFill>
                  </a:tcPr>
                </a:tc>
                <a:tc>
                  <a:txBody>
                    <a:bodyPr/>
                    <a:lstStyle/>
                    <a:p>
                      <a:pPr algn="ctr"/>
                      <a:r>
                        <a:rPr lang="en-US" sz="1400"/>
                        <a:t>French</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8EB4E3"/>
                    </a:solid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1"/>
                  </a:ext>
                </a:extLst>
              </a:tr>
              <a:tr h="347489">
                <a:tc>
                  <a:txBody>
                    <a:bodyPr/>
                    <a:lstStyle/>
                    <a:p>
                      <a:pPr algn="ctr"/>
                      <a:r>
                        <a:rPr lang="en-US" sz="1400"/>
                        <a:t>8-9</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Training</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r>
                        <a:rPr lang="en-US" sz="1400"/>
                        <a:t>Tea</a:t>
                      </a:r>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pattFill prst="diagBrick">
                      <a:fgClr>
                        <a:srgbClr val="D9D9D9"/>
                      </a:fgClr>
                      <a:bgClr>
                        <a:prstClr val="white"/>
                      </a:bgClr>
                    </a:pattFill>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p>
                  </a:txBody>
                  <a:tcPr marL="68580" marR="68580" marT="34290" marB="3429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pic>
        <p:nvPicPr>
          <p:cNvPr id="2" name="Picture 1">
            <a:extLst>
              <a:ext uri="{FF2B5EF4-FFF2-40B4-BE49-F238E27FC236}">
                <a16:creationId xmlns:a16="http://schemas.microsoft.com/office/drawing/2014/main" id="{98F77E1F-273E-CB31-643E-7E6249243E4C}"/>
              </a:ext>
            </a:extLst>
          </p:cNvPr>
          <p:cNvPicPr>
            <a:picLocks noChangeAspect="1"/>
          </p:cNvPicPr>
          <p:nvPr/>
        </p:nvPicPr>
        <p:blipFill>
          <a:blip r:embed="rId3"/>
          <a:stretch>
            <a:fillRect/>
          </a:stretch>
        </p:blipFill>
        <p:spPr>
          <a:xfrm>
            <a:off x="8241304" y="154548"/>
            <a:ext cx="688908" cy="688908"/>
          </a:xfrm>
          <a:prstGeom prst="rect">
            <a:avLst/>
          </a:prstGeom>
        </p:spPr>
      </p:pic>
    </p:spTree>
    <p:extLst>
      <p:ext uri="{BB962C8B-B14F-4D97-AF65-F5344CB8AC3E}">
        <p14:creationId xmlns:p14="http://schemas.microsoft.com/office/powerpoint/2010/main" val="1098310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Project Manager</a:t>
            </a:r>
          </a:p>
        </p:txBody>
      </p:sp>
      <p:sp>
        <p:nvSpPr>
          <p:cNvPr id="4" name="TextBox 3">
            <a:extLst>
              <a:ext uri="{FF2B5EF4-FFF2-40B4-BE49-F238E27FC236}">
                <a16:creationId xmlns:a16="http://schemas.microsoft.com/office/drawing/2014/main" id="{B4565A29-52F6-A8C7-362D-581A666A4BB8}"/>
              </a:ext>
            </a:extLst>
          </p:cNvPr>
          <p:cNvSpPr txBox="1"/>
          <p:nvPr/>
        </p:nvSpPr>
        <p:spPr>
          <a:xfrm>
            <a:off x="494675" y="1382286"/>
            <a:ext cx="8154649" cy="4893647"/>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GB" sz="2400" dirty="0"/>
              <a:t>Agree not impose rules - music/phone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Agree balance between work and social life and stick to it</a:t>
            </a:r>
            <a:endParaRPr lang="en-GB" sz="2400" dirty="0">
              <a:ea typeface="Calibri"/>
              <a:cs typeface="Calibri"/>
            </a:endParaRP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Help them make a realistic timetable –VITAL</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Balance timetable with “fun stuff”- build in REWARDS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Place timetable on family calendar</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Help them prioritise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Weekly review</a:t>
            </a:r>
          </a:p>
        </p:txBody>
      </p:sp>
      <p:pic>
        <p:nvPicPr>
          <p:cNvPr id="2" name="Picture 1">
            <a:extLst>
              <a:ext uri="{FF2B5EF4-FFF2-40B4-BE49-F238E27FC236}">
                <a16:creationId xmlns:a16="http://schemas.microsoft.com/office/drawing/2014/main" id="{84855FE0-BE23-9929-6B12-C9816A559836}"/>
              </a:ext>
            </a:extLst>
          </p:cNvPr>
          <p:cNvPicPr>
            <a:picLocks noChangeAspect="1"/>
          </p:cNvPicPr>
          <p:nvPr/>
        </p:nvPicPr>
        <p:blipFill>
          <a:blip r:embed="rId3"/>
          <a:stretch>
            <a:fillRect/>
          </a:stretch>
        </p:blipFill>
        <p:spPr>
          <a:xfrm>
            <a:off x="8241304" y="154548"/>
            <a:ext cx="688908" cy="688908"/>
          </a:xfrm>
          <a:prstGeom prst="rect">
            <a:avLst/>
          </a:prstGeom>
        </p:spPr>
      </p:pic>
    </p:spTree>
    <p:extLst>
      <p:ext uri="{BB962C8B-B14F-4D97-AF65-F5344CB8AC3E}">
        <p14:creationId xmlns:p14="http://schemas.microsoft.com/office/powerpoint/2010/main" val="486322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Curriculum</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4855FE0-BE23-9929-6B12-C9816A559836}"/>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6" name="Picture 5">
            <a:extLst>
              <a:ext uri="{FF2B5EF4-FFF2-40B4-BE49-F238E27FC236}">
                <a16:creationId xmlns:a16="http://schemas.microsoft.com/office/drawing/2014/main" id="{FB620B38-03D5-480E-EF41-B7A492211D4E}"/>
              </a:ext>
            </a:extLst>
          </p:cNvPr>
          <p:cNvPicPr>
            <a:picLocks noChangeAspect="1"/>
          </p:cNvPicPr>
          <p:nvPr/>
        </p:nvPicPr>
        <p:blipFill rotWithShape="1">
          <a:blip r:embed="rId4"/>
          <a:srcRect l="2916" r="13833" b="-2"/>
          <a:stretch/>
        </p:blipFill>
        <p:spPr>
          <a:xfrm>
            <a:off x="565232" y="843456"/>
            <a:ext cx="8171891" cy="5447930"/>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Tree>
    <p:extLst>
      <p:ext uri="{BB962C8B-B14F-4D97-AF65-F5344CB8AC3E}">
        <p14:creationId xmlns:p14="http://schemas.microsoft.com/office/powerpoint/2010/main" val="477302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0130D9-7253-BE7F-167F-731EB2DD070F}"/>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Curriculum Information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4855FE0-BE23-9929-6B12-C9816A559836}"/>
              </a:ext>
            </a:extLst>
          </p:cNvPr>
          <p:cNvPicPr>
            <a:picLocks noChangeAspect="1"/>
          </p:cNvPicPr>
          <p:nvPr/>
        </p:nvPicPr>
        <p:blipFill>
          <a:blip r:embed="rId3"/>
          <a:stretch>
            <a:fillRect/>
          </a:stretch>
        </p:blipFill>
        <p:spPr>
          <a:xfrm>
            <a:off x="8241304" y="154548"/>
            <a:ext cx="688908" cy="688908"/>
          </a:xfrm>
          <a:prstGeom prst="rect">
            <a:avLst/>
          </a:prstGeom>
        </p:spPr>
      </p:pic>
      <p:sp>
        <p:nvSpPr>
          <p:cNvPr id="4" name="TextBox 3">
            <a:extLst>
              <a:ext uri="{FF2B5EF4-FFF2-40B4-BE49-F238E27FC236}">
                <a16:creationId xmlns:a16="http://schemas.microsoft.com/office/drawing/2014/main" id="{EE36867E-E043-8EEB-C7E1-8BF98E384B08}"/>
              </a:ext>
            </a:extLst>
          </p:cNvPr>
          <p:cNvSpPr txBox="1"/>
          <p:nvPr/>
        </p:nvSpPr>
        <p:spPr>
          <a:xfrm>
            <a:off x="565048" y="1019866"/>
            <a:ext cx="5645791" cy="2554545"/>
          </a:xfrm>
          <a:prstGeom prst="rect">
            <a:avLst/>
          </a:prstGeom>
          <a:noFill/>
        </p:spPr>
        <p:txBody>
          <a:bodyPr wrap="square">
            <a:spAutoFit/>
          </a:bodyPr>
          <a:lstStyle/>
          <a:p>
            <a:pPr algn="ctr"/>
            <a:r>
              <a:rPr lang="en-GB" sz="3200" dirty="0"/>
              <a:t>Curriculum Information:</a:t>
            </a:r>
          </a:p>
          <a:p>
            <a:pPr algn="ctr"/>
            <a:endParaRPr lang="en-GB" sz="2000" dirty="0"/>
          </a:p>
          <a:p>
            <a:pPr>
              <a:defRPr/>
            </a:pPr>
            <a:r>
              <a:rPr lang="en-GB" dirty="0">
                <a:solidFill>
                  <a:prstClr val="black"/>
                </a:solidFill>
              </a:rPr>
              <a:t>In the next couple of weeks, more explicit and detailed information about every subject’s curriculum will be available via the website to support pupils and parents in their learning. </a:t>
            </a:r>
          </a:p>
          <a:p>
            <a:pPr>
              <a:defRPr/>
            </a:pPr>
            <a:endParaRPr lang="en-GB" dirty="0">
              <a:solidFill>
                <a:prstClr val="black"/>
              </a:solidFill>
            </a:endParaRPr>
          </a:p>
          <a:p>
            <a:pPr>
              <a:defRPr/>
            </a:pPr>
            <a:r>
              <a:rPr lang="en-GB" dirty="0">
                <a:solidFill>
                  <a:prstClr val="black"/>
                </a:solidFill>
              </a:rPr>
              <a:t>The aim is to provide parents and pupils with</a:t>
            </a:r>
            <a:r>
              <a:rPr lang="en-GB" dirty="0">
                <a:solidFill>
                  <a:prstClr val="black"/>
                </a:solidFill>
                <a:latin typeface="Impact" panose="020B0806030902050204" pitchFamily="34" charset="0"/>
              </a:rPr>
              <a:t>:</a:t>
            </a:r>
          </a:p>
        </p:txBody>
      </p:sp>
      <p:sp>
        <p:nvSpPr>
          <p:cNvPr id="7" name="TextBox 6">
            <a:extLst>
              <a:ext uri="{FF2B5EF4-FFF2-40B4-BE49-F238E27FC236}">
                <a16:creationId xmlns:a16="http://schemas.microsoft.com/office/drawing/2014/main" id="{ECF999C2-2F02-076C-674F-202EAC4504D7}"/>
              </a:ext>
            </a:extLst>
          </p:cNvPr>
          <p:cNvSpPr txBox="1"/>
          <p:nvPr/>
        </p:nvSpPr>
        <p:spPr>
          <a:xfrm>
            <a:off x="2417180" y="3672391"/>
            <a:ext cx="4738642" cy="2677656"/>
          </a:xfrm>
          <a:prstGeom prst="rect">
            <a:avLst/>
          </a:prstGeom>
          <a:noFill/>
        </p:spPr>
        <p:txBody>
          <a:bodyPr wrap="square">
            <a:spAutoFit/>
          </a:bodyPr>
          <a:lstStyle/>
          <a:p>
            <a:pPr>
              <a:defRPr/>
            </a:pPr>
            <a:r>
              <a:rPr lang="en-GB" sz="2400" dirty="0">
                <a:solidFill>
                  <a:srgbClr val="FF0000"/>
                </a:solidFill>
                <a:effectLst>
                  <a:outerShdw blurRad="38100" dist="38100" dir="2700000" algn="tl">
                    <a:srgbClr val="000000">
                      <a:alpha val="43137"/>
                    </a:srgbClr>
                  </a:outerShdw>
                </a:effectLst>
              </a:rPr>
              <a:t>Explicit</a:t>
            </a:r>
            <a:r>
              <a:rPr lang="en-GB" sz="2400" dirty="0">
                <a:solidFill>
                  <a:srgbClr val="FFC000">
                    <a:lumMod val="20000"/>
                    <a:lumOff val="80000"/>
                  </a:srgbClr>
                </a:solidFill>
                <a:effectLst>
                  <a:outerShdw blurRad="38100" dist="38100" dir="2700000" algn="tl">
                    <a:srgbClr val="000000">
                      <a:alpha val="43137"/>
                    </a:srgbClr>
                  </a:outerShdw>
                </a:effectLst>
              </a:rPr>
              <a:t> </a:t>
            </a:r>
            <a:r>
              <a:rPr lang="en-GB" sz="2400" dirty="0">
                <a:solidFill>
                  <a:prstClr val="black"/>
                </a:solidFill>
                <a:effectLst>
                  <a:outerShdw blurRad="38100" dist="38100" dir="2700000" algn="tl">
                    <a:srgbClr val="000000">
                      <a:alpha val="43137"/>
                    </a:srgbClr>
                  </a:outerShdw>
                </a:effectLst>
              </a:rPr>
              <a:t>information about what pupils will study at Toynbee in all subjects.</a:t>
            </a:r>
          </a:p>
          <a:p>
            <a:pPr>
              <a:defRPr/>
            </a:pPr>
            <a:endParaRPr lang="en-GB" sz="2400" dirty="0">
              <a:solidFill>
                <a:srgbClr val="FFC000">
                  <a:lumMod val="20000"/>
                  <a:lumOff val="80000"/>
                </a:srgbClr>
              </a:solidFill>
              <a:effectLst>
                <a:outerShdw blurRad="38100" dist="38100" dir="2700000" algn="tl">
                  <a:srgbClr val="000000">
                    <a:alpha val="43137"/>
                  </a:srgbClr>
                </a:outerShdw>
              </a:effectLst>
            </a:endParaRPr>
          </a:p>
          <a:p>
            <a:pPr>
              <a:defRPr/>
            </a:pPr>
            <a:r>
              <a:rPr lang="en-GB" sz="2400" dirty="0">
                <a:solidFill>
                  <a:srgbClr val="FF0000"/>
                </a:solidFill>
                <a:effectLst>
                  <a:outerShdw blurRad="38100" dist="38100" dir="2700000" algn="tl">
                    <a:srgbClr val="000000">
                      <a:alpha val="43137"/>
                    </a:srgbClr>
                  </a:outerShdw>
                </a:effectLst>
              </a:rPr>
              <a:t>Explicit</a:t>
            </a:r>
            <a:r>
              <a:rPr lang="en-GB" sz="2400" dirty="0">
                <a:solidFill>
                  <a:srgbClr val="FFC000">
                    <a:lumMod val="20000"/>
                    <a:lumOff val="80000"/>
                  </a:srgbClr>
                </a:solidFill>
                <a:effectLst>
                  <a:outerShdw blurRad="38100" dist="38100" dir="2700000" algn="tl">
                    <a:srgbClr val="000000">
                      <a:alpha val="43137"/>
                    </a:srgbClr>
                  </a:outerShdw>
                </a:effectLst>
              </a:rPr>
              <a:t> </a:t>
            </a:r>
            <a:r>
              <a:rPr lang="en-GB" sz="2400" dirty="0">
                <a:solidFill>
                  <a:prstClr val="black"/>
                </a:solidFill>
                <a:effectLst>
                  <a:outerShdw blurRad="38100" dist="38100" dir="2700000" algn="tl">
                    <a:srgbClr val="000000">
                      <a:alpha val="43137"/>
                    </a:srgbClr>
                  </a:outerShdw>
                </a:effectLst>
              </a:rPr>
              <a:t>information about what exactly they need to learn at Toynbee in every subject.</a:t>
            </a:r>
          </a:p>
        </p:txBody>
      </p:sp>
    </p:spTree>
    <p:extLst>
      <p:ext uri="{BB962C8B-B14F-4D97-AF65-F5344CB8AC3E}">
        <p14:creationId xmlns:p14="http://schemas.microsoft.com/office/powerpoint/2010/main" val="1789504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751ED0-1444-9A57-523A-98EDD0568474}"/>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2" name="Picture 1" descr="A screenshot of a geography template&#10;&#10;Description automatically generated">
            <a:extLst>
              <a:ext uri="{FF2B5EF4-FFF2-40B4-BE49-F238E27FC236}">
                <a16:creationId xmlns:a16="http://schemas.microsoft.com/office/drawing/2014/main" id="{CDC90FD4-AB9D-621A-05EB-751EAB35551C}"/>
              </a:ext>
            </a:extLst>
          </p:cNvPr>
          <p:cNvPicPr>
            <a:picLocks noChangeAspect="1"/>
          </p:cNvPicPr>
          <p:nvPr/>
        </p:nvPicPr>
        <p:blipFill rotWithShape="1">
          <a:blip r:embed="rId4"/>
          <a:srcRect b="12568"/>
          <a:stretch/>
        </p:blipFill>
        <p:spPr>
          <a:xfrm>
            <a:off x="254977" y="858904"/>
            <a:ext cx="8766817" cy="5844548"/>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Tree>
    <p:extLst>
      <p:ext uri="{BB962C8B-B14F-4D97-AF65-F5344CB8AC3E}">
        <p14:creationId xmlns:p14="http://schemas.microsoft.com/office/powerpoint/2010/main" val="3167649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751ED0-1444-9A57-523A-98EDD0568474}"/>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3" name="Picture 2">
            <a:extLst>
              <a:ext uri="{FF2B5EF4-FFF2-40B4-BE49-F238E27FC236}">
                <a16:creationId xmlns:a16="http://schemas.microsoft.com/office/drawing/2014/main" id="{AF309CAE-C8B2-40E9-2748-0F010FB14FC1}"/>
              </a:ext>
            </a:extLst>
          </p:cNvPr>
          <p:cNvPicPr>
            <a:picLocks noChangeAspect="1"/>
          </p:cNvPicPr>
          <p:nvPr/>
        </p:nvPicPr>
        <p:blipFill rotWithShape="1">
          <a:blip r:embed="rId4"/>
          <a:srcRect b="9910"/>
          <a:stretch/>
        </p:blipFill>
        <p:spPr>
          <a:xfrm>
            <a:off x="147981" y="843456"/>
            <a:ext cx="8789989" cy="5859996"/>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Tree>
    <p:extLst>
      <p:ext uri="{BB962C8B-B14F-4D97-AF65-F5344CB8AC3E}">
        <p14:creationId xmlns:p14="http://schemas.microsoft.com/office/powerpoint/2010/main" val="1824806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B751ED0-1444-9A57-523A-98EDD0568474}"/>
              </a:ext>
            </a:extLst>
          </p:cNvPr>
          <p:cNvPicPr>
            <a:picLocks noChangeAspect="1"/>
          </p:cNvPicPr>
          <p:nvPr/>
        </p:nvPicPr>
        <p:blipFill>
          <a:blip r:embed="rId3"/>
          <a:stretch>
            <a:fillRect/>
          </a:stretch>
        </p:blipFill>
        <p:spPr>
          <a:xfrm>
            <a:off x="8241304" y="154548"/>
            <a:ext cx="688908" cy="688908"/>
          </a:xfrm>
          <a:prstGeom prst="rect">
            <a:avLst/>
          </a:prstGeom>
        </p:spPr>
      </p:pic>
      <p:sp>
        <p:nvSpPr>
          <p:cNvPr id="10" name="Title 9">
            <a:extLst>
              <a:ext uri="{FF2B5EF4-FFF2-40B4-BE49-F238E27FC236}">
                <a16:creationId xmlns:a16="http://schemas.microsoft.com/office/drawing/2014/main" id="{D32B2630-56CC-F82E-6F31-80E4232D1FFC}"/>
              </a:ext>
            </a:extLst>
          </p:cNvPr>
          <p:cNvSpPr>
            <a:spLocks noGrp="1"/>
          </p:cNvSpPr>
          <p:nvPr>
            <p:ph type="title"/>
          </p:nvPr>
        </p:nvSpPr>
        <p:spPr>
          <a:xfrm>
            <a:off x="457200" y="274638"/>
            <a:ext cx="8229600" cy="1325562"/>
          </a:xfrm>
        </p:spPr>
        <p:txBody>
          <a:bodyPr/>
          <a:lstStyle/>
          <a:p>
            <a:br>
              <a:rPr lang="en-GB" sz="1800" dirty="0">
                <a:latin typeface="+mn-lt"/>
              </a:rPr>
            </a:br>
            <a:br>
              <a:rPr lang="en-GB" sz="1800" dirty="0">
                <a:latin typeface="+mn-lt"/>
              </a:rPr>
            </a:br>
            <a:br>
              <a:rPr lang="en-GB" sz="2000" dirty="0">
                <a:latin typeface="+mn-lt"/>
              </a:rPr>
            </a:br>
            <a:r>
              <a:rPr lang="en-GB" sz="2000" dirty="0">
                <a:latin typeface="+mn-lt"/>
              </a:rPr>
              <a:t>Via the website, two key documents for every topic studied will be available to download:</a:t>
            </a:r>
            <a:br>
              <a:rPr lang="en-GB" sz="1800" dirty="0">
                <a:latin typeface="+mn-lt"/>
              </a:rPr>
            </a:br>
            <a:endParaRPr lang="en-GB" sz="1800" dirty="0">
              <a:latin typeface="+mn-lt"/>
            </a:endParaRPr>
          </a:p>
        </p:txBody>
      </p:sp>
      <p:sp>
        <p:nvSpPr>
          <p:cNvPr id="12" name="Content Placeholder 11">
            <a:extLst>
              <a:ext uri="{FF2B5EF4-FFF2-40B4-BE49-F238E27FC236}">
                <a16:creationId xmlns:a16="http://schemas.microsoft.com/office/drawing/2014/main" id="{0C3828E9-C343-4E1E-EFD5-D2AF2278DAD4}"/>
              </a:ext>
            </a:extLst>
          </p:cNvPr>
          <p:cNvSpPr>
            <a:spLocks noGrp="1"/>
          </p:cNvSpPr>
          <p:nvPr>
            <p:ph sz="half" idx="2"/>
          </p:nvPr>
        </p:nvSpPr>
        <p:spPr/>
        <p:txBody>
          <a:bodyPr/>
          <a:lstStyle/>
          <a:p>
            <a:r>
              <a:rPr lang="en-GB" sz="1600" dirty="0">
                <a:solidFill>
                  <a:srgbClr val="C00000"/>
                </a:solidFill>
              </a:rPr>
              <a:t>Knowledge Maps</a:t>
            </a:r>
            <a:r>
              <a:rPr lang="en-GB" sz="1600" dirty="0"/>
              <a:t>:</a:t>
            </a:r>
          </a:p>
          <a:p>
            <a:endParaRPr lang="en-GB" sz="1600" dirty="0"/>
          </a:p>
          <a:p>
            <a:r>
              <a:rPr lang="en-GB" sz="1600" dirty="0"/>
              <a:t>A </a:t>
            </a:r>
            <a:r>
              <a:rPr lang="en-GB" sz="1600" dirty="0">
                <a:solidFill>
                  <a:srgbClr val="C00000"/>
                </a:solidFill>
              </a:rPr>
              <a:t>knowledge map </a:t>
            </a:r>
            <a:r>
              <a:rPr lang="en-GB" sz="1600" dirty="0"/>
              <a:t>is an A4 one-page summary of all the key knowledge that needs to be learnt in that topic.  </a:t>
            </a:r>
          </a:p>
          <a:p>
            <a:endParaRPr lang="en-GB" sz="1600" dirty="0"/>
          </a:p>
          <a:p>
            <a:r>
              <a:rPr lang="en-GB" sz="1600" dirty="0"/>
              <a:t>It will be an invaluable learning tool for all pupils and will be a great revision tool for Year 11.</a:t>
            </a:r>
          </a:p>
          <a:p>
            <a:endParaRPr lang="en-GB" sz="1600" dirty="0"/>
          </a:p>
          <a:p>
            <a:r>
              <a:rPr lang="en-GB" sz="1600" dirty="0"/>
              <a:t>There will be a </a:t>
            </a:r>
            <a:r>
              <a:rPr lang="en-GB" sz="1600" dirty="0">
                <a:solidFill>
                  <a:srgbClr val="C00000"/>
                </a:solidFill>
              </a:rPr>
              <a:t>knowledge map </a:t>
            </a:r>
            <a:r>
              <a:rPr lang="en-GB" sz="1600" dirty="0"/>
              <a:t>for every topic studied, in every subject, and every year group.</a:t>
            </a:r>
          </a:p>
          <a:p>
            <a:endParaRPr lang="en-GB" dirty="0"/>
          </a:p>
        </p:txBody>
      </p:sp>
      <p:sp>
        <p:nvSpPr>
          <p:cNvPr id="13" name="Content Placeholder 12">
            <a:extLst>
              <a:ext uri="{FF2B5EF4-FFF2-40B4-BE49-F238E27FC236}">
                <a16:creationId xmlns:a16="http://schemas.microsoft.com/office/drawing/2014/main" id="{437A2A73-6356-F79C-5501-920B64A11DB2}"/>
              </a:ext>
            </a:extLst>
          </p:cNvPr>
          <p:cNvSpPr txBox="1">
            <a:spLocks noGrp="1"/>
          </p:cNvSpPr>
          <p:nvPr>
            <p:ph sz="half" idx="1"/>
          </p:nvPr>
        </p:nvSpPr>
        <p:spPr>
          <a:xfrm>
            <a:off x="457200" y="1600200"/>
            <a:ext cx="4038600" cy="4228850"/>
          </a:xfrm>
          <a:prstGeom prst="rect">
            <a:avLst/>
          </a:prstGeom>
          <a:noFill/>
        </p:spPr>
        <p:txBody>
          <a:bodyPr wrap="square">
            <a:spAutoFit/>
          </a:bodyPr>
          <a:lstStyle/>
          <a:p>
            <a:r>
              <a:rPr lang="en-GB" sz="1600" dirty="0">
                <a:solidFill>
                  <a:srgbClr val="0070C0"/>
                </a:solidFill>
              </a:rPr>
              <a:t>Topic Summaries</a:t>
            </a:r>
            <a:r>
              <a:rPr lang="en-GB" sz="1600" dirty="0"/>
              <a:t>:</a:t>
            </a:r>
          </a:p>
          <a:p>
            <a:endParaRPr lang="en-GB" sz="1600" dirty="0"/>
          </a:p>
          <a:p>
            <a:r>
              <a:rPr lang="en-GB" sz="1600" dirty="0"/>
              <a:t>A </a:t>
            </a:r>
            <a:r>
              <a:rPr lang="en-GB" sz="1600" dirty="0">
                <a:solidFill>
                  <a:srgbClr val="0070C0"/>
                </a:solidFill>
              </a:rPr>
              <a:t>topic summary </a:t>
            </a:r>
            <a:r>
              <a:rPr lang="en-GB" sz="1600" dirty="0"/>
              <a:t>is an A4 one-page summary that provides an overview of that topic.  It will include how it fits in with the learning that has gone before and what will follow.  It will explain why the lessons have been sequenced the way they have, and outlines the resources that accompany those lessons.  If a pupil misses a lesson, this will be a good resource to check what has been missed.</a:t>
            </a:r>
          </a:p>
          <a:p>
            <a:endParaRPr lang="en-GB" sz="1600" dirty="0"/>
          </a:p>
          <a:p>
            <a:r>
              <a:rPr lang="en-GB" sz="1600" dirty="0"/>
              <a:t>There will be a </a:t>
            </a:r>
            <a:r>
              <a:rPr lang="en-GB" sz="1600" dirty="0">
                <a:solidFill>
                  <a:srgbClr val="0070C0"/>
                </a:solidFill>
              </a:rPr>
              <a:t>topic summary </a:t>
            </a:r>
            <a:r>
              <a:rPr lang="en-GB" sz="1600" dirty="0"/>
              <a:t>for every topic studied, in every subject, and every year group</a:t>
            </a:r>
            <a:r>
              <a:rPr lang="en-GB" sz="1400" dirty="0"/>
              <a:t>.</a:t>
            </a:r>
          </a:p>
        </p:txBody>
      </p:sp>
    </p:spTree>
    <p:extLst>
      <p:ext uri="{BB962C8B-B14F-4D97-AF65-F5344CB8AC3E}">
        <p14:creationId xmlns:p14="http://schemas.microsoft.com/office/powerpoint/2010/main" val="1170873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95536" y="2125358"/>
            <a:ext cx="8352928" cy="3097212"/>
          </a:xfrm>
        </p:spPr>
        <p:txBody>
          <a:bodyPr rtlCol="0">
            <a:normAutofit lnSpcReduction="10000"/>
          </a:bodyPr>
          <a:lstStyle/>
          <a:p>
            <a:pPr eaLnBrk="1" fontAlgn="auto" hangingPunct="1">
              <a:spcAft>
                <a:spcPts val="0"/>
              </a:spcAft>
              <a:defRPr/>
            </a:pPr>
            <a:r>
              <a:rPr lang="en-GB" sz="6500" dirty="0">
                <a:solidFill>
                  <a:schemeClr val="tx1"/>
                </a:solidFill>
              </a:rPr>
              <a:t>Miss Gentle</a:t>
            </a:r>
          </a:p>
          <a:p>
            <a:pPr eaLnBrk="1" fontAlgn="auto" hangingPunct="1">
              <a:spcAft>
                <a:spcPts val="0"/>
              </a:spcAft>
              <a:defRPr/>
            </a:pPr>
            <a:r>
              <a:rPr lang="en-GB" sz="6500" dirty="0">
                <a:solidFill>
                  <a:schemeClr val="tx1"/>
                </a:solidFill>
              </a:rPr>
              <a:t>Year 11 Guidance Manager </a:t>
            </a:r>
          </a:p>
          <a:p>
            <a:pPr eaLnBrk="1" fontAlgn="auto" hangingPunct="1">
              <a:spcAft>
                <a:spcPts val="0"/>
              </a:spcAft>
              <a:buFont typeface="Arial" pitchFamily="34" charset="0"/>
              <a:buNone/>
              <a:defRPr/>
            </a:pPr>
            <a:endParaRPr lang="en-GB" sz="5400" b="1" dirty="0">
              <a:solidFill>
                <a:schemeClr val="tx2">
                  <a:lumMod val="75000"/>
                </a:schemeClr>
              </a:solidFill>
            </a:endParaRPr>
          </a:p>
        </p:txBody>
      </p:sp>
      <p:sp>
        <p:nvSpPr>
          <p:cNvPr id="7" name="Rectangle 6"/>
          <p:cNvSpPr/>
          <p:nvPr/>
        </p:nvSpPr>
        <p:spPr>
          <a:xfrm>
            <a:off x="467544" y="308085"/>
            <a:ext cx="8208912" cy="720080"/>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Muli" pitchFamily="2" charset="0"/>
                <a:ea typeface="Calibri" panose="020F0502020204030204" pitchFamily="34" charset="0"/>
                <a:cs typeface="Times New Roman" panose="02020603050405020304" pitchFamily="18" charset="0"/>
              </a:rPr>
              <a:t> Toynbee School</a:t>
            </a:r>
            <a:endParaRPr kumimoji="0" lang="en-GB"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8" name="Picture 7"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342365"/>
            <a:ext cx="685800" cy="685800"/>
          </a:xfrm>
          <a:prstGeom prst="rect">
            <a:avLst/>
          </a:prstGeom>
          <a:noFill/>
        </p:spPr>
      </p:pic>
    </p:spTree>
    <p:extLst>
      <p:ext uri="{BB962C8B-B14F-4D97-AF65-F5344CB8AC3E}">
        <p14:creationId xmlns:p14="http://schemas.microsoft.com/office/powerpoint/2010/main" val="32365798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23528" y="1358283"/>
            <a:ext cx="8352928" cy="4944863"/>
          </a:xfrm>
        </p:spPr>
        <p:txBody>
          <a:bodyPr rtlCol="0">
            <a:normAutofit fontScale="47500" lnSpcReduction="20000"/>
          </a:bodyPr>
          <a:lstStyle/>
          <a:p>
            <a:pPr marL="685800" indent="-685800" algn="l">
              <a:buFont typeface="Arial" panose="020B0604020202020204" pitchFamily="34" charset="0"/>
              <a:buChar char="•"/>
            </a:pPr>
            <a:endParaRPr lang="en-GB" sz="5400" dirty="0">
              <a:solidFill>
                <a:schemeClr val="tx1"/>
              </a:solidFill>
            </a:endParaRPr>
          </a:p>
          <a:p>
            <a:pPr marL="685800" indent="-685800" algn="l">
              <a:buFont typeface="Arial" panose="020B0604020202020204" pitchFamily="34" charset="0"/>
              <a:buChar char="•"/>
            </a:pPr>
            <a:r>
              <a:rPr lang="en-GB" sz="5400" dirty="0">
                <a:solidFill>
                  <a:schemeClr val="tx1"/>
                </a:solidFill>
              </a:rPr>
              <a:t>Be punctual to every lesson – every minute counts</a:t>
            </a:r>
          </a:p>
          <a:p>
            <a:pPr marL="685800" indent="-685800" algn="l">
              <a:buFont typeface="Arial" panose="020B0604020202020204" pitchFamily="34" charset="0"/>
              <a:buChar char="•"/>
            </a:pPr>
            <a:r>
              <a:rPr lang="en-GB" sz="5400" dirty="0">
                <a:solidFill>
                  <a:schemeClr val="tx1"/>
                </a:solidFill>
              </a:rPr>
              <a:t>Remain in lesson</a:t>
            </a:r>
          </a:p>
          <a:p>
            <a:pPr marL="685800" indent="-685800" algn="l">
              <a:buFont typeface="Arial" panose="020B0604020202020204" pitchFamily="34" charset="0"/>
              <a:buChar char="•"/>
            </a:pPr>
            <a:r>
              <a:rPr lang="en-GB" sz="5400" dirty="0">
                <a:solidFill>
                  <a:schemeClr val="tx1"/>
                </a:solidFill>
              </a:rPr>
              <a:t>Have excellent attendance to both school and individual lessons</a:t>
            </a:r>
          </a:p>
          <a:p>
            <a:pPr marL="685800" indent="-685800" algn="l">
              <a:buFont typeface="Arial" panose="020B0604020202020204" pitchFamily="34" charset="0"/>
              <a:buChar char="•"/>
            </a:pPr>
            <a:r>
              <a:rPr lang="en-GB" sz="5400" dirty="0">
                <a:solidFill>
                  <a:schemeClr val="tx1"/>
                </a:solidFill>
              </a:rPr>
              <a:t>Work to the very best of ability</a:t>
            </a:r>
          </a:p>
          <a:p>
            <a:pPr marL="685800" indent="-685800" algn="l">
              <a:buFont typeface="Arial" panose="020B0604020202020204" pitchFamily="34" charset="0"/>
              <a:buChar char="•"/>
            </a:pPr>
            <a:r>
              <a:rPr lang="en-GB" sz="5400" dirty="0">
                <a:solidFill>
                  <a:schemeClr val="tx1"/>
                </a:solidFill>
              </a:rPr>
              <a:t>Show respect for one another</a:t>
            </a:r>
          </a:p>
          <a:p>
            <a:pPr marL="685800" indent="-685800" algn="l">
              <a:buFont typeface="Arial" panose="020B0604020202020204" pitchFamily="34" charset="0"/>
              <a:buChar char="•"/>
            </a:pPr>
            <a:r>
              <a:rPr lang="en-GB" sz="5400" dirty="0">
                <a:solidFill>
                  <a:schemeClr val="tx1"/>
                </a:solidFill>
              </a:rPr>
              <a:t>Support one another </a:t>
            </a:r>
          </a:p>
          <a:p>
            <a:pPr marL="685800" indent="-685800" algn="l">
              <a:buFont typeface="Arial" panose="020B0604020202020204" pitchFamily="34" charset="0"/>
              <a:buChar char="•"/>
            </a:pPr>
            <a:r>
              <a:rPr lang="en-GB" sz="5400" dirty="0">
                <a:solidFill>
                  <a:schemeClr val="tx1"/>
                </a:solidFill>
              </a:rPr>
              <a:t>Have the correct equipment </a:t>
            </a:r>
          </a:p>
          <a:p>
            <a:pPr algn="l"/>
            <a:r>
              <a:rPr lang="en-GB" sz="5400" dirty="0">
                <a:solidFill>
                  <a:schemeClr val="tx1"/>
                </a:solidFill>
              </a:rPr>
              <a:t>         needed for each lesson</a:t>
            </a:r>
          </a:p>
          <a:p>
            <a:pPr marL="685800" indent="-685800" algn="l">
              <a:buClr>
                <a:srgbClr val="EEEBE3"/>
              </a:buClr>
              <a:buFont typeface="Arial" panose="020B0604020202020204" pitchFamily="34" charset="0"/>
              <a:buChar char="•"/>
            </a:pPr>
            <a:r>
              <a:rPr lang="en-GB" sz="5400" dirty="0">
                <a:solidFill>
                  <a:schemeClr val="tx1"/>
                </a:solidFill>
              </a:rPr>
              <a:t>Perfect uniform</a:t>
            </a:r>
          </a:p>
          <a:p>
            <a:pPr eaLnBrk="1" fontAlgn="auto" hangingPunct="1">
              <a:spcAft>
                <a:spcPts val="0"/>
              </a:spcAft>
              <a:buFont typeface="Arial" pitchFamily="34" charset="0"/>
              <a:buNone/>
              <a:defRPr/>
            </a:pPr>
            <a:endParaRPr lang="en-GB" sz="5400" b="1" dirty="0">
              <a:solidFill>
                <a:schemeClr val="tx2">
                  <a:lumMod val="75000"/>
                </a:schemeClr>
              </a:solidFill>
            </a:endParaRPr>
          </a:p>
        </p:txBody>
      </p:sp>
      <p:sp>
        <p:nvSpPr>
          <p:cNvPr id="7" name="Rectangle 6"/>
          <p:cNvSpPr/>
          <p:nvPr/>
        </p:nvSpPr>
        <p:spPr>
          <a:xfrm>
            <a:off x="467544" y="308085"/>
            <a:ext cx="8208912" cy="720080"/>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Muli" pitchFamily="2" charset="0"/>
                <a:ea typeface="Calibri" panose="020F0502020204030204" pitchFamily="34" charset="0"/>
                <a:cs typeface="Times New Roman" panose="02020603050405020304" pitchFamily="18" charset="0"/>
              </a:rPr>
              <a:t> </a:t>
            </a:r>
            <a:r>
              <a:rPr lang="en-US" sz="3000" dirty="0">
                <a:solidFill>
                  <a:prstClr val="white"/>
                </a:solidFill>
                <a:latin typeface="Muli" pitchFamily="2" charset="0"/>
                <a:ea typeface="Calibri" panose="020F0502020204030204" pitchFamily="34" charset="0"/>
                <a:cs typeface="Times New Roman" panose="02020603050405020304" pitchFamily="18" charset="0"/>
              </a:rPr>
              <a:t>Expectations</a:t>
            </a:r>
            <a:endParaRPr kumimoji="0" lang="en-GB"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8" name="Picture 7"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342365"/>
            <a:ext cx="685800" cy="685800"/>
          </a:xfrm>
          <a:prstGeom prst="rect">
            <a:avLst/>
          </a:prstGeom>
          <a:noFill/>
        </p:spPr>
      </p:pic>
      <p:pic>
        <p:nvPicPr>
          <p:cNvPr id="2" name="Picture 1">
            <a:extLst>
              <a:ext uri="{FF2B5EF4-FFF2-40B4-BE49-F238E27FC236}">
                <a16:creationId xmlns:a16="http://schemas.microsoft.com/office/drawing/2014/main" id="{D9CB7211-B0F0-5434-2FB7-52E7D3BA266B}"/>
              </a:ext>
            </a:extLst>
          </p:cNvPr>
          <p:cNvPicPr>
            <a:picLocks noChangeAspect="1"/>
          </p:cNvPicPr>
          <p:nvPr/>
        </p:nvPicPr>
        <p:blipFill rotWithShape="1">
          <a:blip r:embed="rId4"/>
          <a:srcRect l="16143" t="8393" r="18100" b="12331"/>
          <a:stretch/>
        </p:blipFill>
        <p:spPr>
          <a:xfrm>
            <a:off x="5354969" y="3216732"/>
            <a:ext cx="3019646" cy="2726826"/>
          </a:xfrm>
          <a:prstGeom prst="rect">
            <a:avLst/>
          </a:prstGeom>
        </p:spPr>
      </p:pic>
    </p:spTree>
    <p:extLst>
      <p:ext uri="{BB962C8B-B14F-4D97-AF65-F5344CB8AC3E}">
        <p14:creationId xmlns:p14="http://schemas.microsoft.com/office/powerpoint/2010/main" val="27148880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23528" y="1358283"/>
            <a:ext cx="8352928" cy="5157352"/>
          </a:xfrm>
        </p:spPr>
        <p:txBody>
          <a:bodyPr rtlCol="0">
            <a:normAutofit/>
          </a:bodyPr>
          <a:lstStyle/>
          <a:p>
            <a:r>
              <a:rPr lang="en-GB" sz="3600" dirty="0">
                <a:solidFill>
                  <a:schemeClr val="tx1"/>
                </a:solidFill>
              </a:rPr>
              <a:t>Clear, consistent, high expectations in school can positively affect students' abilities, opportunities to learn, motivation, and learning outcomes.</a:t>
            </a:r>
          </a:p>
          <a:p>
            <a:pPr marL="685800" indent="-685800" algn="l">
              <a:buFont typeface="Arial" panose="020B0604020202020204" pitchFamily="34" charset="0"/>
              <a:buChar char="•"/>
            </a:pPr>
            <a:endParaRPr lang="en-GB" sz="5400" dirty="0">
              <a:solidFill>
                <a:schemeClr val="tx1"/>
              </a:solidFill>
            </a:endParaRPr>
          </a:p>
          <a:p>
            <a:pPr eaLnBrk="1" fontAlgn="auto" hangingPunct="1">
              <a:spcAft>
                <a:spcPts val="0"/>
              </a:spcAft>
              <a:buFont typeface="Arial" pitchFamily="34" charset="0"/>
              <a:buNone/>
              <a:defRPr/>
            </a:pPr>
            <a:endParaRPr lang="en-GB" sz="5400" b="1" dirty="0">
              <a:solidFill>
                <a:schemeClr val="tx2">
                  <a:lumMod val="75000"/>
                </a:schemeClr>
              </a:solidFill>
            </a:endParaRPr>
          </a:p>
        </p:txBody>
      </p:sp>
      <p:sp>
        <p:nvSpPr>
          <p:cNvPr id="7" name="Rectangle 6"/>
          <p:cNvSpPr/>
          <p:nvPr/>
        </p:nvSpPr>
        <p:spPr>
          <a:xfrm>
            <a:off x="467544" y="308085"/>
            <a:ext cx="8208912" cy="720080"/>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Muli" pitchFamily="2" charset="0"/>
                <a:ea typeface="Calibri" panose="020F0502020204030204" pitchFamily="34" charset="0"/>
                <a:cs typeface="Times New Roman" panose="02020603050405020304" pitchFamily="18" charset="0"/>
              </a:rPr>
              <a:t> </a:t>
            </a:r>
            <a:r>
              <a:rPr lang="en-US" sz="3000" dirty="0">
                <a:solidFill>
                  <a:prstClr val="white"/>
                </a:solidFill>
                <a:latin typeface="Muli" pitchFamily="2" charset="0"/>
                <a:ea typeface="Calibri" panose="020F0502020204030204" pitchFamily="34" charset="0"/>
                <a:cs typeface="Times New Roman" panose="02020603050405020304" pitchFamily="18" charset="0"/>
              </a:rPr>
              <a:t>Expectations</a:t>
            </a:r>
            <a:endParaRPr kumimoji="0" lang="en-GB"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8" name="Picture 7"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342365"/>
            <a:ext cx="685800" cy="685800"/>
          </a:xfrm>
          <a:prstGeom prst="rect">
            <a:avLst/>
          </a:prstGeom>
          <a:noFill/>
        </p:spPr>
      </p:pic>
      <p:pic>
        <p:nvPicPr>
          <p:cNvPr id="3" name="Picture 2" descr="A group of sticky notes with text on them&#10;&#10;Description automatically generated">
            <a:extLst>
              <a:ext uri="{FF2B5EF4-FFF2-40B4-BE49-F238E27FC236}">
                <a16:creationId xmlns:a16="http://schemas.microsoft.com/office/drawing/2014/main" id="{CE6A1C73-3844-D990-4087-F74409C0D397}"/>
              </a:ext>
            </a:extLst>
          </p:cNvPr>
          <p:cNvPicPr>
            <a:picLocks noChangeAspect="1"/>
          </p:cNvPicPr>
          <p:nvPr/>
        </p:nvPicPr>
        <p:blipFill>
          <a:blip r:embed="rId4"/>
          <a:stretch>
            <a:fillRect/>
          </a:stretch>
        </p:blipFill>
        <p:spPr>
          <a:xfrm>
            <a:off x="2445364" y="3665936"/>
            <a:ext cx="4109256" cy="2743911"/>
          </a:xfrm>
          <a:prstGeom prst="rect">
            <a:avLst/>
          </a:prstGeom>
        </p:spPr>
      </p:pic>
    </p:spTree>
    <p:extLst>
      <p:ext uri="{BB962C8B-B14F-4D97-AF65-F5344CB8AC3E}">
        <p14:creationId xmlns:p14="http://schemas.microsoft.com/office/powerpoint/2010/main" val="50559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323528" y="2542608"/>
            <a:ext cx="8352928" cy="3097212"/>
          </a:xfrm>
        </p:spPr>
        <p:txBody>
          <a:bodyPr rtlCol="0">
            <a:normAutofit/>
          </a:bodyPr>
          <a:lstStyle/>
          <a:p>
            <a:pPr eaLnBrk="1" fontAlgn="auto" hangingPunct="1">
              <a:spcAft>
                <a:spcPts val="0"/>
              </a:spcAft>
              <a:defRPr/>
            </a:pPr>
            <a:r>
              <a:rPr lang="en-GB" sz="6500" dirty="0"/>
              <a:t>Mr Magee</a:t>
            </a:r>
          </a:p>
          <a:p>
            <a:pPr eaLnBrk="1" fontAlgn="auto" hangingPunct="1">
              <a:spcAft>
                <a:spcPts val="0"/>
              </a:spcAft>
              <a:defRPr/>
            </a:pPr>
            <a:r>
              <a:rPr lang="en-GB" sz="6500" dirty="0"/>
              <a:t>KS4 Progress Director </a:t>
            </a:r>
            <a:endParaRPr lang="en-GB" sz="6500" b="1" dirty="0">
              <a:solidFill>
                <a:schemeClr val="tx2">
                  <a:lumMod val="75000"/>
                </a:schemeClr>
              </a:solidFill>
            </a:endParaRPr>
          </a:p>
          <a:p>
            <a:pPr eaLnBrk="1" fontAlgn="auto" hangingPunct="1">
              <a:spcAft>
                <a:spcPts val="0"/>
              </a:spcAft>
              <a:buFont typeface="Arial" pitchFamily="34" charset="0"/>
              <a:buNone/>
              <a:defRPr/>
            </a:pPr>
            <a:endParaRPr lang="en-GB" sz="5400" b="1" dirty="0">
              <a:solidFill>
                <a:schemeClr val="tx2">
                  <a:lumMod val="75000"/>
                </a:schemeClr>
              </a:solidFill>
            </a:endParaRPr>
          </a:p>
        </p:txBody>
      </p:sp>
      <p:sp>
        <p:nvSpPr>
          <p:cNvPr id="7" name="Rectangle 6"/>
          <p:cNvSpPr/>
          <p:nvPr/>
        </p:nvSpPr>
        <p:spPr>
          <a:xfrm>
            <a:off x="467544" y="308085"/>
            <a:ext cx="8208912" cy="720080"/>
          </a:xfrm>
          <a:prstGeom prst="rect">
            <a:avLst/>
          </a:prstGeom>
          <a:solidFill>
            <a:srgbClr val="383838"/>
          </a:solidFill>
          <a:ln>
            <a:solidFill>
              <a:srgbClr val="383838"/>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000" b="0" i="0" u="none" strike="noStrike" kern="1200" cap="none" spc="0" normalizeH="0" baseline="0" noProof="0" dirty="0">
                <a:ln>
                  <a:noFill/>
                </a:ln>
                <a:solidFill>
                  <a:prstClr val="white"/>
                </a:solidFill>
                <a:effectLst/>
                <a:uLnTx/>
                <a:uFillTx/>
                <a:latin typeface="Muli" pitchFamily="2" charset="0"/>
                <a:ea typeface="Calibri" panose="020F0502020204030204" pitchFamily="34" charset="0"/>
                <a:cs typeface="Times New Roman" panose="02020603050405020304" pitchFamily="18" charset="0"/>
              </a:rPr>
              <a:t> Toynbee School</a:t>
            </a:r>
            <a:endParaRPr kumimoji="0" lang="en-GB" sz="1100" b="0" i="0" u="none" strike="noStrike" kern="1200" cap="none" spc="0" normalizeH="0" baseline="0" noProof="0" dirty="0">
              <a:ln>
                <a:noFill/>
              </a:ln>
              <a:solidFill>
                <a:prstClr val="white"/>
              </a:solidFill>
              <a:effectLst/>
              <a:uLnTx/>
              <a:uFillTx/>
              <a:latin typeface="Calibri"/>
              <a:ea typeface="Calibri" panose="020F0502020204030204" pitchFamily="34" charset="0"/>
              <a:cs typeface="Times New Roman" panose="02020603050405020304" pitchFamily="18" charset="0"/>
            </a:endParaRPr>
          </a:p>
        </p:txBody>
      </p:sp>
      <p:pic>
        <p:nvPicPr>
          <p:cNvPr id="8" name="Picture 7" descr="header logo"/>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7772400" y="342365"/>
            <a:ext cx="685800" cy="685800"/>
          </a:xfrm>
          <a:prstGeom prst="rect">
            <a:avLst/>
          </a:prstGeom>
          <a:noFill/>
        </p:spPr>
      </p:pic>
    </p:spTree>
    <p:extLst>
      <p:ext uri="{BB962C8B-B14F-4D97-AF65-F5344CB8AC3E}">
        <p14:creationId xmlns:p14="http://schemas.microsoft.com/office/powerpoint/2010/main" val="26293488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My Role</a:t>
            </a:r>
          </a:p>
        </p:txBody>
      </p:sp>
      <p:pic>
        <p:nvPicPr>
          <p:cNvPr id="6" name="Picture 5">
            <a:extLst>
              <a:ext uri="{FF2B5EF4-FFF2-40B4-BE49-F238E27FC236}">
                <a16:creationId xmlns:a16="http://schemas.microsoft.com/office/drawing/2014/main" id="{EF81F9B7-25B6-C103-06CE-2FECA078E2CD}"/>
              </a:ext>
            </a:extLst>
          </p:cNvPr>
          <p:cNvPicPr>
            <a:picLocks noChangeAspect="1"/>
          </p:cNvPicPr>
          <p:nvPr/>
        </p:nvPicPr>
        <p:blipFill>
          <a:blip r:embed="rId3"/>
          <a:stretch>
            <a:fillRect/>
          </a:stretch>
        </p:blipFill>
        <p:spPr>
          <a:xfrm>
            <a:off x="8124044" y="154548"/>
            <a:ext cx="688908" cy="688908"/>
          </a:xfrm>
          <a:prstGeom prst="rect">
            <a:avLst/>
          </a:prstGeom>
        </p:spPr>
      </p:pic>
      <p:sp>
        <p:nvSpPr>
          <p:cNvPr id="12" name="Content Placeholder 11">
            <a:extLst>
              <a:ext uri="{FF2B5EF4-FFF2-40B4-BE49-F238E27FC236}">
                <a16:creationId xmlns:a16="http://schemas.microsoft.com/office/drawing/2014/main" id="{BC8707BB-3D77-26B3-2ACF-ADCD45C61047}"/>
              </a:ext>
            </a:extLst>
          </p:cNvPr>
          <p:cNvSpPr>
            <a:spLocks noGrp="1"/>
          </p:cNvSpPr>
          <p:nvPr>
            <p:ph sz="half" idx="2"/>
          </p:nvPr>
        </p:nvSpPr>
        <p:spPr>
          <a:xfrm>
            <a:off x="4648200" y="1305017"/>
            <a:ext cx="4038600" cy="4821163"/>
          </a:xfrm>
        </p:spPr>
        <p:txBody>
          <a:bodyPr/>
          <a:lstStyle/>
          <a:p>
            <a:r>
              <a:rPr lang="en-GB" sz="2400" dirty="0"/>
              <a:t>One to one support             ​</a:t>
            </a:r>
            <a:endParaRPr lang="en-US" sz="2400" dirty="0"/>
          </a:p>
          <a:p>
            <a:r>
              <a:rPr lang="en-GB" sz="2400" dirty="0"/>
              <a:t>Exam anxiety workshops</a:t>
            </a:r>
          </a:p>
          <a:p>
            <a:r>
              <a:rPr lang="en-GB" sz="2400" dirty="0"/>
              <a:t>Signposting and support with referrals</a:t>
            </a:r>
          </a:p>
          <a:p>
            <a:r>
              <a:rPr lang="en-GB" sz="2400" dirty="0"/>
              <a:t>Guide through the preparation needed for the year ahead and beyond</a:t>
            </a:r>
          </a:p>
          <a:p>
            <a:pPr>
              <a:buClr>
                <a:srgbClr val="EEEBE3"/>
              </a:buClr>
            </a:pPr>
            <a:r>
              <a:rPr lang="en-GB" sz="2400" dirty="0"/>
              <a:t>Support with college applications</a:t>
            </a:r>
          </a:p>
          <a:p>
            <a:pPr>
              <a:buClr>
                <a:srgbClr val="EEEBE3"/>
              </a:buClr>
            </a:pPr>
            <a:r>
              <a:rPr lang="en-GB" sz="2400" dirty="0"/>
              <a:t>Guidance with revision and time management</a:t>
            </a:r>
          </a:p>
          <a:p>
            <a:endParaRPr lang="en-GB" dirty="0"/>
          </a:p>
        </p:txBody>
      </p:sp>
      <p:pic>
        <p:nvPicPr>
          <p:cNvPr id="13" name="Content Placeholder 12" descr="Find support - Aspergillosis Patients and Carers">
            <a:extLst>
              <a:ext uri="{FF2B5EF4-FFF2-40B4-BE49-F238E27FC236}">
                <a16:creationId xmlns:a16="http://schemas.microsoft.com/office/drawing/2014/main" id="{3A3EB1BC-0A72-A6AB-A88E-391D50AC9845}"/>
              </a:ext>
            </a:extLst>
          </p:cNvPr>
          <p:cNvPicPr>
            <a:picLocks noGrp="1" noChangeAspect="1"/>
          </p:cNvPicPr>
          <p:nvPr>
            <p:ph sz="half" idx="1"/>
          </p:nvPr>
        </p:nvPicPr>
        <p:blipFill>
          <a:blip r:embed="rId4"/>
          <a:stretch>
            <a:fillRect/>
          </a:stretch>
        </p:blipFill>
        <p:spPr>
          <a:xfrm>
            <a:off x="457200" y="3014668"/>
            <a:ext cx="4038600" cy="1697027"/>
          </a:xfrm>
          <a:prstGeom prst="rect">
            <a:avLst/>
          </a:prstGeom>
        </p:spPr>
      </p:pic>
    </p:spTree>
    <p:extLst>
      <p:ext uri="{BB962C8B-B14F-4D97-AF65-F5344CB8AC3E}">
        <p14:creationId xmlns:p14="http://schemas.microsoft.com/office/powerpoint/2010/main" val="3258532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Guidance Manager</a:t>
            </a:r>
          </a:p>
        </p:txBody>
      </p:sp>
      <p:sp>
        <p:nvSpPr>
          <p:cNvPr id="3" name="Rectangle 2"/>
          <p:cNvSpPr/>
          <p:nvPr/>
        </p:nvSpPr>
        <p:spPr>
          <a:xfrm>
            <a:off x="507503" y="1486332"/>
            <a:ext cx="8381520" cy="5324535"/>
          </a:xfrm>
          <a:prstGeom prst="rect">
            <a:avLst/>
          </a:prstGeom>
        </p:spPr>
        <p:txBody>
          <a:bodyPr wrap="square">
            <a:spAutoFit/>
          </a:bodyPr>
          <a:lstStyle/>
          <a:p>
            <a:r>
              <a:rPr lang="en-US" sz="3600" b="1" dirty="0"/>
              <a:t>Attendance Information</a:t>
            </a:r>
          </a:p>
          <a:p>
            <a:r>
              <a:rPr lang="en-US" sz="2400" b="1" dirty="0"/>
              <a:t>Miss Gentle </a:t>
            </a:r>
            <a:r>
              <a:rPr lang="en-US" sz="2400" b="1" dirty="0">
                <a:hlinkClick r:id="rId3"/>
              </a:rPr>
              <a:t>L.GENTLE@TOYNBEE.HANTS.SCH.UK</a:t>
            </a:r>
            <a:endParaRPr lang="en-US" sz="2400" b="1" dirty="0"/>
          </a:p>
          <a:p>
            <a:endParaRPr lang="en-US" sz="2400" b="1" dirty="0"/>
          </a:p>
          <a:p>
            <a:r>
              <a:rPr lang="en-GB" sz="1600" dirty="0"/>
              <a:t>From September 2015 all schools will be required to work with Hampshire County Council to take legal action if (444A &amp; 444B Education Act 1996)</a:t>
            </a:r>
            <a:r>
              <a:rPr lang="en-US" sz="1600" dirty="0"/>
              <a:t>​</a:t>
            </a:r>
          </a:p>
          <a:p>
            <a:endParaRPr lang="en-US" sz="1600" dirty="0"/>
          </a:p>
          <a:p>
            <a:pPr>
              <a:buAutoNum type="arabicPeriod"/>
            </a:pPr>
            <a:r>
              <a:rPr lang="en-GB" sz="1600" dirty="0">
                <a:cs typeface="Arial"/>
              </a:rPr>
              <a:t>A child has </a:t>
            </a:r>
            <a:r>
              <a:rPr lang="en-GB" sz="1600" u="sng" dirty="0">
                <a:cs typeface="Arial"/>
              </a:rPr>
              <a:t>unauthorised</a:t>
            </a:r>
            <a:r>
              <a:rPr lang="en-GB" sz="1600" dirty="0">
                <a:cs typeface="Arial"/>
              </a:rPr>
              <a:t> absence for 10 or more sessions.</a:t>
            </a:r>
            <a:r>
              <a:rPr lang="en-US" sz="1600" dirty="0">
                <a:cs typeface="Arial"/>
              </a:rPr>
              <a:t>​</a:t>
            </a:r>
          </a:p>
          <a:p>
            <a:endParaRPr lang="en-GB" sz="1600" dirty="0">
              <a:cs typeface="Arial"/>
            </a:endParaRPr>
          </a:p>
          <a:p>
            <a:pPr>
              <a:buAutoNum type="arabicPeriod" startAt="2"/>
            </a:pPr>
            <a:r>
              <a:rPr lang="en-GB" sz="1600" dirty="0">
                <a:cs typeface="Arial"/>
              </a:rPr>
              <a:t>A child is continually late to school and this lateness is </a:t>
            </a:r>
            <a:r>
              <a:rPr lang="en-GB" sz="1600" u="sng" dirty="0">
                <a:cs typeface="Arial"/>
              </a:rPr>
              <a:t>unauthorised</a:t>
            </a:r>
            <a:r>
              <a:rPr lang="en-GB" sz="1600" dirty="0">
                <a:cs typeface="Arial"/>
              </a:rPr>
              <a:t> for 10 or more sessions.</a:t>
            </a:r>
            <a:r>
              <a:rPr lang="en-US" sz="1600" dirty="0">
                <a:cs typeface="Arial"/>
              </a:rPr>
              <a:t>​</a:t>
            </a:r>
          </a:p>
          <a:p>
            <a:endParaRPr lang="en-GB" sz="1600" dirty="0">
              <a:cs typeface="Arial"/>
            </a:endParaRPr>
          </a:p>
          <a:p>
            <a:r>
              <a:rPr lang="en-GB" sz="1600" dirty="0">
                <a:cs typeface="Arial"/>
              </a:rPr>
              <a:t>Session = a half day</a:t>
            </a:r>
            <a:r>
              <a:rPr lang="en-US" sz="1600" dirty="0">
                <a:cs typeface="Arial"/>
              </a:rPr>
              <a:t>​</a:t>
            </a:r>
          </a:p>
          <a:p>
            <a:r>
              <a:rPr lang="en-GB" sz="1600" dirty="0">
                <a:cs typeface="Arial"/>
              </a:rPr>
              <a:t>School starts at 9.05am</a:t>
            </a:r>
            <a:r>
              <a:rPr lang="en-US" sz="1600" dirty="0">
                <a:cs typeface="Arial"/>
              </a:rPr>
              <a:t>​</a:t>
            </a:r>
          </a:p>
          <a:p>
            <a:r>
              <a:rPr lang="en-GB" sz="1600" dirty="0">
                <a:cs typeface="Arial"/>
              </a:rPr>
              <a:t>Please check our website for further details</a:t>
            </a:r>
            <a:r>
              <a:rPr lang="en-US" sz="1600" dirty="0">
                <a:cs typeface="Arial"/>
              </a:rPr>
              <a:t>​</a:t>
            </a:r>
          </a:p>
          <a:p>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2" name="Picture 1">
            <a:extLst>
              <a:ext uri="{FF2B5EF4-FFF2-40B4-BE49-F238E27FC236}">
                <a16:creationId xmlns:a16="http://schemas.microsoft.com/office/drawing/2014/main" id="{24A8F604-C003-5C97-2FD0-407E8EABC258}"/>
              </a:ext>
            </a:extLst>
          </p:cNvPr>
          <p:cNvPicPr>
            <a:picLocks noChangeAspect="1"/>
          </p:cNvPicPr>
          <p:nvPr/>
        </p:nvPicPr>
        <p:blipFill>
          <a:blip r:embed="rId4"/>
          <a:stretch>
            <a:fillRect/>
          </a:stretch>
        </p:blipFill>
        <p:spPr>
          <a:xfrm>
            <a:off x="8084785" y="154548"/>
            <a:ext cx="688908" cy="688908"/>
          </a:xfrm>
          <a:prstGeom prst="rect">
            <a:avLst/>
          </a:prstGeom>
        </p:spPr>
      </p:pic>
    </p:spTree>
    <p:extLst>
      <p:ext uri="{BB962C8B-B14F-4D97-AF65-F5344CB8AC3E}">
        <p14:creationId xmlns:p14="http://schemas.microsoft.com/office/powerpoint/2010/main" val="1922647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Key Dates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507503" y="1486332"/>
            <a:ext cx="8381520" cy="5386090"/>
          </a:xfrm>
          <a:prstGeom prst="rect">
            <a:avLst/>
          </a:prstGeom>
        </p:spPr>
        <p:txBody>
          <a:bodyPr wrap="square">
            <a:spAutoFit/>
          </a:bodyPr>
          <a:lstStyle/>
          <a:p>
            <a:pPr marL="457200" indent="-457200">
              <a:buFont typeface="Arial" panose="020B0604020202020204" pitchFamily="34" charset="0"/>
              <a:buChar char="•"/>
            </a:pPr>
            <a:r>
              <a:rPr lang="en-GB" sz="2400" dirty="0"/>
              <a:t>5</a:t>
            </a:r>
            <a:r>
              <a:rPr lang="en-GB" sz="2400" baseline="30000" dirty="0"/>
              <a:t>th</a:t>
            </a:r>
            <a:r>
              <a:rPr lang="en-GB" sz="2400" dirty="0"/>
              <a:t> October 	Open Evening</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17</a:t>
            </a:r>
            <a:r>
              <a:rPr lang="en-GB" sz="2400" baseline="30000" dirty="0"/>
              <a:t>th</a:t>
            </a:r>
            <a:r>
              <a:rPr lang="en-GB" sz="2400" dirty="0"/>
              <a:t> October 	Post 16 Evenings. 1730-1900</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Autumn Term	College Open Days and assemblies</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18</a:t>
            </a:r>
            <a:r>
              <a:rPr lang="en-GB" sz="2400" baseline="30000" dirty="0"/>
              <a:t>th</a:t>
            </a:r>
            <a:r>
              <a:rPr lang="en-GB" sz="2400" dirty="0"/>
              <a:t> January 	Year 11 Parents Evening</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4</a:t>
            </a:r>
            <a:r>
              <a:rPr lang="en-GB" sz="2400" baseline="30000" dirty="0"/>
              <a:t>th</a:t>
            </a:r>
            <a:r>
              <a:rPr lang="en-GB" sz="2400" dirty="0"/>
              <a:t>  July		Prom</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a:t>22</a:t>
            </a:r>
            <a:r>
              <a:rPr lang="en-GB" sz="2400" baseline="30000" dirty="0"/>
              <a:t>nd</a:t>
            </a:r>
            <a:r>
              <a:rPr lang="en-GB" sz="2400" dirty="0"/>
              <a:t> August 	Results Day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EF81F9B7-25B6-C103-06CE-2FECA078E2CD}"/>
              </a:ext>
            </a:extLst>
          </p:cNvPr>
          <p:cNvPicPr>
            <a:picLocks noChangeAspect="1"/>
          </p:cNvPicPr>
          <p:nvPr/>
        </p:nvPicPr>
        <p:blipFill>
          <a:blip r:embed="rId3"/>
          <a:stretch>
            <a:fillRect/>
          </a:stretch>
        </p:blipFill>
        <p:spPr>
          <a:xfrm>
            <a:off x="8124044" y="154548"/>
            <a:ext cx="688908" cy="688908"/>
          </a:xfrm>
          <a:prstGeom prst="rect">
            <a:avLst/>
          </a:prstGeom>
        </p:spPr>
      </p:pic>
    </p:spTree>
    <p:extLst>
      <p:ext uri="{BB962C8B-B14F-4D97-AF65-F5344CB8AC3E}">
        <p14:creationId xmlns:p14="http://schemas.microsoft.com/office/powerpoint/2010/main" val="3675883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0EC91C-1387-4E2D-8179-51FECE4CC253}"/>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Careers</a:t>
            </a:r>
          </a:p>
        </p:txBody>
      </p:sp>
      <p:pic>
        <p:nvPicPr>
          <p:cNvPr id="4" name="Picture 3">
            <a:extLst>
              <a:ext uri="{FF2B5EF4-FFF2-40B4-BE49-F238E27FC236}">
                <a16:creationId xmlns:a16="http://schemas.microsoft.com/office/drawing/2014/main" id="{780454A8-A2EB-E63F-579C-A591BE674BBC}"/>
              </a:ext>
            </a:extLst>
          </p:cNvPr>
          <p:cNvPicPr>
            <a:picLocks noChangeAspect="1"/>
          </p:cNvPicPr>
          <p:nvPr/>
        </p:nvPicPr>
        <p:blipFill>
          <a:blip r:embed="rId3"/>
          <a:stretch>
            <a:fillRect/>
          </a:stretch>
        </p:blipFill>
        <p:spPr>
          <a:xfrm>
            <a:off x="8241304" y="154548"/>
            <a:ext cx="688908" cy="688908"/>
          </a:xfrm>
          <a:prstGeom prst="rect">
            <a:avLst/>
          </a:prstGeom>
        </p:spPr>
      </p:pic>
      <p:sp>
        <p:nvSpPr>
          <p:cNvPr id="7" name="Subtitle 6">
            <a:extLst>
              <a:ext uri="{FF2B5EF4-FFF2-40B4-BE49-F238E27FC236}">
                <a16:creationId xmlns:a16="http://schemas.microsoft.com/office/drawing/2014/main" id="{999FA087-AC6D-BFDA-FEFD-E40654AE796E}"/>
              </a:ext>
            </a:extLst>
          </p:cNvPr>
          <p:cNvSpPr>
            <a:spLocks noGrp="1"/>
          </p:cNvSpPr>
          <p:nvPr>
            <p:ph type="subTitle" idx="1"/>
          </p:nvPr>
        </p:nvSpPr>
        <p:spPr>
          <a:xfrm>
            <a:off x="1143000" y="4177545"/>
            <a:ext cx="6858000" cy="1655762"/>
          </a:xfrm>
        </p:spPr>
        <p:txBody>
          <a:bodyPr>
            <a:normAutofit fontScale="77500" lnSpcReduction="20000"/>
          </a:bodyPr>
          <a:lstStyle/>
          <a:p>
            <a:pPr algn="ctr"/>
            <a:r>
              <a:rPr lang="en-GB" sz="5400" dirty="0"/>
              <a:t>Toynbee School Careers Leader : </a:t>
            </a:r>
          </a:p>
          <a:p>
            <a:pPr algn="ctr"/>
            <a:r>
              <a:rPr lang="en-GB" sz="5400" dirty="0"/>
              <a:t> Mrs Shaw</a:t>
            </a:r>
          </a:p>
          <a:p>
            <a:endParaRPr lang="en-GB" dirty="0"/>
          </a:p>
        </p:txBody>
      </p:sp>
      <p:pic>
        <p:nvPicPr>
          <p:cNvPr id="9" name="Picture 8">
            <a:extLst>
              <a:ext uri="{FF2B5EF4-FFF2-40B4-BE49-F238E27FC236}">
                <a16:creationId xmlns:a16="http://schemas.microsoft.com/office/drawing/2014/main" id="{9AD9675C-89C3-E772-DB9B-AE85E01DC014}"/>
              </a:ext>
            </a:extLst>
          </p:cNvPr>
          <p:cNvPicPr>
            <a:picLocks noChangeAspect="1"/>
          </p:cNvPicPr>
          <p:nvPr/>
        </p:nvPicPr>
        <p:blipFill>
          <a:blip r:embed="rId4"/>
          <a:stretch>
            <a:fillRect/>
          </a:stretch>
        </p:blipFill>
        <p:spPr>
          <a:xfrm>
            <a:off x="1066573" y="884878"/>
            <a:ext cx="7340368" cy="3168401"/>
          </a:xfrm>
          <a:prstGeom prst="rect">
            <a:avLst/>
          </a:prstGeom>
        </p:spPr>
      </p:pic>
    </p:spTree>
    <p:extLst>
      <p:ext uri="{BB962C8B-B14F-4D97-AF65-F5344CB8AC3E}">
        <p14:creationId xmlns:p14="http://schemas.microsoft.com/office/powerpoint/2010/main" val="825880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71453"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Post 16 Options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5E871A-3575-49D0-8982-1E821FF3AEA0}"/>
              </a:ext>
            </a:extLst>
          </p:cNvPr>
          <p:cNvSpPr txBox="1"/>
          <p:nvPr/>
        </p:nvSpPr>
        <p:spPr>
          <a:xfrm>
            <a:off x="474453" y="4356339"/>
            <a:ext cx="8151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p:txBody>
      </p:sp>
      <p:sp>
        <p:nvSpPr>
          <p:cNvPr id="8" name="Content Placeholder 2"/>
          <p:cNvSpPr>
            <a:spLocks noGrp="1"/>
          </p:cNvSpPr>
          <p:nvPr>
            <p:ph idx="1"/>
          </p:nvPr>
        </p:nvSpPr>
        <p:spPr>
          <a:xfrm>
            <a:off x="395544" y="1369717"/>
            <a:ext cx="8229600" cy="4696635"/>
          </a:xfrm>
        </p:spPr>
        <p:txBody>
          <a:bodyPr>
            <a:normAutofit/>
          </a:bodyPr>
          <a:lstStyle/>
          <a:p>
            <a:pPr marL="0" indent="0">
              <a:buNone/>
            </a:pPr>
            <a:endParaRPr lang="en-GB" sz="2600" dirty="0">
              <a:solidFill>
                <a:srgbClr val="002060"/>
              </a:solidFill>
              <a:latin typeface="+mj-lt"/>
              <a:cs typeface="Calibri"/>
            </a:endParaRPr>
          </a:p>
          <a:p>
            <a:pPr marL="0" indent="0">
              <a:buNone/>
            </a:pPr>
            <a:endParaRPr lang="en-GB" sz="3800" dirty="0">
              <a:solidFill>
                <a:srgbClr val="1F497D"/>
              </a:solidFill>
              <a:latin typeface="+mj-lt"/>
              <a:cs typeface="Calibri"/>
            </a:endParaRPr>
          </a:p>
          <a:p>
            <a:pPr marL="0" indent="0">
              <a:buNone/>
            </a:pPr>
            <a:endParaRPr lang="en-GB" dirty="0">
              <a:latin typeface="+mj-lt"/>
            </a:endParaRPr>
          </a:p>
          <a:p>
            <a:pPr marL="0" indent="0">
              <a:buNone/>
            </a:pPr>
            <a:endParaRPr lang="en-GB" dirty="0">
              <a:latin typeface="+mj-lt"/>
              <a:cs typeface="Calibri"/>
            </a:endParaRPr>
          </a:p>
          <a:p>
            <a:pPr marL="0" indent="0">
              <a:buNone/>
            </a:pPr>
            <a:endParaRPr lang="en-GB" dirty="0">
              <a:latin typeface="+mj-lt"/>
              <a:cs typeface="Calibri"/>
            </a:endParaRPr>
          </a:p>
          <a:p>
            <a:pPr marL="0" indent="0">
              <a:buNone/>
            </a:pPr>
            <a:endParaRPr lang="en-GB" dirty="0">
              <a:latin typeface="+mj-lt"/>
              <a:cs typeface="Calibri"/>
            </a:endParaRPr>
          </a:p>
        </p:txBody>
      </p:sp>
      <p:pic>
        <p:nvPicPr>
          <p:cNvPr id="2" name="Picture 1">
            <a:extLst>
              <a:ext uri="{FF2B5EF4-FFF2-40B4-BE49-F238E27FC236}">
                <a16:creationId xmlns:a16="http://schemas.microsoft.com/office/drawing/2014/main" id="{D1668E35-74E9-9D6F-9423-33FA75EC87DE}"/>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3" name="Picture 2">
            <a:extLst>
              <a:ext uri="{FF2B5EF4-FFF2-40B4-BE49-F238E27FC236}">
                <a16:creationId xmlns:a16="http://schemas.microsoft.com/office/drawing/2014/main" id="{752CBBBB-EB91-56D1-99EA-987C7163E6AE}"/>
              </a:ext>
            </a:extLst>
          </p:cNvPr>
          <p:cNvPicPr>
            <a:picLocks noChangeAspect="1"/>
          </p:cNvPicPr>
          <p:nvPr/>
        </p:nvPicPr>
        <p:blipFill>
          <a:blip r:embed="rId4"/>
          <a:stretch>
            <a:fillRect/>
          </a:stretch>
        </p:blipFill>
        <p:spPr>
          <a:xfrm>
            <a:off x="474453" y="1286873"/>
            <a:ext cx="2097206" cy="1684676"/>
          </a:xfrm>
          <a:prstGeom prst="rect">
            <a:avLst/>
          </a:prstGeom>
        </p:spPr>
      </p:pic>
      <p:pic>
        <p:nvPicPr>
          <p:cNvPr id="5" name="Picture 4">
            <a:extLst>
              <a:ext uri="{FF2B5EF4-FFF2-40B4-BE49-F238E27FC236}">
                <a16:creationId xmlns:a16="http://schemas.microsoft.com/office/drawing/2014/main" id="{A758637B-BA11-DA72-D5F6-B5D08D6A2A62}"/>
              </a:ext>
            </a:extLst>
          </p:cNvPr>
          <p:cNvPicPr>
            <a:picLocks noChangeAspect="1"/>
          </p:cNvPicPr>
          <p:nvPr/>
        </p:nvPicPr>
        <p:blipFill>
          <a:blip r:embed="rId5"/>
          <a:stretch>
            <a:fillRect/>
          </a:stretch>
        </p:blipFill>
        <p:spPr>
          <a:xfrm>
            <a:off x="568949" y="3598359"/>
            <a:ext cx="1908213" cy="1889924"/>
          </a:xfrm>
          <a:prstGeom prst="rect">
            <a:avLst/>
          </a:prstGeom>
        </p:spPr>
      </p:pic>
      <p:sp>
        <p:nvSpPr>
          <p:cNvPr id="9" name="TextBox 8">
            <a:extLst>
              <a:ext uri="{FF2B5EF4-FFF2-40B4-BE49-F238E27FC236}">
                <a16:creationId xmlns:a16="http://schemas.microsoft.com/office/drawing/2014/main" id="{8CDE1D15-946D-D349-2D90-EF8EC26B5267}"/>
              </a:ext>
            </a:extLst>
          </p:cNvPr>
          <p:cNvSpPr txBox="1"/>
          <p:nvPr/>
        </p:nvSpPr>
        <p:spPr>
          <a:xfrm>
            <a:off x="3052118" y="1570367"/>
            <a:ext cx="5086865" cy="3970318"/>
          </a:xfrm>
          <a:prstGeom prst="rect">
            <a:avLst/>
          </a:prstGeom>
          <a:noFill/>
        </p:spPr>
        <p:txBody>
          <a:bodyPr wrap="square">
            <a:spAutoFit/>
          </a:bodyPr>
          <a:lstStyle/>
          <a:p>
            <a:pPr marL="0" indent="0">
              <a:buNone/>
            </a:pPr>
            <a:r>
              <a:rPr lang="en-US" sz="2800" dirty="0">
                <a:solidFill>
                  <a:srgbClr val="0B0C0C"/>
                </a:solidFill>
                <a:latin typeface="GDS Transport"/>
              </a:rPr>
              <a:t>If you live in England, you have to stay in education or training until the age of 18</a:t>
            </a:r>
          </a:p>
          <a:p>
            <a:pPr marL="0" indent="0" algn="l">
              <a:buNone/>
            </a:pPr>
            <a:endParaRPr lang="en-US" sz="2800" dirty="0">
              <a:solidFill>
                <a:srgbClr val="0B0C0C"/>
              </a:solidFill>
              <a:latin typeface="GDS Transport"/>
            </a:endParaRPr>
          </a:p>
          <a:p>
            <a:pPr marL="0" indent="0" algn="l">
              <a:buNone/>
            </a:pPr>
            <a:endParaRPr lang="en-US" sz="2800" dirty="0">
              <a:solidFill>
                <a:srgbClr val="0B0C0C"/>
              </a:solidFill>
              <a:latin typeface="GDS Transport"/>
            </a:endParaRPr>
          </a:p>
          <a:p>
            <a:pPr marL="0" indent="0" algn="l">
              <a:buNone/>
            </a:pPr>
            <a:r>
              <a:rPr lang="en-US" sz="2800" dirty="0">
                <a:solidFill>
                  <a:srgbClr val="0B0C0C"/>
                </a:solidFill>
                <a:latin typeface="GDS Transport"/>
              </a:rPr>
              <a:t>There are lots of options available to you so its important to understand what is the best route by exploring all the possibilities</a:t>
            </a:r>
          </a:p>
        </p:txBody>
      </p:sp>
    </p:spTree>
    <p:extLst>
      <p:ext uri="{BB962C8B-B14F-4D97-AF65-F5344CB8AC3E}">
        <p14:creationId xmlns:p14="http://schemas.microsoft.com/office/powerpoint/2010/main" val="4081335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71453"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What are the post 16 options?</a:t>
            </a:r>
          </a:p>
        </p:txBody>
      </p:sp>
      <p:sp>
        <p:nvSpPr>
          <p:cNvPr id="6" name="TextBox 5">
            <a:extLst>
              <a:ext uri="{FF2B5EF4-FFF2-40B4-BE49-F238E27FC236}">
                <a16:creationId xmlns:a16="http://schemas.microsoft.com/office/drawing/2014/main" id="{515E871A-3575-49D0-8982-1E821FF3AEA0}"/>
              </a:ext>
            </a:extLst>
          </p:cNvPr>
          <p:cNvSpPr txBox="1"/>
          <p:nvPr/>
        </p:nvSpPr>
        <p:spPr>
          <a:xfrm>
            <a:off x="474453" y="4356339"/>
            <a:ext cx="8151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p:txBody>
      </p:sp>
      <p:sp>
        <p:nvSpPr>
          <p:cNvPr id="8" name="Content Placeholder 2"/>
          <p:cNvSpPr>
            <a:spLocks noGrp="1"/>
          </p:cNvSpPr>
          <p:nvPr>
            <p:ph idx="1"/>
          </p:nvPr>
        </p:nvSpPr>
        <p:spPr>
          <a:xfrm>
            <a:off x="395544" y="1369717"/>
            <a:ext cx="8229600" cy="4696635"/>
          </a:xfrm>
        </p:spPr>
        <p:txBody>
          <a:bodyPr>
            <a:normAutofit/>
          </a:bodyPr>
          <a:lstStyle/>
          <a:p>
            <a:pPr marL="0" indent="0">
              <a:buNone/>
            </a:pPr>
            <a:endParaRPr lang="en-GB" sz="2600" dirty="0">
              <a:solidFill>
                <a:srgbClr val="002060"/>
              </a:solidFill>
              <a:latin typeface="+mj-lt"/>
              <a:cs typeface="Calibri"/>
            </a:endParaRPr>
          </a:p>
          <a:p>
            <a:pPr marL="0" indent="0">
              <a:buNone/>
            </a:pPr>
            <a:endParaRPr lang="en-GB" sz="3800" dirty="0">
              <a:solidFill>
                <a:srgbClr val="1F497D"/>
              </a:solidFill>
              <a:latin typeface="+mj-lt"/>
              <a:cs typeface="Calibri"/>
            </a:endParaRPr>
          </a:p>
          <a:p>
            <a:pPr marL="0" indent="0">
              <a:buNone/>
            </a:pPr>
            <a:endParaRPr lang="en-GB" dirty="0">
              <a:latin typeface="+mj-lt"/>
            </a:endParaRPr>
          </a:p>
          <a:p>
            <a:pPr marL="0" indent="0">
              <a:buNone/>
            </a:pPr>
            <a:endParaRPr lang="en-GB" dirty="0">
              <a:latin typeface="+mj-lt"/>
              <a:cs typeface="Calibri"/>
            </a:endParaRPr>
          </a:p>
          <a:p>
            <a:pPr marL="0" indent="0">
              <a:buNone/>
            </a:pPr>
            <a:endParaRPr lang="en-GB" dirty="0">
              <a:latin typeface="+mj-lt"/>
              <a:cs typeface="Calibri"/>
            </a:endParaRPr>
          </a:p>
          <a:p>
            <a:pPr marL="0" indent="0">
              <a:buNone/>
            </a:pPr>
            <a:endParaRPr lang="en-GB" dirty="0">
              <a:latin typeface="+mj-lt"/>
              <a:cs typeface="Calibri"/>
            </a:endParaRPr>
          </a:p>
        </p:txBody>
      </p:sp>
      <p:pic>
        <p:nvPicPr>
          <p:cNvPr id="2" name="Picture 1">
            <a:extLst>
              <a:ext uri="{FF2B5EF4-FFF2-40B4-BE49-F238E27FC236}">
                <a16:creationId xmlns:a16="http://schemas.microsoft.com/office/drawing/2014/main" id="{D1668E35-74E9-9D6F-9423-33FA75EC87DE}"/>
              </a:ext>
            </a:extLst>
          </p:cNvPr>
          <p:cNvPicPr>
            <a:picLocks noChangeAspect="1"/>
          </p:cNvPicPr>
          <p:nvPr/>
        </p:nvPicPr>
        <p:blipFill>
          <a:blip r:embed="rId3"/>
          <a:stretch>
            <a:fillRect/>
          </a:stretch>
        </p:blipFill>
        <p:spPr>
          <a:xfrm>
            <a:off x="8241304" y="154548"/>
            <a:ext cx="688908" cy="688908"/>
          </a:xfrm>
          <a:prstGeom prst="rect">
            <a:avLst/>
          </a:prstGeom>
        </p:spPr>
      </p:pic>
      <p:sp>
        <p:nvSpPr>
          <p:cNvPr id="9" name="TextBox 8">
            <a:extLst>
              <a:ext uri="{FF2B5EF4-FFF2-40B4-BE49-F238E27FC236}">
                <a16:creationId xmlns:a16="http://schemas.microsoft.com/office/drawing/2014/main" id="{8CDE1D15-946D-D349-2D90-EF8EC26B5267}"/>
              </a:ext>
            </a:extLst>
          </p:cNvPr>
          <p:cNvSpPr txBox="1"/>
          <p:nvPr/>
        </p:nvSpPr>
        <p:spPr>
          <a:xfrm>
            <a:off x="3027405" y="1067858"/>
            <a:ext cx="5424617" cy="5632311"/>
          </a:xfrm>
          <a:prstGeom prst="rect">
            <a:avLst/>
          </a:prstGeom>
          <a:noFill/>
        </p:spPr>
        <p:txBody>
          <a:bodyPr wrap="square">
            <a:spAutoFit/>
          </a:bodyPr>
          <a:lstStyle/>
          <a:p>
            <a:pPr marL="0" indent="0" algn="l">
              <a:buNone/>
            </a:pPr>
            <a:r>
              <a:rPr lang="en-US" sz="2400" b="1" dirty="0">
                <a:solidFill>
                  <a:srgbClr val="0B0C0C"/>
                </a:solidFill>
                <a:latin typeface="GDS Transport"/>
              </a:rPr>
              <a:t>Option 1 : S</a:t>
            </a:r>
            <a:r>
              <a:rPr lang="en-US" sz="2400" b="1" i="0" dirty="0">
                <a:solidFill>
                  <a:srgbClr val="0B0C0C"/>
                </a:solidFill>
                <a:effectLst/>
                <a:latin typeface="GDS Transport"/>
              </a:rPr>
              <a:t>tay in full-time education </a:t>
            </a:r>
            <a:r>
              <a:rPr lang="en-US" sz="2400" b="0" i="0" dirty="0">
                <a:solidFill>
                  <a:srgbClr val="0B0C0C"/>
                </a:solidFill>
                <a:effectLst/>
                <a:latin typeface="GDS Transport"/>
              </a:rPr>
              <a:t>– A levels, BTEC, T levels, vocational and technical qualifications, exam retakes</a:t>
            </a:r>
          </a:p>
          <a:p>
            <a:pPr marL="0" indent="0" algn="l">
              <a:buNone/>
            </a:pPr>
            <a:endParaRPr lang="en-US" sz="2400" b="0" i="0" dirty="0">
              <a:solidFill>
                <a:srgbClr val="0B0C0C"/>
              </a:solidFill>
              <a:effectLst/>
              <a:latin typeface="GDS Transport"/>
            </a:endParaRPr>
          </a:p>
          <a:p>
            <a:pPr marL="0" indent="0" algn="l">
              <a:buNone/>
            </a:pPr>
            <a:r>
              <a:rPr lang="en-US" sz="2400" b="0" i="0" dirty="0">
                <a:solidFill>
                  <a:srgbClr val="0B0C0C"/>
                </a:solidFill>
                <a:effectLst/>
                <a:latin typeface="GDS Transport"/>
              </a:rPr>
              <a:t>Or</a:t>
            </a:r>
          </a:p>
          <a:p>
            <a:pPr marL="0" indent="0" algn="l">
              <a:buNone/>
            </a:pPr>
            <a:endParaRPr lang="en-US" sz="2400" b="0" i="0" dirty="0">
              <a:solidFill>
                <a:srgbClr val="0B0C0C"/>
              </a:solidFill>
              <a:effectLst/>
              <a:latin typeface="GDS Transport"/>
            </a:endParaRPr>
          </a:p>
          <a:p>
            <a:pPr marL="0" indent="0" algn="l">
              <a:buNone/>
            </a:pPr>
            <a:r>
              <a:rPr lang="en-US" sz="2400" b="1" i="0" dirty="0">
                <a:solidFill>
                  <a:srgbClr val="0B0C0C"/>
                </a:solidFill>
                <a:effectLst/>
                <a:latin typeface="GDS Transport"/>
              </a:rPr>
              <a:t>Option 2: Combine work with study </a:t>
            </a:r>
            <a:r>
              <a:rPr lang="en-US" sz="2400" b="0" i="0" dirty="0">
                <a:solidFill>
                  <a:srgbClr val="0B0C0C"/>
                </a:solidFill>
                <a:effectLst/>
                <a:latin typeface="GDS Transport"/>
              </a:rPr>
              <a:t>– Apprenticeship, traineeship, supported internships</a:t>
            </a:r>
          </a:p>
          <a:p>
            <a:pPr marL="0" indent="0" algn="l">
              <a:buNone/>
            </a:pPr>
            <a:endParaRPr lang="en-US" sz="2400" b="0" i="0" dirty="0">
              <a:solidFill>
                <a:srgbClr val="0B0C0C"/>
              </a:solidFill>
              <a:effectLst/>
              <a:latin typeface="GDS Transport"/>
            </a:endParaRPr>
          </a:p>
          <a:p>
            <a:pPr marL="0" indent="0" algn="l">
              <a:buNone/>
            </a:pPr>
            <a:r>
              <a:rPr lang="en-US" sz="2400" dirty="0">
                <a:solidFill>
                  <a:srgbClr val="0B0C0C"/>
                </a:solidFill>
                <a:latin typeface="GDS Transport"/>
              </a:rPr>
              <a:t>Or</a:t>
            </a:r>
          </a:p>
          <a:p>
            <a:pPr marL="0" indent="0" algn="l">
              <a:buNone/>
            </a:pPr>
            <a:endParaRPr lang="en-US" sz="2400" b="0" i="0" dirty="0">
              <a:solidFill>
                <a:srgbClr val="0B0C0C"/>
              </a:solidFill>
              <a:effectLst/>
              <a:latin typeface="GDS Transport"/>
            </a:endParaRPr>
          </a:p>
          <a:p>
            <a:pPr marL="0" indent="0" algn="l">
              <a:buNone/>
            </a:pPr>
            <a:r>
              <a:rPr lang="en-US" sz="2400" b="1" dirty="0">
                <a:solidFill>
                  <a:srgbClr val="0B0C0C"/>
                </a:solidFill>
                <a:latin typeface="GDS Transport"/>
              </a:rPr>
              <a:t>Option 3: S</a:t>
            </a:r>
            <a:r>
              <a:rPr lang="en-US" sz="2400" b="1" i="0" dirty="0">
                <a:solidFill>
                  <a:srgbClr val="0B0C0C"/>
                </a:solidFill>
                <a:effectLst/>
                <a:latin typeface="GDS Transport"/>
              </a:rPr>
              <a:t>pend 20 hours or more a week working or volunteering </a:t>
            </a:r>
            <a:r>
              <a:rPr lang="en-US" sz="2400" b="0" i="0" dirty="0">
                <a:solidFill>
                  <a:srgbClr val="0B0C0C"/>
                </a:solidFill>
                <a:effectLst/>
                <a:latin typeface="GDS Transport"/>
              </a:rPr>
              <a:t>while also doing part-time education or training</a:t>
            </a:r>
          </a:p>
        </p:txBody>
      </p:sp>
      <p:pic>
        <p:nvPicPr>
          <p:cNvPr id="10" name="Picture 4" descr="The Two Poles of Education - New Acropolis Library">
            <a:extLst>
              <a:ext uri="{FF2B5EF4-FFF2-40B4-BE49-F238E27FC236}">
                <a16:creationId xmlns:a16="http://schemas.microsoft.com/office/drawing/2014/main" id="{F0EAD070-25BB-3F7F-8E2E-A7B8886BBB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471" y="1200141"/>
            <a:ext cx="1883728" cy="17075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1B8246D-C891-2B11-340B-2C1569CFA220}"/>
              </a:ext>
            </a:extLst>
          </p:cNvPr>
          <p:cNvPicPr>
            <a:picLocks noChangeAspect="1"/>
          </p:cNvPicPr>
          <p:nvPr/>
        </p:nvPicPr>
        <p:blipFill>
          <a:blip r:embed="rId5"/>
          <a:stretch>
            <a:fillRect/>
          </a:stretch>
        </p:blipFill>
        <p:spPr>
          <a:xfrm>
            <a:off x="297986" y="3025395"/>
            <a:ext cx="1908213" cy="1707028"/>
          </a:xfrm>
          <a:prstGeom prst="rect">
            <a:avLst/>
          </a:prstGeom>
        </p:spPr>
      </p:pic>
      <p:pic>
        <p:nvPicPr>
          <p:cNvPr id="12" name="Picture 11">
            <a:extLst>
              <a:ext uri="{FF2B5EF4-FFF2-40B4-BE49-F238E27FC236}">
                <a16:creationId xmlns:a16="http://schemas.microsoft.com/office/drawing/2014/main" id="{5EDAE029-F840-7575-96EF-BA10B3ED7EA0}"/>
              </a:ext>
            </a:extLst>
          </p:cNvPr>
          <p:cNvPicPr>
            <a:picLocks noChangeAspect="1"/>
          </p:cNvPicPr>
          <p:nvPr/>
        </p:nvPicPr>
        <p:blipFill>
          <a:blip r:embed="rId6"/>
          <a:stretch>
            <a:fillRect/>
          </a:stretch>
        </p:blipFill>
        <p:spPr>
          <a:xfrm>
            <a:off x="322471" y="4885585"/>
            <a:ext cx="1908213" cy="1707028"/>
          </a:xfrm>
          <a:prstGeom prst="rect">
            <a:avLst/>
          </a:prstGeom>
        </p:spPr>
      </p:pic>
    </p:spTree>
    <p:extLst>
      <p:ext uri="{BB962C8B-B14F-4D97-AF65-F5344CB8AC3E}">
        <p14:creationId xmlns:p14="http://schemas.microsoft.com/office/powerpoint/2010/main" val="240459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71453"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Understanding your next steps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5E871A-3575-49D0-8982-1E821FF3AEA0}"/>
              </a:ext>
            </a:extLst>
          </p:cNvPr>
          <p:cNvSpPr txBox="1"/>
          <p:nvPr/>
        </p:nvSpPr>
        <p:spPr>
          <a:xfrm>
            <a:off x="474453" y="4356339"/>
            <a:ext cx="8151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p:txBody>
      </p:sp>
      <p:sp>
        <p:nvSpPr>
          <p:cNvPr id="8" name="Content Placeholder 2"/>
          <p:cNvSpPr>
            <a:spLocks noGrp="1"/>
          </p:cNvSpPr>
          <p:nvPr>
            <p:ph idx="1"/>
          </p:nvPr>
        </p:nvSpPr>
        <p:spPr>
          <a:xfrm>
            <a:off x="395544" y="1369717"/>
            <a:ext cx="8229600" cy="4696635"/>
          </a:xfrm>
        </p:spPr>
        <p:txBody>
          <a:bodyPr>
            <a:normAutofit/>
          </a:bodyPr>
          <a:lstStyle/>
          <a:p>
            <a:pPr marL="0" indent="0">
              <a:buNone/>
            </a:pPr>
            <a:endParaRPr lang="en-GB" sz="2600" dirty="0">
              <a:solidFill>
                <a:srgbClr val="002060"/>
              </a:solidFill>
              <a:latin typeface="+mj-lt"/>
              <a:cs typeface="Calibri"/>
            </a:endParaRPr>
          </a:p>
          <a:p>
            <a:pPr marL="0" indent="0">
              <a:buNone/>
            </a:pPr>
            <a:endParaRPr lang="en-GB" sz="3800" dirty="0">
              <a:solidFill>
                <a:srgbClr val="1F497D"/>
              </a:solidFill>
              <a:latin typeface="+mj-lt"/>
              <a:cs typeface="Calibri"/>
            </a:endParaRPr>
          </a:p>
          <a:p>
            <a:pPr marL="0" indent="0">
              <a:buNone/>
            </a:pPr>
            <a:endParaRPr lang="en-GB" dirty="0">
              <a:latin typeface="+mj-lt"/>
            </a:endParaRPr>
          </a:p>
          <a:p>
            <a:pPr marL="0" indent="0">
              <a:buNone/>
            </a:pPr>
            <a:endParaRPr lang="en-GB" dirty="0">
              <a:latin typeface="+mj-lt"/>
              <a:cs typeface="Calibri"/>
            </a:endParaRPr>
          </a:p>
          <a:p>
            <a:pPr marL="0" indent="0">
              <a:buNone/>
            </a:pPr>
            <a:endParaRPr lang="en-GB" dirty="0">
              <a:latin typeface="+mj-lt"/>
              <a:cs typeface="Calibri"/>
            </a:endParaRPr>
          </a:p>
          <a:p>
            <a:pPr marL="0" indent="0">
              <a:buNone/>
            </a:pPr>
            <a:endParaRPr lang="en-GB" dirty="0">
              <a:latin typeface="+mj-lt"/>
              <a:cs typeface="Calibri"/>
            </a:endParaRPr>
          </a:p>
        </p:txBody>
      </p:sp>
      <p:pic>
        <p:nvPicPr>
          <p:cNvPr id="2" name="Picture 1">
            <a:extLst>
              <a:ext uri="{FF2B5EF4-FFF2-40B4-BE49-F238E27FC236}">
                <a16:creationId xmlns:a16="http://schemas.microsoft.com/office/drawing/2014/main" id="{D1668E35-74E9-9D6F-9423-33FA75EC87DE}"/>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3" name="Picture 2" descr="Qualification levels - UK: The Parents' Guide to">
            <a:extLst>
              <a:ext uri="{FF2B5EF4-FFF2-40B4-BE49-F238E27FC236}">
                <a16:creationId xmlns:a16="http://schemas.microsoft.com/office/drawing/2014/main" id="{0A7547DC-2F1A-C5F4-DB09-20D06EF39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257" y="879727"/>
            <a:ext cx="8086887" cy="5676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61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71453"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What</a:t>
            </a:r>
            <a:r>
              <a:rPr lang="en-GB" sz="2800" b="1" dirty="0">
                <a:solidFill>
                  <a:prstClr val="white"/>
                </a:solidFill>
                <a:latin typeface="Calibri" panose="020F0502020204030204"/>
              </a:rPr>
              <a:t>’s happening in school this term?</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5E871A-3575-49D0-8982-1E821FF3AEA0}"/>
              </a:ext>
            </a:extLst>
          </p:cNvPr>
          <p:cNvSpPr txBox="1"/>
          <p:nvPr/>
        </p:nvSpPr>
        <p:spPr>
          <a:xfrm>
            <a:off x="474453" y="4356339"/>
            <a:ext cx="8151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p:txBody>
      </p:sp>
      <p:sp>
        <p:nvSpPr>
          <p:cNvPr id="8" name="Content Placeholder 2"/>
          <p:cNvSpPr>
            <a:spLocks noGrp="1"/>
          </p:cNvSpPr>
          <p:nvPr>
            <p:ph idx="1"/>
          </p:nvPr>
        </p:nvSpPr>
        <p:spPr>
          <a:xfrm>
            <a:off x="395544" y="1369717"/>
            <a:ext cx="8229600" cy="4696635"/>
          </a:xfrm>
        </p:spPr>
        <p:txBody>
          <a:bodyPr>
            <a:normAutofit/>
          </a:bodyPr>
          <a:lstStyle/>
          <a:p>
            <a:pPr marL="0" indent="0">
              <a:buNone/>
            </a:pPr>
            <a:endParaRPr lang="en-GB" sz="2600" dirty="0">
              <a:solidFill>
                <a:srgbClr val="002060"/>
              </a:solidFill>
              <a:latin typeface="+mj-lt"/>
              <a:cs typeface="Calibri"/>
            </a:endParaRPr>
          </a:p>
          <a:p>
            <a:pPr marL="0" indent="0">
              <a:buNone/>
            </a:pPr>
            <a:endParaRPr lang="en-GB" sz="3800" dirty="0">
              <a:solidFill>
                <a:srgbClr val="1F497D"/>
              </a:solidFill>
              <a:latin typeface="+mj-lt"/>
              <a:cs typeface="Calibri"/>
            </a:endParaRPr>
          </a:p>
          <a:p>
            <a:pPr marL="0" indent="0">
              <a:buNone/>
            </a:pPr>
            <a:endParaRPr lang="en-GB" dirty="0">
              <a:latin typeface="+mj-lt"/>
            </a:endParaRPr>
          </a:p>
          <a:p>
            <a:pPr marL="0" indent="0">
              <a:buNone/>
            </a:pPr>
            <a:endParaRPr lang="en-GB" dirty="0">
              <a:latin typeface="+mj-lt"/>
              <a:cs typeface="Calibri"/>
            </a:endParaRPr>
          </a:p>
          <a:p>
            <a:pPr marL="0" indent="0">
              <a:buNone/>
            </a:pPr>
            <a:endParaRPr lang="en-GB" dirty="0">
              <a:latin typeface="+mj-lt"/>
              <a:cs typeface="Calibri"/>
            </a:endParaRPr>
          </a:p>
          <a:p>
            <a:pPr marL="0" indent="0">
              <a:buNone/>
            </a:pPr>
            <a:endParaRPr lang="en-GB" dirty="0">
              <a:latin typeface="+mj-lt"/>
              <a:cs typeface="Calibri"/>
            </a:endParaRPr>
          </a:p>
        </p:txBody>
      </p:sp>
      <p:pic>
        <p:nvPicPr>
          <p:cNvPr id="2" name="Picture 1">
            <a:extLst>
              <a:ext uri="{FF2B5EF4-FFF2-40B4-BE49-F238E27FC236}">
                <a16:creationId xmlns:a16="http://schemas.microsoft.com/office/drawing/2014/main" id="{D1668E35-74E9-9D6F-9423-33FA75EC87DE}"/>
              </a:ext>
            </a:extLst>
          </p:cNvPr>
          <p:cNvPicPr>
            <a:picLocks noChangeAspect="1"/>
          </p:cNvPicPr>
          <p:nvPr/>
        </p:nvPicPr>
        <p:blipFill>
          <a:blip r:embed="rId3"/>
          <a:stretch>
            <a:fillRect/>
          </a:stretch>
        </p:blipFill>
        <p:spPr>
          <a:xfrm>
            <a:off x="8241304" y="154548"/>
            <a:ext cx="688908" cy="688908"/>
          </a:xfrm>
          <a:prstGeom prst="rect">
            <a:avLst/>
          </a:prstGeom>
        </p:spPr>
      </p:pic>
      <p:sp>
        <p:nvSpPr>
          <p:cNvPr id="7" name="TextBox 6">
            <a:extLst>
              <a:ext uri="{FF2B5EF4-FFF2-40B4-BE49-F238E27FC236}">
                <a16:creationId xmlns:a16="http://schemas.microsoft.com/office/drawing/2014/main" id="{6A572613-ABC5-118C-924C-52F3AAFAC5C9}"/>
              </a:ext>
            </a:extLst>
          </p:cNvPr>
          <p:cNvSpPr txBox="1"/>
          <p:nvPr/>
        </p:nvSpPr>
        <p:spPr>
          <a:xfrm>
            <a:off x="474453" y="891903"/>
            <a:ext cx="6383547" cy="4985980"/>
          </a:xfrm>
          <a:prstGeom prst="rect">
            <a:avLst/>
          </a:prstGeom>
          <a:noFill/>
        </p:spPr>
        <p:txBody>
          <a:bodyPr wrap="square">
            <a:spAutoFit/>
          </a:bodyPr>
          <a:lstStyle/>
          <a:p>
            <a:pPr marL="0" indent="0">
              <a:buNone/>
            </a:pPr>
            <a:endParaRPr lang="en-GB" dirty="0"/>
          </a:p>
          <a:p>
            <a:pPr marL="285750" indent="-285750">
              <a:buFont typeface="Arial" panose="020B0604020202020204" pitchFamily="34" charset="0"/>
              <a:buChar char="•"/>
            </a:pPr>
            <a:r>
              <a:rPr lang="en-US" sz="2000" dirty="0">
                <a:solidFill>
                  <a:srgbClr val="0B0C0C"/>
                </a:solidFill>
                <a:latin typeface="GDS Transport"/>
              </a:rPr>
              <a:t>Post 16 options presentation given to all Year 11 pupils from our Careers Leader</a:t>
            </a:r>
          </a:p>
          <a:p>
            <a:pPr marL="285750" indent="-285750">
              <a:buFont typeface="Arial" panose="020B0604020202020204" pitchFamily="34" charset="0"/>
              <a:buChar char="•"/>
            </a:pPr>
            <a:endParaRPr lang="en-US" sz="2000" dirty="0">
              <a:solidFill>
                <a:srgbClr val="0B0C0C"/>
              </a:solidFill>
              <a:latin typeface="GDS Transport"/>
            </a:endParaRPr>
          </a:p>
          <a:p>
            <a:pPr marL="285750" indent="-285750">
              <a:buFont typeface="Arial" panose="020B0604020202020204" pitchFamily="34" charset="0"/>
              <a:buChar char="•"/>
            </a:pPr>
            <a:r>
              <a:rPr lang="en-US" sz="2000" dirty="0">
                <a:solidFill>
                  <a:srgbClr val="0B0C0C"/>
                </a:solidFill>
                <a:latin typeface="GDS Transport"/>
              </a:rPr>
              <a:t> College &amp; apprenticeships assembly talks are taking place this term</a:t>
            </a:r>
          </a:p>
          <a:p>
            <a:pPr marL="285750" indent="-285750">
              <a:buFont typeface="Arial" panose="020B0604020202020204" pitchFamily="34" charset="0"/>
              <a:buChar char="•"/>
            </a:pPr>
            <a:endParaRPr lang="en-US" sz="2000" dirty="0">
              <a:solidFill>
                <a:srgbClr val="0B0C0C"/>
              </a:solidFill>
              <a:latin typeface="GDS Transport"/>
            </a:endParaRPr>
          </a:p>
          <a:p>
            <a:pPr marL="285750" indent="-285750">
              <a:buFont typeface="Arial" panose="020B0604020202020204" pitchFamily="34" charset="0"/>
              <a:buChar char="•"/>
            </a:pPr>
            <a:r>
              <a:rPr lang="en-US" sz="2000" dirty="0">
                <a:solidFill>
                  <a:srgbClr val="0B0C0C"/>
                </a:solidFill>
                <a:latin typeface="GDS Transport"/>
              </a:rPr>
              <a:t>Using the National Career service – pupils are completing a skills assessment &amp; careers search</a:t>
            </a:r>
          </a:p>
          <a:p>
            <a:pPr marL="285750" indent="-285750">
              <a:buFont typeface="Arial" panose="020B0604020202020204" pitchFamily="34" charset="0"/>
              <a:buChar char="•"/>
            </a:pPr>
            <a:endParaRPr lang="en-US" sz="2000" dirty="0">
              <a:solidFill>
                <a:srgbClr val="0B0C0C"/>
              </a:solidFill>
              <a:latin typeface="GDS Transport"/>
            </a:endParaRPr>
          </a:p>
          <a:p>
            <a:pPr marL="285750" indent="-285750">
              <a:buFont typeface="Arial" panose="020B0604020202020204" pitchFamily="34" charset="0"/>
              <a:buChar char="•"/>
            </a:pPr>
            <a:r>
              <a:rPr lang="en-US" sz="2000" dirty="0">
                <a:solidFill>
                  <a:srgbClr val="0B0C0C"/>
                </a:solidFill>
                <a:latin typeface="GDS Transport"/>
              </a:rPr>
              <a:t>Helping with personal statements &amp; college applications</a:t>
            </a:r>
          </a:p>
          <a:p>
            <a:pPr marL="285750" indent="-285750">
              <a:buFont typeface="Arial" panose="020B0604020202020204" pitchFamily="34" charset="0"/>
              <a:buChar char="•"/>
            </a:pPr>
            <a:endParaRPr lang="en-US" sz="2000" dirty="0">
              <a:solidFill>
                <a:srgbClr val="0B0C0C"/>
              </a:solidFill>
              <a:latin typeface="GDS Transport"/>
            </a:endParaRPr>
          </a:p>
          <a:p>
            <a:pPr marL="285750" indent="-285750">
              <a:buFont typeface="Arial" panose="020B0604020202020204" pitchFamily="34" charset="0"/>
              <a:buChar char="•"/>
            </a:pPr>
            <a:r>
              <a:rPr lang="en-US" sz="2000" dirty="0">
                <a:solidFill>
                  <a:srgbClr val="0B0C0C"/>
                </a:solidFill>
                <a:latin typeface="GDS Transport"/>
              </a:rPr>
              <a:t>1:1 careers advice interviews </a:t>
            </a:r>
          </a:p>
          <a:p>
            <a:pPr marL="285750" indent="-285750">
              <a:buFont typeface="Arial" panose="020B0604020202020204" pitchFamily="34" charset="0"/>
              <a:buChar char="•"/>
            </a:pPr>
            <a:endParaRPr lang="en-US" sz="2000" dirty="0">
              <a:solidFill>
                <a:srgbClr val="0B0C0C"/>
              </a:solidFill>
              <a:latin typeface="GDS Transport"/>
            </a:endParaRPr>
          </a:p>
          <a:p>
            <a:pPr marL="285750" indent="-285750">
              <a:buFont typeface="Arial" panose="020B0604020202020204" pitchFamily="34" charset="0"/>
              <a:buChar char="•"/>
            </a:pPr>
            <a:r>
              <a:rPr lang="en-US" sz="2000" dirty="0">
                <a:solidFill>
                  <a:srgbClr val="0B0C0C"/>
                </a:solidFill>
                <a:latin typeface="GDS Transport"/>
              </a:rPr>
              <a:t>Toynbee School Careers Fair – 17</a:t>
            </a:r>
            <a:r>
              <a:rPr lang="en-US" sz="2000" baseline="30000" dirty="0">
                <a:solidFill>
                  <a:srgbClr val="0B0C0C"/>
                </a:solidFill>
                <a:latin typeface="GDS Transport"/>
              </a:rPr>
              <a:t>th</a:t>
            </a:r>
            <a:r>
              <a:rPr lang="en-US" sz="2000" dirty="0">
                <a:solidFill>
                  <a:srgbClr val="0B0C0C"/>
                </a:solidFill>
                <a:latin typeface="GDS Transport"/>
              </a:rPr>
              <a:t> October 2023 at 5.30 -6.30pm</a:t>
            </a:r>
          </a:p>
        </p:txBody>
      </p:sp>
      <p:pic>
        <p:nvPicPr>
          <p:cNvPr id="9" name="Picture 2" descr="Careers information update">
            <a:extLst>
              <a:ext uri="{FF2B5EF4-FFF2-40B4-BE49-F238E27FC236}">
                <a16:creationId xmlns:a16="http://schemas.microsoft.com/office/drawing/2014/main" id="{0B68E073-1864-8A5F-4662-DA5D0B838D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4356339"/>
            <a:ext cx="2139236" cy="213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5643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71453"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Open Events - 2023</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15E871A-3575-49D0-8982-1E821FF3AEA0}"/>
              </a:ext>
            </a:extLst>
          </p:cNvPr>
          <p:cNvSpPr txBox="1"/>
          <p:nvPr/>
        </p:nvSpPr>
        <p:spPr>
          <a:xfrm>
            <a:off x="474453" y="4356339"/>
            <a:ext cx="81519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a:cs typeface="Calibri"/>
            </a:endParaRPr>
          </a:p>
        </p:txBody>
      </p:sp>
      <p:sp>
        <p:nvSpPr>
          <p:cNvPr id="8" name="Content Placeholder 2"/>
          <p:cNvSpPr>
            <a:spLocks noGrp="1"/>
          </p:cNvSpPr>
          <p:nvPr>
            <p:ph idx="1"/>
          </p:nvPr>
        </p:nvSpPr>
        <p:spPr>
          <a:xfrm>
            <a:off x="395544" y="1369717"/>
            <a:ext cx="8229600" cy="4696635"/>
          </a:xfrm>
        </p:spPr>
        <p:txBody>
          <a:bodyPr>
            <a:normAutofit/>
          </a:bodyPr>
          <a:lstStyle/>
          <a:p>
            <a:pPr marL="0" indent="0">
              <a:buNone/>
            </a:pPr>
            <a:endParaRPr lang="en-GB" sz="2600" dirty="0">
              <a:solidFill>
                <a:srgbClr val="002060"/>
              </a:solidFill>
              <a:latin typeface="+mj-lt"/>
              <a:cs typeface="Calibri"/>
            </a:endParaRPr>
          </a:p>
          <a:p>
            <a:pPr marL="0" indent="0">
              <a:buNone/>
            </a:pPr>
            <a:endParaRPr lang="en-GB" sz="3800" dirty="0">
              <a:solidFill>
                <a:srgbClr val="1F497D"/>
              </a:solidFill>
              <a:latin typeface="+mj-lt"/>
              <a:cs typeface="Calibri"/>
            </a:endParaRPr>
          </a:p>
          <a:p>
            <a:pPr marL="0" indent="0">
              <a:buNone/>
            </a:pPr>
            <a:endParaRPr lang="en-GB" dirty="0">
              <a:latin typeface="+mj-lt"/>
            </a:endParaRPr>
          </a:p>
          <a:p>
            <a:pPr marL="0" indent="0">
              <a:buNone/>
            </a:pPr>
            <a:endParaRPr lang="en-GB" dirty="0">
              <a:latin typeface="+mj-lt"/>
              <a:cs typeface="Calibri"/>
            </a:endParaRPr>
          </a:p>
          <a:p>
            <a:pPr marL="0" indent="0">
              <a:buNone/>
            </a:pPr>
            <a:endParaRPr lang="en-GB" dirty="0">
              <a:latin typeface="+mj-lt"/>
              <a:cs typeface="Calibri"/>
            </a:endParaRPr>
          </a:p>
          <a:p>
            <a:pPr marL="0" indent="0">
              <a:buNone/>
            </a:pPr>
            <a:endParaRPr lang="en-GB" dirty="0">
              <a:latin typeface="+mj-lt"/>
              <a:cs typeface="Calibri"/>
            </a:endParaRPr>
          </a:p>
        </p:txBody>
      </p:sp>
      <p:pic>
        <p:nvPicPr>
          <p:cNvPr id="2" name="Picture 1">
            <a:extLst>
              <a:ext uri="{FF2B5EF4-FFF2-40B4-BE49-F238E27FC236}">
                <a16:creationId xmlns:a16="http://schemas.microsoft.com/office/drawing/2014/main" id="{D1668E35-74E9-9D6F-9423-33FA75EC87DE}"/>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10" name="Picture 9" descr="A calendar with blue and white numbers&#10;&#10;Description automatically generated">
            <a:extLst>
              <a:ext uri="{FF2B5EF4-FFF2-40B4-BE49-F238E27FC236}">
                <a16:creationId xmlns:a16="http://schemas.microsoft.com/office/drawing/2014/main" id="{D1BEE667-17E6-2B65-4F75-4B051A245259}"/>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6442" y="0"/>
            <a:ext cx="688908" cy="688908"/>
          </a:xfrm>
          <a:prstGeom prst="rect">
            <a:avLst/>
          </a:prstGeom>
        </p:spPr>
      </p:pic>
      <p:pic>
        <p:nvPicPr>
          <p:cNvPr id="13" name="Picture 12">
            <a:extLst>
              <a:ext uri="{FF2B5EF4-FFF2-40B4-BE49-F238E27FC236}">
                <a16:creationId xmlns:a16="http://schemas.microsoft.com/office/drawing/2014/main" id="{D747A3F7-5623-8A10-2D57-911DEE5E1B8F}"/>
              </a:ext>
            </a:extLst>
          </p:cNvPr>
          <p:cNvPicPr>
            <a:picLocks noChangeAspect="1"/>
          </p:cNvPicPr>
          <p:nvPr/>
        </p:nvPicPr>
        <p:blipFill>
          <a:blip r:embed="rId6"/>
          <a:stretch>
            <a:fillRect/>
          </a:stretch>
        </p:blipFill>
        <p:spPr>
          <a:xfrm>
            <a:off x="435633" y="771752"/>
            <a:ext cx="8229600" cy="6072554"/>
          </a:xfrm>
          <a:prstGeom prst="rect">
            <a:avLst/>
          </a:prstGeom>
        </p:spPr>
      </p:pic>
    </p:spTree>
    <p:extLst>
      <p:ext uri="{BB962C8B-B14F-4D97-AF65-F5344CB8AC3E}">
        <p14:creationId xmlns:p14="http://schemas.microsoft.com/office/powerpoint/2010/main" val="306565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Websites that can help with post 16 choices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506025" y="1578080"/>
            <a:ext cx="8131945" cy="126188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Calibri"/>
            </a:endParaRPr>
          </a:p>
        </p:txBody>
      </p:sp>
      <p:pic>
        <p:nvPicPr>
          <p:cNvPr id="5" name="Picture 4">
            <a:extLst>
              <a:ext uri="{FF2B5EF4-FFF2-40B4-BE49-F238E27FC236}">
                <a16:creationId xmlns:a16="http://schemas.microsoft.com/office/drawing/2014/main" id="{6A0A296D-33EF-D715-1140-3ECB46A2B782}"/>
              </a:ext>
            </a:extLst>
          </p:cNvPr>
          <p:cNvPicPr>
            <a:picLocks noChangeAspect="1"/>
          </p:cNvPicPr>
          <p:nvPr/>
        </p:nvPicPr>
        <p:blipFill>
          <a:blip r:embed="rId3"/>
          <a:stretch>
            <a:fillRect/>
          </a:stretch>
        </p:blipFill>
        <p:spPr>
          <a:xfrm>
            <a:off x="8241304" y="154548"/>
            <a:ext cx="688908" cy="688908"/>
          </a:xfrm>
          <a:prstGeom prst="rect">
            <a:avLst/>
          </a:prstGeom>
        </p:spPr>
      </p:pic>
      <p:pic>
        <p:nvPicPr>
          <p:cNvPr id="6" name="Picture 2" descr="get the jump">
            <a:extLst>
              <a:ext uri="{FF2B5EF4-FFF2-40B4-BE49-F238E27FC236}">
                <a16:creationId xmlns:a16="http://schemas.microsoft.com/office/drawing/2014/main" id="{30BFDEE1-7C95-2902-1F1C-5B8A947AFB3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68" y="1251315"/>
            <a:ext cx="524416" cy="66539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00FBFC8-0D25-3315-5EFE-23A50CB15F26}"/>
              </a:ext>
            </a:extLst>
          </p:cNvPr>
          <p:cNvSpPr txBox="1"/>
          <p:nvPr/>
        </p:nvSpPr>
        <p:spPr>
          <a:xfrm>
            <a:off x="1119674" y="1270380"/>
            <a:ext cx="8411016" cy="646331"/>
          </a:xfrm>
          <a:prstGeom prst="rect">
            <a:avLst/>
          </a:prstGeom>
          <a:noFill/>
        </p:spPr>
        <p:txBody>
          <a:bodyPr wrap="square">
            <a:spAutoFit/>
          </a:bodyPr>
          <a:lstStyle/>
          <a:p>
            <a:r>
              <a:rPr lang="en-GB" dirty="0">
                <a:hlinkClick r:id="rId5"/>
              </a:rPr>
              <a:t>https://nationalcareers.service.gov.uk/explore-your-education-and-training-choices</a:t>
            </a:r>
            <a:endParaRPr lang="en-GB" dirty="0"/>
          </a:p>
          <a:p>
            <a:endParaRPr lang="en-GB" dirty="0"/>
          </a:p>
        </p:txBody>
      </p:sp>
      <p:pic>
        <p:nvPicPr>
          <p:cNvPr id="8" name="Picture 8" descr="Careers service - Leicester College">
            <a:extLst>
              <a:ext uri="{FF2B5EF4-FFF2-40B4-BE49-F238E27FC236}">
                <a16:creationId xmlns:a16="http://schemas.microsoft.com/office/drawing/2014/main" id="{A722728A-DB31-D39B-193E-B53A6CED72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6761" y="2271748"/>
            <a:ext cx="1029563" cy="6463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F31476-1F5A-FAFB-4574-71492F8BD1B5}"/>
              </a:ext>
            </a:extLst>
          </p:cNvPr>
          <p:cNvSpPr txBox="1"/>
          <p:nvPr/>
        </p:nvSpPr>
        <p:spPr>
          <a:xfrm>
            <a:off x="1191648" y="2306775"/>
            <a:ext cx="7527096" cy="646331"/>
          </a:xfrm>
          <a:prstGeom prst="rect">
            <a:avLst/>
          </a:prstGeom>
          <a:noFill/>
        </p:spPr>
        <p:txBody>
          <a:bodyPr wrap="square">
            <a:spAutoFit/>
          </a:bodyPr>
          <a:lstStyle/>
          <a:p>
            <a:r>
              <a:rPr lang="en-GB" dirty="0">
                <a:hlinkClick r:id="rId7"/>
              </a:rPr>
              <a:t>https://nationalcareers.service.gov.uk/discover-your-skills-and-careers/</a:t>
            </a:r>
            <a:endParaRPr lang="en-GB" dirty="0"/>
          </a:p>
          <a:p>
            <a:endParaRPr lang="en-GB" dirty="0"/>
          </a:p>
        </p:txBody>
      </p:sp>
      <p:pic>
        <p:nvPicPr>
          <p:cNvPr id="10" name="Picture 10" descr="A progressive programme: College Y1 and Y2">
            <a:extLst>
              <a:ext uri="{FF2B5EF4-FFF2-40B4-BE49-F238E27FC236}">
                <a16:creationId xmlns:a16="http://schemas.microsoft.com/office/drawing/2014/main" id="{413344AA-49E4-05E2-9A22-0553CE4E86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171" y="3392168"/>
            <a:ext cx="1018041" cy="3913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E31C6B2-E371-084D-5B13-0EE8C55ADC7B}"/>
              </a:ext>
            </a:extLst>
          </p:cNvPr>
          <p:cNvSpPr txBox="1"/>
          <p:nvPr/>
        </p:nvSpPr>
        <p:spPr>
          <a:xfrm>
            <a:off x="1309816" y="3246393"/>
            <a:ext cx="5838567" cy="369332"/>
          </a:xfrm>
          <a:prstGeom prst="rect">
            <a:avLst/>
          </a:prstGeom>
          <a:noFill/>
        </p:spPr>
        <p:txBody>
          <a:bodyPr wrap="square">
            <a:spAutoFit/>
          </a:bodyPr>
          <a:lstStyle/>
          <a:p>
            <a:pPr marL="0" indent="0">
              <a:buNone/>
            </a:pPr>
            <a:r>
              <a:rPr lang="en-GB" sz="1800" dirty="0">
                <a:hlinkClick r:id="rId9"/>
              </a:rPr>
              <a:t>https://www.careerpilot.org.uk/</a:t>
            </a:r>
            <a:endParaRPr lang="en-GB" sz="1800" dirty="0"/>
          </a:p>
        </p:txBody>
      </p:sp>
      <p:pic>
        <p:nvPicPr>
          <p:cNvPr id="13" name="Picture 12">
            <a:extLst>
              <a:ext uri="{FF2B5EF4-FFF2-40B4-BE49-F238E27FC236}">
                <a16:creationId xmlns:a16="http://schemas.microsoft.com/office/drawing/2014/main" id="{59ABF66D-7329-9A68-0C60-9A040AB714D3}"/>
              </a:ext>
            </a:extLst>
          </p:cNvPr>
          <p:cNvPicPr>
            <a:picLocks noChangeAspect="1"/>
          </p:cNvPicPr>
          <p:nvPr/>
        </p:nvPicPr>
        <p:blipFill>
          <a:blip r:embed="rId10"/>
          <a:stretch>
            <a:fillRect/>
          </a:stretch>
        </p:blipFill>
        <p:spPr>
          <a:xfrm>
            <a:off x="146761" y="4351100"/>
            <a:ext cx="1018041" cy="279961"/>
          </a:xfrm>
          <a:prstGeom prst="rect">
            <a:avLst/>
          </a:prstGeom>
        </p:spPr>
      </p:pic>
      <p:sp>
        <p:nvSpPr>
          <p:cNvPr id="14" name="TextBox 13">
            <a:extLst>
              <a:ext uri="{FF2B5EF4-FFF2-40B4-BE49-F238E27FC236}">
                <a16:creationId xmlns:a16="http://schemas.microsoft.com/office/drawing/2014/main" id="{6440FD84-2317-91D9-D931-75FF17826DD8}"/>
              </a:ext>
            </a:extLst>
          </p:cNvPr>
          <p:cNvSpPr txBox="1"/>
          <p:nvPr/>
        </p:nvSpPr>
        <p:spPr>
          <a:xfrm>
            <a:off x="1309816" y="4231726"/>
            <a:ext cx="6096000" cy="646331"/>
          </a:xfrm>
          <a:prstGeom prst="rect">
            <a:avLst/>
          </a:prstGeom>
          <a:noFill/>
        </p:spPr>
        <p:txBody>
          <a:bodyPr wrap="square">
            <a:spAutoFit/>
          </a:bodyPr>
          <a:lstStyle/>
          <a:p>
            <a:r>
              <a:rPr lang="en-GB" dirty="0">
                <a:hlinkClick r:id="rId11"/>
              </a:rPr>
              <a:t>https://careermap.co.uk/careerometer/</a:t>
            </a:r>
            <a:endParaRPr lang="en-GB" dirty="0"/>
          </a:p>
          <a:p>
            <a:endParaRPr lang="en-GB" dirty="0"/>
          </a:p>
        </p:txBody>
      </p:sp>
      <p:pic>
        <p:nvPicPr>
          <p:cNvPr id="15" name="Picture 2" descr="Everything you need to know about your child's choices at 16 years old">
            <a:extLst>
              <a:ext uri="{FF2B5EF4-FFF2-40B4-BE49-F238E27FC236}">
                <a16:creationId xmlns:a16="http://schemas.microsoft.com/office/drawing/2014/main" id="{E3A783C0-238A-27CD-4345-A2D560389D3B}"/>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6024" y="5099936"/>
            <a:ext cx="507229" cy="7177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7FDE560D-E7FA-486B-8F27-7D626F895DAE}"/>
              </a:ext>
            </a:extLst>
          </p:cNvPr>
          <p:cNvSpPr txBox="1"/>
          <p:nvPr/>
        </p:nvSpPr>
        <p:spPr>
          <a:xfrm>
            <a:off x="1309816" y="4894345"/>
            <a:ext cx="4765588" cy="923330"/>
          </a:xfrm>
          <a:prstGeom prst="rect">
            <a:avLst/>
          </a:prstGeom>
          <a:noFill/>
        </p:spPr>
        <p:txBody>
          <a:bodyPr wrap="square">
            <a:spAutoFit/>
          </a:bodyPr>
          <a:lstStyle/>
          <a:p>
            <a:r>
              <a:rPr lang="en-US" dirty="0">
                <a:hlinkClick r:id="rId13"/>
              </a:rPr>
              <a:t>Everything you need to know about your child's choices at 16 years old | The Parents' Guide (theparentsguideto.co.uk)</a:t>
            </a:r>
            <a:endParaRPr lang="en-GB" dirty="0"/>
          </a:p>
        </p:txBody>
      </p:sp>
    </p:spTree>
    <p:extLst>
      <p:ext uri="{BB962C8B-B14F-4D97-AF65-F5344CB8AC3E}">
        <p14:creationId xmlns:p14="http://schemas.microsoft.com/office/powerpoint/2010/main" val="2033148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Toynbee School Ethos: RESPECT </a:t>
            </a:r>
          </a:p>
        </p:txBody>
      </p:sp>
      <p:sp>
        <p:nvSpPr>
          <p:cNvPr id="3" name="Rectangle 2"/>
          <p:cNvSpPr/>
          <p:nvPr/>
        </p:nvSpPr>
        <p:spPr>
          <a:xfrm>
            <a:off x="507503" y="1486332"/>
            <a:ext cx="838152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EF81F9B7-25B6-C103-06CE-2FECA078E2CD}"/>
              </a:ext>
            </a:extLst>
          </p:cNvPr>
          <p:cNvPicPr>
            <a:picLocks noChangeAspect="1"/>
          </p:cNvPicPr>
          <p:nvPr/>
        </p:nvPicPr>
        <p:blipFill>
          <a:blip r:embed="rId3"/>
          <a:stretch>
            <a:fillRect/>
          </a:stretch>
        </p:blipFill>
        <p:spPr>
          <a:xfrm>
            <a:off x="8124044" y="154548"/>
            <a:ext cx="688908" cy="688908"/>
          </a:xfrm>
          <a:prstGeom prst="rect">
            <a:avLst/>
          </a:prstGeom>
        </p:spPr>
      </p:pic>
      <p:pic>
        <p:nvPicPr>
          <p:cNvPr id="2" name="Picture 1" descr="A close-up of a sign&#10;&#10;Description automatically generated">
            <a:extLst>
              <a:ext uri="{FF2B5EF4-FFF2-40B4-BE49-F238E27FC236}">
                <a16:creationId xmlns:a16="http://schemas.microsoft.com/office/drawing/2014/main" id="{0E7CADF4-F8C7-EBE6-8921-8C7CC409B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171" y="1131586"/>
            <a:ext cx="5747657" cy="4310743"/>
          </a:xfrm>
          <a:prstGeom prst="rect">
            <a:avLst/>
          </a:prstGeom>
        </p:spPr>
      </p:pic>
    </p:spTree>
    <p:extLst>
      <p:ext uri="{BB962C8B-B14F-4D97-AF65-F5344CB8AC3E}">
        <p14:creationId xmlns:p14="http://schemas.microsoft.com/office/powerpoint/2010/main" val="2981129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73"/>
            <a:ext cx="8229600" cy="1482498"/>
          </a:xfrm>
        </p:spPr>
        <p:txBody>
          <a:bodyPr/>
          <a:lstStyle/>
          <a:p>
            <a:r>
              <a:rPr lang="en-US" sz="4800" b="1" dirty="0">
                <a:latin typeface="Calibri"/>
                <a:cs typeface="Calibri"/>
              </a:rPr>
              <a:t>Thank you for listening</a:t>
            </a:r>
            <a:br>
              <a:rPr lang="en-US" sz="2800" b="1" dirty="0">
                <a:latin typeface="Calibri"/>
                <a:cs typeface="Calibri"/>
              </a:rPr>
            </a:br>
            <a:br>
              <a:rPr lang="en-US" sz="2800" b="1" dirty="0">
                <a:latin typeface="Calibri"/>
                <a:cs typeface="Calibri"/>
              </a:rPr>
            </a:br>
            <a:br>
              <a:rPr lang="en-US" sz="2800" b="1" dirty="0">
                <a:latin typeface="Calibri"/>
                <a:cs typeface="Calibri"/>
              </a:rPr>
            </a:br>
            <a:r>
              <a:rPr lang="en-GB" sz="3600" dirty="0">
                <a:solidFill>
                  <a:prstClr val="black"/>
                </a:solidFill>
                <a:latin typeface="+mn-lt"/>
              </a:rPr>
              <a:t>This presentation will be uploaded to the website for your reference</a:t>
            </a:r>
            <a:br>
              <a:rPr lang="en-GB" sz="2800" dirty="0">
                <a:solidFill>
                  <a:prstClr val="black"/>
                </a:solidFill>
                <a:effectLst>
                  <a:outerShdw blurRad="38100" dist="38100" dir="2700000" algn="tl">
                    <a:srgbClr val="000000">
                      <a:alpha val="43137"/>
                    </a:srgbClr>
                  </a:outerShdw>
                </a:effectLst>
                <a:latin typeface="Impact" panose="020B0806030902050204" pitchFamily="34" charset="0"/>
              </a:rPr>
            </a:br>
            <a:br>
              <a:rPr lang="en-US" sz="2800" b="1" dirty="0">
                <a:latin typeface="Calibri"/>
                <a:cs typeface="Calibri"/>
              </a:rPr>
            </a:br>
            <a:endParaRPr lang="en-GB" sz="2800" b="1" dirty="0">
              <a:latin typeface="Calibri"/>
              <a:cs typeface="Calibri"/>
            </a:endParaRPr>
          </a:p>
        </p:txBody>
      </p:sp>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descr="header logo">
            <a:extLst>
              <a:ext uri="{FF2B5EF4-FFF2-40B4-BE49-F238E27FC236}">
                <a16:creationId xmlns:a16="http://schemas.microsoft.com/office/drawing/2014/main" id="{A71D53B6-E74B-BFDF-6E39-534DD8FBDFB1}"/>
              </a:ext>
            </a:extLst>
          </p:cNvPr>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151930" y="161580"/>
            <a:ext cx="666028" cy="685800"/>
          </a:xfrm>
          <a:prstGeom prst="rect">
            <a:avLst/>
          </a:prstGeom>
          <a:noFill/>
        </p:spPr>
      </p:pic>
    </p:spTree>
    <p:extLst>
      <p:ext uri="{BB962C8B-B14F-4D97-AF65-F5344CB8AC3E}">
        <p14:creationId xmlns:p14="http://schemas.microsoft.com/office/powerpoint/2010/main" val="3534846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rPr>
              <a:t>Toynbee School Ethos: RESPECT </a:t>
            </a:r>
          </a:p>
        </p:txBody>
      </p:sp>
      <p:sp>
        <p:nvSpPr>
          <p:cNvPr id="3" name="Rectangle 2"/>
          <p:cNvSpPr/>
          <p:nvPr/>
        </p:nvSpPr>
        <p:spPr>
          <a:xfrm>
            <a:off x="507503" y="1486332"/>
            <a:ext cx="8381520"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a:solidFill>
                <a:prstClr val="black"/>
              </a:solidFill>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Calibri"/>
            </a:endParaRPr>
          </a:p>
        </p:txBody>
      </p:sp>
      <p:pic>
        <p:nvPicPr>
          <p:cNvPr id="6" name="Picture 5">
            <a:extLst>
              <a:ext uri="{FF2B5EF4-FFF2-40B4-BE49-F238E27FC236}">
                <a16:creationId xmlns:a16="http://schemas.microsoft.com/office/drawing/2014/main" id="{EF81F9B7-25B6-C103-06CE-2FECA078E2CD}"/>
              </a:ext>
            </a:extLst>
          </p:cNvPr>
          <p:cNvPicPr>
            <a:picLocks noChangeAspect="1"/>
          </p:cNvPicPr>
          <p:nvPr/>
        </p:nvPicPr>
        <p:blipFill>
          <a:blip r:embed="rId3"/>
          <a:stretch>
            <a:fillRect/>
          </a:stretch>
        </p:blipFill>
        <p:spPr>
          <a:xfrm>
            <a:off x="8124044" y="154548"/>
            <a:ext cx="688908" cy="688908"/>
          </a:xfrm>
          <a:prstGeom prst="rect">
            <a:avLst/>
          </a:prstGeom>
        </p:spPr>
      </p:pic>
      <p:pic>
        <p:nvPicPr>
          <p:cNvPr id="5" name="Picture 4">
            <a:extLst>
              <a:ext uri="{FF2B5EF4-FFF2-40B4-BE49-F238E27FC236}">
                <a16:creationId xmlns:a16="http://schemas.microsoft.com/office/drawing/2014/main" id="{746589D9-7023-5EEC-F95B-0C94F6175944}"/>
              </a:ext>
            </a:extLst>
          </p:cNvPr>
          <p:cNvPicPr>
            <a:picLocks noChangeAspect="1"/>
          </p:cNvPicPr>
          <p:nvPr/>
        </p:nvPicPr>
        <p:blipFill>
          <a:blip r:embed="rId4"/>
          <a:stretch>
            <a:fillRect/>
          </a:stretch>
        </p:blipFill>
        <p:spPr>
          <a:xfrm>
            <a:off x="2481244" y="843456"/>
            <a:ext cx="4434038" cy="5848532"/>
          </a:xfrm>
          <a:prstGeom prst="rect">
            <a:avLst/>
          </a:prstGeom>
        </p:spPr>
      </p:pic>
    </p:spTree>
    <p:extLst>
      <p:ext uri="{BB962C8B-B14F-4D97-AF65-F5344CB8AC3E}">
        <p14:creationId xmlns:p14="http://schemas.microsoft.com/office/powerpoint/2010/main" val="215559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B45F-3D9E-428A-A7C4-9148E781A0F2}"/>
              </a:ext>
            </a:extLst>
          </p:cNvPr>
          <p:cNvSpPr>
            <a:spLocks noGrp="1"/>
          </p:cNvSpPr>
          <p:nvPr>
            <p:ph type="ctrTitle"/>
          </p:nvPr>
        </p:nvSpPr>
        <p:spPr>
          <a:xfrm>
            <a:off x="685800" y="2727821"/>
            <a:ext cx="7772400" cy="2387600"/>
          </a:xfrm>
        </p:spPr>
        <p:txBody>
          <a:bodyPr anchor="t">
            <a:noAutofit/>
          </a:bodyPr>
          <a:lstStyle/>
          <a:p>
            <a:r>
              <a:rPr lang="en-GB" sz="6600" dirty="0">
                <a:latin typeface="+mn-lt"/>
              </a:rPr>
              <a:t>THE YEAR AHEAD </a:t>
            </a:r>
            <a:br>
              <a:rPr lang="en-GB" sz="2000" b="1" dirty="0">
                <a:latin typeface="+mn-lt"/>
              </a:rPr>
            </a:br>
            <a:br>
              <a:rPr lang="en-GB" sz="2000" b="1" dirty="0">
                <a:latin typeface="+mn-lt"/>
              </a:rPr>
            </a:br>
            <a:br>
              <a:rPr lang="en-GB" sz="2000" b="1" dirty="0">
                <a:latin typeface="+mn-lt"/>
              </a:rPr>
            </a:br>
            <a:br>
              <a:rPr lang="en-GB" sz="2000" b="1" dirty="0">
                <a:latin typeface="+mn-lt"/>
              </a:rPr>
            </a:br>
            <a:endParaRPr lang="en-GB" sz="2000" b="1" dirty="0">
              <a:latin typeface="+mn-lt"/>
            </a:endParaRPr>
          </a:p>
        </p:txBody>
      </p:sp>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 Placeholder 3">
            <a:extLst>
              <a:ext uri="{FF2B5EF4-FFF2-40B4-BE49-F238E27FC236}">
                <a16:creationId xmlns:a16="http://schemas.microsoft.com/office/drawing/2014/main" id="{5217234E-B7E4-48DD-88F4-5F403C7E3B79}"/>
              </a:ext>
            </a:extLst>
          </p:cNvPr>
          <p:cNvSpPr txBox="1">
            <a:spLocks/>
          </p:cNvSpPr>
          <p:nvPr/>
        </p:nvSpPr>
        <p:spPr>
          <a:xfrm>
            <a:off x="4645137" y="2296618"/>
            <a:ext cx="4041775" cy="639762"/>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Comic Sans MS" pitchFamily="66"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Comic Sans MS" pitchFamily="66"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Comic Sans MS" pitchFamily="66"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Comic Sans MS"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GB" sz="2000" b="1" i="0" u="sng" strike="noStrike" kern="1200" cap="none" spc="0" normalizeH="0" baseline="0" noProof="0" dirty="0">
              <a:ln>
                <a:noFill/>
              </a:ln>
              <a:effectLst/>
              <a:uLnTx/>
              <a:uFillTx/>
              <a:latin typeface="Calibri"/>
              <a:ea typeface="+mn-ea"/>
              <a:cs typeface="+mn-cs"/>
            </a:endParaRPr>
          </a:p>
        </p:txBody>
      </p:sp>
      <p:pic>
        <p:nvPicPr>
          <p:cNvPr id="9" name="Picture 8">
            <a:extLst>
              <a:ext uri="{FF2B5EF4-FFF2-40B4-BE49-F238E27FC236}">
                <a16:creationId xmlns:a16="http://schemas.microsoft.com/office/drawing/2014/main" id="{9CECBA9B-65DF-81E9-FC6C-29CB2C3B9802}"/>
              </a:ext>
            </a:extLst>
          </p:cNvPr>
          <p:cNvPicPr>
            <a:picLocks noChangeAspect="1"/>
          </p:cNvPicPr>
          <p:nvPr/>
        </p:nvPicPr>
        <p:blipFill>
          <a:blip r:embed="rId3"/>
          <a:stretch>
            <a:fillRect/>
          </a:stretch>
        </p:blipFill>
        <p:spPr>
          <a:xfrm>
            <a:off x="8200115" y="154548"/>
            <a:ext cx="688908" cy="688908"/>
          </a:xfrm>
          <a:prstGeom prst="rect">
            <a:avLst/>
          </a:prstGeom>
        </p:spPr>
      </p:pic>
    </p:spTree>
    <p:extLst>
      <p:ext uri="{BB962C8B-B14F-4D97-AF65-F5344CB8AC3E}">
        <p14:creationId xmlns:p14="http://schemas.microsoft.com/office/powerpoint/2010/main" val="46137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a:solidFill>
                  <a:prstClr val="white"/>
                </a:solidFill>
                <a:latin typeface="Calibri" panose="020F0502020204030204"/>
              </a:rPr>
              <a:t>Year 11 Academic current position </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6AE1C86C-7202-9100-C8EC-F849E39A2E2B}"/>
              </a:ext>
            </a:extLst>
          </p:cNvPr>
          <p:cNvSpPr>
            <a:spLocks noGrp="1"/>
          </p:cNvSpPr>
          <p:nvPr>
            <p:ph sz="half" idx="1"/>
          </p:nvPr>
        </p:nvSpPr>
        <p:spPr>
          <a:xfrm>
            <a:off x="628650" y="1136822"/>
            <a:ext cx="4653564" cy="5040141"/>
          </a:xfrm>
        </p:spPr>
        <p:txBody>
          <a:bodyPr>
            <a:normAutofit/>
          </a:bodyPr>
          <a:lstStyle/>
          <a:p>
            <a:r>
              <a:rPr lang="en-GB" sz="2000" dirty="0"/>
              <a:t>The year group begins Year 11 with an Attainment score of 50.1​</a:t>
            </a:r>
          </a:p>
          <a:p>
            <a:endParaRPr lang="en-GB" sz="2000" dirty="0"/>
          </a:p>
          <a:p>
            <a:r>
              <a:rPr lang="en-GB" sz="2000" dirty="0"/>
              <a:t>The year group averages:​</a:t>
            </a:r>
          </a:p>
          <a:p>
            <a:pPr lvl="1"/>
            <a:r>
              <a:rPr lang="en-GB" sz="2000" dirty="0"/>
              <a:t>4.6 in English Literature​</a:t>
            </a:r>
          </a:p>
          <a:p>
            <a:pPr lvl="1"/>
            <a:r>
              <a:rPr lang="en-GB" sz="2000" dirty="0"/>
              <a:t>4.8 in English Language​</a:t>
            </a:r>
          </a:p>
          <a:p>
            <a:pPr lvl="1"/>
            <a:endParaRPr lang="en-GB" sz="2000" dirty="0"/>
          </a:p>
          <a:p>
            <a:r>
              <a:rPr lang="en-GB" sz="2000" dirty="0"/>
              <a:t> Progress in English is below what is expected​</a:t>
            </a:r>
          </a:p>
          <a:p>
            <a:pPr lvl="1"/>
            <a:r>
              <a:rPr lang="en-GB" sz="2000" dirty="0"/>
              <a:t>4.9 in Maths​</a:t>
            </a:r>
          </a:p>
          <a:p>
            <a:pPr lvl="1"/>
            <a:r>
              <a:rPr lang="en-GB" sz="2000" dirty="0"/>
              <a:t>EBACC 4.5​</a:t>
            </a:r>
          </a:p>
          <a:p>
            <a:pPr lvl="1"/>
            <a:endParaRPr lang="en-GB" sz="2000" dirty="0"/>
          </a:p>
          <a:p>
            <a:r>
              <a:rPr lang="en-GB" sz="2000" dirty="0"/>
              <a:t>Currently not achieving enough 7+ grades.</a:t>
            </a:r>
          </a:p>
          <a:p>
            <a:endParaRPr lang="en-GB" dirty="0"/>
          </a:p>
        </p:txBody>
      </p:sp>
      <p:pic>
        <p:nvPicPr>
          <p:cNvPr id="12" name="Content Placeholder 11">
            <a:extLst>
              <a:ext uri="{FF2B5EF4-FFF2-40B4-BE49-F238E27FC236}">
                <a16:creationId xmlns:a16="http://schemas.microsoft.com/office/drawing/2014/main" id="{930CB1AA-4115-17C3-5B95-9BFD06C488E7}"/>
              </a:ext>
            </a:extLst>
          </p:cNvPr>
          <p:cNvPicPr>
            <a:picLocks noGrp="1" noChangeAspect="1"/>
          </p:cNvPicPr>
          <p:nvPr>
            <p:ph sz="half" idx="2"/>
          </p:nvPr>
        </p:nvPicPr>
        <p:blipFill rotWithShape="1">
          <a:blip r:embed="rId3"/>
          <a:srcRect l="7042" r="10201" b="-1"/>
          <a:stretch/>
        </p:blipFill>
        <p:spPr>
          <a:xfrm>
            <a:off x="5361536" y="1622855"/>
            <a:ext cx="2884539" cy="3931016"/>
          </a:xfrm>
          <a:prstGeom prst="rect">
            <a:avLst/>
          </a:prstGeom>
        </p:spPr>
      </p:pic>
      <p:pic>
        <p:nvPicPr>
          <p:cNvPr id="14" name="Picture 13">
            <a:extLst>
              <a:ext uri="{FF2B5EF4-FFF2-40B4-BE49-F238E27FC236}">
                <a16:creationId xmlns:a16="http://schemas.microsoft.com/office/drawing/2014/main" id="{40FCEFC9-4E9A-7E04-ED91-79F9DBEE77AD}"/>
              </a:ext>
            </a:extLst>
          </p:cNvPr>
          <p:cNvPicPr>
            <a:picLocks noChangeAspect="1"/>
          </p:cNvPicPr>
          <p:nvPr/>
        </p:nvPicPr>
        <p:blipFill>
          <a:blip r:embed="rId4"/>
          <a:stretch>
            <a:fillRect/>
          </a:stretch>
        </p:blipFill>
        <p:spPr>
          <a:xfrm>
            <a:off x="8200115" y="193383"/>
            <a:ext cx="688908" cy="688908"/>
          </a:xfrm>
          <a:prstGeom prst="rect">
            <a:avLst/>
          </a:prstGeom>
        </p:spPr>
      </p:pic>
    </p:spTree>
    <p:extLst>
      <p:ext uri="{BB962C8B-B14F-4D97-AF65-F5344CB8AC3E}">
        <p14:creationId xmlns:p14="http://schemas.microsoft.com/office/powerpoint/2010/main" val="4175276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AAD2D8-1A25-4363-BB42-DAFF50868865}"/>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Routines</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2870412" y="2587535"/>
            <a:ext cx="8066506"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Content Placeholder 8">
            <a:extLst>
              <a:ext uri="{FF2B5EF4-FFF2-40B4-BE49-F238E27FC236}">
                <a16:creationId xmlns:a16="http://schemas.microsoft.com/office/drawing/2014/main" id="{9F24A102-1757-855B-AE67-7B396DD1A85F}"/>
              </a:ext>
            </a:extLst>
          </p:cNvPr>
          <p:cNvSpPr>
            <a:spLocks noGrp="1"/>
          </p:cNvSpPr>
          <p:nvPr>
            <p:ph sz="half" idx="2"/>
          </p:nvPr>
        </p:nvSpPr>
        <p:spPr>
          <a:xfrm>
            <a:off x="4629150" y="1825625"/>
            <a:ext cx="3886200" cy="4351338"/>
          </a:xfrm>
        </p:spPr>
        <p:txBody>
          <a:bodyPr>
            <a:normAutofit fontScale="47500" lnSpcReduction="20000"/>
          </a:bodyPr>
          <a:lstStyle/>
          <a:p>
            <a:r>
              <a:rPr lang="en-GB" sz="4400" dirty="0"/>
              <a:t>They should know how to put together a revision timetable​</a:t>
            </a:r>
          </a:p>
          <a:p>
            <a:endParaRPr lang="en-GB" sz="4400" dirty="0"/>
          </a:p>
          <a:p>
            <a:r>
              <a:rPr lang="en-GB" sz="4400" dirty="0"/>
              <a:t>They should have a quiet, well resourced work space at home​</a:t>
            </a:r>
          </a:p>
          <a:p>
            <a:endParaRPr lang="en-GB" sz="4400" dirty="0"/>
          </a:p>
          <a:p>
            <a:r>
              <a:rPr lang="en-GB" sz="4400" dirty="0"/>
              <a:t>They should have made numerous flashcards​</a:t>
            </a:r>
          </a:p>
          <a:p>
            <a:endParaRPr lang="en-GB" sz="4400" dirty="0"/>
          </a:p>
          <a:p>
            <a:r>
              <a:rPr lang="en-GB" sz="4400" dirty="0"/>
              <a:t>They should know how to conduct a effective revision session</a:t>
            </a:r>
          </a:p>
          <a:p>
            <a:endParaRPr lang="en-GB" dirty="0"/>
          </a:p>
        </p:txBody>
      </p:sp>
      <p:pic>
        <p:nvPicPr>
          <p:cNvPr id="10" name="Content Placeholder 9" descr="A person sitting on a pile of books with a computer&#10;&#10;Description automatically generated">
            <a:extLst>
              <a:ext uri="{FF2B5EF4-FFF2-40B4-BE49-F238E27FC236}">
                <a16:creationId xmlns:a16="http://schemas.microsoft.com/office/drawing/2014/main" id="{85DAB7A4-1C0E-10C1-5A8F-FC42EEC0444F}"/>
              </a:ext>
            </a:extLst>
          </p:cNvPr>
          <p:cNvPicPr>
            <a:picLocks noGrp="1" noChangeAspect="1"/>
          </p:cNvPicPr>
          <p:nvPr>
            <p:ph sz="half" idx="1"/>
          </p:nvPr>
        </p:nvPicPr>
        <p:blipFill rotWithShape="1">
          <a:blip r:embed="rId3"/>
          <a:srcRect l="17817" r="18279" b="-2"/>
          <a:stretch/>
        </p:blipFill>
        <p:spPr>
          <a:xfrm>
            <a:off x="628650" y="1825625"/>
            <a:ext cx="3773851" cy="3810076"/>
          </a:xfrm>
          <a:prstGeom prst="rect">
            <a:avLst/>
          </a:prstGeom>
        </p:spPr>
      </p:pic>
      <p:pic>
        <p:nvPicPr>
          <p:cNvPr id="11" name="Picture 10">
            <a:extLst>
              <a:ext uri="{FF2B5EF4-FFF2-40B4-BE49-F238E27FC236}">
                <a16:creationId xmlns:a16="http://schemas.microsoft.com/office/drawing/2014/main" id="{CBC7C94F-2D57-0BE6-0AC5-83E00AF9EDE9}"/>
              </a:ext>
            </a:extLst>
          </p:cNvPr>
          <p:cNvPicPr>
            <a:picLocks noChangeAspect="1"/>
          </p:cNvPicPr>
          <p:nvPr/>
        </p:nvPicPr>
        <p:blipFill>
          <a:blip r:embed="rId4"/>
          <a:stretch>
            <a:fillRect/>
          </a:stretch>
        </p:blipFill>
        <p:spPr>
          <a:xfrm>
            <a:off x="8218614" y="154548"/>
            <a:ext cx="688908" cy="688908"/>
          </a:xfrm>
          <a:prstGeom prst="rect">
            <a:avLst/>
          </a:prstGeom>
        </p:spPr>
      </p:pic>
      <p:sp>
        <p:nvSpPr>
          <p:cNvPr id="2" name="TextBox 1">
            <a:extLst>
              <a:ext uri="{FF2B5EF4-FFF2-40B4-BE49-F238E27FC236}">
                <a16:creationId xmlns:a16="http://schemas.microsoft.com/office/drawing/2014/main" id="{F49E1140-1623-066D-6719-48738EB1E0E4}"/>
              </a:ext>
            </a:extLst>
          </p:cNvPr>
          <p:cNvSpPr txBox="1"/>
          <p:nvPr/>
        </p:nvSpPr>
        <p:spPr>
          <a:xfrm>
            <a:off x="435006" y="958788"/>
            <a:ext cx="8353887" cy="523220"/>
          </a:xfrm>
          <a:prstGeom prst="rect">
            <a:avLst/>
          </a:prstGeom>
          <a:noFill/>
        </p:spPr>
        <p:txBody>
          <a:bodyPr wrap="square" rtlCol="0">
            <a:spAutoFit/>
          </a:bodyPr>
          <a:lstStyle/>
          <a:p>
            <a:pPr algn="ctr"/>
            <a:r>
              <a:rPr lang="en-GB" sz="2800" dirty="0"/>
              <a:t>What routines should pupils have established?</a:t>
            </a:r>
          </a:p>
        </p:txBody>
      </p:sp>
    </p:spTree>
    <p:extLst>
      <p:ext uri="{BB962C8B-B14F-4D97-AF65-F5344CB8AC3E}">
        <p14:creationId xmlns:p14="http://schemas.microsoft.com/office/powerpoint/2010/main" val="2402017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4B90F9D-AB4D-1AA7-070B-89C6A61374E1}"/>
              </a:ext>
            </a:extLst>
          </p:cNvPr>
          <p:cNvSpPr txBox="1"/>
          <p:nvPr/>
        </p:nvSpPr>
        <p:spPr>
          <a:xfrm>
            <a:off x="254977" y="237392"/>
            <a:ext cx="8634046" cy="523220"/>
          </a:xfrm>
          <a:prstGeom prst="rect">
            <a:avLst/>
          </a:prstGeom>
          <a:solidFill>
            <a:srgbClr val="383838"/>
          </a:solidFill>
          <a:effectLst>
            <a:outerShdw blurRad="50800" dist="38100" dir="5400000" algn="t"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800" b="1" dirty="0">
                <a:solidFill>
                  <a:prstClr val="white"/>
                </a:solidFill>
                <a:latin typeface="Calibri" panose="020F0502020204030204"/>
              </a:rPr>
              <a:t>Mocks and revision</a:t>
            </a:r>
            <a:endParaRPr kumimoji="0" lang="en-GB" sz="28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4760C434-CCAD-F17F-29CB-27B7C22074FF}"/>
              </a:ext>
            </a:extLst>
          </p:cNvPr>
          <p:cNvSpPr>
            <a:spLocks noGrp="1"/>
          </p:cNvSpPr>
          <p:nvPr>
            <p:ph sz="half" idx="2"/>
          </p:nvPr>
        </p:nvSpPr>
        <p:spPr/>
        <p:txBody>
          <a:bodyPr/>
          <a:lstStyle/>
          <a:p>
            <a:r>
              <a:rPr lang="en-GB" sz="2400" dirty="0"/>
              <a:t>One tutor session a week will focus on revision – make full use of this and make an early start on exam preparation</a:t>
            </a:r>
          </a:p>
          <a:p>
            <a:r>
              <a:rPr lang="en-GB" sz="2400" dirty="0"/>
              <a:t>Mrs Stroud will be running exam stress busting sessions, please let me know if you are interested in putting your name forward for these.</a:t>
            </a:r>
          </a:p>
          <a:p>
            <a:endParaRPr lang="en-GB" dirty="0"/>
          </a:p>
        </p:txBody>
      </p:sp>
      <p:pic>
        <p:nvPicPr>
          <p:cNvPr id="11" name="Content Placeholder 10">
            <a:extLst>
              <a:ext uri="{FF2B5EF4-FFF2-40B4-BE49-F238E27FC236}">
                <a16:creationId xmlns:a16="http://schemas.microsoft.com/office/drawing/2014/main" id="{FB96E453-7668-2683-193C-69B846EF81BF}"/>
              </a:ext>
            </a:extLst>
          </p:cNvPr>
          <p:cNvPicPr>
            <a:picLocks noGrp="1" noChangeAspect="1"/>
          </p:cNvPicPr>
          <p:nvPr>
            <p:ph sz="half" idx="1"/>
          </p:nvPr>
        </p:nvPicPr>
        <p:blipFill>
          <a:blip r:embed="rId3"/>
          <a:stretch>
            <a:fillRect/>
          </a:stretch>
        </p:blipFill>
        <p:spPr>
          <a:xfrm>
            <a:off x="907794" y="2020347"/>
            <a:ext cx="3274067" cy="3367199"/>
          </a:xfrm>
          <a:prstGeom prst="rect">
            <a:avLst/>
          </a:prstGeom>
        </p:spPr>
      </p:pic>
      <p:pic>
        <p:nvPicPr>
          <p:cNvPr id="12" name="Picture 11">
            <a:extLst>
              <a:ext uri="{FF2B5EF4-FFF2-40B4-BE49-F238E27FC236}">
                <a16:creationId xmlns:a16="http://schemas.microsoft.com/office/drawing/2014/main" id="{5CFF595C-853B-0BDC-EDAA-B26DE1DA1D82}"/>
              </a:ext>
            </a:extLst>
          </p:cNvPr>
          <p:cNvPicPr>
            <a:picLocks noChangeAspect="1"/>
          </p:cNvPicPr>
          <p:nvPr/>
        </p:nvPicPr>
        <p:blipFill>
          <a:blip r:embed="rId4"/>
          <a:stretch>
            <a:fillRect/>
          </a:stretch>
        </p:blipFill>
        <p:spPr>
          <a:xfrm>
            <a:off x="8200115" y="154548"/>
            <a:ext cx="688908" cy="688908"/>
          </a:xfrm>
          <a:prstGeom prst="rect">
            <a:avLst/>
          </a:prstGeom>
        </p:spPr>
      </p:pic>
    </p:spTree>
    <p:extLst>
      <p:ext uri="{BB962C8B-B14F-4D97-AF65-F5344CB8AC3E}">
        <p14:creationId xmlns:p14="http://schemas.microsoft.com/office/powerpoint/2010/main" val="229200680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AFC2FF4D83B747BD9EB4C532AB2A69" ma:contentTypeVersion="17" ma:contentTypeDescription="Create a new document." ma:contentTypeScope="" ma:versionID="c1210f0f73d8dd27f2395029b2a8593b">
  <xsd:schema xmlns:xsd="http://www.w3.org/2001/XMLSchema" xmlns:xs="http://www.w3.org/2001/XMLSchema" xmlns:p="http://schemas.microsoft.com/office/2006/metadata/properties" xmlns:ns2="ff883d47-0f71-4ea9-ae64-8a3e2f572324" xmlns:ns3="048a1bc1-e072-4bc7-a272-d1e37d07b61e" targetNamespace="http://schemas.microsoft.com/office/2006/metadata/properties" ma:root="true" ma:fieldsID="fb36cdff05043077f5ae74b46e240aa3" ns2:_="" ns3:_="">
    <xsd:import namespace="ff883d47-0f71-4ea9-ae64-8a3e2f572324"/>
    <xsd:import namespace="048a1bc1-e072-4bc7-a272-d1e37d07b61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883d47-0f71-4ea9-ae64-8a3e2f5723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50d74834-ecec-4ce0-8bea-333d8de04f9f"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8a1bc1-e072-4bc7-a272-d1e37d07b61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862e7e-16a7-4219-bdd1-751705e49c38}" ma:internalName="TaxCatchAll" ma:showField="CatchAllData" ma:web="048a1bc1-e072-4bc7-a272-d1e37d07b61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48a1bc1-e072-4bc7-a272-d1e37d07b61e">
      <UserInfo>
        <DisplayName>H West</DisplayName>
        <AccountId>70</AccountId>
        <AccountType/>
      </UserInfo>
      <UserInfo>
        <DisplayName>S Magee</DisplayName>
        <AccountId>37</AccountId>
        <AccountType/>
      </UserInfo>
    </SharedWithUsers>
    <TaxCatchAll xmlns="048a1bc1-e072-4bc7-a272-d1e37d07b61e" xsi:nil="true"/>
    <lcf76f155ced4ddcb4097134ff3c332f xmlns="ff883d47-0f71-4ea9-ae64-8a3e2f5723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347FEB3-2284-4E6D-9006-4BBE316481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f883d47-0f71-4ea9-ae64-8a3e2f572324"/>
    <ds:schemaRef ds:uri="048a1bc1-e072-4bc7-a272-d1e37d07b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6D49D4C-CB3C-42EC-888F-E4C56768B96B}">
  <ds:schemaRefs>
    <ds:schemaRef ds:uri="http://schemas.microsoft.com/sharepoint/v3/contenttype/forms"/>
  </ds:schemaRefs>
</ds:datastoreItem>
</file>

<file path=customXml/itemProps3.xml><?xml version="1.0" encoding="utf-8"?>
<ds:datastoreItem xmlns:ds="http://schemas.openxmlformats.org/officeDocument/2006/customXml" ds:itemID="{5286007E-2620-4501-94EC-0A08D9A7DEB7}">
  <ds:schemaRefs>
    <ds:schemaRef ds:uri="048a1bc1-e072-4bc7-a272-d1e37d07b61e"/>
    <ds:schemaRef ds:uri="ff883d47-0f71-4ea9-ae64-8a3e2f5723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273</TotalTime>
  <Words>1874</Words>
  <Application>Microsoft Office PowerPoint</Application>
  <PresentationFormat>On-screen Show (4:3)</PresentationFormat>
  <Paragraphs>431</Paragraphs>
  <Slides>40</Slides>
  <Notes>40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40</vt:i4>
      </vt:variant>
    </vt:vector>
  </HeadingPairs>
  <TitlesOfParts>
    <vt:vector size="52" baseType="lpstr">
      <vt:lpstr>Arial</vt:lpstr>
      <vt:lpstr>Calibri</vt:lpstr>
      <vt:lpstr>Calibri Light</vt:lpstr>
      <vt:lpstr>Comic Sans MS</vt:lpstr>
      <vt:lpstr>GDS Transport</vt:lpstr>
      <vt:lpstr>Impact</vt:lpstr>
      <vt:lpstr>Muli</vt:lpstr>
      <vt:lpstr>1_Office Theme</vt:lpstr>
      <vt:lpstr>23_Office Theme</vt:lpstr>
      <vt:lpstr>Office Theme</vt:lpstr>
      <vt:lpstr>2_Office Theme</vt:lpstr>
      <vt:lpstr>3_Office Theme</vt:lpstr>
      <vt:lpstr>Introduction Mr Lawrence (Deputy Headteacher)   The Year Ahead Mr Magee (KS4 Progress Director)  Pastoral Support  Miss Gentle (Year 11 Guidance Manager) </vt:lpstr>
      <vt:lpstr>PowerPoint Presentation</vt:lpstr>
      <vt:lpstr>PowerPoint Presentation</vt:lpstr>
      <vt:lpstr>PowerPoint Presentation</vt:lpstr>
      <vt:lpstr>PowerPoint Presentation</vt:lpstr>
      <vt:lpstr>THE YEAR AHEAD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MOCK EXAMS</vt:lpstr>
      <vt:lpstr>PowerPoint Presentation</vt:lpstr>
      <vt:lpstr>HOW TO REVISE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Via the website, two key documents for every topic studied will be available to download: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This presentation will be uploaded to the website for your reference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2015</dc:title>
  <dc:creator>Lisa Burnett</dc:creator>
  <cp:lastModifiedBy>J Powell</cp:lastModifiedBy>
  <cp:revision>14</cp:revision>
  <cp:lastPrinted>2017-09-12T16:59:08Z</cp:lastPrinted>
  <dcterms:created xsi:type="dcterms:W3CDTF">2015-09-03T11:52:30Z</dcterms:created>
  <dcterms:modified xsi:type="dcterms:W3CDTF">2023-09-14T09:19:00Z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0x01010002AFC2FF4D83B747BD9EB4C532AB2A69</vt:lpwstr>
  </property>
  <property fmtid="{D5CDD505-2E9C-101B-9397-08002B2CF9AE}" pid="3" name="MediaServiceImageTags">
    <vt:lpwstr/>
  </property>
</Properties>
</file>