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2" r:id="rId5"/>
    <p:sldMasterId id="2147483714" r:id="rId6"/>
    <p:sldMasterId id="2147483726" r:id="rId7"/>
    <p:sldMasterId id="2147483738" r:id="rId8"/>
    <p:sldMasterId id="2147483672" r:id="rId9"/>
    <p:sldMasterId id="2147483750" r:id="rId10"/>
    <p:sldMasterId id="2147483774" r:id="rId11"/>
    <p:sldMasterId id="2147483786" r:id="rId12"/>
    <p:sldMasterId id="2147483798" r:id="rId13"/>
  </p:sldMasterIdLst>
  <p:notesMasterIdLst>
    <p:notesMasterId r:id="rId58"/>
  </p:notesMasterIdLst>
  <p:sldIdLst>
    <p:sldId id="402" r:id="rId14"/>
    <p:sldId id="404" r:id="rId15"/>
    <p:sldId id="629" r:id="rId16"/>
    <p:sldId id="412" r:id="rId17"/>
    <p:sldId id="651" r:id="rId18"/>
    <p:sldId id="638" r:id="rId19"/>
    <p:sldId id="647" r:id="rId20"/>
    <p:sldId id="644" r:id="rId21"/>
    <p:sldId id="632" r:id="rId22"/>
    <p:sldId id="355" r:id="rId23"/>
    <p:sldId id="325" r:id="rId24"/>
    <p:sldId id="653" r:id="rId25"/>
    <p:sldId id="261" r:id="rId26"/>
    <p:sldId id="262" r:id="rId27"/>
    <p:sldId id="300" r:id="rId28"/>
    <p:sldId id="301" r:id="rId29"/>
    <p:sldId id="275" r:id="rId30"/>
    <p:sldId id="616" r:id="rId31"/>
    <p:sldId id="272" r:id="rId32"/>
    <p:sldId id="265" r:id="rId33"/>
    <p:sldId id="291" r:id="rId34"/>
    <p:sldId id="370" r:id="rId35"/>
    <p:sldId id="266" r:id="rId36"/>
    <p:sldId id="297" r:id="rId37"/>
    <p:sldId id="293" r:id="rId38"/>
    <p:sldId id="618" r:id="rId39"/>
    <p:sldId id="619" r:id="rId40"/>
    <p:sldId id="621" r:id="rId41"/>
    <p:sldId id="622" r:id="rId42"/>
    <p:sldId id="620" r:id="rId43"/>
    <p:sldId id="625" r:id="rId44"/>
    <p:sldId id="270" r:id="rId45"/>
    <p:sldId id="286" r:id="rId46"/>
    <p:sldId id="658" r:id="rId47"/>
    <p:sldId id="657" r:id="rId48"/>
    <p:sldId id="656" r:id="rId49"/>
    <p:sldId id="315" r:id="rId50"/>
    <p:sldId id="313" r:id="rId51"/>
    <p:sldId id="314" r:id="rId52"/>
    <p:sldId id="257" r:id="rId53"/>
    <p:sldId id="462" r:id="rId54"/>
    <p:sldId id="406" r:id="rId55"/>
    <p:sldId id="617" r:id="rId56"/>
    <p:sldId id="415"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59781-1051-01F9-6F09-F4358764DED9}" v="961" dt="2025-09-08T09:30:09.560"/>
    <p1510:client id="{67FE72AF-C06E-4258-D70A-E2217B203633}" v="52" dt="2025-09-08T11:03:22.731"/>
    <p1510:client id="{B774DD44-81CF-B267-4A70-2145FA4694AB}" v="7" dt="2025-09-08T14:27:59.719"/>
    <p1510:client id="{D754C8DE-A257-EFBC-9459-84AB287D5BEC}" v="14" dt="2025-09-10T08:11:01.853"/>
    <p1510:client id="{DA1EF3D0-A7ED-3B1F-2686-B8AD7A14EA45}" v="451" dt="2025-09-08T14:57:17.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6" autoAdjust="0"/>
    <p:restoredTop sz="94660"/>
  </p:normalViewPr>
  <p:slideViewPr>
    <p:cSldViewPr snapToGrid="0">
      <p:cViewPr varScale="1">
        <p:scale>
          <a:sx n="71" d="100"/>
          <a:sy n="71" d="100"/>
        </p:scale>
        <p:origin x="8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https://toynbee-my.sharepoint.com/personal/m_taylor_toynbee_hants_sch_uk/Documents/Book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[Book3.xlsx]Sheet2!PivotTable1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Attendance .vs. Progress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ED7331"/>
          </a:solidFill>
          <a:ln>
            <a:noFill/>
          </a:ln>
          <a:effectLst/>
        </c:spPr>
      </c:pivotFmt>
      <c:pivotFmt>
        <c:idx val="2"/>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ED7331"/>
          </a:solidFill>
          <a:ln>
            <a:noFill/>
          </a:ln>
          <a:effectLst/>
        </c:spPr>
      </c:pivotFmt>
      <c:pivotFmt>
        <c:idx val="4"/>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ED7331"/>
          </a:solidFill>
          <a:ln>
            <a:noFill/>
          </a:ln>
          <a:effectLst/>
        </c:spPr>
      </c:pivotFmt>
    </c:pivotFmts>
    <c:plotArea>
      <c:layout/>
      <c:barChart>
        <c:barDir val="bar"/>
        <c:grouping val="clustered"/>
        <c:varyColors val="0"/>
        <c:ser>
          <c:idx val="0"/>
          <c:order val="0"/>
          <c:tx>
            <c:strRef>
              <c:f>Sheet2!$B$2</c:f>
              <c:strCache>
                <c:ptCount val="1"/>
                <c:pt idx="0">
                  <c:v>Total</c:v>
                </c:pt>
              </c:strCache>
            </c:strRef>
          </c:tx>
          <c:spPr>
            <a:solidFill>
              <a:srgbClr val="D2D2D2"/>
            </a:solidFill>
            <a:ln>
              <a:noFill/>
            </a:ln>
            <a:effectLst/>
          </c:spPr>
          <c:invertIfNegative val="0"/>
          <c:dPt>
            <c:idx val="0"/>
            <c:invertIfNegative val="0"/>
            <c:bubble3D val="0"/>
            <c:spPr>
              <a:solidFill>
                <a:srgbClr val="ED7331"/>
              </a:solidFill>
              <a:ln>
                <a:noFill/>
              </a:ln>
              <a:effectLst/>
            </c:spPr>
            <c:extLst>
              <c:ext xmlns:c16="http://schemas.microsoft.com/office/drawing/2014/chart" uri="{C3380CC4-5D6E-409C-BE32-E72D297353CC}">
                <c16:uniqueId val="{00000001-1A3B-4BC5-90A3-6154CA0CCF86}"/>
              </c:ext>
            </c:extLst>
          </c:dPt>
          <c:cat>
            <c:strRef>
              <c:f>Sheet2!$A$3:$A$9</c:f>
              <c:strCache>
                <c:ptCount val="6"/>
                <c:pt idx="0">
                  <c:v>100%</c:v>
                </c:pt>
                <c:pt idx="1">
                  <c:v>95%+</c:v>
                </c:pt>
                <c:pt idx="2">
                  <c:v>90-95%</c:v>
                </c:pt>
                <c:pt idx="3">
                  <c:v>85-90%</c:v>
                </c:pt>
                <c:pt idx="4">
                  <c:v>80-85%</c:v>
                </c:pt>
                <c:pt idx="5">
                  <c:v>Less than 80%</c:v>
                </c:pt>
              </c:strCache>
            </c:strRef>
          </c:cat>
          <c:val>
            <c:numRef>
              <c:f>Sheet2!$B$3:$B$9</c:f>
              <c:numCache>
                <c:formatCode>General</c:formatCode>
                <c:ptCount val="6"/>
                <c:pt idx="0">
                  <c:v>0.7</c:v>
                </c:pt>
                <c:pt idx="1">
                  <c:v>0.35</c:v>
                </c:pt>
                <c:pt idx="2">
                  <c:v>0.28999999999999998</c:v>
                </c:pt>
                <c:pt idx="3">
                  <c:v>-0.01</c:v>
                </c:pt>
                <c:pt idx="4">
                  <c:v>-0.83</c:v>
                </c:pt>
                <c:pt idx="5">
                  <c:v>-0.97</c:v>
                </c:pt>
              </c:numCache>
            </c:numRef>
          </c:val>
          <c:extLst>
            <c:ext xmlns:c16="http://schemas.microsoft.com/office/drawing/2014/chart" uri="{C3380CC4-5D6E-409C-BE32-E72D297353CC}">
              <c16:uniqueId val="{00000002-1A3B-4BC5-90A3-6154CA0CCF86}"/>
            </c:ext>
          </c:extLst>
        </c:ser>
        <c:dLbls>
          <c:showLegendKey val="0"/>
          <c:showVal val="0"/>
          <c:showCatName val="0"/>
          <c:showSerName val="0"/>
          <c:showPercent val="0"/>
          <c:showBubbleSize val="0"/>
        </c:dLbls>
        <c:gapWidth val="33"/>
        <c:overlap val="-30"/>
        <c:axId val="706847239"/>
        <c:axId val="706849287"/>
      </c:barChart>
      <c:catAx>
        <c:axId val="706847239"/>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Attendance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849287"/>
        <c:crosses val="autoZero"/>
        <c:auto val="1"/>
        <c:lblAlgn val="ctr"/>
        <c:lblOffset val="100"/>
        <c:noMultiLvlLbl val="0"/>
      </c:catAx>
      <c:valAx>
        <c:axId val="70684928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Progress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847239"/>
        <c:crosses val="max"/>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DE97D7F-250D-4EDF-8E66-E06EAF204F8E}" type="datetimeFigureOut">
              <a:rPr lang="en-GB" smtClean="0"/>
              <a:t>12/09/2025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256F0EA-DAC6-4550-8A13-F2ADB4AC54CF}" type="slidenum">
              <a:rPr lang="en-GB" smtClean="0"/>
              <a:t>‹#›</a:t>
            </a:fld>
            <a:endParaRPr lang="en-GB"/>
          </a:p>
        </p:txBody>
      </p:sp>
    </p:spTree>
    <p:extLst>
      <p:ext uri="{BB962C8B-B14F-4D97-AF65-F5344CB8AC3E}">
        <p14:creationId xmlns:p14="http://schemas.microsoft.com/office/powerpoint/2010/main" val="1990936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a:t>
            </a:fld>
            <a:endParaRPr lang="en-GB"/>
          </a:p>
        </p:txBody>
      </p:sp>
    </p:spTree>
    <p:extLst>
      <p:ext uri="{BB962C8B-B14F-4D97-AF65-F5344CB8AC3E}">
        <p14:creationId xmlns:p14="http://schemas.microsoft.com/office/powerpoint/2010/main" val="740291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10</a:t>
            </a:fld>
            <a:endParaRPr lang="en-GB"/>
          </a:p>
        </p:txBody>
      </p:sp>
    </p:spTree>
    <p:extLst>
      <p:ext uri="{BB962C8B-B14F-4D97-AF65-F5344CB8AC3E}">
        <p14:creationId xmlns:p14="http://schemas.microsoft.com/office/powerpoint/2010/main" val="10517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11</a:t>
            </a:fld>
            <a:endParaRPr lang="en-GB"/>
          </a:p>
        </p:txBody>
      </p:sp>
    </p:spTree>
    <p:extLst>
      <p:ext uri="{BB962C8B-B14F-4D97-AF65-F5344CB8AC3E}">
        <p14:creationId xmlns:p14="http://schemas.microsoft.com/office/powerpoint/2010/main" val="347763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12</a:t>
            </a:fld>
            <a:endParaRPr lang="en-GB"/>
          </a:p>
        </p:txBody>
      </p:sp>
    </p:spTree>
    <p:extLst>
      <p:ext uri="{BB962C8B-B14F-4D97-AF65-F5344CB8AC3E}">
        <p14:creationId xmlns:p14="http://schemas.microsoft.com/office/powerpoint/2010/main" val="408722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13</a:t>
            </a:fld>
            <a:endParaRPr lang="en-GB"/>
          </a:p>
        </p:txBody>
      </p:sp>
    </p:spTree>
    <p:extLst>
      <p:ext uri="{BB962C8B-B14F-4D97-AF65-F5344CB8AC3E}">
        <p14:creationId xmlns:p14="http://schemas.microsoft.com/office/powerpoint/2010/main" val="69360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14</a:t>
            </a:fld>
            <a:endParaRPr lang="en-GB"/>
          </a:p>
        </p:txBody>
      </p:sp>
    </p:spTree>
    <p:extLst>
      <p:ext uri="{BB962C8B-B14F-4D97-AF65-F5344CB8AC3E}">
        <p14:creationId xmlns:p14="http://schemas.microsoft.com/office/powerpoint/2010/main" val="54388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15</a:t>
            </a:fld>
            <a:endParaRPr lang="en-GB"/>
          </a:p>
        </p:txBody>
      </p:sp>
    </p:spTree>
    <p:extLst>
      <p:ext uri="{BB962C8B-B14F-4D97-AF65-F5344CB8AC3E}">
        <p14:creationId xmlns:p14="http://schemas.microsoft.com/office/powerpoint/2010/main" val="1347875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16</a:t>
            </a:fld>
            <a:endParaRPr lang="en-GB"/>
          </a:p>
        </p:txBody>
      </p:sp>
    </p:spTree>
    <p:extLst>
      <p:ext uri="{BB962C8B-B14F-4D97-AF65-F5344CB8AC3E}">
        <p14:creationId xmlns:p14="http://schemas.microsoft.com/office/powerpoint/2010/main" val="23185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17</a:t>
            </a:fld>
            <a:endParaRPr lang="en-GB"/>
          </a:p>
        </p:txBody>
      </p:sp>
    </p:spTree>
    <p:extLst>
      <p:ext uri="{BB962C8B-B14F-4D97-AF65-F5344CB8AC3E}">
        <p14:creationId xmlns:p14="http://schemas.microsoft.com/office/powerpoint/2010/main" val="162691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18</a:t>
            </a:fld>
            <a:endParaRPr lang="en-GB"/>
          </a:p>
        </p:txBody>
      </p:sp>
    </p:spTree>
    <p:extLst>
      <p:ext uri="{BB962C8B-B14F-4D97-AF65-F5344CB8AC3E}">
        <p14:creationId xmlns:p14="http://schemas.microsoft.com/office/powerpoint/2010/main" val="348405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19</a:t>
            </a:fld>
            <a:endParaRPr lang="en-GB"/>
          </a:p>
        </p:txBody>
      </p:sp>
    </p:spTree>
    <p:extLst>
      <p:ext uri="{BB962C8B-B14F-4D97-AF65-F5344CB8AC3E}">
        <p14:creationId xmlns:p14="http://schemas.microsoft.com/office/powerpoint/2010/main" val="416541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a:t>
            </a:fld>
            <a:endParaRPr lang="en-GB"/>
          </a:p>
        </p:txBody>
      </p:sp>
    </p:spTree>
    <p:extLst>
      <p:ext uri="{BB962C8B-B14F-4D97-AF65-F5344CB8AC3E}">
        <p14:creationId xmlns:p14="http://schemas.microsoft.com/office/powerpoint/2010/main" val="839273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20</a:t>
            </a:fld>
            <a:endParaRPr lang="en-GB"/>
          </a:p>
        </p:txBody>
      </p:sp>
    </p:spTree>
    <p:extLst>
      <p:ext uri="{BB962C8B-B14F-4D97-AF65-F5344CB8AC3E}">
        <p14:creationId xmlns:p14="http://schemas.microsoft.com/office/powerpoint/2010/main" val="3210846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21</a:t>
            </a:fld>
            <a:endParaRPr lang="en-GB"/>
          </a:p>
        </p:txBody>
      </p:sp>
    </p:spTree>
    <p:extLst>
      <p:ext uri="{BB962C8B-B14F-4D97-AF65-F5344CB8AC3E}">
        <p14:creationId xmlns:p14="http://schemas.microsoft.com/office/powerpoint/2010/main" val="95413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22</a:t>
            </a:fld>
            <a:endParaRPr lang="en-GB"/>
          </a:p>
        </p:txBody>
      </p:sp>
    </p:spTree>
    <p:extLst>
      <p:ext uri="{BB962C8B-B14F-4D97-AF65-F5344CB8AC3E}">
        <p14:creationId xmlns:p14="http://schemas.microsoft.com/office/powerpoint/2010/main" val="324735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23</a:t>
            </a:fld>
            <a:endParaRPr lang="en-GB"/>
          </a:p>
        </p:txBody>
      </p:sp>
    </p:spTree>
    <p:extLst>
      <p:ext uri="{BB962C8B-B14F-4D97-AF65-F5344CB8AC3E}">
        <p14:creationId xmlns:p14="http://schemas.microsoft.com/office/powerpoint/2010/main" val="727102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24</a:t>
            </a:fld>
            <a:endParaRPr lang="en-GB"/>
          </a:p>
        </p:txBody>
      </p:sp>
    </p:spTree>
    <p:extLst>
      <p:ext uri="{BB962C8B-B14F-4D97-AF65-F5344CB8AC3E}">
        <p14:creationId xmlns:p14="http://schemas.microsoft.com/office/powerpoint/2010/main" val="226539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25</a:t>
            </a:fld>
            <a:endParaRPr lang="en-GB"/>
          </a:p>
        </p:txBody>
      </p:sp>
    </p:spTree>
    <p:extLst>
      <p:ext uri="{BB962C8B-B14F-4D97-AF65-F5344CB8AC3E}">
        <p14:creationId xmlns:p14="http://schemas.microsoft.com/office/powerpoint/2010/main" val="33177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26</a:t>
            </a:fld>
            <a:endParaRPr lang="en-GB"/>
          </a:p>
        </p:txBody>
      </p:sp>
    </p:spTree>
    <p:extLst>
      <p:ext uri="{BB962C8B-B14F-4D97-AF65-F5344CB8AC3E}">
        <p14:creationId xmlns:p14="http://schemas.microsoft.com/office/powerpoint/2010/main" val="3962376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27</a:t>
            </a:fld>
            <a:endParaRPr lang="en-GB"/>
          </a:p>
        </p:txBody>
      </p:sp>
    </p:spTree>
    <p:extLst>
      <p:ext uri="{BB962C8B-B14F-4D97-AF65-F5344CB8AC3E}">
        <p14:creationId xmlns:p14="http://schemas.microsoft.com/office/powerpoint/2010/main" val="3060745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28</a:t>
            </a:fld>
            <a:endParaRPr lang="en-GB"/>
          </a:p>
        </p:txBody>
      </p:sp>
    </p:spTree>
    <p:extLst>
      <p:ext uri="{BB962C8B-B14F-4D97-AF65-F5344CB8AC3E}">
        <p14:creationId xmlns:p14="http://schemas.microsoft.com/office/powerpoint/2010/main" val="3911979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29</a:t>
            </a:fld>
            <a:endParaRPr lang="en-GB"/>
          </a:p>
        </p:txBody>
      </p:sp>
    </p:spTree>
    <p:extLst>
      <p:ext uri="{BB962C8B-B14F-4D97-AF65-F5344CB8AC3E}">
        <p14:creationId xmlns:p14="http://schemas.microsoft.com/office/powerpoint/2010/main" val="125750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25F25-6CDB-71D6-8D03-338AEDCB3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45550-C3AB-D3A3-2C17-06B53A29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10DD2-128A-E221-F60E-FDB863FFE6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948A458-6375-1A42-DC87-4643F36C6658}"/>
              </a:ext>
            </a:extLst>
          </p:cNvPr>
          <p:cNvSpPr>
            <a:spLocks noGrp="1"/>
          </p:cNvSpPr>
          <p:nvPr>
            <p:ph type="sldNum" sz="quarter" idx="10"/>
          </p:nvPr>
        </p:nvSpPr>
        <p:spPr/>
        <p:txBody>
          <a:bodyPr/>
          <a:lstStyle/>
          <a:p>
            <a:fld id="{1F9FFE2F-EA22-4ED0-8E70-B99A55ABADF9}" type="slidenum">
              <a:rPr lang="en-GB" smtClean="0"/>
              <a:t>3</a:t>
            </a:fld>
            <a:endParaRPr lang="en-GB"/>
          </a:p>
        </p:txBody>
      </p:sp>
    </p:spTree>
    <p:extLst>
      <p:ext uri="{BB962C8B-B14F-4D97-AF65-F5344CB8AC3E}">
        <p14:creationId xmlns:p14="http://schemas.microsoft.com/office/powerpoint/2010/main" val="3397411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30</a:t>
            </a:fld>
            <a:endParaRPr lang="en-GB"/>
          </a:p>
        </p:txBody>
      </p:sp>
    </p:spTree>
    <p:extLst>
      <p:ext uri="{BB962C8B-B14F-4D97-AF65-F5344CB8AC3E}">
        <p14:creationId xmlns:p14="http://schemas.microsoft.com/office/powerpoint/2010/main" val="1005986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31</a:t>
            </a:fld>
            <a:endParaRPr lang="en-GB"/>
          </a:p>
        </p:txBody>
      </p:sp>
    </p:spTree>
    <p:extLst>
      <p:ext uri="{BB962C8B-B14F-4D97-AF65-F5344CB8AC3E}">
        <p14:creationId xmlns:p14="http://schemas.microsoft.com/office/powerpoint/2010/main" val="3832465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guide our pupils to navigate the range of opportunities available to them so that they can achieve the necessary skills and experience for them to succeed.</a:t>
            </a:r>
          </a:p>
          <a:p>
            <a:endParaRPr lang="en-GB" dirty="0"/>
          </a:p>
          <a:p>
            <a:r>
              <a:rPr lang="en-GB" dirty="0"/>
              <a:t>To provide them with Equality of opportunity and to engage all the school community to help them to succeed.</a:t>
            </a:r>
          </a:p>
          <a:p>
            <a:endParaRPr lang="en-GB" dirty="0"/>
          </a:p>
          <a:p>
            <a:r>
              <a:rPr lang="en-GB" dirty="0"/>
              <a:t>To teach them that “anything is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47E45-5D01-4324-B703-3F486794F5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221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guide our pupils to navigate the range of opportunities available to them so that they can achieve the necessary skills and experience for them to succeed.</a:t>
            </a:r>
          </a:p>
          <a:p>
            <a:endParaRPr lang="en-GB" dirty="0"/>
          </a:p>
          <a:p>
            <a:r>
              <a:rPr lang="en-GB" dirty="0"/>
              <a:t>To provide them with Equality of opportunity and to engage all the school community to help them to succeed.</a:t>
            </a:r>
          </a:p>
          <a:p>
            <a:endParaRPr lang="en-GB" dirty="0"/>
          </a:p>
          <a:p>
            <a:r>
              <a:rPr lang="en-GB" dirty="0"/>
              <a:t>To teach them that “anything is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47E45-5D01-4324-B703-3F486794F5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100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34</a:t>
            </a:fld>
            <a:endParaRPr lang="en-GB"/>
          </a:p>
        </p:txBody>
      </p:sp>
    </p:spTree>
    <p:extLst>
      <p:ext uri="{BB962C8B-B14F-4D97-AF65-F5344CB8AC3E}">
        <p14:creationId xmlns:p14="http://schemas.microsoft.com/office/powerpoint/2010/main" val="1352388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35</a:t>
            </a:fld>
            <a:endParaRPr lang="en-GB"/>
          </a:p>
        </p:txBody>
      </p:sp>
    </p:spTree>
    <p:extLst>
      <p:ext uri="{BB962C8B-B14F-4D97-AF65-F5344CB8AC3E}">
        <p14:creationId xmlns:p14="http://schemas.microsoft.com/office/powerpoint/2010/main" val="2002592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3D59D-D40F-57A8-76DF-08467E873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26E7B-B2B9-7558-7768-9DC42F097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75B95-5C4F-DCB1-448E-D139CF3F33DD}"/>
              </a:ext>
            </a:extLst>
          </p:cNvPr>
          <p:cNvSpPr>
            <a:spLocks noGrp="1"/>
          </p:cNvSpPr>
          <p:nvPr>
            <p:ph type="body" idx="1"/>
          </p:nvPr>
        </p:nvSpPr>
        <p:spPr/>
        <p:txBody>
          <a:bodyPr/>
          <a:lstStyle/>
          <a:p>
            <a:r>
              <a:rPr lang="en-GB" dirty="0"/>
              <a:t>To guide our pupils to navigate the range of opportunities available to them so that they can achieve the necessary skills and experience for them to succeed.</a:t>
            </a:r>
          </a:p>
          <a:p>
            <a:endParaRPr lang="en-GB" dirty="0"/>
          </a:p>
          <a:p>
            <a:r>
              <a:rPr lang="en-GB" dirty="0"/>
              <a:t>To provide them with Equality of opportunity and to engage all the school community to help them to succeed.</a:t>
            </a:r>
          </a:p>
          <a:p>
            <a:endParaRPr lang="en-GB" dirty="0"/>
          </a:p>
          <a:p>
            <a:r>
              <a:rPr lang="en-GB" dirty="0"/>
              <a:t>To teach them that “anything is possible”</a:t>
            </a:r>
          </a:p>
        </p:txBody>
      </p:sp>
      <p:sp>
        <p:nvSpPr>
          <p:cNvPr id="4" name="Slide Number Placeholder 3">
            <a:extLst>
              <a:ext uri="{FF2B5EF4-FFF2-40B4-BE49-F238E27FC236}">
                <a16:creationId xmlns:a16="http://schemas.microsoft.com/office/drawing/2014/main" id="{4AC4118D-83F1-88AD-2E0F-E843D8F4C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47E45-5D01-4324-B703-3F486794F5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864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37</a:t>
            </a:fld>
            <a:endParaRPr lang="en-GB"/>
          </a:p>
        </p:txBody>
      </p:sp>
    </p:spTree>
    <p:extLst>
      <p:ext uri="{BB962C8B-B14F-4D97-AF65-F5344CB8AC3E}">
        <p14:creationId xmlns:p14="http://schemas.microsoft.com/office/powerpoint/2010/main" val="3961019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guide our pupils to navigate the range of opportunities available to them so that they can achieve the necessary skills and experience for them to succeed.</a:t>
            </a:r>
          </a:p>
          <a:p>
            <a:endParaRPr lang="en-GB"/>
          </a:p>
          <a:p>
            <a:r>
              <a:rPr lang="en-GB"/>
              <a:t>To provide them with Equality of opportunity and to engage all the school community to help them to succeed.</a:t>
            </a:r>
          </a:p>
          <a:p>
            <a:endParaRPr lang="en-GB"/>
          </a:p>
          <a:p>
            <a:r>
              <a:rPr lang="en-GB"/>
              <a:t>To teach them that “anything is possible”</a:t>
            </a:r>
          </a:p>
        </p:txBody>
      </p:sp>
      <p:sp>
        <p:nvSpPr>
          <p:cNvPr id="4" name="Slide Number Placeholder 3"/>
          <p:cNvSpPr>
            <a:spLocks noGrp="1"/>
          </p:cNvSpPr>
          <p:nvPr>
            <p:ph type="sldNum" sz="quarter" idx="5"/>
          </p:nvPr>
        </p:nvSpPr>
        <p:spPr/>
        <p:txBody>
          <a:bodyPr/>
          <a:lstStyle/>
          <a:p>
            <a:fld id="{82947E45-5D01-4324-B703-3F486794F551}" type="slidenum">
              <a:rPr lang="en-GB" smtClean="0"/>
              <a:t>38</a:t>
            </a:fld>
            <a:endParaRPr lang="en-GB"/>
          </a:p>
        </p:txBody>
      </p:sp>
    </p:spTree>
    <p:extLst>
      <p:ext uri="{BB962C8B-B14F-4D97-AF65-F5344CB8AC3E}">
        <p14:creationId xmlns:p14="http://schemas.microsoft.com/office/powerpoint/2010/main" val="4123761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39</a:t>
            </a:fld>
            <a:endParaRPr lang="en-GB"/>
          </a:p>
        </p:txBody>
      </p:sp>
    </p:spTree>
    <p:extLst>
      <p:ext uri="{BB962C8B-B14F-4D97-AF65-F5344CB8AC3E}">
        <p14:creationId xmlns:p14="http://schemas.microsoft.com/office/powerpoint/2010/main" val="77794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4</a:t>
            </a:fld>
            <a:endParaRPr lang="en-GB"/>
          </a:p>
        </p:txBody>
      </p:sp>
    </p:spTree>
    <p:extLst>
      <p:ext uri="{BB962C8B-B14F-4D97-AF65-F5344CB8AC3E}">
        <p14:creationId xmlns:p14="http://schemas.microsoft.com/office/powerpoint/2010/main" val="2389364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40</a:t>
            </a:fld>
            <a:endParaRPr lang="en-GB"/>
          </a:p>
        </p:txBody>
      </p:sp>
    </p:spTree>
    <p:extLst>
      <p:ext uri="{BB962C8B-B14F-4D97-AF65-F5344CB8AC3E}">
        <p14:creationId xmlns:p14="http://schemas.microsoft.com/office/powerpoint/2010/main" val="2998850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F9FFE2F-EA22-4ED0-8E70-B99A55ABADF9}" type="slidenum">
              <a:rPr lang="en-GB" smtClean="0"/>
              <a:t>41</a:t>
            </a:fld>
            <a:endParaRPr lang="en-GB"/>
          </a:p>
        </p:txBody>
      </p:sp>
    </p:spTree>
    <p:extLst>
      <p:ext uri="{BB962C8B-B14F-4D97-AF65-F5344CB8AC3E}">
        <p14:creationId xmlns:p14="http://schemas.microsoft.com/office/powerpoint/2010/main" val="521497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42</a:t>
            </a:fld>
            <a:endParaRPr lang="en-GB"/>
          </a:p>
        </p:txBody>
      </p:sp>
    </p:spTree>
    <p:extLst>
      <p:ext uri="{BB962C8B-B14F-4D97-AF65-F5344CB8AC3E}">
        <p14:creationId xmlns:p14="http://schemas.microsoft.com/office/powerpoint/2010/main" val="339737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43</a:t>
            </a:fld>
            <a:endParaRPr lang="en-GB"/>
          </a:p>
        </p:txBody>
      </p:sp>
    </p:spTree>
    <p:extLst>
      <p:ext uri="{BB962C8B-B14F-4D97-AF65-F5344CB8AC3E}">
        <p14:creationId xmlns:p14="http://schemas.microsoft.com/office/powerpoint/2010/main" val="1871590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44</a:t>
            </a:fld>
            <a:endParaRPr lang="en-GB"/>
          </a:p>
        </p:txBody>
      </p:sp>
    </p:spTree>
    <p:extLst>
      <p:ext uri="{BB962C8B-B14F-4D97-AF65-F5344CB8AC3E}">
        <p14:creationId xmlns:p14="http://schemas.microsoft.com/office/powerpoint/2010/main" val="3962045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DE87-696A-E806-06B6-99EEDE24B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99BD-9BB0-F591-A041-1EB0AABB5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AD1FB-B9AF-9141-75E5-25595DCCA3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6D771F-0407-1F2B-33D1-638E51C2AFAA}"/>
              </a:ext>
            </a:extLst>
          </p:cNvPr>
          <p:cNvSpPr>
            <a:spLocks noGrp="1"/>
          </p:cNvSpPr>
          <p:nvPr>
            <p:ph type="sldNum" sz="quarter" idx="10"/>
          </p:nvPr>
        </p:nvSpPr>
        <p:spPr/>
        <p:txBody>
          <a:bodyPr/>
          <a:lstStyle/>
          <a:p>
            <a:fld id="{1F9FFE2F-EA22-4ED0-8E70-B99A55ABADF9}" type="slidenum">
              <a:rPr lang="en-GB" smtClean="0"/>
              <a:t>5</a:t>
            </a:fld>
            <a:endParaRPr lang="en-GB"/>
          </a:p>
        </p:txBody>
      </p:sp>
    </p:spTree>
    <p:extLst>
      <p:ext uri="{BB962C8B-B14F-4D97-AF65-F5344CB8AC3E}">
        <p14:creationId xmlns:p14="http://schemas.microsoft.com/office/powerpoint/2010/main" val="18981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6</a:t>
            </a:fld>
            <a:endParaRPr lang="en-GB"/>
          </a:p>
        </p:txBody>
      </p:sp>
    </p:spTree>
    <p:extLst>
      <p:ext uri="{BB962C8B-B14F-4D97-AF65-F5344CB8AC3E}">
        <p14:creationId xmlns:p14="http://schemas.microsoft.com/office/powerpoint/2010/main" val="86607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7</a:t>
            </a:fld>
            <a:endParaRPr lang="en-GB"/>
          </a:p>
        </p:txBody>
      </p:sp>
    </p:spTree>
    <p:extLst>
      <p:ext uri="{BB962C8B-B14F-4D97-AF65-F5344CB8AC3E}">
        <p14:creationId xmlns:p14="http://schemas.microsoft.com/office/powerpoint/2010/main" val="194752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6F0EA-DAC6-4550-8A13-F2ADB4AC54CF}" type="slidenum">
              <a:rPr lang="en-GB" smtClean="0"/>
              <a:t>8</a:t>
            </a:fld>
            <a:endParaRPr lang="en-GB"/>
          </a:p>
        </p:txBody>
      </p:sp>
    </p:spTree>
    <p:extLst>
      <p:ext uri="{BB962C8B-B14F-4D97-AF65-F5344CB8AC3E}">
        <p14:creationId xmlns:p14="http://schemas.microsoft.com/office/powerpoint/2010/main" val="2968805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9F7CF-C2C1-5CF3-E9D4-2BD9118DB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3699B-1DAB-589A-F21E-264F85BB0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A7B5D-10DC-C50D-13DA-03A6CBB1EF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BAD14A-070B-632F-0FFD-B64E830D3152}"/>
              </a:ext>
            </a:extLst>
          </p:cNvPr>
          <p:cNvSpPr>
            <a:spLocks noGrp="1"/>
          </p:cNvSpPr>
          <p:nvPr>
            <p:ph type="sldNum" sz="quarter" idx="10"/>
          </p:nvPr>
        </p:nvSpPr>
        <p:spPr/>
        <p:txBody>
          <a:bodyPr/>
          <a:lstStyle/>
          <a:p>
            <a:fld id="{1F9FFE2F-EA22-4ED0-8E70-B99A55ABADF9}" type="slidenum">
              <a:rPr lang="en-GB" smtClean="0"/>
              <a:t>9</a:t>
            </a:fld>
            <a:endParaRPr lang="en-GB"/>
          </a:p>
        </p:txBody>
      </p:sp>
    </p:spTree>
    <p:extLst>
      <p:ext uri="{BB962C8B-B14F-4D97-AF65-F5344CB8AC3E}">
        <p14:creationId xmlns:p14="http://schemas.microsoft.com/office/powerpoint/2010/main" val="4221979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F459E0B-2B0A-4067-892E-9DC1893CF3B1}" type="datetimeFigureOut">
              <a:rPr lang="en-GB" smtClean="0"/>
              <a:t>12/09/2025</a:t>
            </a:fld>
            <a:endParaRPr lang="en-GB"/>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3508190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1916060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9/12/2025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998804431"/>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9/12/2025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579925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9/12/2025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34504560"/>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9/12/2025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5445865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9/12/2025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97107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9/12/2025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9362421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9/12/2025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426075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9/12/2025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1552715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9/12/2025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1511078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7293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2745944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4946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E2B985A-BC3C-42C9-AE25-E02CE6880DBA}" type="datetimeFigureOut">
              <a:rPr lang="en-GB" smtClean="0"/>
              <a:t>12/09/2025</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2F5F3CFE-D0D4-486B-95E3-4D543A0BE077}"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1855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2B985A-BC3C-42C9-AE25-E02CE6880DBA}"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5F3CFE-D0D4-486B-95E3-4D543A0BE077}"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67942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E2B985A-BC3C-42C9-AE25-E02CE6880DBA}"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5F3CFE-D0D4-486B-95E3-4D543A0BE077}"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3814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E2B985A-BC3C-42C9-AE25-E02CE6880DBA}"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5F3CFE-D0D4-486B-95E3-4D543A0BE077}"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2331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E2B985A-BC3C-42C9-AE25-E02CE6880DBA}"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5F3CFE-D0D4-486B-95E3-4D543A0BE077}"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3837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E2B985A-BC3C-42C9-AE25-E02CE6880DBA}"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5F3CFE-D0D4-486B-95E3-4D543A0BE077}"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3573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B985A-BC3C-42C9-AE25-E02CE6880DBA}"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5F3CFE-D0D4-486B-95E3-4D543A0BE077}" type="slidenum">
              <a:rPr lang="en-GB" smtClean="0"/>
              <a:t>‹#›</a:t>
            </a:fld>
            <a:endParaRPr lang="en-GB"/>
          </a:p>
        </p:txBody>
      </p:sp>
    </p:spTree>
    <p:extLst>
      <p:ext uri="{BB962C8B-B14F-4D97-AF65-F5344CB8AC3E}">
        <p14:creationId xmlns:p14="http://schemas.microsoft.com/office/powerpoint/2010/main" val="2638916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2B985A-BC3C-42C9-AE25-E02CE6880DBA}"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5F3CFE-D0D4-486B-95E3-4D543A0BE077}"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9282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1773197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E2B985A-BC3C-42C9-AE25-E02CE6880DBA}" type="datetimeFigureOut">
              <a:rPr lang="en-GB" smtClean="0"/>
              <a:t>12/09/2025</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2F5F3CFE-D0D4-486B-95E3-4D543A0BE077}"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7977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2B985A-BC3C-42C9-AE25-E02CE6880DBA}"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5F3CFE-D0D4-486B-95E3-4D543A0BE077}"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6700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2B985A-BC3C-42C9-AE25-E02CE6880DBA}"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5F3CFE-D0D4-486B-95E3-4D543A0BE077}"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7931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027C8B-E98A-402E-B200-7AED1A417EF1}"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762208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027C8B-E98A-402E-B200-7AED1A417EF1}"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1710123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027C8B-E98A-402E-B200-7AED1A417EF1}"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4057020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027C8B-E98A-402E-B200-7AED1A417EF1}"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2767817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027C8B-E98A-402E-B200-7AED1A417EF1}"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2997380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027C8B-E98A-402E-B200-7AED1A417EF1}"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376552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27C8B-E98A-402E-B200-7AED1A417EF1}"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119463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0F459E0B-2B0A-4067-892E-9DC1893CF3B1}" type="datetimeFigureOut">
              <a:rPr lang="en-GB" smtClean="0"/>
              <a:t>12/09/2025</a:t>
            </a:fld>
            <a:endParaRPr lang="en-GB"/>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GB"/>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77412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027C8B-E98A-402E-B200-7AED1A417EF1}"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4274479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027C8B-E98A-402E-B200-7AED1A417EF1}"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204495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027C8B-E98A-402E-B200-7AED1A417EF1}"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983591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027C8B-E98A-402E-B200-7AED1A417EF1}"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39C1C4-D68D-44FD-AB3D-2CA11F8F0B9F}" type="slidenum">
              <a:rPr lang="en-GB" smtClean="0"/>
              <a:t>‹#›</a:t>
            </a:fld>
            <a:endParaRPr lang="en-GB"/>
          </a:p>
        </p:txBody>
      </p:sp>
    </p:spTree>
    <p:extLst>
      <p:ext uri="{BB962C8B-B14F-4D97-AF65-F5344CB8AC3E}">
        <p14:creationId xmlns:p14="http://schemas.microsoft.com/office/powerpoint/2010/main" val="2807100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D9D678-68AA-40B9-BD79-EF8D4C51A04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3819078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9D678-68AA-40B9-BD79-EF8D4C51A04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216342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D9D678-68AA-40B9-BD79-EF8D4C51A04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580981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D9D678-68AA-40B9-BD79-EF8D4C51A043}"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1594618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D9D678-68AA-40B9-BD79-EF8D4C51A043}"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3539026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D9D678-68AA-40B9-BD79-EF8D4C51A043}"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71017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961137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9D678-68AA-40B9-BD79-EF8D4C51A043}"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3403955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D9D678-68AA-40B9-BD79-EF8D4C51A043}"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1941304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D9D678-68AA-40B9-BD79-EF8D4C51A043}"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1511304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9D678-68AA-40B9-BD79-EF8D4C51A04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3140488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9D678-68AA-40B9-BD79-EF8D4C51A04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E592F7-B948-47FF-BA60-571575176B11}" type="slidenum">
              <a:rPr lang="en-GB" smtClean="0"/>
              <a:t>‹#›</a:t>
            </a:fld>
            <a:endParaRPr lang="en-GB"/>
          </a:p>
        </p:txBody>
      </p:sp>
    </p:spTree>
    <p:extLst>
      <p:ext uri="{BB962C8B-B14F-4D97-AF65-F5344CB8AC3E}">
        <p14:creationId xmlns:p14="http://schemas.microsoft.com/office/powerpoint/2010/main" val="2465651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8FBC-4A72-C7C0-4340-E6AB2027A4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6928A1C-80A3-CC29-6FAF-551E12085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58FDFC8-C8B3-FE19-3ECE-2FD84E880E0C}"/>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5" name="Footer Placeholder 4">
            <a:extLst>
              <a:ext uri="{FF2B5EF4-FFF2-40B4-BE49-F238E27FC236}">
                <a16:creationId xmlns:a16="http://schemas.microsoft.com/office/drawing/2014/main" id="{40595734-0012-6157-FBD3-25B4DCEE2E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B351CB-918E-AF21-8ABA-2145555E7936}"/>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3706642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EDF1-BAEC-4BBE-DEDC-3FD0529B85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8513DF6-118D-9529-B2E3-2448C6AAF6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F0A9A66-BF09-37F3-1CBB-2EA93A8009D5}"/>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5" name="Footer Placeholder 4">
            <a:extLst>
              <a:ext uri="{FF2B5EF4-FFF2-40B4-BE49-F238E27FC236}">
                <a16:creationId xmlns:a16="http://schemas.microsoft.com/office/drawing/2014/main" id="{0FE1E9CB-0BCD-3233-CC8F-D4A15A6924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A6BBD4-CF27-5C37-40F3-C2EEA1F69373}"/>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2948227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0DCB-CEBD-9071-CB72-BB68CBD9C5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B5F384-10F1-A592-A6F6-AB00EA09A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3334862-13DA-55F3-65F9-C186D21F9CBE}"/>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5" name="Footer Placeholder 4">
            <a:extLst>
              <a:ext uri="{FF2B5EF4-FFF2-40B4-BE49-F238E27FC236}">
                <a16:creationId xmlns:a16="http://schemas.microsoft.com/office/drawing/2014/main" id="{D1A823A6-05DB-09CF-1DB9-7FFE07F833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8DD93-4BB7-84B6-A544-475301B09BDD}"/>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401004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8131-F970-9E3A-626F-EE9D706AAAC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B558DB1-8AED-1810-38E8-D11B7200FE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3ECF47D-F67F-D022-119F-68ED309CB95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71D7EDB-2B79-835B-DC8D-FA2353AF4683}"/>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6" name="Footer Placeholder 5">
            <a:extLst>
              <a:ext uri="{FF2B5EF4-FFF2-40B4-BE49-F238E27FC236}">
                <a16:creationId xmlns:a16="http://schemas.microsoft.com/office/drawing/2014/main" id="{41F88BE4-2665-272F-E678-37BFA5FB4A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0835CC-EC3F-9264-9E08-E2E0641473D7}"/>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454415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7427-3707-B1F6-1E1F-812AD5218FC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43686AA-8213-D4E7-D9DD-24AB4EAC9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C980E8-05D3-6C47-0BE3-0565FCE9B6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35665BE-4237-EF07-83E6-1A157AE5F4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DA63E44-FA7C-D545-4506-473B648A21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B9582C2-1E30-9B9C-344A-FFE96D81DD11}"/>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8" name="Footer Placeholder 7">
            <a:extLst>
              <a:ext uri="{FF2B5EF4-FFF2-40B4-BE49-F238E27FC236}">
                <a16:creationId xmlns:a16="http://schemas.microsoft.com/office/drawing/2014/main" id="{3922ADDE-2568-A659-BAE1-B066A6DA6C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1B9215-D20C-6218-B759-653B7DBD211F}"/>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38868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3325672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1A12-66ED-4BBA-C6F9-82245D19228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F31B53C-25DE-B63A-42AD-6FD72B16F9D7}"/>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4" name="Footer Placeholder 3">
            <a:extLst>
              <a:ext uri="{FF2B5EF4-FFF2-40B4-BE49-F238E27FC236}">
                <a16:creationId xmlns:a16="http://schemas.microsoft.com/office/drawing/2014/main" id="{35941682-5104-54DC-F557-0D9FF395057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1EB876-615E-CBEF-FA70-9A733D84B363}"/>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2691262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B79A2F-E55C-733B-CC70-FF57EB98B465}"/>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3" name="Footer Placeholder 2">
            <a:extLst>
              <a:ext uri="{FF2B5EF4-FFF2-40B4-BE49-F238E27FC236}">
                <a16:creationId xmlns:a16="http://schemas.microsoft.com/office/drawing/2014/main" id="{51029115-ED40-D11D-DC3E-F2F7EBB68B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D99739-5028-13E2-0453-F97513ECE7DF}"/>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523711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4078-F4D1-CAFB-CC56-8581AD8445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6468EEC-7664-4E09-C92E-1CC5C4D3B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880C23F-35ED-9F77-2891-F3EF756D6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42E98B-270D-89F4-D659-690EC65E8E90}"/>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6" name="Footer Placeholder 5">
            <a:extLst>
              <a:ext uri="{FF2B5EF4-FFF2-40B4-BE49-F238E27FC236}">
                <a16:creationId xmlns:a16="http://schemas.microsoft.com/office/drawing/2014/main" id="{06A0EDAC-B780-A034-BFDA-BDEBEB4160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C3CCB1-32BA-5536-C8B3-DF6FF6CBB661}"/>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2494217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82ED-4AB5-3E3E-6813-F9D8121A3B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57910DF-0F72-4C08-8F70-800676C64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6B91E0-7EA9-EE20-47D3-91C55AFB2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B91B8A-F923-E27E-EDB2-3BE28E8F201C}"/>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6" name="Footer Placeholder 5">
            <a:extLst>
              <a:ext uri="{FF2B5EF4-FFF2-40B4-BE49-F238E27FC236}">
                <a16:creationId xmlns:a16="http://schemas.microsoft.com/office/drawing/2014/main" id="{E91A3F13-D433-AB05-3FCB-547494892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F8A4F5-1656-5D54-ADA7-906F8E6FDCC9}"/>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1021895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152C-4DE2-4263-3302-F55DC3CE579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0B5E2CB-3A05-E0B5-C20B-383F0953F0E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C266EDC-430E-FBFA-599A-77F1ED8C4D33}"/>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5" name="Footer Placeholder 4">
            <a:extLst>
              <a:ext uri="{FF2B5EF4-FFF2-40B4-BE49-F238E27FC236}">
                <a16:creationId xmlns:a16="http://schemas.microsoft.com/office/drawing/2014/main" id="{9865AB6A-B5E8-331E-875B-6B307B2995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1DFA01-2CEE-1855-52CC-EB0666636311}"/>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536536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75FC99-7753-2CDB-4321-CB98E367566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6CF6C24-6AE0-EBDF-6EDF-03E71DF2E27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5548BCA-02E5-73C5-9933-52742566030A}"/>
              </a:ext>
            </a:extLst>
          </p:cNvPr>
          <p:cNvSpPr>
            <a:spLocks noGrp="1"/>
          </p:cNvSpPr>
          <p:nvPr>
            <p:ph type="dt" sz="half" idx="10"/>
          </p:nvPr>
        </p:nvSpPr>
        <p:spPr/>
        <p:txBody>
          <a:bodyPr/>
          <a:lstStyle/>
          <a:p>
            <a:fld id="{88E8B417-0D3E-4B43-97EA-B29B723D3177}" type="datetimeFigureOut">
              <a:rPr lang="en-GB" smtClean="0"/>
              <a:t>12/09/2025</a:t>
            </a:fld>
            <a:endParaRPr lang="en-GB"/>
          </a:p>
        </p:txBody>
      </p:sp>
      <p:sp>
        <p:nvSpPr>
          <p:cNvPr id="5" name="Footer Placeholder 4">
            <a:extLst>
              <a:ext uri="{FF2B5EF4-FFF2-40B4-BE49-F238E27FC236}">
                <a16:creationId xmlns:a16="http://schemas.microsoft.com/office/drawing/2014/main" id="{B965BEEE-EB71-B576-7A7E-CD21A8A68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FA16FD-85FA-DB54-5848-5417BEA3ED6A}"/>
              </a:ext>
            </a:extLst>
          </p:cNvPr>
          <p:cNvSpPr>
            <a:spLocks noGrp="1"/>
          </p:cNvSpPr>
          <p:nvPr>
            <p:ph type="sldNum" sz="quarter" idx="12"/>
          </p:nvPr>
        </p:nvSpPr>
        <p:spPr/>
        <p:txBody>
          <a:bodyPr/>
          <a:lstStyle/>
          <a:p>
            <a:fld id="{3CF1EAA8-D68A-485F-91AB-4AB4B716925D}" type="slidenum">
              <a:rPr lang="en-GB" smtClean="0"/>
              <a:t>‹#›</a:t>
            </a:fld>
            <a:endParaRPr lang="en-GB"/>
          </a:p>
        </p:txBody>
      </p:sp>
    </p:spTree>
    <p:extLst>
      <p:ext uri="{BB962C8B-B14F-4D97-AF65-F5344CB8AC3E}">
        <p14:creationId xmlns:p14="http://schemas.microsoft.com/office/powerpoint/2010/main" val="2808433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8DFD3CA-44F8-42DB-81CE-EDEA7C803BF0}"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2963165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8DFD3CA-44F8-42DB-81CE-EDEA7C803BF0}"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4015457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8DFD3CA-44F8-42DB-81CE-EDEA7C803BF0}"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2957582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8DFD3CA-44F8-42DB-81CE-EDEA7C803BF0}"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43553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2277217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8DFD3CA-44F8-42DB-81CE-EDEA7C803BF0}"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4188700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8DFD3CA-44F8-42DB-81CE-EDEA7C803BF0}"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1779563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FD3CA-44F8-42DB-81CE-EDEA7C803BF0}"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4268235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8DFD3CA-44F8-42DB-81CE-EDEA7C803BF0}"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748852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8DFD3CA-44F8-42DB-81CE-EDEA7C803BF0}"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2694189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8DFD3CA-44F8-42DB-81CE-EDEA7C803BF0}"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2686740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8DFD3CA-44F8-42DB-81CE-EDEA7C803BF0}"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55FC7C-FB6A-496F-B5DF-2E546346B716}" type="slidenum">
              <a:rPr lang="en-GB" smtClean="0"/>
              <a:t>‹#›</a:t>
            </a:fld>
            <a:endParaRPr lang="en-GB"/>
          </a:p>
        </p:txBody>
      </p:sp>
    </p:spTree>
    <p:extLst>
      <p:ext uri="{BB962C8B-B14F-4D97-AF65-F5344CB8AC3E}">
        <p14:creationId xmlns:p14="http://schemas.microsoft.com/office/powerpoint/2010/main" val="8973604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BE040C0-7C9D-429F-8ABB-D152BB810A5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4064628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E040C0-7C9D-429F-8ABB-D152BB810A5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2383139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BE040C0-7C9D-429F-8ABB-D152BB810A5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218576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1064946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BE040C0-7C9D-429F-8ABB-D152BB810A53}"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2111577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BE040C0-7C9D-429F-8ABB-D152BB810A53}"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3741236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BE040C0-7C9D-429F-8ABB-D152BB810A53}"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638166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040C0-7C9D-429F-8ABB-D152BB810A53}"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1442420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E040C0-7C9D-429F-8ABB-D152BB810A53}"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4196999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BE040C0-7C9D-429F-8ABB-D152BB810A53}"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4279533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E040C0-7C9D-429F-8ABB-D152BB810A5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3992270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BE040C0-7C9D-429F-8ABB-D152BB810A53}"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70B89-994F-4229-9CA1-457B33C9F644}" type="slidenum">
              <a:rPr lang="en-GB" smtClean="0"/>
              <a:t>‹#›</a:t>
            </a:fld>
            <a:endParaRPr lang="en-GB"/>
          </a:p>
        </p:txBody>
      </p:sp>
    </p:spTree>
    <p:extLst>
      <p:ext uri="{BB962C8B-B14F-4D97-AF65-F5344CB8AC3E}">
        <p14:creationId xmlns:p14="http://schemas.microsoft.com/office/powerpoint/2010/main" val="803279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F895-621A-EE96-BC6D-3A8AAF5098E1}"/>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03A237BF-07A2-0F86-1337-7B564D0D5F5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6305F307-00E6-F0E8-6906-3413E73AF2F6}"/>
              </a:ext>
            </a:extLst>
          </p:cNvPr>
          <p:cNvSpPr>
            <a:spLocks noGrp="1"/>
          </p:cNvSpPr>
          <p:nvPr>
            <p:ph type="dt" sz="half" idx="10"/>
          </p:nvPr>
        </p:nvSpPr>
        <p:spPr/>
        <p:txBody>
          <a:bodyPr/>
          <a:lstStyle/>
          <a:p>
            <a:pPr>
              <a:defRPr/>
            </a:pPr>
            <a:endParaRPr lang="en-GB">
              <a:solidFill>
                <a:srgbClr val="000000"/>
              </a:solidFill>
            </a:endParaRPr>
          </a:p>
        </p:txBody>
      </p:sp>
      <p:sp>
        <p:nvSpPr>
          <p:cNvPr id="5" name="Footer Placeholder 4">
            <a:extLst>
              <a:ext uri="{FF2B5EF4-FFF2-40B4-BE49-F238E27FC236}">
                <a16:creationId xmlns:a16="http://schemas.microsoft.com/office/drawing/2014/main" id="{FAFD3B58-0F21-EDBF-09C2-65985A1FAE10}"/>
              </a:ext>
            </a:extLst>
          </p:cNvPr>
          <p:cNvSpPr>
            <a:spLocks noGrp="1"/>
          </p:cNvSpPr>
          <p:nvPr>
            <p:ph type="ftr" sz="quarter" idx="11"/>
          </p:nvPr>
        </p:nvSpPr>
        <p:spPr/>
        <p:txBody>
          <a:bodyPr/>
          <a:lstStyle/>
          <a:p>
            <a:pPr>
              <a:defRPr/>
            </a:pPr>
            <a:endParaRPr lang="en-GB">
              <a:solidFill>
                <a:srgbClr val="000000"/>
              </a:solidFill>
            </a:endParaRPr>
          </a:p>
        </p:txBody>
      </p:sp>
      <p:sp>
        <p:nvSpPr>
          <p:cNvPr id="6" name="Slide Number Placeholder 5">
            <a:extLst>
              <a:ext uri="{FF2B5EF4-FFF2-40B4-BE49-F238E27FC236}">
                <a16:creationId xmlns:a16="http://schemas.microsoft.com/office/drawing/2014/main" id="{D8E116EC-60B7-E842-30B3-2FB5C63045B5}"/>
              </a:ext>
            </a:extLst>
          </p:cNvPr>
          <p:cNvSpPr>
            <a:spLocks noGrp="1"/>
          </p:cNvSpPr>
          <p:nvPr>
            <p:ph type="sldNum" sz="quarter" idx="12"/>
          </p:nvPr>
        </p:nvSpPr>
        <p:spPr/>
        <p:txBody>
          <a:bodyPr/>
          <a:lstStyle/>
          <a:p>
            <a:pPr>
              <a:defRPr/>
            </a:pPr>
            <a:fld id="{1C9B186F-635E-47CB-925A-95C797B4C26C}"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871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F5ED-85F9-58A0-08F4-F161C05CDFA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CFCAC3-2EC7-5837-5930-9FA338E9D2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CBB198B-4ECD-3144-CD6F-F1EC7588FF29}"/>
              </a:ext>
            </a:extLst>
          </p:cNvPr>
          <p:cNvSpPr>
            <a:spLocks noGrp="1"/>
          </p:cNvSpPr>
          <p:nvPr>
            <p:ph type="dt" sz="half" idx="10"/>
          </p:nvPr>
        </p:nvSpPr>
        <p:spPr/>
        <p:txBody>
          <a:bodyPr/>
          <a:lstStyle/>
          <a:p>
            <a:pPr>
              <a:defRPr/>
            </a:pPr>
            <a:endParaRPr lang="en-GB">
              <a:solidFill>
                <a:srgbClr val="000000"/>
              </a:solidFill>
            </a:endParaRPr>
          </a:p>
        </p:txBody>
      </p:sp>
      <p:sp>
        <p:nvSpPr>
          <p:cNvPr id="5" name="Footer Placeholder 4">
            <a:extLst>
              <a:ext uri="{FF2B5EF4-FFF2-40B4-BE49-F238E27FC236}">
                <a16:creationId xmlns:a16="http://schemas.microsoft.com/office/drawing/2014/main" id="{518C3759-45F3-4643-FB63-81451B3861F5}"/>
              </a:ext>
            </a:extLst>
          </p:cNvPr>
          <p:cNvSpPr>
            <a:spLocks noGrp="1"/>
          </p:cNvSpPr>
          <p:nvPr>
            <p:ph type="ftr" sz="quarter" idx="11"/>
          </p:nvPr>
        </p:nvSpPr>
        <p:spPr/>
        <p:txBody>
          <a:bodyPr/>
          <a:lstStyle/>
          <a:p>
            <a:pPr>
              <a:defRPr/>
            </a:pPr>
            <a:endParaRPr lang="en-GB">
              <a:solidFill>
                <a:srgbClr val="000000"/>
              </a:solidFill>
            </a:endParaRPr>
          </a:p>
        </p:txBody>
      </p:sp>
      <p:sp>
        <p:nvSpPr>
          <p:cNvPr id="6" name="Slide Number Placeholder 5">
            <a:extLst>
              <a:ext uri="{FF2B5EF4-FFF2-40B4-BE49-F238E27FC236}">
                <a16:creationId xmlns:a16="http://schemas.microsoft.com/office/drawing/2014/main" id="{F606C58B-6485-AF0D-05A4-272C09BF725F}"/>
              </a:ext>
            </a:extLst>
          </p:cNvPr>
          <p:cNvSpPr>
            <a:spLocks noGrp="1"/>
          </p:cNvSpPr>
          <p:nvPr>
            <p:ph type="sldNum" sz="quarter" idx="12"/>
          </p:nvPr>
        </p:nvSpPr>
        <p:spPr/>
        <p:txBody>
          <a:bodyPr/>
          <a:lstStyle/>
          <a:p>
            <a:pPr>
              <a:defRPr/>
            </a:pPr>
            <a:fld id="{D08D3093-0966-4E86-B6F1-BAE963A9F863}"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7141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F459E0B-2B0A-4067-892E-9DC1893CF3B1}" type="datetimeFigureOut">
              <a:rPr lang="en-GB" smtClean="0"/>
              <a:t>12/09/2025</a:t>
            </a:fld>
            <a:endParaRPr lang="en-GB"/>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743726E-3E46-4A12-987A-34FDBAE29E26}" type="slidenum">
              <a:rPr lang="en-GB" smtClean="0"/>
              <a:t>‹#›</a:t>
            </a:fld>
            <a:endParaRPr lang="en-GB"/>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0887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1C03-3783-1383-49DC-E34A621A3F2B}"/>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4AC4C632-CC15-14FE-6FC7-DCBB903CA6EC}"/>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5F8DB28-CAD8-A872-A5E8-5D80EE2EF00D}"/>
              </a:ext>
            </a:extLst>
          </p:cNvPr>
          <p:cNvSpPr>
            <a:spLocks noGrp="1"/>
          </p:cNvSpPr>
          <p:nvPr>
            <p:ph type="dt" sz="half" idx="10"/>
          </p:nvPr>
        </p:nvSpPr>
        <p:spPr/>
        <p:txBody>
          <a:bodyPr/>
          <a:lstStyle/>
          <a:p>
            <a:pPr>
              <a:defRPr/>
            </a:pPr>
            <a:endParaRPr lang="en-GB">
              <a:solidFill>
                <a:srgbClr val="000000"/>
              </a:solidFill>
            </a:endParaRPr>
          </a:p>
        </p:txBody>
      </p:sp>
      <p:sp>
        <p:nvSpPr>
          <p:cNvPr id="5" name="Footer Placeholder 4">
            <a:extLst>
              <a:ext uri="{FF2B5EF4-FFF2-40B4-BE49-F238E27FC236}">
                <a16:creationId xmlns:a16="http://schemas.microsoft.com/office/drawing/2014/main" id="{0432E3D8-1AC0-06A8-36E9-4435A9F51025}"/>
              </a:ext>
            </a:extLst>
          </p:cNvPr>
          <p:cNvSpPr>
            <a:spLocks noGrp="1"/>
          </p:cNvSpPr>
          <p:nvPr>
            <p:ph type="ftr" sz="quarter" idx="11"/>
          </p:nvPr>
        </p:nvSpPr>
        <p:spPr/>
        <p:txBody>
          <a:bodyPr/>
          <a:lstStyle/>
          <a:p>
            <a:pPr>
              <a:defRPr/>
            </a:pPr>
            <a:endParaRPr lang="en-GB">
              <a:solidFill>
                <a:srgbClr val="000000"/>
              </a:solidFill>
            </a:endParaRPr>
          </a:p>
        </p:txBody>
      </p:sp>
      <p:sp>
        <p:nvSpPr>
          <p:cNvPr id="6" name="Slide Number Placeholder 5">
            <a:extLst>
              <a:ext uri="{FF2B5EF4-FFF2-40B4-BE49-F238E27FC236}">
                <a16:creationId xmlns:a16="http://schemas.microsoft.com/office/drawing/2014/main" id="{E85C0009-65D2-E9C9-682F-49D118C27876}"/>
              </a:ext>
            </a:extLst>
          </p:cNvPr>
          <p:cNvSpPr>
            <a:spLocks noGrp="1"/>
          </p:cNvSpPr>
          <p:nvPr>
            <p:ph type="sldNum" sz="quarter" idx="12"/>
          </p:nvPr>
        </p:nvSpPr>
        <p:spPr/>
        <p:txBody>
          <a:bodyPr/>
          <a:lstStyle/>
          <a:p>
            <a:pPr>
              <a:defRPr/>
            </a:pPr>
            <a:fld id="{9808E415-E9D5-4D30-AC0C-92283DAF1CBF}"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816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1DA2-8696-3311-FD77-65CA2B38D5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DF4AAEE-E13A-A5A6-F499-7EAC4A34D1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9185FF8-8263-518B-E1CC-F054F1082A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86BBE58F-DC03-F22A-9935-4E7873153F61}"/>
              </a:ext>
            </a:extLst>
          </p:cNvPr>
          <p:cNvSpPr>
            <a:spLocks noGrp="1"/>
          </p:cNvSpPr>
          <p:nvPr>
            <p:ph type="dt" sz="half" idx="10"/>
          </p:nvPr>
        </p:nvSpPr>
        <p:spPr/>
        <p:txBody>
          <a:bodyPr/>
          <a:lstStyle/>
          <a:p>
            <a:pPr>
              <a:defRPr/>
            </a:pPr>
            <a:endParaRPr lang="en-GB">
              <a:solidFill>
                <a:srgbClr val="000000"/>
              </a:solidFill>
            </a:endParaRPr>
          </a:p>
        </p:txBody>
      </p:sp>
      <p:sp>
        <p:nvSpPr>
          <p:cNvPr id="6" name="Footer Placeholder 5">
            <a:extLst>
              <a:ext uri="{FF2B5EF4-FFF2-40B4-BE49-F238E27FC236}">
                <a16:creationId xmlns:a16="http://schemas.microsoft.com/office/drawing/2014/main" id="{6844DFB1-CE4F-152B-6871-A0B90B86923E}"/>
              </a:ext>
            </a:extLst>
          </p:cNvPr>
          <p:cNvSpPr>
            <a:spLocks noGrp="1"/>
          </p:cNvSpPr>
          <p:nvPr>
            <p:ph type="ftr" sz="quarter" idx="11"/>
          </p:nvPr>
        </p:nvSpPr>
        <p:spPr/>
        <p:txBody>
          <a:bodyPr/>
          <a:lstStyle/>
          <a:p>
            <a:pPr>
              <a:defRPr/>
            </a:pPr>
            <a:endParaRPr lang="en-GB">
              <a:solidFill>
                <a:srgbClr val="000000"/>
              </a:solidFill>
            </a:endParaRPr>
          </a:p>
        </p:txBody>
      </p:sp>
      <p:sp>
        <p:nvSpPr>
          <p:cNvPr id="7" name="Slide Number Placeholder 6">
            <a:extLst>
              <a:ext uri="{FF2B5EF4-FFF2-40B4-BE49-F238E27FC236}">
                <a16:creationId xmlns:a16="http://schemas.microsoft.com/office/drawing/2014/main" id="{85926F6F-7346-92E8-5568-C0FEE0DFAA1B}"/>
              </a:ext>
            </a:extLst>
          </p:cNvPr>
          <p:cNvSpPr>
            <a:spLocks noGrp="1"/>
          </p:cNvSpPr>
          <p:nvPr>
            <p:ph type="sldNum" sz="quarter" idx="12"/>
          </p:nvPr>
        </p:nvSpPr>
        <p:spPr/>
        <p:txBody>
          <a:bodyPr/>
          <a:lstStyle/>
          <a:p>
            <a:pPr>
              <a:defRPr/>
            </a:pPr>
            <a:fld id="{91E2BD82-8232-4052-B7A7-B0F0BAD992EA}"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7992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A133-D885-BBDC-82C4-129C03DE64D9}"/>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7E3932A-8789-644F-4741-4A65C8931BF7}"/>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04ED41F4-45BE-DF79-E4F1-4FD426AFA090}"/>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A177DDC-83E4-301C-CF64-4ECA83758DB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71FA9D65-339B-F2E3-F18C-E733E1E1B58F}"/>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6416889-2EFD-4C9A-F4B7-FD5FF517108F}"/>
              </a:ext>
            </a:extLst>
          </p:cNvPr>
          <p:cNvSpPr>
            <a:spLocks noGrp="1"/>
          </p:cNvSpPr>
          <p:nvPr>
            <p:ph type="dt" sz="half" idx="10"/>
          </p:nvPr>
        </p:nvSpPr>
        <p:spPr/>
        <p:txBody>
          <a:bodyPr/>
          <a:lstStyle/>
          <a:p>
            <a:pPr>
              <a:defRPr/>
            </a:pPr>
            <a:endParaRPr lang="en-GB">
              <a:solidFill>
                <a:srgbClr val="000000"/>
              </a:solidFill>
            </a:endParaRPr>
          </a:p>
        </p:txBody>
      </p:sp>
      <p:sp>
        <p:nvSpPr>
          <p:cNvPr id="8" name="Footer Placeholder 7">
            <a:extLst>
              <a:ext uri="{FF2B5EF4-FFF2-40B4-BE49-F238E27FC236}">
                <a16:creationId xmlns:a16="http://schemas.microsoft.com/office/drawing/2014/main" id="{AB3EDE67-0F1D-DBF2-36E8-257856A5EB8B}"/>
              </a:ext>
            </a:extLst>
          </p:cNvPr>
          <p:cNvSpPr>
            <a:spLocks noGrp="1"/>
          </p:cNvSpPr>
          <p:nvPr>
            <p:ph type="ftr" sz="quarter" idx="11"/>
          </p:nvPr>
        </p:nvSpPr>
        <p:spPr/>
        <p:txBody>
          <a:bodyPr/>
          <a:lstStyle/>
          <a:p>
            <a:pPr>
              <a:defRPr/>
            </a:pPr>
            <a:endParaRPr lang="en-GB">
              <a:solidFill>
                <a:srgbClr val="000000"/>
              </a:solidFill>
            </a:endParaRPr>
          </a:p>
        </p:txBody>
      </p:sp>
      <p:sp>
        <p:nvSpPr>
          <p:cNvPr id="9" name="Slide Number Placeholder 8">
            <a:extLst>
              <a:ext uri="{FF2B5EF4-FFF2-40B4-BE49-F238E27FC236}">
                <a16:creationId xmlns:a16="http://schemas.microsoft.com/office/drawing/2014/main" id="{2A3700FF-9E30-53CD-00F2-85A1E72FA40B}"/>
              </a:ext>
            </a:extLst>
          </p:cNvPr>
          <p:cNvSpPr>
            <a:spLocks noGrp="1"/>
          </p:cNvSpPr>
          <p:nvPr>
            <p:ph type="sldNum" sz="quarter" idx="12"/>
          </p:nvPr>
        </p:nvSpPr>
        <p:spPr/>
        <p:txBody>
          <a:bodyPr/>
          <a:lstStyle/>
          <a:p>
            <a:pPr>
              <a:defRPr/>
            </a:pPr>
            <a:fld id="{90CAB2AC-539F-4CD2-B065-B6133A48E629}"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7864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157E-B073-CDCC-DB02-78FDE16337F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8CF7D52-4B71-6E58-FB90-6629F1EB5C41}"/>
              </a:ext>
            </a:extLst>
          </p:cNvPr>
          <p:cNvSpPr>
            <a:spLocks noGrp="1"/>
          </p:cNvSpPr>
          <p:nvPr>
            <p:ph type="dt" sz="half" idx="10"/>
          </p:nvPr>
        </p:nvSpPr>
        <p:spPr/>
        <p:txBody>
          <a:bodyPr/>
          <a:lstStyle/>
          <a:p>
            <a:pPr>
              <a:defRPr/>
            </a:pPr>
            <a:endParaRPr lang="en-GB">
              <a:solidFill>
                <a:srgbClr val="000000"/>
              </a:solidFill>
            </a:endParaRPr>
          </a:p>
        </p:txBody>
      </p:sp>
      <p:sp>
        <p:nvSpPr>
          <p:cNvPr id="4" name="Footer Placeholder 3">
            <a:extLst>
              <a:ext uri="{FF2B5EF4-FFF2-40B4-BE49-F238E27FC236}">
                <a16:creationId xmlns:a16="http://schemas.microsoft.com/office/drawing/2014/main" id="{A08A21F1-26CE-4566-8B47-01116CFEED82}"/>
              </a:ext>
            </a:extLst>
          </p:cNvPr>
          <p:cNvSpPr>
            <a:spLocks noGrp="1"/>
          </p:cNvSpPr>
          <p:nvPr>
            <p:ph type="ftr" sz="quarter" idx="11"/>
          </p:nvPr>
        </p:nvSpPr>
        <p:spPr/>
        <p:txBody>
          <a:bodyPr/>
          <a:lstStyle/>
          <a:p>
            <a:pPr>
              <a:defRPr/>
            </a:pPr>
            <a:endParaRPr lang="en-GB">
              <a:solidFill>
                <a:srgbClr val="000000"/>
              </a:solidFill>
            </a:endParaRPr>
          </a:p>
        </p:txBody>
      </p:sp>
      <p:sp>
        <p:nvSpPr>
          <p:cNvPr id="5" name="Slide Number Placeholder 4">
            <a:extLst>
              <a:ext uri="{FF2B5EF4-FFF2-40B4-BE49-F238E27FC236}">
                <a16:creationId xmlns:a16="http://schemas.microsoft.com/office/drawing/2014/main" id="{B5064C5B-26BF-879A-1E84-703CD6D4ECC2}"/>
              </a:ext>
            </a:extLst>
          </p:cNvPr>
          <p:cNvSpPr>
            <a:spLocks noGrp="1"/>
          </p:cNvSpPr>
          <p:nvPr>
            <p:ph type="sldNum" sz="quarter" idx="12"/>
          </p:nvPr>
        </p:nvSpPr>
        <p:spPr/>
        <p:txBody>
          <a:bodyPr/>
          <a:lstStyle/>
          <a:p>
            <a:pPr>
              <a:defRPr/>
            </a:pPr>
            <a:fld id="{9F1E1558-7AE9-4761-8B7F-07232D17CC67}"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7318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AFA26E-203C-2458-817D-CA348EB8BAC0}"/>
              </a:ext>
            </a:extLst>
          </p:cNvPr>
          <p:cNvSpPr>
            <a:spLocks noGrp="1"/>
          </p:cNvSpPr>
          <p:nvPr>
            <p:ph type="dt" sz="half" idx="10"/>
          </p:nvPr>
        </p:nvSpPr>
        <p:spPr/>
        <p:txBody>
          <a:bodyPr/>
          <a:lstStyle/>
          <a:p>
            <a:pPr>
              <a:defRPr/>
            </a:pPr>
            <a:endParaRPr lang="en-GB">
              <a:solidFill>
                <a:srgbClr val="000000"/>
              </a:solidFill>
            </a:endParaRPr>
          </a:p>
        </p:txBody>
      </p:sp>
      <p:sp>
        <p:nvSpPr>
          <p:cNvPr id="3" name="Footer Placeholder 2">
            <a:extLst>
              <a:ext uri="{FF2B5EF4-FFF2-40B4-BE49-F238E27FC236}">
                <a16:creationId xmlns:a16="http://schemas.microsoft.com/office/drawing/2014/main" id="{14B1D807-8502-4CF3-79FD-DF5B4E2F7DB5}"/>
              </a:ext>
            </a:extLst>
          </p:cNvPr>
          <p:cNvSpPr>
            <a:spLocks noGrp="1"/>
          </p:cNvSpPr>
          <p:nvPr>
            <p:ph type="ftr" sz="quarter" idx="11"/>
          </p:nvPr>
        </p:nvSpPr>
        <p:spPr/>
        <p:txBody>
          <a:bodyPr/>
          <a:lstStyle/>
          <a:p>
            <a:pPr>
              <a:defRPr/>
            </a:pPr>
            <a:endParaRPr lang="en-GB">
              <a:solidFill>
                <a:srgbClr val="000000"/>
              </a:solidFill>
            </a:endParaRPr>
          </a:p>
        </p:txBody>
      </p:sp>
      <p:sp>
        <p:nvSpPr>
          <p:cNvPr id="4" name="Slide Number Placeholder 3">
            <a:extLst>
              <a:ext uri="{FF2B5EF4-FFF2-40B4-BE49-F238E27FC236}">
                <a16:creationId xmlns:a16="http://schemas.microsoft.com/office/drawing/2014/main" id="{1761B0FF-990C-8F3B-1E3B-A997AF1B96B3}"/>
              </a:ext>
            </a:extLst>
          </p:cNvPr>
          <p:cNvSpPr>
            <a:spLocks noGrp="1"/>
          </p:cNvSpPr>
          <p:nvPr>
            <p:ph type="sldNum" sz="quarter" idx="12"/>
          </p:nvPr>
        </p:nvSpPr>
        <p:spPr/>
        <p:txBody>
          <a:bodyPr/>
          <a:lstStyle/>
          <a:p>
            <a:pPr>
              <a:defRPr/>
            </a:pPr>
            <a:fld id="{30B297CF-71DE-4F13-9387-E36C68EA9E0D}"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3131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0A1D-4B2D-A035-B8FA-3E08D4743CE6}"/>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AF1EE06B-8284-262E-C810-7E637A06A32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F50DD2F-27C8-B10C-1162-12FB577876B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E49F6FA-785A-0F96-0EF9-990871BEE717}"/>
              </a:ext>
            </a:extLst>
          </p:cNvPr>
          <p:cNvSpPr>
            <a:spLocks noGrp="1"/>
          </p:cNvSpPr>
          <p:nvPr>
            <p:ph type="dt" sz="half" idx="10"/>
          </p:nvPr>
        </p:nvSpPr>
        <p:spPr/>
        <p:txBody>
          <a:bodyPr/>
          <a:lstStyle/>
          <a:p>
            <a:pPr>
              <a:defRPr/>
            </a:pPr>
            <a:endParaRPr lang="en-GB">
              <a:solidFill>
                <a:srgbClr val="000000"/>
              </a:solidFill>
            </a:endParaRPr>
          </a:p>
        </p:txBody>
      </p:sp>
      <p:sp>
        <p:nvSpPr>
          <p:cNvPr id="6" name="Footer Placeholder 5">
            <a:extLst>
              <a:ext uri="{FF2B5EF4-FFF2-40B4-BE49-F238E27FC236}">
                <a16:creationId xmlns:a16="http://schemas.microsoft.com/office/drawing/2014/main" id="{06CE120C-3283-3AE5-ACC6-AD2FB3949694}"/>
              </a:ext>
            </a:extLst>
          </p:cNvPr>
          <p:cNvSpPr>
            <a:spLocks noGrp="1"/>
          </p:cNvSpPr>
          <p:nvPr>
            <p:ph type="ftr" sz="quarter" idx="11"/>
          </p:nvPr>
        </p:nvSpPr>
        <p:spPr/>
        <p:txBody>
          <a:bodyPr/>
          <a:lstStyle/>
          <a:p>
            <a:pPr>
              <a:defRPr/>
            </a:pPr>
            <a:endParaRPr lang="en-GB">
              <a:solidFill>
                <a:srgbClr val="000000"/>
              </a:solidFill>
            </a:endParaRPr>
          </a:p>
        </p:txBody>
      </p:sp>
      <p:sp>
        <p:nvSpPr>
          <p:cNvPr id="7" name="Slide Number Placeholder 6">
            <a:extLst>
              <a:ext uri="{FF2B5EF4-FFF2-40B4-BE49-F238E27FC236}">
                <a16:creationId xmlns:a16="http://schemas.microsoft.com/office/drawing/2014/main" id="{4D91954D-B3AF-C0A3-9CE9-62F583D540CE}"/>
              </a:ext>
            </a:extLst>
          </p:cNvPr>
          <p:cNvSpPr>
            <a:spLocks noGrp="1"/>
          </p:cNvSpPr>
          <p:nvPr>
            <p:ph type="sldNum" sz="quarter" idx="12"/>
          </p:nvPr>
        </p:nvSpPr>
        <p:spPr/>
        <p:txBody>
          <a:bodyPr/>
          <a:lstStyle/>
          <a:p>
            <a:pPr>
              <a:defRPr/>
            </a:pPr>
            <a:fld id="{2F007DEF-F4BD-44F5-8068-3E74B272918D}"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6852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02E3-2FDA-8036-8059-E5179019405E}"/>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0B830ADA-2208-F95D-2F59-76245338191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2C0AB39-2390-7D4B-447F-2F5BAF3E13E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D914E8B-4C1D-5DC5-C0B8-ADBD0450857F}"/>
              </a:ext>
            </a:extLst>
          </p:cNvPr>
          <p:cNvSpPr>
            <a:spLocks noGrp="1"/>
          </p:cNvSpPr>
          <p:nvPr>
            <p:ph type="dt" sz="half" idx="10"/>
          </p:nvPr>
        </p:nvSpPr>
        <p:spPr/>
        <p:txBody>
          <a:bodyPr/>
          <a:lstStyle/>
          <a:p>
            <a:pPr>
              <a:defRPr/>
            </a:pPr>
            <a:endParaRPr lang="en-GB">
              <a:solidFill>
                <a:srgbClr val="000000"/>
              </a:solidFill>
            </a:endParaRPr>
          </a:p>
        </p:txBody>
      </p:sp>
      <p:sp>
        <p:nvSpPr>
          <p:cNvPr id="6" name="Footer Placeholder 5">
            <a:extLst>
              <a:ext uri="{FF2B5EF4-FFF2-40B4-BE49-F238E27FC236}">
                <a16:creationId xmlns:a16="http://schemas.microsoft.com/office/drawing/2014/main" id="{44073DD4-7B6F-21F9-360B-8137703A81E9}"/>
              </a:ext>
            </a:extLst>
          </p:cNvPr>
          <p:cNvSpPr>
            <a:spLocks noGrp="1"/>
          </p:cNvSpPr>
          <p:nvPr>
            <p:ph type="ftr" sz="quarter" idx="11"/>
          </p:nvPr>
        </p:nvSpPr>
        <p:spPr/>
        <p:txBody>
          <a:bodyPr/>
          <a:lstStyle/>
          <a:p>
            <a:pPr>
              <a:defRPr/>
            </a:pPr>
            <a:endParaRPr lang="en-GB">
              <a:solidFill>
                <a:srgbClr val="000000"/>
              </a:solidFill>
            </a:endParaRPr>
          </a:p>
        </p:txBody>
      </p:sp>
      <p:sp>
        <p:nvSpPr>
          <p:cNvPr id="7" name="Slide Number Placeholder 6">
            <a:extLst>
              <a:ext uri="{FF2B5EF4-FFF2-40B4-BE49-F238E27FC236}">
                <a16:creationId xmlns:a16="http://schemas.microsoft.com/office/drawing/2014/main" id="{7FDFD853-F11E-72E2-8ACB-1555E6D9DC88}"/>
              </a:ext>
            </a:extLst>
          </p:cNvPr>
          <p:cNvSpPr>
            <a:spLocks noGrp="1"/>
          </p:cNvSpPr>
          <p:nvPr>
            <p:ph type="sldNum" sz="quarter" idx="12"/>
          </p:nvPr>
        </p:nvSpPr>
        <p:spPr/>
        <p:txBody>
          <a:bodyPr/>
          <a:lstStyle/>
          <a:p>
            <a:pPr>
              <a:defRPr/>
            </a:pPr>
            <a:fld id="{0FD7AE20-21A7-49A8-A1E6-FC103C809C94}"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8283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EAA3-75F9-1376-9D47-9023336C712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FDDF418-82F9-C37A-D39A-C850B22C107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39E4226-F9A9-3EFC-F4F8-D8EFE1F732F6}"/>
              </a:ext>
            </a:extLst>
          </p:cNvPr>
          <p:cNvSpPr>
            <a:spLocks noGrp="1"/>
          </p:cNvSpPr>
          <p:nvPr>
            <p:ph type="dt" sz="half" idx="10"/>
          </p:nvPr>
        </p:nvSpPr>
        <p:spPr/>
        <p:txBody>
          <a:bodyPr/>
          <a:lstStyle/>
          <a:p>
            <a:pPr>
              <a:defRPr/>
            </a:pPr>
            <a:endParaRPr lang="en-GB">
              <a:solidFill>
                <a:srgbClr val="000000"/>
              </a:solidFill>
            </a:endParaRPr>
          </a:p>
        </p:txBody>
      </p:sp>
      <p:sp>
        <p:nvSpPr>
          <p:cNvPr id="5" name="Footer Placeholder 4">
            <a:extLst>
              <a:ext uri="{FF2B5EF4-FFF2-40B4-BE49-F238E27FC236}">
                <a16:creationId xmlns:a16="http://schemas.microsoft.com/office/drawing/2014/main" id="{AAF50227-D881-9A2C-B79E-93E5AB976F93}"/>
              </a:ext>
            </a:extLst>
          </p:cNvPr>
          <p:cNvSpPr>
            <a:spLocks noGrp="1"/>
          </p:cNvSpPr>
          <p:nvPr>
            <p:ph type="ftr" sz="quarter" idx="11"/>
          </p:nvPr>
        </p:nvSpPr>
        <p:spPr/>
        <p:txBody>
          <a:bodyPr/>
          <a:lstStyle/>
          <a:p>
            <a:pPr>
              <a:defRPr/>
            </a:pPr>
            <a:endParaRPr lang="en-GB">
              <a:solidFill>
                <a:srgbClr val="000000"/>
              </a:solidFill>
            </a:endParaRPr>
          </a:p>
        </p:txBody>
      </p:sp>
      <p:sp>
        <p:nvSpPr>
          <p:cNvPr id="6" name="Slide Number Placeholder 5">
            <a:extLst>
              <a:ext uri="{FF2B5EF4-FFF2-40B4-BE49-F238E27FC236}">
                <a16:creationId xmlns:a16="http://schemas.microsoft.com/office/drawing/2014/main" id="{664B09F5-CCF3-FC14-D7CE-91EC579FAD6B}"/>
              </a:ext>
            </a:extLst>
          </p:cNvPr>
          <p:cNvSpPr>
            <a:spLocks noGrp="1"/>
          </p:cNvSpPr>
          <p:nvPr>
            <p:ph type="sldNum" sz="quarter" idx="12"/>
          </p:nvPr>
        </p:nvSpPr>
        <p:spPr/>
        <p:txBody>
          <a:bodyPr/>
          <a:lstStyle/>
          <a:p>
            <a:pPr>
              <a:defRPr/>
            </a:pPr>
            <a:fld id="{49DEC2CF-9C26-44EF-A574-9376449D4E2F}"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514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A326C-528A-1A25-15E4-279A174B626C}"/>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C143316-E725-740A-C46E-EBA0FAD4A6DD}"/>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771C01-EB29-56A6-1C74-79A0108CC902}"/>
              </a:ext>
            </a:extLst>
          </p:cNvPr>
          <p:cNvSpPr>
            <a:spLocks noGrp="1"/>
          </p:cNvSpPr>
          <p:nvPr>
            <p:ph type="dt" sz="half" idx="10"/>
          </p:nvPr>
        </p:nvSpPr>
        <p:spPr/>
        <p:txBody>
          <a:bodyPr/>
          <a:lstStyle/>
          <a:p>
            <a:pPr>
              <a:defRPr/>
            </a:pPr>
            <a:endParaRPr lang="en-GB">
              <a:solidFill>
                <a:srgbClr val="000000"/>
              </a:solidFill>
            </a:endParaRPr>
          </a:p>
        </p:txBody>
      </p:sp>
      <p:sp>
        <p:nvSpPr>
          <p:cNvPr id="5" name="Footer Placeholder 4">
            <a:extLst>
              <a:ext uri="{FF2B5EF4-FFF2-40B4-BE49-F238E27FC236}">
                <a16:creationId xmlns:a16="http://schemas.microsoft.com/office/drawing/2014/main" id="{AD6FB0D4-03FF-6FCF-4563-E334B5D67DF1}"/>
              </a:ext>
            </a:extLst>
          </p:cNvPr>
          <p:cNvSpPr>
            <a:spLocks noGrp="1"/>
          </p:cNvSpPr>
          <p:nvPr>
            <p:ph type="ftr" sz="quarter" idx="11"/>
          </p:nvPr>
        </p:nvSpPr>
        <p:spPr/>
        <p:txBody>
          <a:bodyPr/>
          <a:lstStyle/>
          <a:p>
            <a:pPr>
              <a:defRPr/>
            </a:pPr>
            <a:endParaRPr lang="en-GB">
              <a:solidFill>
                <a:srgbClr val="000000"/>
              </a:solidFill>
            </a:endParaRPr>
          </a:p>
        </p:txBody>
      </p:sp>
      <p:sp>
        <p:nvSpPr>
          <p:cNvPr id="6" name="Slide Number Placeholder 5">
            <a:extLst>
              <a:ext uri="{FF2B5EF4-FFF2-40B4-BE49-F238E27FC236}">
                <a16:creationId xmlns:a16="http://schemas.microsoft.com/office/drawing/2014/main" id="{6BACB23E-170D-E227-C28B-9DEE3D63A9B9}"/>
              </a:ext>
            </a:extLst>
          </p:cNvPr>
          <p:cNvSpPr>
            <a:spLocks noGrp="1"/>
          </p:cNvSpPr>
          <p:nvPr>
            <p:ph type="sldNum" sz="quarter" idx="12"/>
          </p:nvPr>
        </p:nvSpPr>
        <p:spPr/>
        <p:txBody>
          <a:bodyPr/>
          <a:lstStyle/>
          <a:p>
            <a:pPr>
              <a:defRPr/>
            </a:pPr>
            <a:fld id="{82E4074C-AC0D-4A75-ACED-E185DB307389}"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641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5317-53E5-7A7E-D0AB-CFB2AF0D286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ACB6B2-C5B6-D1A9-DD97-BA72B6028B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DBE01C6-9B29-ACC5-5594-2A9435827B4F}"/>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5" name="Footer Placeholder 4">
            <a:extLst>
              <a:ext uri="{FF2B5EF4-FFF2-40B4-BE49-F238E27FC236}">
                <a16:creationId xmlns:a16="http://schemas.microsoft.com/office/drawing/2014/main" id="{75C18003-912D-1E18-774C-3A082A78C1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F9B3C-CDB0-E2AA-421A-40B8C6105C1D}"/>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54345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0F459E0B-2B0A-4067-892E-9DC1893CF3B1}" type="datetimeFigureOut">
              <a:rPr lang="en-GB" smtClean="0"/>
              <a:t>12/09/2025</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32294161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9EDB1-C648-43CE-E0DB-DA12CDE8ADE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0E2A078-E8F0-A855-88B0-DEFEEB0ED92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CE0B88A-7B64-92F9-E593-BF80A0FE4316}"/>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5" name="Footer Placeholder 4">
            <a:extLst>
              <a:ext uri="{FF2B5EF4-FFF2-40B4-BE49-F238E27FC236}">
                <a16:creationId xmlns:a16="http://schemas.microsoft.com/office/drawing/2014/main" id="{2D3F3C9F-5CAF-1E82-ACB9-20473ACDB1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7A948-C7F8-6B6A-1C14-009873D937A9}"/>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37854909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F18F-A59C-D51C-3E0B-48E7CC923B3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0FF18D0-4C86-52F3-2B6B-E34852A877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1C46B8A-532D-4440-9891-988A61C3C3C1}"/>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5" name="Footer Placeholder 4">
            <a:extLst>
              <a:ext uri="{FF2B5EF4-FFF2-40B4-BE49-F238E27FC236}">
                <a16:creationId xmlns:a16="http://schemas.microsoft.com/office/drawing/2014/main" id="{3AA21F69-B165-D92A-2AAA-9981CA8C8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3933B-E346-B58F-D4C1-2B01057BEFAE}"/>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1050498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5BF3-BF1F-75D9-A3C4-377B9210AB0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1678E80-7530-77BA-936E-9C8AA0EE74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7889A5A-2541-CC8B-338A-A79B5C420F5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4B44E88-799B-0432-22D8-DC348D226837}"/>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6" name="Footer Placeholder 5">
            <a:extLst>
              <a:ext uri="{FF2B5EF4-FFF2-40B4-BE49-F238E27FC236}">
                <a16:creationId xmlns:a16="http://schemas.microsoft.com/office/drawing/2014/main" id="{03B50788-59FF-0C25-F214-DEE6CDC048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2E4C69-204B-B3C6-50A0-5F3CA47AAEA9}"/>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1906156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A535-5BAE-426D-EAE4-D5DE23E4DAD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A5FDAC5-C004-6AF0-4196-0A29D3464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9C56E3-A3EB-CA44-DAEA-4BDD9CEE96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7EB615F-2E74-05BC-5D78-DFDB4D7D50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499E20D-4C8B-3F6D-04A6-7ECF3F87B5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4409CF7-66EB-5824-106B-04E21AC3E470}"/>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8" name="Footer Placeholder 7">
            <a:extLst>
              <a:ext uri="{FF2B5EF4-FFF2-40B4-BE49-F238E27FC236}">
                <a16:creationId xmlns:a16="http://schemas.microsoft.com/office/drawing/2014/main" id="{934273C5-D136-BF9F-CDD3-27E46DC058A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4544F6-3A88-7555-8B82-AAE9FD500AF2}"/>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3487857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7305-1A87-5931-C051-0B9EB9FE812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A4A300A-C8AC-D303-9B3B-80FAB905D906}"/>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4" name="Footer Placeholder 3">
            <a:extLst>
              <a:ext uri="{FF2B5EF4-FFF2-40B4-BE49-F238E27FC236}">
                <a16:creationId xmlns:a16="http://schemas.microsoft.com/office/drawing/2014/main" id="{3058341B-AAAE-C4CE-DA8C-105C7E1F21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345987-8D22-6BB7-F900-27ABA823FAC8}"/>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3605593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6D999-BA31-CECA-9077-8BDA417B1B91}"/>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3" name="Footer Placeholder 2">
            <a:extLst>
              <a:ext uri="{FF2B5EF4-FFF2-40B4-BE49-F238E27FC236}">
                <a16:creationId xmlns:a16="http://schemas.microsoft.com/office/drawing/2014/main" id="{55DF1074-FCA7-A653-D775-CC5AB544BBD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5E3822-C476-E36B-E8F6-8EAF43BA95CE}"/>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1023057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C28A-1565-DB3A-C11E-5E0CC11E45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F1E214C-4746-41A7-B910-74ED4FA96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D257F90-80CC-17CA-B311-86D23A2AA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A36859-BAA9-5B08-7656-0B3158526EA1}"/>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6" name="Footer Placeholder 5">
            <a:extLst>
              <a:ext uri="{FF2B5EF4-FFF2-40B4-BE49-F238E27FC236}">
                <a16:creationId xmlns:a16="http://schemas.microsoft.com/office/drawing/2014/main" id="{89027568-8356-406A-1839-B244DAA265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21888-96BE-ADD1-D33C-99D705788444}"/>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3618506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ABF6-1333-5965-D4BA-4D9D817F0C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6701EFB-3ACE-445D-12F8-6DF9CAC36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E77E78-0CD0-CBC4-D4E3-C1DC7727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B1D4B3-D319-7B35-121E-D6918CAB69F5}"/>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6" name="Footer Placeholder 5">
            <a:extLst>
              <a:ext uri="{FF2B5EF4-FFF2-40B4-BE49-F238E27FC236}">
                <a16:creationId xmlns:a16="http://schemas.microsoft.com/office/drawing/2014/main" id="{ABF45BE4-02A2-0777-DF96-A651027AFE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51898D-B31E-2131-73DC-46F91CD76081}"/>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3500991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5F1C-AC72-AB86-BFC3-70E8AFA5DC5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3142C25-194B-0252-4D4B-EB421F89B88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29E19CA-D4BE-3F76-B3AE-275AD1C657D2}"/>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5" name="Footer Placeholder 4">
            <a:extLst>
              <a:ext uri="{FF2B5EF4-FFF2-40B4-BE49-F238E27FC236}">
                <a16:creationId xmlns:a16="http://schemas.microsoft.com/office/drawing/2014/main" id="{05B56A59-FB73-4809-F34B-B890A75B2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219EA5-F7C8-A404-9AE6-C5927900EFE3}"/>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1055943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A507B-F982-4242-DB97-0813B3FF122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3CFEA94-4D45-2180-D8A2-87CA1FAE40F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62C63F4-18C9-DFC4-4324-6CFCD7EDE631}"/>
              </a:ext>
            </a:extLst>
          </p:cNvPr>
          <p:cNvSpPr>
            <a:spLocks noGrp="1"/>
          </p:cNvSpPr>
          <p:nvPr>
            <p:ph type="dt" sz="half" idx="10"/>
          </p:nvPr>
        </p:nvSpPr>
        <p:spPr/>
        <p:txBody>
          <a:bodyPr/>
          <a:lstStyle/>
          <a:p>
            <a:fld id="{D8250C3B-6FF2-49BC-85B4-60DB1D981E1D}" type="datetimeFigureOut">
              <a:rPr lang="en-GB" smtClean="0"/>
              <a:t>12/09/2025</a:t>
            </a:fld>
            <a:endParaRPr lang="en-GB"/>
          </a:p>
        </p:txBody>
      </p:sp>
      <p:sp>
        <p:nvSpPr>
          <p:cNvPr id="5" name="Footer Placeholder 4">
            <a:extLst>
              <a:ext uri="{FF2B5EF4-FFF2-40B4-BE49-F238E27FC236}">
                <a16:creationId xmlns:a16="http://schemas.microsoft.com/office/drawing/2014/main" id="{4D53645D-8086-E38B-925E-6EC7C313A7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10C810-D155-1BDB-0863-81E36741BF95}"/>
              </a:ext>
            </a:extLst>
          </p:cNvPr>
          <p:cNvSpPr>
            <a:spLocks noGrp="1"/>
          </p:cNvSpPr>
          <p:nvPr>
            <p:ph type="sldNum" sz="quarter" idx="12"/>
          </p:nvPr>
        </p:nvSpPr>
        <p:spPr/>
        <p:txBody>
          <a:bodyPr/>
          <a:lstStyle/>
          <a:p>
            <a:fld id="{7645223F-FD40-4839-B311-28B35BAE892A}" type="slidenum">
              <a:rPr lang="en-GB" smtClean="0"/>
              <a:t>‹#›</a:t>
            </a:fld>
            <a:endParaRPr lang="en-GB"/>
          </a:p>
        </p:txBody>
      </p:sp>
    </p:spTree>
    <p:extLst>
      <p:ext uri="{BB962C8B-B14F-4D97-AF65-F5344CB8AC3E}">
        <p14:creationId xmlns:p14="http://schemas.microsoft.com/office/powerpoint/2010/main" val="3205431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0F459E0B-2B0A-4067-892E-9DC1893CF3B1}" type="datetimeFigureOut">
              <a:rPr lang="en-GB" smtClean="0"/>
              <a:t>12/09/2025</a:t>
            </a:fld>
            <a:endParaRPr lang="en-GB"/>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GB"/>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743726E-3E46-4A12-987A-34FDBAE29E26}" type="slidenum">
              <a:rPr lang="en-GB" smtClean="0"/>
              <a:t>‹#›</a:t>
            </a:fld>
            <a:endParaRPr lang="en-GB"/>
          </a:p>
        </p:txBody>
      </p:sp>
    </p:spTree>
    <p:extLst>
      <p:ext uri="{BB962C8B-B14F-4D97-AF65-F5344CB8AC3E}">
        <p14:creationId xmlns:p14="http://schemas.microsoft.com/office/powerpoint/2010/main" val="34375004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9/12/2025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136333960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F459E0B-2B0A-4067-892E-9DC1893CF3B1}" type="datetimeFigureOut">
              <a:rPr lang="en-GB" smtClean="0"/>
              <a:t>12/09/2025</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743726E-3E46-4A12-987A-34FDBAE29E26}"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7984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27C8B-E98A-402E-B200-7AED1A417EF1}" type="datetimeFigureOut">
              <a:rPr lang="en-GB" smtClean="0"/>
              <a:t>12/09/2025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9C1C4-D68D-44FD-AB3D-2CA11F8F0B9F}" type="slidenum">
              <a:rPr lang="en-GB" smtClean="0"/>
              <a:t>‹#›</a:t>
            </a:fld>
            <a:endParaRPr lang="en-GB"/>
          </a:p>
        </p:txBody>
      </p:sp>
    </p:spTree>
    <p:extLst>
      <p:ext uri="{BB962C8B-B14F-4D97-AF65-F5344CB8AC3E}">
        <p14:creationId xmlns:p14="http://schemas.microsoft.com/office/powerpoint/2010/main" val="996680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9D678-68AA-40B9-BD79-EF8D4C51A043}" type="datetimeFigureOut">
              <a:rPr lang="en-GB" smtClean="0"/>
              <a:t>12/09/2025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592F7-B948-47FF-BA60-571575176B11}" type="slidenum">
              <a:rPr lang="en-GB" smtClean="0"/>
              <a:t>‹#›</a:t>
            </a:fld>
            <a:endParaRPr lang="en-GB"/>
          </a:p>
        </p:txBody>
      </p:sp>
    </p:spTree>
    <p:extLst>
      <p:ext uri="{BB962C8B-B14F-4D97-AF65-F5344CB8AC3E}">
        <p14:creationId xmlns:p14="http://schemas.microsoft.com/office/powerpoint/2010/main" val="418395544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211C5-34BF-8C00-3763-8C20579B9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52850D7-1543-DD6F-305C-4F84DECF9F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C5C97D-8A3F-DEC9-2170-362E5091D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8B417-0D3E-4B43-97EA-B29B723D3177}" type="datetimeFigureOut">
              <a:rPr lang="en-GB" smtClean="0"/>
              <a:t>12/09/2025</a:t>
            </a:fld>
            <a:endParaRPr lang="en-GB"/>
          </a:p>
        </p:txBody>
      </p:sp>
      <p:sp>
        <p:nvSpPr>
          <p:cNvPr id="5" name="Footer Placeholder 4">
            <a:extLst>
              <a:ext uri="{FF2B5EF4-FFF2-40B4-BE49-F238E27FC236}">
                <a16:creationId xmlns:a16="http://schemas.microsoft.com/office/drawing/2014/main" id="{0E7E0D94-0103-3A12-56D4-6E6011721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18DCC2-5CD9-4B48-7CFE-FE164069E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1EAA8-D68A-485F-91AB-4AB4B716925D}" type="slidenum">
              <a:rPr lang="en-GB" smtClean="0"/>
              <a:t>‹#›</a:t>
            </a:fld>
            <a:endParaRPr lang="en-GB"/>
          </a:p>
        </p:txBody>
      </p:sp>
    </p:spTree>
    <p:extLst>
      <p:ext uri="{BB962C8B-B14F-4D97-AF65-F5344CB8AC3E}">
        <p14:creationId xmlns:p14="http://schemas.microsoft.com/office/powerpoint/2010/main" val="16895490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FD3CA-44F8-42DB-81CE-EDEA7C803BF0}" type="datetimeFigureOut">
              <a:rPr lang="en-GB" smtClean="0"/>
              <a:t>12/09/2025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5FC7C-FB6A-496F-B5DF-2E546346B716}" type="slidenum">
              <a:rPr lang="en-GB" smtClean="0"/>
              <a:t>‹#›</a:t>
            </a:fld>
            <a:endParaRPr lang="en-GB"/>
          </a:p>
        </p:txBody>
      </p:sp>
    </p:spTree>
    <p:extLst>
      <p:ext uri="{BB962C8B-B14F-4D97-AF65-F5344CB8AC3E}">
        <p14:creationId xmlns:p14="http://schemas.microsoft.com/office/powerpoint/2010/main" val="2568049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040C0-7C9D-429F-8ABB-D152BB810A53}" type="datetimeFigureOut">
              <a:rPr lang="en-GB" smtClean="0"/>
              <a:t>12/09/2025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70B89-994F-4229-9CA1-457B33C9F644}" type="slidenum">
              <a:rPr lang="en-GB" smtClean="0"/>
              <a:t>‹#›</a:t>
            </a:fld>
            <a:endParaRPr lang="en-GB"/>
          </a:p>
        </p:txBody>
      </p:sp>
    </p:spTree>
    <p:extLst>
      <p:ext uri="{BB962C8B-B14F-4D97-AF65-F5344CB8AC3E}">
        <p14:creationId xmlns:p14="http://schemas.microsoft.com/office/powerpoint/2010/main" val="336164043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B4D2AF-DBC4-54FF-47B8-CCA841F8E66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01DD3B0-2BF1-F5EA-BFC3-A756D227C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11D80A-3B49-E49B-1C2E-FB21B57E331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fontAlgn="base">
              <a:spcBef>
                <a:spcPct val="0"/>
              </a:spcBef>
              <a:spcAft>
                <a:spcPct val="0"/>
              </a:spcAft>
              <a:defRPr/>
            </a:pPr>
            <a:endParaRPr lang="en-GB">
              <a:solidFill>
                <a:srgbClr val="000000"/>
              </a:solidFill>
            </a:endParaRPr>
          </a:p>
        </p:txBody>
      </p:sp>
      <p:sp>
        <p:nvSpPr>
          <p:cNvPr id="5" name="Footer Placeholder 4">
            <a:extLst>
              <a:ext uri="{FF2B5EF4-FFF2-40B4-BE49-F238E27FC236}">
                <a16:creationId xmlns:a16="http://schemas.microsoft.com/office/drawing/2014/main" id="{F12EABF6-E3B8-8D16-F597-29B9FAE4A8D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fontAlgn="base">
              <a:spcBef>
                <a:spcPct val="0"/>
              </a:spcBef>
              <a:spcAft>
                <a:spcPct val="0"/>
              </a:spcAft>
              <a:defRPr/>
            </a:pPr>
            <a:endParaRPr lang="en-GB">
              <a:solidFill>
                <a:srgbClr val="000000"/>
              </a:solidFill>
            </a:endParaRPr>
          </a:p>
        </p:txBody>
      </p:sp>
      <p:sp>
        <p:nvSpPr>
          <p:cNvPr id="6" name="Slide Number Placeholder 5">
            <a:extLst>
              <a:ext uri="{FF2B5EF4-FFF2-40B4-BE49-F238E27FC236}">
                <a16:creationId xmlns:a16="http://schemas.microsoft.com/office/drawing/2014/main" id="{50A8AD3D-15B8-9CB4-B4D9-11FA689750F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fontAlgn="base">
              <a:spcBef>
                <a:spcPct val="0"/>
              </a:spcBef>
              <a:spcAft>
                <a:spcPct val="0"/>
              </a:spcAft>
              <a:defRPr/>
            </a:pPr>
            <a:fld id="{EA85565C-0FAB-487E-9649-4E268E569580}" type="slidenum">
              <a:rPr lang="en-GB" smtClean="0">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69902409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16C4F-F98C-C4AD-C804-FAFFE70A07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1C19DD4-E3A7-2418-202D-4CA176D72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8EB4957-E8E5-B57B-0F1A-FF51ECC0D3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250C3B-6FF2-49BC-85B4-60DB1D981E1D}" type="datetimeFigureOut">
              <a:rPr lang="en-GB" smtClean="0"/>
              <a:t>12/09/2025</a:t>
            </a:fld>
            <a:endParaRPr lang="en-GB"/>
          </a:p>
        </p:txBody>
      </p:sp>
      <p:sp>
        <p:nvSpPr>
          <p:cNvPr id="5" name="Footer Placeholder 4">
            <a:extLst>
              <a:ext uri="{FF2B5EF4-FFF2-40B4-BE49-F238E27FC236}">
                <a16:creationId xmlns:a16="http://schemas.microsoft.com/office/drawing/2014/main" id="{753B90DC-7D82-C757-3B2F-4440B6BE6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CF29FDD-A899-7C13-31EE-3126F84B3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45223F-FD40-4839-B311-28B35BAE892A}" type="slidenum">
              <a:rPr lang="en-GB" smtClean="0"/>
              <a:t>‹#›</a:t>
            </a:fld>
            <a:endParaRPr lang="en-GB"/>
          </a:p>
        </p:txBody>
      </p:sp>
    </p:spTree>
    <p:extLst>
      <p:ext uri="{BB962C8B-B14F-4D97-AF65-F5344CB8AC3E}">
        <p14:creationId xmlns:p14="http://schemas.microsoft.com/office/powerpoint/2010/main" val="234230908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osYnz6O7ZAhWoDcAKHcYNDvkQjRwIBg&amp;url=https://www.distance-learning-centre.co.uk/blog/26/creating-your-perfect-revision-timetable.htm&amp;psig=AOvVaw3Ae3ietYFbGxmYJ0bidUV_&amp;ust=1521220171940636"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6.xml"/><Relationship Id="rId5" Type="http://schemas.openxmlformats.org/officeDocument/2006/relationships/image" Target="../media/image30.jpe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hyperlink" Target="https://rise.articulate.com/share/rE9fRfl7CaTdLKtoH1uvojDuM0u74VAR#/" TargetMode="External"/><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hyperlink" Target="https://www.ucas.com/further-education/post-16-qualifications" TargetMode="External"/><Relationship Id="rId5" Type="http://schemas.openxmlformats.org/officeDocument/2006/relationships/hyperlink" Target="https://www.careerpilot.org.uk/information/your-choices-at-16/help-with-choosing-your-post-16-options" TargetMode="External"/><Relationship Id="rId4" Type="http://schemas.openxmlformats.org/officeDocument/2006/relationships/hyperlink" Target="https://nationalcareers.service.gov.uk/careers-advice/career-choices-at-1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8" Type="http://schemas.openxmlformats.org/officeDocument/2006/relationships/hyperlink" Target="http://www.shcg.ac.uk/" TargetMode="External"/><Relationship Id="rId3" Type="http://schemas.openxmlformats.org/officeDocument/2006/relationships/image" Target="../media/image29.png"/><Relationship Id="rId7" Type="http://schemas.openxmlformats.org/officeDocument/2006/relationships/hyperlink" Target="http://www.psc.ac.uk/" TargetMode="External"/><Relationship Id="rId12" Type="http://schemas.openxmlformats.org/officeDocument/2006/relationships/hyperlink" Target="http://www.totton.ac.uk/" TargetMode="External"/><Relationship Id="rId2" Type="http://schemas.openxmlformats.org/officeDocument/2006/relationships/notesSlide" Target="../notesSlides/notesSlide38.xml"/><Relationship Id="rId1" Type="http://schemas.openxmlformats.org/officeDocument/2006/relationships/slideLayout" Target="../slideLayouts/slideLayout90.xml"/><Relationship Id="rId6" Type="http://schemas.openxmlformats.org/officeDocument/2006/relationships/hyperlink" Target="http://www.barton-peveril.ac.uk/" TargetMode="External"/><Relationship Id="rId11" Type="http://schemas.openxmlformats.org/officeDocument/2006/relationships/hyperlink" Target="http://www.sparsholt.ac.uk/" TargetMode="External"/><Relationship Id="rId5" Type="http://schemas.openxmlformats.org/officeDocument/2006/relationships/hyperlink" Target="https://clipartix.com/calendar-clipart-image-3600/" TargetMode="External"/><Relationship Id="rId10" Type="http://schemas.openxmlformats.org/officeDocument/2006/relationships/hyperlink" Target="http://www.itchen.ac.uk/" TargetMode="External"/><Relationship Id="rId4" Type="http://schemas.openxmlformats.org/officeDocument/2006/relationships/image" Target="../media/image37.png"/><Relationship Id="rId9" Type="http://schemas.openxmlformats.org/officeDocument/2006/relationships/hyperlink" Target="http://www.richardtaunton.ac.u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9.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90.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h.uk/"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hyperlink" Target="mailto:H.Lo@toynbee.hants.sch.uk" TargetMode="External"/><Relationship Id="rId13" Type="http://schemas.openxmlformats.org/officeDocument/2006/relationships/hyperlink" Target="mailto:S.McAllister@toynbee.hants.sch.uk" TargetMode="External"/><Relationship Id="rId18" Type="http://schemas.openxmlformats.org/officeDocument/2006/relationships/hyperlink" Target="mailto:r.law@toynbee.hants.sch.uk" TargetMode="External"/><Relationship Id="rId3" Type="http://schemas.openxmlformats.org/officeDocument/2006/relationships/image" Target="../media/image4.jpg"/><Relationship Id="rId21" Type="http://schemas.openxmlformats.org/officeDocument/2006/relationships/hyperlink" Target="mailto:g.leyman@toynbee.hants.sch.uk" TargetMode="External"/><Relationship Id="rId7" Type="http://schemas.openxmlformats.org/officeDocument/2006/relationships/hyperlink" Target="mailto:j.clarke@toynbee.hants.sch.uk" TargetMode="External"/><Relationship Id="rId12" Type="http://schemas.openxmlformats.org/officeDocument/2006/relationships/hyperlink" Target="mailto:W.Locke@toynbee.hants.sch.uk" TargetMode="External"/><Relationship Id="rId17" Type="http://schemas.openxmlformats.org/officeDocument/2006/relationships/hyperlink" Target="mailto:h.dunning@toynbee.hants.sch.uk" TargetMode="External"/><Relationship Id="rId2" Type="http://schemas.openxmlformats.org/officeDocument/2006/relationships/notesSlide" Target="../notesSlides/notesSlide42.xml"/><Relationship Id="rId16" Type="http://schemas.openxmlformats.org/officeDocument/2006/relationships/hyperlink" Target="mailto:c.french@toynbee.hants.sch.uk" TargetMode="External"/><Relationship Id="rId20" Type="http://schemas.openxmlformats.org/officeDocument/2006/relationships/hyperlink" Target="mailto:S.Frampton@toynbee.hants.sch.uk" TargetMode="External"/><Relationship Id="rId1" Type="http://schemas.openxmlformats.org/officeDocument/2006/relationships/slideLayout" Target="../slideLayouts/slideLayout29.xml"/><Relationship Id="rId6" Type="http://schemas.openxmlformats.org/officeDocument/2006/relationships/hyperlink" Target="mailto:g.taylor@toynbee.hants.sch.uk" TargetMode="External"/><Relationship Id="rId11" Type="http://schemas.openxmlformats.org/officeDocument/2006/relationships/hyperlink" Target="mailto:e.hatch@toynbee.hants.sch.uk" TargetMode="External"/><Relationship Id="rId5" Type="http://schemas.openxmlformats.org/officeDocument/2006/relationships/hyperlink" Target="mailto:e.hill@toynbee.hants.sch.uk" TargetMode="External"/><Relationship Id="rId15" Type="http://schemas.openxmlformats.org/officeDocument/2006/relationships/hyperlink" Target="mailto:r.still@toynbee.hants.sch.uk" TargetMode="External"/><Relationship Id="rId10" Type="http://schemas.openxmlformats.org/officeDocument/2006/relationships/hyperlink" Target="mailto:a.goldsmith@toynbee.hants.sch.uk" TargetMode="External"/><Relationship Id="rId19" Type="http://schemas.openxmlformats.org/officeDocument/2006/relationships/hyperlink" Target="mailto:r.murchie@toynbee.hants.sch.uk" TargetMode="External"/><Relationship Id="rId4" Type="http://schemas.openxmlformats.org/officeDocument/2006/relationships/hyperlink" Target="mailto:b.sherrell@toynbee.hants.sch.uk" TargetMode="External"/><Relationship Id="rId9" Type="http://schemas.openxmlformats.org/officeDocument/2006/relationships/hyperlink" Target="mailto:e.parker@toynbee.hants.sch.uk" TargetMode="External"/><Relationship Id="rId14" Type="http://schemas.openxmlformats.org/officeDocument/2006/relationships/hyperlink" Target="mailto:b.rice@toynbee.hants.sch.uk"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mailto:s.Frampton@toynbee.hants.sch.uk" TargetMode="External"/><Relationship Id="rId3" Type="http://schemas.openxmlformats.org/officeDocument/2006/relationships/hyperlink" Target="mailto:t.clarkson@toynbee.hants.sch.uk" TargetMode="External"/><Relationship Id="rId7" Type="http://schemas.openxmlformats.org/officeDocument/2006/relationships/hyperlink" Target="mailto:e.sale@toynbee.hants.sch.uk"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mailto:l.down@toynbee.hants.sch.uk" TargetMode="External"/><Relationship Id="rId5" Type="http://schemas.openxmlformats.org/officeDocument/2006/relationships/hyperlink" Target="mailto:h.dunning@toynbee.hants.sch.uk" TargetMode="External"/><Relationship Id="rId10" Type="http://schemas.openxmlformats.org/officeDocument/2006/relationships/hyperlink" Target="mailto:s.davis@toynbee.hants.sch.uk" TargetMode="External"/><Relationship Id="rId4" Type="http://schemas.openxmlformats.org/officeDocument/2006/relationships/hyperlink" Target="mailto:s.dalton@toynbee.hants.sch.uk" TargetMode="External"/><Relationship Id="rId9" Type="http://schemas.openxmlformats.org/officeDocument/2006/relationships/hyperlink" Target="mailto:s.mcallister@toynbee.hants.sch.u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DC250E21-A671-E6DD-45C2-CF9EDC9C70C3}"/>
              </a:ext>
            </a:extLst>
          </p:cNvPr>
          <p:cNvPicPr>
            <a:picLocks noChangeAspect="1"/>
          </p:cNvPicPr>
          <p:nvPr/>
        </p:nvPicPr>
        <p:blipFill rotWithShape="1">
          <a:blip r:embed="rId3">
            <a:extLst>
              <a:ext uri="{28A0092B-C50C-407E-A947-70E740481C1C}">
                <a14:useLocalDpi xmlns:a14="http://schemas.microsoft.com/office/drawing/2010/main" val="0"/>
              </a:ext>
            </a:extLst>
          </a:blip>
          <a:srcRect t="31054" r="1" b="18780"/>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extBox 1">
            <a:extLst>
              <a:ext uri="{FF2B5EF4-FFF2-40B4-BE49-F238E27FC236}">
                <a16:creationId xmlns:a16="http://schemas.microsoft.com/office/drawing/2014/main" id="{521BB2F4-3B9A-4134-B8CF-23EB4990A115}"/>
              </a:ext>
            </a:extLst>
          </p:cNvPr>
          <p:cNvSpPr txBox="1"/>
          <p:nvPr/>
        </p:nvSpPr>
        <p:spPr>
          <a:xfrm>
            <a:off x="1524000" y="1"/>
            <a:ext cx="9143592" cy="3570208"/>
          </a:xfrm>
          <a:prstGeom prst="rect">
            <a:avLst/>
          </a:prstGeom>
          <a:noFill/>
        </p:spPr>
        <p:txBody>
          <a:bodyPr wrap="square" lIns="91440" tIns="45720" rIns="91440" bIns="45720" rtlCol="0" anchor="t">
            <a:spAutoFit/>
          </a:bodyPr>
          <a:lstStyle/>
          <a:p>
            <a:pPr algn="ctr" defTabSz="457200">
              <a:defRPr/>
            </a:pPr>
            <a:r>
              <a:rPr lang="en-GB" sz="6000" dirty="0">
                <a:solidFill>
                  <a:prstClr val="black"/>
                </a:solidFill>
                <a:effectLst>
                  <a:outerShdw blurRad="38100" dist="38100" dir="2700000" algn="tl">
                    <a:srgbClr val="000000">
                      <a:alpha val="43137"/>
                    </a:srgbClr>
                  </a:outerShdw>
                </a:effectLst>
                <a:latin typeface="Impact" panose="020B0806030902050204" pitchFamily="34" charset="0"/>
              </a:rPr>
              <a:t>Year 11 Information Evening</a:t>
            </a:r>
          </a:p>
          <a:p>
            <a:pPr algn="ctr" defTabSz="457200">
              <a:defRPr/>
            </a:pPr>
            <a:endParaRPr lang="en-GB" sz="500" dirty="0">
              <a:solidFill>
                <a:prstClr val="black"/>
              </a:solidFill>
              <a:effectLst>
                <a:outerShdw blurRad="38100" dist="38100" dir="2700000" algn="tl">
                  <a:srgbClr val="000000">
                    <a:alpha val="43137"/>
                  </a:srgbClr>
                </a:outerShdw>
              </a:effectLst>
              <a:latin typeface="Impact" panose="020B0806030902050204" pitchFamily="34" charset="0"/>
            </a:endParaRPr>
          </a:p>
          <a:p>
            <a:pPr algn="ctr" defTabSz="457200">
              <a:defRPr/>
            </a:pPr>
            <a:endParaRPr lang="en-GB" sz="3200" dirty="0">
              <a:solidFill>
                <a:prstClr val="black"/>
              </a:solidFill>
              <a:latin typeface="Impact" panose="020B0806030902050204" pitchFamily="34" charset="0"/>
            </a:endParaRPr>
          </a:p>
          <a:p>
            <a:pPr algn="ctr" defTabSz="457200">
              <a:defRPr/>
            </a:pPr>
            <a:endParaRPr lang="en-GB" sz="1000" dirty="0">
              <a:solidFill>
                <a:prstClr val="black"/>
              </a:solidFill>
              <a:latin typeface="Impact" panose="020B0806030902050204" pitchFamily="34" charset="0"/>
            </a:endParaRPr>
          </a:p>
          <a:p>
            <a:pPr algn="ctr" defTabSz="457200">
              <a:defRPr/>
            </a:pPr>
            <a:endParaRPr lang="en-GB" sz="500" dirty="0">
              <a:solidFill>
                <a:prstClr val="black"/>
              </a:solidFill>
              <a:latin typeface="Impact" panose="020B0806030902050204" pitchFamily="34" charset="0"/>
            </a:endParaRPr>
          </a:p>
          <a:p>
            <a:pPr algn="ctr" defTabSz="457200">
              <a:defRPr/>
            </a:pPr>
            <a:r>
              <a:rPr lang="en-GB" sz="3200" dirty="0">
                <a:solidFill>
                  <a:prstClr val="black"/>
                </a:solidFill>
                <a:latin typeface="Impact" panose="020B0806030902050204" pitchFamily="34" charset="0"/>
              </a:rPr>
              <a:t>Introduction and the Year Ahead</a:t>
            </a:r>
          </a:p>
          <a:p>
            <a:pPr algn="ctr" defTabSz="457200">
              <a:defRPr/>
            </a:pPr>
            <a:r>
              <a:rPr lang="en-GB" sz="2000" dirty="0">
                <a:solidFill>
                  <a:schemeClr val="tx1">
                    <a:lumMod val="75000"/>
                    <a:lumOff val="25000"/>
                  </a:schemeClr>
                </a:solidFill>
                <a:latin typeface="Impact" panose="020B0806030902050204" pitchFamily="34" charset="0"/>
              </a:rPr>
              <a:t>Mr Magee (Assistant Headteacher)</a:t>
            </a:r>
          </a:p>
          <a:p>
            <a:pPr algn="ctr" defTabSz="457200">
              <a:defRPr/>
            </a:pPr>
            <a:endParaRPr lang="en-GB" sz="1000" dirty="0">
              <a:solidFill>
                <a:prstClr val="black"/>
              </a:solidFill>
              <a:latin typeface="Impact" panose="020B0806030902050204" pitchFamily="34" charset="0"/>
            </a:endParaRPr>
          </a:p>
          <a:p>
            <a:pPr algn="ctr" defTabSz="457200">
              <a:defRPr/>
            </a:pPr>
            <a:r>
              <a:rPr lang="en-GB" sz="3200" dirty="0">
                <a:solidFill>
                  <a:prstClr val="black"/>
                </a:solidFill>
                <a:latin typeface="Impact" panose="020B0806030902050204" pitchFamily="34" charset="0"/>
              </a:rPr>
              <a:t>Pastoral Support </a:t>
            </a:r>
          </a:p>
          <a:p>
            <a:pPr algn="ctr" defTabSz="457200">
              <a:defRPr/>
            </a:pPr>
            <a:r>
              <a:rPr lang="en-GB" sz="2000" dirty="0">
                <a:solidFill>
                  <a:schemeClr val="tx1">
                    <a:lumMod val="75000"/>
                    <a:lumOff val="25000"/>
                  </a:schemeClr>
                </a:solidFill>
                <a:latin typeface="Impact"/>
              </a:rPr>
              <a:t>Miss Vallance  (Year 11 Guidance Manager)</a:t>
            </a:r>
          </a:p>
        </p:txBody>
      </p:sp>
    </p:spTree>
    <p:extLst>
      <p:ext uri="{BB962C8B-B14F-4D97-AF65-F5344CB8AC3E}">
        <p14:creationId xmlns:p14="http://schemas.microsoft.com/office/powerpoint/2010/main" val="372921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F3CEB-44A4-4A79-851F-F7F08FBA97B9}"/>
              </a:ext>
            </a:extLst>
          </p:cNvPr>
          <p:cNvPicPr>
            <a:picLocks noChangeAspect="1"/>
          </p:cNvPicPr>
          <p:nvPr/>
        </p:nvPicPr>
        <p:blipFill rotWithShape="1">
          <a:blip r:embed="rId3"/>
          <a:srcRect l="11697" t="25937" r="11525"/>
          <a:stretch/>
        </p:blipFill>
        <p:spPr>
          <a:xfrm>
            <a:off x="7422152" y="166658"/>
            <a:ext cx="2916114" cy="1394825"/>
          </a:xfrm>
          <a:prstGeom prst="rect">
            <a:avLst/>
          </a:prstGeom>
        </p:spPr>
      </p:pic>
      <p:sp>
        <p:nvSpPr>
          <p:cNvPr id="9" name="TextBox 8">
            <a:extLst>
              <a:ext uri="{FF2B5EF4-FFF2-40B4-BE49-F238E27FC236}">
                <a16:creationId xmlns:a16="http://schemas.microsoft.com/office/drawing/2014/main" id="{16DC8918-9F50-42A2-99B2-F460A6246F9A}"/>
              </a:ext>
            </a:extLst>
          </p:cNvPr>
          <p:cNvSpPr txBox="1"/>
          <p:nvPr/>
        </p:nvSpPr>
        <p:spPr>
          <a:xfrm>
            <a:off x="1853735" y="166658"/>
            <a:ext cx="4528015" cy="1015663"/>
          </a:xfrm>
          <a:prstGeom prst="rect">
            <a:avLst/>
          </a:prstGeom>
          <a:solidFill>
            <a:schemeClr val="accent2">
              <a:lumMod val="20000"/>
              <a:lumOff val="80000"/>
            </a:schemeClr>
          </a:solidFill>
          <a:ln>
            <a:solidFill>
              <a:schemeClr val="tx1"/>
            </a:solidFill>
          </a:ln>
        </p:spPr>
        <p:txBody>
          <a:bodyPr wrap="square" rtlCol="0">
            <a:spAutoFit/>
          </a:bodyPr>
          <a:lstStyle/>
          <a:p>
            <a:pPr defTabSz="457200"/>
            <a:r>
              <a:rPr lang="en-US" sz="2000" b="1">
                <a:solidFill>
                  <a:prstClr val="black"/>
                </a:solidFill>
                <a:latin typeface="Calibri" panose="020F0502020204030204"/>
              </a:rPr>
              <a:t>SCHOOL CULTURE: </a:t>
            </a:r>
          </a:p>
          <a:p>
            <a:pPr defTabSz="457200"/>
            <a:r>
              <a:rPr lang="en-US" sz="2000" b="1">
                <a:solidFill>
                  <a:prstClr val="black"/>
                </a:solidFill>
                <a:latin typeface="Calibri" panose="020F0502020204030204"/>
              </a:rPr>
              <a:t>What does it mean to be a part of the Toynbee Community?</a:t>
            </a:r>
            <a:endParaRPr lang="en-US" sz="2000">
              <a:solidFill>
                <a:prstClr val="black"/>
              </a:solidFill>
              <a:latin typeface="Calibri" panose="020F0502020204030204"/>
            </a:endParaRPr>
          </a:p>
        </p:txBody>
      </p:sp>
      <p:sp>
        <p:nvSpPr>
          <p:cNvPr id="6" name="TextBox 5">
            <a:extLst>
              <a:ext uri="{FF2B5EF4-FFF2-40B4-BE49-F238E27FC236}">
                <a16:creationId xmlns:a16="http://schemas.microsoft.com/office/drawing/2014/main" id="{821E2D5B-0DDD-2233-AD72-E05FE590A2A3}"/>
              </a:ext>
            </a:extLst>
          </p:cNvPr>
          <p:cNvSpPr txBox="1"/>
          <p:nvPr/>
        </p:nvSpPr>
        <p:spPr>
          <a:xfrm>
            <a:off x="1853734" y="1502676"/>
            <a:ext cx="498961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sz="2000" b="1" dirty="0">
                <a:solidFill>
                  <a:prstClr val="black"/>
                </a:solidFill>
                <a:latin typeface="Calibri" panose="020F0502020204030204"/>
                <a:ea typeface="Calibri"/>
                <a:cs typeface="Calibri"/>
              </a:rPr>
              <a:t>Attendance</a:t>
            </a:r>
          </a:p>
          <a:p>
            <a:pPr defTabSz="457200"/>
            <a:endParaRPr lang="en-US" sz="2000">
              <a:solidFill>
                <a:prstClr val="black"/>
              </a:solidFill>
              <a:latin typeface="Calibri" panose="020F0502020204030204"/>
              <a:ea typeface="Calibri"/>
              <a:cs typeface="Calibri"/>
            </a:endParaRPr>
          </a:p>
          <a:p>
            <a:pPr defTabSz="457200"/>
            <a:endParaRPr lang="en-US">
              <a:solidFill>
                <a:prstClr val="black"/>
              </a:solidFill>
              <a:latin typeface="Calibri" panose="020F0502020204030204"/>
              <a:ea typeface="Calibri"/>
              <a:cs typeface="Calibri"/>
            </a:endParaRPr>
          </a:p>
          <a:p>
            <a:pPr marL="285750" indent="-285750" defTabSz="457200">
              <a:buFont typeface="Arial"/>
              <a:buChar char="•"/>
            </a:pPr>
            <a:endParaRPr lang="en-US">
              <a:solidFill>
                <a:prstClr val="black"/>
              </a:solidFill>
              <a:latin typeface="Calibri" panose="020F0502020204030204"/>
              <a:ea typeface="Calibri"/>
              <a:cs typeface="Calibri"/>
            </a:endParaRPr>
          </a:p>
          <a:p>
            <a:pPr defTabSz="457200"/>
            <a:endParaRPr lang="en-US">
              <a:solidFill>
                <a:prstClr val="black"/>
              </a:solidFill>
              <a:latin typeface="Calibri" panose="020F0502020204030204"/>
              <a:ea typeface="Calibri"/>
              <a:cs typeface="Calibri"/>
            </a:endParaRPr>
          </a:p>
          <a:p>
            <a:pPr defTabSz="457200"/>
            <a:endParaRPr lang="en-US">
              <a:solidFill>
                <a:prstClr val="black"/>
              </a:solidFill>
              <a:latin typeface="Calibri" panose="020F0502020204030204"/>
              <a:ea typeface="Calibri"/>
              <a:cs typeface="Calibri"/>
            </a:endParaRPr>
          </a:p>
        </p:txBody>
      </p:sp>
      <p:graphicFrame>
        <p:nvGraphicFramePr>
          <p:cNvPr id="2" name="Chart 1" descr="Chart type: Clustered Bar. 'Attendance': 100% has noticeably higher 'Progress'.&#10;&#10;Description automatically generated">
            <a:extLst>
              <a:ext uri="{FF2B5EF4-FFF2-40B4-BE49-F238E27FC236}">
                <a16:creationId xmlns:a16="http://schemas.microsoft.com/office/drawing/2014/main" id="{6D2DE1D2-A828-85F6-3D05-FF40992402FC}"/>
              </a:ext>
            </a:extLst>
          </p:cNvPr>
          <p:cNvGraphicFramePr>
            <a:graphicFrameLocks/>
          </p:cNvGraphicFramePr>
          <p:nvPr/>
        </p:nvGraphicFramePr>
        <p:xfrm>
          <a:off x="3236804" y="2079190"/>
          <a:ext cx="5709781" cy="404799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B0D57E45-D6F5-8D1F-2DEF-B4F6EC14C77A}"/>
              </a:ext>
            </a:extLst>
          </p:cNvPr>
          <p:cNvSpPr txBox="1"/>
          <p:nvPr/>
        </p:nvSpPr>
        <p:spPr>
          <a:xfrm>
            <a:off x="7515617" y="2630465"/>
            <a:ext cx="498953"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dirty="0">
                <a:solidFill>
                  <a:prstClr val="black"/>
                </a:solidFill>
                <a:latin typeface="Calibri" panose="020F0502020204030204"/>
                <a:ea typeface="Calibri"/>
                <a:cs typeface="Calibri"/>
              </a:rPr>
              <a:t>0.7</a:t>
            </a:r>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F75A4E2A-CD65-8AF6-2E17-64C744AAE9C1}"/>
              </a:ext>
            </a:extLst>
          </p:cNvPr>
          <p:cNvSpPr txBox="1"/>
          <p:nvPr/>
        </p:nvSpPr>
        <p:spPr>
          <a:xfrm>
            <a:off x="7066766" y="3131506"/>
            <a:ext cx="697282"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dirty="0">
                <a:solidFill>
                  <a:prstClr val="black"/>
                </a:solidFill>
                <a:latin typeface="Calibri" panose="020F0502020204030204"/>
                <a:ea typeface="Calibri"/>
                <a:cs typeface="Calibri"/>
              </a:rPr>
              <a:t>0.35</a:t>
            </a:r>
            <a:endParaRPr lang="en-US"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7D0EE20A-392B-A591-5D64-226C241C8114}"/>
              </a:ext>
            </a:extLst>
          </p:cNvPr>
          <p:cNvSpPr txBox="1"/>
          <p:nvPr/>
        </p:nvSpPr>
        <p:spPr>
          <a:xfrm>
            <a:off x="6993699" y="3611670"/>
            <a:ext cx="6033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dirty="0">
                <a:solidFill>
                  <a:prstClr val="black"/>
                </a:solidFill>
                <a:latin typeface="Calibri" panose="020F0502020204030204"/>
                <a:ea typeface="Calibri"/>
                <a:cs typeface="Calibri"/>
              </a:rPr>
              <a:t>0.29</a:t>
            </a:r>
            <a:endParaRPr lang="en-US"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110BE26B-AA86-A36A-6A60-228B5AA25C58}"/>
              </a:ext>
            </a:extLst>
          </p:cNvPr>
          <p:cNvSpPr txBox="1"/>
          <p:nvPr/>
        </p:nvSpPr>
        <p:spPr>
          <a:xfrm>
            <a:off x="6294328" y="4102273"/>
            <a:ext cx="697282"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dirty="0">
                <a:solidFill>
                  <a:prstClr val="black"/>
                </a:solidFill>
                <a:latin typeface="Calibri" panose="020F0502020204030204"/>
                <a:ea typeface="Calibri"/>
                <a:cs typeface="Calibri"/>
              </a:rPr>
              <a:t>-0.01</a:t>
            </a:r>
            <a:endParaRPr lang="en-US"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5E74D4E7-9127-1E70-7F8A-0B5D4A656BA2}"/>
              </a:ext>
            </a:extLst>
          </p:cNvPr>
          <p:cNvSpPr txBox="1"/>
          <p:nvPr/>
        </p:nvSpPr>
        <p:spPr>
          <a:xfrm>
            <a:off x="5615836" y="4634629"/>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dirty="0">
                <a:solidFill>
                  <a:prstClr val="black"/>
                </a:solidFill>
                <a:latin typeface="Calibri" panose="020F0502020204030204"/>
                <a:ea typeface="Calibri"/>
                <a:cs typeface="Calibri"/>
              </a:rPr>
              <a:t>-0.83</a:t>
            </a:r>
            <a:endParaRPr lang="en-US"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5507227F-9667-E54F-1829-383CCAD48DC4}"/>
              </a:ext>
            </a:extLst>
          </p:cNvPr>
          <p:cNvSpPr txBox="1"/>
          <p:nvPr/>
        </p:nvSpPr>
        <p:spPr>
          <a:xfrm>
            <a:off x="5469699" y="5135671"/>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dirty="0">
                <a:solidFill>
                  <a:prstClr val="black"/>
                </a:solidFill>
                <a:latin typeface="Calibri" panose="020F0502020204030204"/>
                <a:ea typeface="Calibri"/>
                <a:cs typeface="Calibri"/>
              </a:rPr>
              <a:t>-0.97</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5265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BCD8A5-D596-D04C-D9E2-BEF239CA4088}"/>
              </a:ext>
            </a:extLst>
          </p:cNvPr>
          <p:cNvSpPr txBox="1"/>
          <p:nvPr/>
        </p:nvSpPr>
        <p:spPr>
          <a:xfrm>
            <a:off x="1669200" y="108145"/>
            <a:ext cx="8901405" cy="584775"/>
          </a:xfrm>
          <a:prstGeom prst="rect">
            <a:avLst/>
          </a:prstGeom>
          <a:solidFill>
            <a:schemeClr val="bg2"/>
          </a:solidFill>
          <a:ln>
            <a:solidFill>
              <a:schemeClr val="tx1"/>
            </a:solidFill>
          </a:ln>
        </p:spPr>
        <p:txBody>
          <a:bodyPr wrap="square" rtlCol="0">
            <a:spAutoFit/>
          </a:bodyPr>
          <a:lstStyle/>
          <a:p>
            <a:pPr algn="ctr"/>
            <a:r>
              <a:rPr lang="en-US" sz="3200" dirty="0"/>
              <a:t>What will our routine be for Tutor Time?</a:t>
            </a:r>
            <a:endParaRPr lang="en-GB" sz="3200" dirty="0"/>
          </a:p>
        </p:txBody>
      </p:sp>
      <p:sp>
        <p:nvSpPr>
          <p:cNvPr id="7" name="TextBox 6">
            <a:extLst>
              <a:ext uri="{FF2B5EF4-FFF2-40B4-BE49-F238E27FC236}">
                <a16:creationId xmlns:a16="http://schemas.microsoft.com/office/drawing/2014/main" id="{9C197825-5ECB-9F4A-E42C-3E4B316E5080}"/>
              </a:ext>
            </a:extLst>
          </p:cNvPr>
          <p:cNvSpPr txBox="1"/>
          <p:nvPr/>
        </p:nvSpPr>
        <p:spPr>
          <a:xfrm>
            <a:off x="1669199" y="870287"/>
            <a:ext cx="8794134" cy="4832092"/>
          </a:xfrm>
          <a:prstGeom prst="rect">
            <a:avLst/>
          </a:prstGeom>
          <a:solidFill>
            <a:schemeClr val="accent4">
              <a:lumMod val="20000"/>
              <a:lumOff val="80000"/>
            </a:schemeClr>
          </a:solidFill>
          <a:ln>
            <a:solidFill>
              <a:schemeClr val="accent1"/>
            </a:solidFill>
          </a:ln>
        </p:spPr>
        <p:txBody>
          <a:bodyPr wrap="square" lIns="91440" tIns="45720" rIns="91440" bIns="45720" rtlCol="0" anchor="t">
            <a:spAutoFit/>
          </a:bodyPr>
          <a:lstStyle/>
          <a:p>
            <a:r>
              <a:rPr lang="en-GB" sz="2000" b="1" dirty="0">
                <a:solidFill>
                  <a:srgbClr val="FF0000"/>
                </a:solidFill>
              </a:rPr>
              <a:t>8.30-8.40am</a:t>
            </a:r>
          </a:p>
          <a:p>
            <a:r>
              <a:rPr lang="en-GB" sz="2000" b="1" dirty="0">
                <a:solidFill>
                  <a:srgbClr val="FF0000"/>
                </a:solidFill>
              </a:rPr>
              <a:t>You will be a in a seating plan for Tutor Time</a:t>
            </a:r>
          </a:p>
          <a:p>
            <a:endParaRPr lang="en-GB" sz="2000" b="1" dirty="0">
              <a:solidFill>
                <a:srgbClr val="FF0000"/>
              </a:solidFill>
            </a:endParaRPr>
          </a:p>
          <a:p>
            <a:pPr marL="514350" indent="-514350">
              <a:buAutoNum type="arabicPeriod"/>
            </a:pPr>
            <a:r>
              <a:rPr lang="en-GB" sz="2000" b="1" dirty="0"/>
              <a:t>Pupils line up outside of the classroom</a:t>
            </a:r>
          </a:p>
          <a:p>
            <a:pPr marL="514350" indent="-514350">
              <a:buAutoNum type="arabicPeriod"/>
            </a:pPr>
            <a:r>
              <a:rPr lang="en-GB" sz="2000" b="1" dirty="0"/>
              <a:t>Tutor meets pupils at door and pupils enter </a:t>
            </a:r>
          </a:p>
          <a:p>
            <a:pPr marL="514350" indent="-514350">
              <a:buAutoNum type="arabicPeriod"/>
            </a:pPr>
            <a:r>
              <a:rPr lang="en-GB" sz="2000" b="1" dirty="0"/>
              <a:t>Pupils stand behind chairs in silence</a:t>
            </a:r>
          </a:p>
          <a:p>
            <a:pPr marL="514350" indent="-514350">
              <a:buAutoNum type="arabicPeriod"/>
            </a:pPr>
            <a:r>
              <a:rPr lang="en-GB" sz="2000" b="1" dirty="0"/>
              <a:t>Uniform check</a:t>
            </a:r>
          </a:p>
          <a:p>
            <a:pPr marL="514350" indent="-514350">
              <a:buAutoNum type="arabicPeriod"/>
            </a:pPr>
            <a:r>
              <a:rPr lang="en-GB" sz="2000" b="1" dirty="0"/>
              <a:t>Register</a:t>
            </a:r>
          </a:p>
          <a:p>
            <a:pPr marL="514350" indent="-514350">
              <a:buAutoNum type="arabicPeriod"/>
            </a:pPr>
            <a:r>
              <a:rPr lang="en-GB" sz="2000" b="1" dirty="0"/>
              <a:t>Thought for the Week</a:t>
            </a:r>
          </a:p>
          <a:p>
            <a:pPr marL="514350" indent="-514350">
              <a:buAutoNum type="arabicPeriod"/>
            </a:pPr>
            <a:r>
              <a:rPr lang="en-GB" sz="2000" b="1" dirty="0"/>
              <a:t>Notices</a:t>
            </a:r>
          </a:p>
          <a:p>
            <a:pPr marL="514350" indent="-514350">
              <a:buAutoNum type="arabicPeriod"/>
            </a:pPr>
            <a:endParaRPr lang="en-GB" sz="2000" b="1" dirty="0"/>
          </a:p>
          <a:p>
            <a:r>
              <a:rPr lang="en-GB" sz="2000" b="1" dirty="0">
                <a:solidFill>
                  <a:srgbClr val="FF0000"/>
                </a:solidFill>
              </a:rPr>
              <a:t>8.40-9am</a:t>
            </a:r>
          </a:p>
          <a:p>
            <a:endParaRPr lang="en-GB" sz="2400" b="1" dirty="0"/>
          </a:p>
          <a:p>
            <a:r>
              <a:rPr lang="en-GB" sz="2400" b="1" dirty="0"/>
              <a:t>Tutor Programme</a:t>
            </a:r>
          </a:p>
          <a:p>
            <a:endParaRPr lang="en-GB" sz="2000" b="1" dirty="0"/>
          </a:p>
        </p:txBody>
      </p:sp>
      <p:pic>
        <p:nvPicPr>
          <p:cNvPr id="2050" name="Picture 2" descr="Thoughts - Positivity and happiness thread. | Page 400 | Free Chat Now">
            <a:extLst>
              <a:ext uri="{FF2B5EF4-FFF2-40B4-BE49-F238E27FC236}">
                <a16:creationId xmlns:a16="http://schemas.microsoft.com/office/drawing/2014/main" id="{5117C315-BBF3-DB60-60B1-BEC49334C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00" r="1666" b="13320"/>
          <a:stretch/>
        </p:blipFill>
        <p:spPr bwMode="auto">
          <a:xfrm>
            <a:off x="6066267" y="3629722"/>
            <a:ext cx="4070875" cy="29260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48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607211-7AF4-A81C-3A7C-5048297D30A4}"/>
              </a:ext>
            </a:extLst>
          </p:cNvPr>
          <p:cNvPicPr>
            <a:picLocks noChangeAspect="1"/>
          </p:cNvPicPr>
          <p:nvPr/>
        </p:nvPicPr>
        <p:blipFill>
          <a:blip r:embed="rId3"/>
          <a:stretch>
            <a:fillRect/>
          </a:stretch>
        </p:blipFill>
        <p:spPr>
          <a:xfrm>
            <a:off x="1575955" y="0"/>
            <a:ext cx="9040091" cy="6858000"/>
          </a:xfrm>
          <a:prstGeom prst="rect">
            <a:avLst/>
          </a:prstGeom>
        </p:spPr>
      </p:pic>
    </p:spTree>
    <p:extLst>
      <p:ext uri="{BB962C8B-B14F-4D97-AF65-F5344CB8AC3E}">
        <p14:creationId xmlns:p14="http://schemas.microsoft.com/office/powerpoint/2010/main" val="76309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3591B-229B-4292-8691-F36452CB038D}"/>
              </a:ext>
            </a:extLst>
          </p:cNvPr>
          <p:cNvSpPr>
            <a:spLocks noGrp="1"/>
          </p:cNvSpPr>
          <p:nvPr>
            <p:ph type="ctrTitle"/>
          </p:nvPr>
        </p:nvSpPr>
        <p:spPr/>
        <p:txBody>
          <a:bodyPr/>
          <a:lstStyle/>
          <a:p>
            <a:r>
              <a:rPr lang="en-GB" dirty="0"/>
              <a:t>The Year ahead</a:t>
            </a:r>
          </a:p>
        </p:txBody>
      </p:sp>
      <p:sp>
        <p:nvSpPr>
          <p:cNvPr id="3" name="Subtitle 2">
            <a:extLst>
              <a:ext uri="{FF2B5EF4-FFF2-40B4-BE49-F238E27FC236}">
                <a16:creationId xmlns:a16="http://schemas.microsoft.com/office/drawing/2014/main" id="{DC1BF915-70D8-463C-9642-6F2DC9A86C21}"/>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413649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FB7AE-477E-4BD7-A273-F5834FB21E42}"/>
              </a:ext>
            </a:extLst>
          </p:cNvPr>
          <p:cNvSpPr>
            <a:spLocks noGrp="1"/>
          </p:cNvSpPr>
          <p:nvPr>
            <p:ph type="ctrTitle"/>
          </p:nvPr>
        </p:nvSpPr>
        <p:spPr/>
        <p:txBody>
          <a:bodyPr/>
          <a:lstStyle/>
          <a:p>
            <a:r>
              <a:rPr lang="en-GB" dirty="0"/>
              <a:t>Mock Exams</a:t>
            </a:r>
          </a:p>
        </p:txBody>
      </p:sp>
      <p:sp>
        <p:nvSpPr>
          <p:cNvPr id="3" name="Subtitle 2">
            <a:extLst>
              <a:ext uri="{FF2B5EF4-FFF2-40B4-BE49-F238E27FC236}">
                <a16:creationId xmlns:a16="http://schemas.microsoft.com/office/drawing/2014/main" id="{A7A87349-01A8-40A4-AA59-438065F8EE2D}"/>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91886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24D9-CA69-76D1-101F-F5BE85096C42}"/>
              </a:ext>
            </a:extLst>
          </p:cNvPr>
          <p:cNvSpPr>
            <a:spLocks noGrp="1"/>
          </p:cNvSpPr>
          <p:nvPr>
            <p:ph type="title"/>
          </p:nvPr>
        </p:nvSpPr>
        <p:spPr>
          <a:xfrm>
            <a:off x="1524000" y="-5681"/>
            <a:ext cx="7886700" cy="410346"/>
          </a:xfrm>
        </p:spPr>
        <p:txBody>
          <a:bodyPr>
            <a:normAutofit fontScale="90000"/>
          </a:bodyPr>
          <a:lstStyle/>
          <a:p>
            <a:r>
              <a:rPr lang="en-GB" sz="2400" b="1" dirty="0">
                <a:latin typeface="Calibri" panose="020F0502020204030204" pitchFamily="34" charset="0"/>
                <a:cs typeface="Calibri" panose="020F0502020204030204" pitchFamily="34" charset="0"/>
              </a:rPr>
              <a:t>Year 11 Mocks</a:t>
            </a:r>
          </a:p>
        </p:txBody>
      </p:sp>
      <p:sp>
        <p:nvSpPr>
          <p:cNvPr id="3" name="Content Placeholder 2">
            <a:extLst>
              <a:ext uri="{FF2B5EF4-FFF2-40B4-BE49-F238E27FC236}">
                <a16:creationId xmlns:a16="http://schemas.microsoft.com/office/drawing/2014/main" id="{CC816B76-6789-4B40-5AA3-87389E33BF7B}"/>
              </a:ext>
            </a:extLst>
          </p:cNvPr>
          <p:cNvSpPr>
            <a:spLocks noGrp="1"/>
          </p:cNvSpPr>
          <p:nvPr>
            <p:ph idx="1"/>
          </p:nvPr>
        </p:nvSpPr>
        <p:spPr>
          <a:xfrm>
            <a:off x="1240403" y="404665"/>
            <a:ext cx="9589274" cy="6453335"/>
          </a:xfrm>
        </p:spPr>
        <p:txBody>
          <a:bodyPr>
            <a:noAutofit/>
          </a:bodyPr>
          <a:lstStyle/>
          <a:p>
            <a:pPr marL="0" indent="0">
              <a:lnSpc>
                <a:spcPct val="107000"/>
              </a:lnSpc>
              <a:spcAft>
                <a:spcPts val="800"/>
              </a:spcAft>
              <a:buNone/>
            </a:pPr>
            <a:r>
              <a:rPr lang="en-GB" sz="1900" dirty="0">
                <a:latin typeface="Calibri" panose="020F0502020204030204" pitchFamily="34" charset="0"/>
                <a:ea typeface="Calibri" panose="020F0502020204030204" pitchFamily="34" charset="0"/>
                <a:cs typeface="Calibri" panose="020F0502020204030204" pitchFamily="34" charset="0"/>
              </a:rPr>
              <a:t>The written mock exams for Y11s will take place from </a:t>
            </a:r>
            <a:r>
              <a:rPr lang="en-GB" sz="1900" b="1" dirty="0">
                <a:latin typeface="Calibri" panose="020F0502020204030204" pitchFamily="34" charset="0"/>
                <a:ea typeface="Calibri" panose="020F0502020204030204" pitchFamily="34" charset="0"/>
                <a:cs typeface="Calibri" panose="020F0502020204030204" pitchFamily="34" charset="0"/>
              </a:rPr>
              <a:t>3</a:t>
            </a:r>
            <a:r>
              <a:rPr lang="en-GB" sz="1900" b="1" baseline="30000" dirty="0">
                <a:latin typeface="Calibri" panose="020F0502020204030204" pitchFamily="34" charset="0"/>
                <a:ea typeface="Calibri" panose="020F0502020204030204" pitchFamily="34" charset="0"/>
                <a:cs typeface="Calibri" panose="020F0502020204030204" pitchFamily="34" charset="0"/>
              </a:rPr>
              <a:t>rd</a:t>
            </a:r>
            <a:r>
              <a:rPr lang="en-GB" sz="1900" b="1" dirty="0">
                <a:latin typeface="Calibri" panose="020F0502020204030204" pitchFamily="34" charset="0"/>
                <a:ea typeface="Calibri" panose="020F0502020204030204" pitchFamily="34" charset="0"/>
                <a:cs typeface="Calibri" panose="020F0502020204030204" pitchFamily="34" charset="0"/>
              </a:rPr>
              <a:t> November </a:t>
            </a:r>
            <a:r>
              <a:rPr lang="en-GB" sz="1900" dirty="0">
                <a:latin typeface="Calibri" panose="020F0502020204030204" pitchFamily="34" charset="0"/>
                <a:ea typeface="Calibri" panose="020F0502020204030204" pitchFamily="34" charset="0"/>
                <a:cs typeface="Calibri" panose="020F0502020204030204" pitchFamily="34" charset="0"/>
              </a:rPr>
              <a:t>to </a:t>
            </a:r>
            <a:r>
              <a:rPr lang="en-GB" sz="1900" b="1" dirty="0">
                <a:latin typeface="Calibri" panose="020F0502020204030204" pitchFamily="34" charset="0"/>
                <a:ea typeface="Calibri" panose="020F0502020204030204" pitchFamily="34" charset="0"/>
                <a:cs typeface="Calibri" panose="020F0502020204030204" pitchFamily="34" charset="0"/>
              </a:rPr>
              <a:t>21</a:t>
            </a:r>
            <a:r>
              <a:rPr lang="en-GB" sz="1900" b="1" baseline="30000" dirty="0">
                <a:latin typeface="Calibri" panose="020F0502020204030204" pitchFamily="34" charset="0"/>
                <a:ea typeface="Calibri" panose="020F0502020204030204" pitchFamily="34" charset="0"/>
                <a:cs typeface="Calibri" panose="020F0502020204030204" pitchFamily="34" charset="0"/>
              </a:rPr>
              <a:t>st</a:t>
            </a:r>
            <a:r>
              <a:rPr lang="en-GB" sz="1900" b="1" dirty="0">
                <a:latin typeface="Calibri" panose="020F0502020204030204" pitchFamily="34" charset="0"/>
                <a:ea typeface="Calibri" panose="020F0502020204030204" pitchFamily="34" charset="0"/>
                <a:cs typeface="Calibri" panose="020F0502020204030204" pitchFamily="34" charset="0"/>
              </a:rPr>
              <a:t> November 2025</a:t>
            </a:r>
            <a:r>
              <a:rPr lang="en-GB" sz="1900" dirty="0">
                <a:latin typeface="Calibri" panose="020F0502020204030204" pitchFamily="34" charset="0"/>
                <a:ea typeface="Calibri" panose="020F0502020204030204" pitchFamily="34" charset="0"/>
                <a:cs typeface="Calibri" panose="020F0502020204030204" pitchFamily="34" charset="0"/>
              </a:rPr>
              <a:t>. MFL speaking exams will take place between </a:t>
            </a:r>
            <a:r>
              <a:rPr lang="en-GB" sz="1900" b="1" dirty="0">
                <a:latin typeface="Calibri" panose="020F0502020204030204" pitchFamily="34" charset="0"/>
                <a:ea typeface="Calibri" panose="020F0502020204030204" pitchFamily="34" charset="0"/>
                <a:cs typeface="Calibri" panose="020F0502020204030204" pitchFamily="34" charset="0"/>
              </a:rPr>
              <a:t>22</a:t>
            </a:r>
            <a:r>
              <a:rPr lang="en-GB" sz="1900" b="1" baseline="30000" dirty="0">
                <a:latin typeface="Calibri" panose="020F0502020204030204" pitchFamily="34" charset="0"/>
                <a:ea typeface="Calibri" panose="020F0502020204030204" pitchFamily="34" charset="0"/>
                <a:cs typeface="Calibri" panose="020F0502020204030204" pitchFamily="34" charset="0"/>
              </a:rPr>
              <a:t>nd</a:t>
            </a:r>
            <a:r>
              <a:rPr lang="en-GB" sz="1900" b="1" dirty="0">
                <a:latin typeface="Calibri" panose="020F0502020204030204" pitchFamily="34" charset="0"/>
                <a:ea typeface="Calibri" panose="020F0502020204030204" pitchFamily="34" charset="0"/>
                <a:cs typeface="Calibri" panose="020F0502020204030204" pitchFamily="34" charset="0"/>
              </a:rPr>
              <a:t> October </a:t>
            </a:r>
            <a:r>
              <a:rPr lang="en-GB" sz="1900" dirty="0">
                <a:latin typeface="Calibri" panose="020F0502020204030204" pitchFamily="34" charset="0"/>
                <a:ea typeface="Calibri" panose="020F0502020204030204" pitchFamily="34" charset="0"/>
                <a:cs typeface="Calibri" panose="020F0502020204030204" pitchFamily="34" charset="0"/>
              </a:rPr>
              <a:t>and </a:t>
            </a:r>
            <a:r>
              <a:rPr lang="en-GB" sz="1900" b="1" dirty="0">
                <a:latin typeface="Calibri" panose="020F0502020204030204" pitchFamily="34" charset="0"/>
                <a:ea typeface="Calibri" panose="020F0502020204030204" pitchFamily="34" charset="0"/>
                <a:cs typeface="Calibri" panose="020F0502020204030204" pitchFamily="34" charset="0"/>
              </a:rPr>
              <a:t>24</a:t>
            </a:r>
            <a:r>
              <a:rPr lang="en-GB" sz="1900" b="1" baseline="30000" dirty="0">
                <a:latin typeface="Calibri" panose="020F0502020204030204" pitchFamily="34" charset="0"/>
                <a:ea typeface="Calibri" panose="020F0502020204030204" pitchFamily="34" charset="0"/>
                <a:cs typeface="Calibri" panose="020F0502020204030204" pitchFamily="34" charset="0"/>
              </a:rPr>
              <a:t>th</a:t>
            </a:r>
            <a:r>
              <a:rPr lang="en-GB" sz="1900" b="1" dirty="0">
                <a:latin typeface="Calibri" panose="020F0502020204030204" pitchFamily="34" charset="0"/>
                <a:ea typeface="Calibri" panose="020F0502020204030204" pitchFamily="34" charset="0"/>
                <a:cs typeface="Calibri" panose="020F0502020204030204" pitchFamily="34" charset="0"/>
              </a:rPr>
              <a:t> October</a:t>
            </a:r>
            <a:r>
              <a:rPr lang="en-GB" sz="1900" dirty="0">
                <a:latin typeface="Calibri" panose="020F0502020204030204" pitchFamily="34" charset="0"/>
                <a:ea typeface="Calibri" panose="020F0502020204030204" pitchFamily="34" charset="0"/>
                <a:cs typeface="Calibri" panose="020F0502020204030204" pitchFamily="34" charset="0"/>
              </a:rPr>
              <a:t>. A Drama exam (Devising Drama) which counts towards the final Drama GCSE grade will take place all day on </a:t>
            </a:r>
            <a:r>
              <a:rPr lang="en-GB" sz="1900" b="1" dirty="0">
                <a:latin typeface="Calibri" panose="020F0502020204030204" pitchFamily="34" charset="0"/>
                <a:ea typeface="Calibri" panose="020F0502020204030204" pitchFamily="34" charset="0"/>
                <a:cs typeface="Calibri" panose="020F0502020204030204" pitchFamily="34" charset="0"/>
              </a:rPr>
              <a:t>21</a:t>
            </a:r>
            <a:r>
              <a:rPr lang="en-GB" sz="1900" b="1" baseline="30000" dirty="0">
                <a:latin typeface="Calibri" panose="020F0502020204030204" pitchFamily="34" charset="0"/>
                <a:ea typeface="Calibri" panose="020F0502020204030204" pitchFamily="34" charset="0"/>
                <a:cs typeface="Calibri" panose="020F0502020204030204" pitchFamily="34" charset="0"/>
              </a:rPr>
              <a:t>st</a:t>
            </a:r>
            <a:r>
              <a:rPr lang="en-GB" sz="1900" b="1" dirty="0">
                <a:latin typeface="Calibri" panose="020F0502020204030204" pitchFamily="34" charset="0"/>
                <a:ea typeface="Calibri" panose="020F0502020204030204" pitchFamily="34" charset="0"/>
                <a:cs typeface="Calibri" panose="020F0502020204030204" pitchFamily="34" charset="0"/>
              </a:rPr>
              <a:t> October</a:t>
            </a:r>
            <a:r>
              <a:rPr lang="en-GB"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The mocks will give pupils an experience of what the real exams will be like. </a:t>
            </a:r>
          </a:p>
          <a:p>
            <a:pPr marL="0" indent="0">
              <a:lnSpc>
                <a:spcPct val="107000"/>
              </a:lnSpc>
              <a:spcAft>
                <a:spcPts val="800"/>
              </a:spcAft>
              <a:buNone/>
            </a:pP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Morning exams will start at </a:t>
            </a:r>
            <a:r>
              <a:rPr lang="en-US" sz="1900" b="1" dirty="0">
                <a:solidFill>
                  <a:srgbClr val="000000"/>
                </a:solidFill>
                <a:latin typeface="Calibri" panose="020F0502020204030204" pitchFamily="34" charset="0"/>
                <a:ea typeface="Calibri" panose="020F0502020204030204" pitchFamily="34" charset="0"/>
                <a:cs typeface="Calibri" panose="020F0502020204030204" pitchFamily="34" charset="0"/>
              </a:rPr>
              <a:t>9:00am</a:t>
            </a: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 and afternoon exams will start between </a:t>
            </a:r>
            <a:r>
              <a:rPr lang="en-US" sz="1900" b="1" dirty="0">
                <a:solidFill>
                  <a:srgbClr val="000000"/>
                </a:solidFill>
                <a:latin typeface="Calibri" panose="020F0502020204030204" pitchFamily="34" charset="0"/>
                <a:ea typeface="Calibri" panose="020F0502020204030204" pitchFamily="34" charset="0"/>
                <a:cs typeface="Calibri" panose="020F0502020204030204" pitchFamily="34" charset="0"/>
              </a:rPr>
              <a:t>13:15pm</a:t>
            </a: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 and </a:t>
            </a:r>
            <a:r>
              <a:rPr lang="en-US" sz="1900" b="1" dirty="0">
                <a:solidFill>
                  <a:srgbClr val="000000"/>
                </a:solidFill>
                <a:latin typeface="Calibri" panose="020F0502020204030204" pitchFamily="34" charset="0"/>
                <a:ea typeface="Calibri" panose="020F0502020204030204" pitchFamily="34" charset="0"/>
                <a:cs typeface="Calibri" panose="020F0502020204030204" pitchFamily="34" charset="0"/>
              </a:rPr>
              <a:t>13:30pm </a:t>
            </a: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depending on the length of the exam. When an exam has ended, pupils will return to their normal lessons. Those with extra time allowance (</a:t>
            </a:r>
            <a:r>
              <a:rPr lang="en-US" sz="1900" b="1" dirty="0">
                <a:solidFill>
                  <a:srgbClr val="000000"/>
                </a:solidFill>
                <a:latin typeface="Calibri" panose="020F0502020204030204" pitchFamily="34" charset="0"/>
                <a:ea typeface="Calibri" panose="020F0502020204030204" pitchFamily="34" charset="0"/>
                <a:cs typeface="Calibri" panose="020F0502020204030204" pitchFamily="34" charset="0"/>
              </a:rPr>
              <a:t>Access arrangements</a:t>
            </a: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 are expected to use this time. This may end up with a few pupils ending their school day slightly later than normal. </a:t>
            </a:r>
          </a:p>
          <a:p>
            <a:pPr marL="0" indent="0">
              <a:lnSpc>
                <a:spcPct val="107000"/>
              </a:lnSpc>
              <a:spcAft>
                <a:spcPts val="800"/>
              </a:spcAft>
              <a:buNone/>
            </a:pPr>
            <a:r>
              <a:rPr lang="en-US" sz="1900" b="1" dirty="0">
                <a:solidFill>
                  <a:srgbClr val="000000"/>
                </a:solidFill>
                <a:latin typeface="Calibri" panose="020F0502020204030204" pitchFamily="34" charset="0"/>
                <a:ea typeface="Calibri" panose="020F0502020204030204" pitchFamily="34" charset="0"/>
                <a:cs typeface="Calibri" panose="020F0502020204030204" pitchFamily="34" charset="0"/>
              </a:rPr>
              <a:t>Access arrangements </a:t>
            </a:r>
            <a:r>
              <a:rPr lang="en-US" sz="1900" dirty="0">
                <a:solidFill>
                  <a:srgbClr val="000000"/>
                </a:solidFill>
                <a:latin typeface="Calibri" panose="020F0502020204030204" pitchFamily="34" charset="0"/>
                <a:ea typeface="Calibri" panose="020F0502020204030204" pitchFamily="34" charset="0"/>
                <a:cs typeface="Calibri" panose="020F0502020204030204" pitchFamily="34" charset="0"/>
              </a:rPr>
              <a:t>are where adjustments are made to meet specific needs of pupils. These are applied for well in advance of the summer exams (by the end of this term) and ideally before the start of the Y11 Mocks. Most pupils already know if they have access arrangements in place as they will have been using these during internal assessments. If you feel your child requires access arrangements which are not in place please contact the SENCO, Mrs. Hill or Mr. Stewart the Exam Officer.</a:t>
            </a:r>
          </a:p>
          <a:p>
            <a:pPr marL="0" indent="0">
              <a:lnSpc>
                <a:spcPct val="107000"/>
              </a:lnSpc>
              <a:spcAft>
                <a:spcPts val="800"/>
              </a:spcAft>
              <a:buNone/>
            </a:pPr>
            <a:r>
              <a:rPr lang="en-GB" sz="1900" dirty="0">
                <a:latin typeface="Calibri" panose="020F0502020204030204" pitchFamily="34" charset="0"/>
                <a:ea typeface="Times New Roman" panose="02020603050405020304" pitchFamily="18" charset="0"/>
                <a:cs typeface="Calibri" panose="020F0502020204030204" pitchFamily="34" charset="0"/>
              </a:rPr>
              <a:t>Most exams take place in the sports hall but there will be exceptions to this. I would ask all pupils to make themselves familiar with their own exam timetable when they receive it before the end of September. </a:t>
            </a:r>
            <a:endParaRPr lang="en-GB" sz="2000" dirty="0">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35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D4A85D-B44D-B1B8-E209-CCEAA6EA64B2}"/>
              </a:ext>
            </a:extLst>
          </p:cNvPr>
          <p:cNvGraphicFramePr>
            <a:graphicFrameLocks noGrp="1"/>
          </p:cNvGraphicFramePr>
          <p:nvPr>
            <p:extLst>
              <p:ext uri="{D42A27DB-BD31-4B8C-83A1-F6EECF244321}">
                <p14:modId xmlns:p14="http://schemas.microsoft.com/office/powerpoint/2010/main" val="1155854483"/>
              </p:ext>
            </p:extLst>
          </p:nvPr>
        </p:nvGraphicFramePr>
        <p:xfrm>
          <a:off x="413468" y="19814"/>
          <a:ext cx="10829678" cy="6838186"/>
        </p:xfrm>
        <a:graphic>
          <a:graphicData uri="http://schemas.openxmlformats.org/drawingml/2006/table">
            <a:tbl>
              <a:tblPr firstRow="1" firstCol="1" bandRow="1">
                <a:tableStyleId>{5C22544A-7EE6-4342-B048-85BDC9FD1C3A}</a:tableStyleId>
              </a:tblPr>
              <a:tblGrid>
                <a:gridCol w="1868556">
                  <a:extLst>
                    <a:ext uri="{9D8B030D-6E8A-4147-A177-3AD203B41FA5}">
                      <a16:colId xmlns:a16="http://schemas.microsoft.com/office/drawing/2014/main" val="2207959290"/>
                    </a:ext>
                  </a:extLst>
                </a:gridCol>
                <a:gridCol w="2463864">
                  <a:extLst>
                    <a:ext uri="{9D8B030D-6E8A-4147-A177-3AD203B41FA5}">
                      <a16:colId xmlns:a16="http://schemas.microsoft.com/office/drawing/2014/main" val="4252192993"/>
                    </a:ext>
                  </a:extLst>
                </a:gridCol>
                <a:gridCol w="1037532">
                  <a:extLst>
                    <a:ext uri="{9D8B030D-6E8A-4147-A177-3AD203B41FA5}">
                      <a16:colId xmlns:a16="http://schemas.microsoft.com/office/drawing/2014/main" val="3216733789"/>
                    </a:ext>
                  </a:extLst>
                </a:gridCol>
                <a:gridCol w="1134215">
                  <a:extLst>
                    <a:ext uri="{9D8B030D-6E8A-4147-A177-3AD203B41FA5}">
                      <a16:colId xmlns:a16="http://schemas.microsoft.com/office/drawing/2014/main" val="1219153870"/>
                    </a:ext>
                  </a:extLst>
                </a:gridCol>
                <a:gridCol w="2240891">
                  <a:extLst>
                    <a:ext uri="{9D8B030D-6E8A-4147-A177-3AD203B41FA5}">
                      <a16:colId xmlns:a16="http://schemas.microsoft.com/office/drawing/2014/main" val="1524917223"/>
                    </a:ext>
                  </a:extLst>
                </a:gridCol>
                <a:gridCol w="931679">
                  <a:extLst>
                    <a:ext uri="{9D8B030D-6E8A-4147-A177-3AD203B41FA5}">
                      <a16:colId xmlns:a16="http://schemas.microsoft.com/office/drawing/2014/main" val="1590086274"/>
                    </a:ext>
                  </a:extLst>
                </a:gridCol>
                <a:gridCol w="1152941">
                  <a:extLst>
                    <a:ext uri="{9D8B030D-6E8A-4147-A177-3AD203B41FA5}">
                      <a16:colId xmlns:a16="http://schemas.microsoft.com/office/drawing/2014/main" val="336418008"/>
                    </a:ext>
                  </a:extLst>
                </a:gridCol>
              </a:tblGrid>
              <a:tr h="562037">
                <a:tc>
                  <a:txBody>
                    <a:bodyPr/>
                    <a:lstStyle/>
                    <a:p>
                      <a:pPr>
                        <a:lnSpc>
                          <a:spcPct val="116000"/>
                        </a:lnSpc>
                        <a:spcAft>
                          <a:spcPts val="800"/>
                        </a:spcAft>
                        <a:buNone/>
                      </a:pPr>
                      <a:r>
                        <a:rPr lang="en-US" sz="1400" dirty="0">
                          <a:effectLst/>
                        </a:rPr>
                        <a:t>Week 1</a:t>
                      </a:r>
                      <a:endParaRPr lang="en-GB" sz="14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AM (9:00am start)</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End</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Extra time end</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PM (Start time)</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End</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dirty="0">
                          <a:effectLst/>
                        </a:rPr>
                        <a:t>Extra time end</a:t>
                      </a:r>
                      <a:endParaRPr lang="en-GB" sz="14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1733132884"/>
                  </a:ext>
                </a:extLst>
              </a:tr>
              <a:tr h="311086">
                <a:tc>
                  <a:txBody>
                    <a:bodyPr/>
                    <a:lstStyle/>
                    <a:p>
                      <a:pPr>
                        <a:lnSpc>
                          <a:spcPct val="116000"/>
                        </a:lnSpc>
                        <a:spcAft>
                          <a:spcPts val="800"/>
                        </a:spcAft>
                        <a:buNone/>
                      </a:pPr>
                      <a:r>
                        <a:rPr lang="en-US" sz="1400">
                          <a:effectLst/>
                        </a:rPr>
                        <a:t>Monday          3/11/25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Maths paper 1</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dirty="0">
                          <a:effectLst/>
                        </a:rPr>
                        <a:t>10:53</a:t>
                      </a:r>
                      <a:endParaRPr lang="en-GB" sz="14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dirty="0">
                          <a:effectLst/>
                        </a:rPr>
                        <a:t> </a:t>
                      </a:r>
                      <a:endParaRPr lang="en-GB" sz="14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75795177"/>
                  </a:ext>
                </a:extLst>
              </a:tr>
              <a:tr h="327264">
                <a:tc>
                  <a:txBody>
                    <a:bodyPr/>
                    <a:lstStyle/>
                    <a:p>
                      <a:pPr>
                        <a:lnSpc>
                          <a:spcPct val="116000"/>
                        </a:lnSpc>
                        <a:spcAft>
                          <a:spcPts val="800"/>
                        </a:spcAft>
                        <a:buNone/>
                      </a:pPr>
                      <a:r>
                        <a:rPr lang="en-US" sz="1400">
                          <a:effectLst/>
                        </a:rPr>
                        <a:t>Tuesday          4/11/25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English Language paper 2</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10:45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11:11</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Psychology paper 1 (13:15)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15:26</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2046124722"/>
                  </a:ext>
                </a:extLst>
              </a:tr>
              <a:tr h="315991">
                <a:tc>
                  <a:txBody>
                    <a:bodyPr/>
                    <a:lstStyle/>
                    <a:p>
                      <a:pPr>
                        <a:lnSpc>
                          <a:spcPct val="116000"/>
                        </a:lnSpc>
                        <a:spcAft>
                          <a:spcPts val="800"/>
                        </a:spcAft>
                        <a:buNone/>
                      </a:pPr>
                      <a:r>
                        <a:rPr lang="en-US" sz="1400">
                          <a:effectLst/>
                        </a:rPr>
                        <a:t>Wednesday    5/11/25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Classical Civilisation paper 1</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10:53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dirty="0">
                          <a:effectLst/>
                        </a:rPr>
                        <a:t> </a:t>
                      </a:r>
                      <a:endParaRPr lang="en-GB" sz="14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1747648627"/>
                  </a:ext>
                </a:extLst>
              </a:tr>
              <a:tr h="334580">
                <a:tc>
                  <a:txBody>
                    <a:bodyPr/>
                    <a:lstStyle/>
                    <a:p>
                      <a:pPr>
                        <a:lnSpc>
                          <a:spcPct val="116000"/>
                        </a:lnSpc>
                        <a:spcAft>
                          <a:spcPts val="800"/>
                        </a:spcAft>
                        <a:buNone/>
                      </a:pPr>
                      <a:r>
                        <a:rPr lang="en-US" sz="1400">
                          <a:effectLst/>
                        </a:rPr>
                        <a:t>Thursday        6/11/25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Biology/Combined Science</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10:45/10:15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11:11/10:34</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Media Studies p2  (13:30)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575858773"/>
                  </a:ext>
                </a:extLst>
              </a:tr>
              <a:tr h="343874">
                <a:tc>
                  <a:txBody>
                    <a:bodyPr/>
                    <a:lstStyle/>
                    <a:p>
                      <a:pPr>
                        <a:lnSpc>
                          <a:spcPct val="116000"/>
                        </a:lnSpc>
                        <a:spcAft>
                          <a:spcPts val="800"/>
                        </a:spcAft>
                        <a:buNone/>
                      </a:pPr>
                      <a:r>
                        <a:rPr lang="en-US" sz="1400">
                          <a:effectLst/>
                        </a:rPr>
                        <a:t>Friday              7/11/25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Design Technology</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Physical Education (13:30)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1882463321"/>
                  </a:ext>
                </a:extLst>
              </a:tr>
              <a:tr h="219459">
                <a:tc>
                  <a:txBody>
                    <a:bodyPr/>
                    <a:lstStyle/>
                    <a:p>
                      <a:pPr>
                        <a:lnSpc>
                          <a:spcPct val="116000"/>
                        </a:lnSpc>
                        <a:spcAft>
                          <a:spcPts val="800"/>
                        </a:spcAft>
                        <a:buNone/>
                      </a:pPr>
                      <a:r>
                        <a:rPr lang="en-US" sz="1400">
                          <a:effectLst/>
                        </a:rPr>
                        <a:t>Week 2</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4134486636"/>
                  </a:ext>
                </a:extLst>
              </a:tr>
              <a:tr h="328879">
                <a:tc>
                  <a:txBody>
                    <a:bodyPr/>
                    <a:lstStyle/>
                    <a:p>
                      <a:pPr>
                        <a:lnSpc>
                          <a:spcPct val="116000"/>
                        </a:lnSpc>
                        <a:spcAft>
                          <a:spcPts val="800"/>
                        </a:spcAft>
                        <a:buNone/>
                      </a:pPr>
                      <a:r>
                        <a:rPr lang="en-US" sz="1400">
                          <a:effectLst/>
                        </a:rPr>
                        <a:t>Monday        10/11/25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English Literature paper 2</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11:49</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Dance (13:30)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275188310"/>
                  </a:ext>
                </a:extLst>
              </a:tr>
              <a:tr h="325286">
                <a:tc>
                  <a:txBody>
                    <a:bodyPr/>
                    <a:lstStyle/>
                    <a:p>
                      <a:pPr>
                        <a:lnSpc>
                          <a:spcPct val="116000"/>
                        </a:lnSpc>
                        <a:spcAft>
                          <a:spcPts val="800"/>
                        </a:spcAft>
                        <a:buNone/>
                      </a:pPr>
                      <a:r>
                        <a:rPr lang="en-US" sz="1400">
                          <a:effectLst/>
                        </a:rPr>
                        <a:t>Tuesday        11/11/25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Chemistry/Combined Science</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10:45/10:15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11:11/10:34</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7875792"/>
                  </a:ext>
                </a:extLst>
              </a:tr>
              <a:tr h="0">
                <a:tc>
                  <a:txBody>
                    <a:bodyPr/>
                    <a:lstStyle/>
                    <a:p>
                      <a:pPr>
                        <a:lnSpc>
                          <a:spcPct val="116000"/>
                        </a:lnSpc>
                        <a:spcAft>
                          <a:spcPts val="800"/>
                        </a:spcAft>
                        <a:buNone/>
                      </a:pPr>
                      <a:r>
                        <a:rPr lang="en-US" sz="1400">
                          <a:effectLst/>
                        </a:rPr>
                        <a:t>Wednesday 12/11/25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Maths paper 2</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10:53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4218562130"/>
                  </a:ext>
                </a:extLst>
              </a:tr>
              <a:tr h="334580">
                <a:tc>
                  <a:txBody>
                    <a:bodyPr/>
                    <a:lstStyle/>
                    <a:p>
                      <a:pPr>
                        <a:lnSpc>
                          <a:spcPct val="116000"/>
                        </a:lnSpc>
                        <a:spcAft>
                          <a:spcPts val="800"/>
                        </a:spcAft>
                        <a:buNone/>
                      </a:pPr>
                      <a:r>
                        <a:rPr lang="en-US" sz="1400">
                          <a:effectLst/>
                        </a:rPr>
                        <a:t>Thursday      13/11/25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History paper 1 &amp; 2</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Food (13:30)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1574590928"/>
                  </a:ext>
                </a:extLst>
              </a:tr>
              <a:tr h="681970">
                <a:tc>
                  <a:txBody>
                    <a:bodyPr/>
                    <a:lstStyle/>
                    <a:p>
                      <a:pPr>
                        <a:lnSpc>
                          <a:spcPct val="116000"/>
                        </a:lnSpc>
                        <a:spcAft>
                          <a:spcPts val="800"/>
                        </a:spcAft>
                        <a:buNone/>
                      </a:pPr>
                      <a:r>
                        <a:rPr lang="en-US" sz="1400">
                          <a:effectLst/>
                        </a:rPr>
                        <a:t>Friday            14/11/25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Computer Science paper 1 &amp; 2</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French Reading &amp; Listening Higher &amp; Foundation (13:15)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 (H)</a:t>
                      </a:r>
                      <a:endParaRPr lang="en-GB" sz="1400">
                        <a:effectLst/>
                      </a:endParaRPr>
                    </a:p>
                    <a:p>
                      <a:pPr>
                        <a:lnSpc>
                          <a:spcPct val="116000"/>
                        </a:lnSpc>
                        <a:spcAft>
                          <a:spcPts val="800"/>
                        </a:spcAft>
                        <a:buNone/>
                      </a:pPr>
                      <a:r>
                        <a:rPr lang="en-US" sz="1400">
                          <a:effectLst/>
                        </a:rPr>
                        <a:t>14:35 (F)</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15:26 (H)</a:t>
                      </a:r>
                      <a:endParaRPr lang="en-GB" sz="1400">
                        <a:effectLst/>
                      </a:endParaRPr>
                    </a:p>
                    <a:p>
                      <a:pPr>
                        <a:lnSpc>
                          <a:spcPct val="116000"/>
                        </a:lnSpc>
                        <a:spcAft>
                          <a:spcPts val="800"/>
                        </a:spcAft>
                        <a:buNone/>
                      </a:pPr>
                      <a:r>
                        <a:rPr lang="en-US" sz="1400">
                          <a:effectLst/>
                        </a:rPr>
                        <a:t>14:55 (F)</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2343744173"/>
                  </a:ext>
                </a:extLst>
              </a:tr>
              <a:tr h="221403">
                <a:tc>
                  <a:txBody>
                    <a:bodyPr/>
                    <a:lstStyle/>
                    <a:p>
                      <a:pPr>
                        <a:lnSpc>
                          <a:spcPct val="116000"/>
                        </a:lnSpc>
                        <a:spcAft>
                          <a:spcPts val="800"/>
                        </a:spcAft>
                        <a:buNone/>
                      </a:pPr>
                      <a:r>
                        <a:rPr lang="en-US" sz="1400">
                          <a:effectLst/>
                        </a:rPr>
                        <a:t>Week 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1063752870"/>
                  </a:ext>
                </a:extLst>
              </a:tr>
              <a:tr h="286246">
                <a:tc>
                  <a:txBody>
                    <a:bodyPr/>
                    <a:lstStyle/>
                    <a:p>
                      <a:pPr>
                        <a:lnSpc>
                          <a:spcPct val="116000"/>
                        </a:lnSpc>
                        <a:spcAft>
                          <a:spcPts val="800"/>
                        </a:spcAft>
                        <a:buNone/>
                      </a:pPr>
                      <a:r>
                        <a:rPr lang="en-US" sz="1400">
                          <a:effectLst/>
                        </a:rPr>
                        <a:t>Monday        17/11/25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Art, Craft &amp; Design*</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No extra time</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Art, Craft &amp; Design*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No extra time</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891271920"/>
                  </a:ext>
                </a:extLst>
              </a:tr>
              <a:tr h="548340">
                <a:tc>
                  <a:txBody>
                    <a:bodyPr/>
                    <a:lstStyle/>
                    <a:p>
                      <a:pPr>
                        <a:lnSpc>
                          <a:spcPct val="116000"/>
                        </a:lnSpc>
                        <a:spcAft>
                          <a:spcPts val="800"/>
                        </a:spcAft>
                        <a:buNone/>
                      </a:pPr>
                      <a:r>
                        <a:rPr lang="en-US" sz="1400">
                          <a:effectLst/>
                        </a:rPr>
                        <a:t>Tuesday        18/11/25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Maths paper 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10:53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Spanish Reading &amp; Listening Higher &amp; Foundation (13:15)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 (H)</a:t>
                      </a:r>
                      <a:endParaRPr lang="en-GB" sz="1400">
                        <a:effectLst/>
                      </a:endParaRPr>
                    </a:p>
                    <a:p>
                      <a:pPr>
                        <a:lnSpc>
                          <a:spcPct val="116000"/>
                        </a:lnSpc>
                        <a:spcAft>
                          <a:spcPts val="800"/>
                        </a:spcAft>
                        <a:buNone/>
                      </a:pPr>
                      <a:r>
                        <a:rPr lang="en-US" sz="1400">
                          <a:effectLst/>
                        </a:rPr>
                        <a:t>14:35 (F)</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15:26 (H)</a:t>
                      </a:r>
                      <a:endParaRPr lang="en-GB" sz="1400">
                        <a:effectLst/>
                      </a:endParaRPr>
                    </a:p>
                    <a:p>
                      <a:pPr>
                        <a:lnSpc>
                          <a:spcPct val="116000"/>
                        </a:lnSpc>
                        <a:spcAft>
                          <a:spcPts val="800"/>
                        </a:spcAft>
                        <a:buNone/>
                      </a:pPr>
                      <a:r>
                        <a:rPr lang="en-US" sz="1400">
                          <a:effectLst/>
                        </a:rPr>
                        <a:t>14:55 (F)</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2019938660"/>
                  </a:ext>
                </a:extLst>
              </a:tr>
              <a:tr h="353167">
                <a:tc>
                  <a:txBody>
                    <a:bodyPr/>
                    <a:lstStyle/>
                    <a:p>
                      <a:pPr>
                        <a:lnSpc>
                          <a:spcPct val="116000"/>
                        </a:lnSpc>
                        <a:spcAft>
                          <a:spcPts val="800"/>
                        </a:spcAft>
                        <a:buNone/>
                      </a:pPr>
                      <a:r>
                        <a:rPr lang="en-US" sz="1400">
                          <a:effectLst/>
                        </a:rPr>
                        <a:t>Wednesday 19/11/25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Geography</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10:53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 </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520223572"/>
                  </a:ext>
                </a:extLst>
              </a:tr>
              <a:tr h="399638">
                <a:tc>
                  <a:txBody>
                    <a:bodyPr/>
                    <a:lstStyle/>
                    <a:p>
                      <a:pPr>
                        <a:lnSpc>
                          <a:spcPct val="116000"/>
                        </a:lnSpc>
                        <a:spcAft>
                          <a:spcPts val="800"/>
                        </a:spcAft>
                        <a:buNone/>
                      </a:pPr>
                      <a:r>
                        <a:rPr lang="en-US" sz="1400">
                          <a:effectLst/>
                        </a:rPr>
                        <a:t>Thursday      20/11/25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Physics/Combined Science</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10:45/10:15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11:11/10:34</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Creative iMedia (13:30)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15:23</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1152422215"/>
                  </a:ext>
                </a:extLst>
              </a:tr>
              <a:tr h="450716">
                <a:tc>
                  <a:txBody>
                    <a:bodyPr/>
                    <a:lstStyle/>
                    <a:p>
                      <a:pPr>
                        <a:lnSpc>
                          <a:spcPct val="116000"/>
                        </a:lnSpc>
                        <a:spcAft>
                          <a:spcPts val="800"/>
                        </a:spcAft>
                        <a:buNone/>
                      </a:pPr>
                      <a:r>
                        <a:rPr lang="en-US" sz="1400">
                          <a:effectLst/>
                        </a:rPr>
                        <a:t>Friday            21/11/25</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Religious Studies</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11:30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Music (13:30)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a:effectLst/>
                        </a:rPr>
                        <a:t>15:00</a:t>
                      </a:r>
                      <a:endParaRPr lang="en-GB" sz="140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tc>
                  <a:txBody>
                    <a:bodyPr/>
                    <a:lstStyle/>
                    <a:p>
                      <a:pPr>
                        <a:lnSpc>
                          <a:spcPct val="116000"/>
                        </a:lnSpc>
                        <a:spcAft>
                          <a:spcPts val="800"/>
                        </a:spcAft>
                        <a:buNone/>
                      </a:pPr>
                      <a:r>
                        <a:rPr lang="en-US" sz="1400" dirty="0">
                          <a:effectLst/>
                        </a:rPr>
                        <a:t>15:23</a:t>
                      </a:r>
                      <a:endParaRPr lang="en-GB" sz="14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56071" marR="56071" marT="0" marB="0"/>
                </a:tc>
                <a:extLst>
                  <a:ext uri="{0D108BD9-81ED-4DB2-BD59-A6C34878D82A}">
                    <a16:rowId xmlns:a16="http://schemas.microsoft.com/office/drawing/2014/main" val="2854145813"/>
                  </a:ext>
                </a:extLst>
              </a:tr>
            </a:tbl>
          </a:graphicData>
        </a:graphic>
      </p:graphicFrame>
    </p:spTree>
    <p:extLst>
      <p:ext uri="{BB962C8B-B14F-4D97-AF65-F5344CB8AC3E}">
        <p14:creationId xmlns:p14="http://schemas.microsoft.com/office/powerpoint/2010/main" val="71460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64AD-3493-77D3-FD5B-7C416AD4BCD8}"/>
              </a:ext>
            </a:extLst>
          </p:cNvPr>
          <p:cNvSpPr>
            <a:spLocks noGrp="1"/>
          </p:cNvSpPr>
          <p:nvPr>
            <p:ph type="title"/>
          </p:nvPr>
        </p:nvSpPr>
        <p:spPr>
          <a:xfrm>
            <a:off x="6314384" y="642594"/>
            <a:ext cx="4810815" cy="1371600"/>
          </a:xfrm>
        </p:spPr>
        <p:txBody>
          <a:bodyPr>
            <a:normAutofit/>
          </a:bodyPr>
          <a:lstStyle/>
          <a:p>
            <a:r>
              <a:rPr lang="en-GB" sz="3000">
                <a:solidFill>
                  <a:schemeClr val="accent5"/>
                </a:solidFill>
              </a:rPr>
              <a:t>What routines should pupils have established?</a:t>
            </a:r>
          </a:p>
        </p:txBody>
      </p:sp>
      <p:sp>
        <p:nvSpPr>
          <p:cNvPr id="10" name="Rectangle 9">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txBody>
          <a:bodyPr/>
          <a:lstStyle/>
          <a:p>
            <a:endParaRPr lang="en-GB"/>
          </a:p>
        </p:txBody>
      </p:sp>
      <p:sp>
        <p:nvSpPr>
          <p:cNvPr id="12" name="Rectangle 11">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txBody>
          <a:bodyPr/>
          <a:lstStyle/>
          <a:p>
            <a:endParaRPr lang="en-GB"/>
          </a:p>
        </p:txBody>
      </p:sp>
      <p:pic>
        <p:nvPicPr>
          <p:cNvPr id="5" name="Picture 4" descr="A person sitting on a pile of books with a computer&#10;&#10;Description automatically generated">
            <a:extLst>
              <a:ext uri="{FF2B5EF4-FFF2-40B4-BE49-F238E27FC236}">
                <a16:creationId xmlns:a16="http://schemas.microsoft.com/office/drawing/2014/main" id="{10DB1F9F-B163-7328-47D2-E7FEE28287E7}"/>
              </a:ext>
            </a:extLst>
          </p:cNvPr>
          <p:cNvPicPr>
            <a:picLocks noChangeAspect="1"/>
          </p:cNvPicPr>
          <p:nvPr/>
        </p:nvPicPr>
        <p:blipFill rotWithShape="1">
          <a:blip r:embed="rId3"/>
          <a:srcRect l="17817" r="18279" b="-2"/>
          <a:stretch/>
        </p:blipFill>
        <p:spPr>
          <a:xfrm>
            <a:off x="1304515" y="1328394"/>
            <a:ext cx="4188221" cy="4227415"/>
          </a:xfrm>
          <a:prstGeom prst="rect">
            <a:avLst/>
          </a:prstGeom>
        </p:spPr>
      </p:pic>
      <p:sp>
        <p:nvSpPr>
          <p:cNvPr id="3" name="Content Placeholder 2">
            <a:extLst>
              <a:ext uri="{FF2B5EF4-FFF2-40B4-BE49-F238E27FC236}">
                <a16:creationId xmlns:a16="http://schemas.microsoft.com/office/drawing/2014/main" id="{96A8BD12-4AAD-8383-4A9B-3C86B33B4CEE}"/>
              </a:ext>
            </a:extLst>
          </p:cNvPr>
          <p:cNvSpPr>
            <a:spLocks noGrp="1"/>
          </p:cNvSpPr>
          <p:nvPr>
            <p:ph idx="1"/>
          </p:nvPr>
        </p:nvSpPr>
        <p:spPr>
          <a:xfrm>
            <a:off x="6314384" y="2103120"/>
            <a:ext cx="4810816" cy="3931920"/>
          </a:xfrm>
        </p:spPr>
        <p:txBody>
          <a:bodyPr vert="horz" lIns="91440" tIns="45720" rIns="91440" bIns="45720" rtlCol="0" anchor="t">
            <a:noAutofit/>
          </a:bodyPr>
          <a:lstStyle/>
          <a:p>
            <a:r>
              <a:rPr lang="en-GB" sz="2000" dirty="0"/>
              <a:t>They should know how to put together a revision timetable​</a:t>
            </a:r>
          </a:p>
          <a:p>
            <a:endParaRPr lang="en-GB" sz="2000" dirty="0"/>
          </a:p>
          <a:p>
            <a:r>
              <a:rPr lang="en-GB" sz="2000" dirty="0"/>
              <a:t>They should have a quiet, well resourced, workspace at home​</a:t>
            </a:r>
          </a:p>
          <a:p>
            <a:endParaRPr lang="en-GB" sz="2000" dirty="0"/>
          </a:p>
          <a:p>
            <a:r>
              <a:rPr lang="en-GB" sz="2000" dirty="0"/>
              <a:t>They should have made numerous flashcards​</a:t>
            </a:r>
          </a:p>
          <a:p>
            <a:endParaRPr lang="en-GB" sz="2000" dirty="0"/>
          </a:p>
          <a:p>
            <a:r>
              <a:rPr lang="en-GB" sz="2000" dirty="0"/>
              <a:t>They should know how to conduct an effective revision session</a:t>
            </a:r>
          </a:p>
        </p:txBody>
      </p:sp>
    </p:spTree>
    <p:extLst>
      <p:ext uri="{BB962C8B-B14F-4D97-AF65-F5344CB8AC3E}">
        <p14:creationId xmlns:p14="http://schemas.microsoft.com/office/powerpoint/2010/main" val="379837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CCD6-B356-642F-D4F5-A598562419D6}"/>
              </a:ext>
            </a:extLst>
          </p:cNvPr>
          <p:cNvSpPr>
            <a:spLocks noGrp="1"/>
          </p:cNvSpPr>
          <p:nvPr>
            <p:ph type="title"/>
          </p:nvPr>
        </p:nvSpPr>
        <p:spPr>
          <a:xfrm>
            <a:off x="6314384" y="642594"/>
            <a:ext cx="4810815" cy="1371600"/>
          </a:xfrm>
        </p:spPr>
        <p:txBody>
          <a:bodyPr>
            <a:normAutofit/>
          </a:bodyPr>
          <a:lstStyle/>
          <a:p>
            <a:r>
              <a:rPr lang="en-GB" sz="4400" dirty="0">
                <a:solidFill>
                  <a:schemeClr val="accent5"/>
                </a:solidFill>
              </a:rPr>
              <a:t>Mocks and revision</a:t>
            </a:r>
          </a:p>
        </p:txBody>
      </p:sp>
      <p:sp>
        <p:nvSpPr>
          <p:cNvPr id="17" name="Rectangle 8">
            <a:extLst>
              <a:ext uri="{FF2B5EF4-FFF2-40B4-BE49-F238E27FC236}">
                <a16:creationId xmlns:a16="http://schemas.microsoft.com/office/drawing/2014/main" id="{9BC3E364-5A48-4567-B65D-0880753EE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txBody>
          <a:bodyPr/>
          <a:lstStyle/>
          <a:p>
            <a:endParaRPr lang="en-GB"/>
          </a:p>
        </p:txBody>
      </p:sp>
      <p:sp>
        <p:nvSpPr>
          <p:cNvPr id="18" name="Rectangle 10">
            <a:extLst>
              <a:ext uri="{FF2B5EF4-FFF2-40B4-BE49-F238E27FC236}">
                <a16:creationId xmlns:a16="http://schemas.microsoft.com/office/drawing/2014/main" id="{0B80BFB4-DA7E-4E98-BE01-534889F41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txBody>
          <a:bodyPr/>
          <a:lstStyle/>
          <a:p>
            <a:endParaRPr lang="en-GB"/>
          </a:p>
        </p:txBody>
      </p:sp>
      <p:pic>
        <p:nvPicPr>
          <p:cNvPr id="4" name="Picture 3">
            <a:extLst>
              <a:ext uri="{FF2B5EF4-FFF2-40B4-BE49-F238E27FC236}">
                <a16:creationId xmlns:a16="http://schemas.microsoft.com/office/drawing/2014/main" id="{138C5EB5-4923-342C-BE06-2EBAFEB50E38}"/>
              </a:ext>
            </a:extLst>
          </p:cNvPr>
          <p:cNvPicPr>
            <a:picLocks noChangeAspect="1"/>
          </p:cNvPicPr>
          <p:nvPr/>
        </p:nvPicPr>
        <p:blipFill>
          <a:blip r:embed="rId3"/>
          <a:stretch>
            <a:fillRect/>
          </a:stretch>
        </p:blipFill>
        <p:spPr>
          <a:xfrm>
            <a:off x="1304515" y="1568889"/>
            <a:ext cx="4188221" cy="3746425"/>
          </a:xfrm>
          <a:prstGeom prst="rect">
            <a:avLst/>
          </a:prstGeom>
        </p:spPr>
      </p:pic>
      <p:sp>
        <p:nvSpPr>
          <p:cNvPr id="3" name="Content Placeholder 2">
            <a:extLst>
              <a:ext uri="{FF2B5EF4-FFF2-40B4-BE49-F238E27FC236}">
                <a16:creationId xmlns:a16="http://schemas.microsoft.com/office/drawing/2014/main" id="{DEF792B1-470F-1F17-C217-4F6BD5F31CE4}"/>
              </a:ext>
            </a:extLst>
          </p:cNvPr>
          <p:cNvSpPr>
            <a:spLocks noGrp="1"/>
          </p:cNvSpPr>
          <p:nvPr>
            <p:ph idx="1"/>
          </p:nvPr>
        </p:nvSpPr>
        <p:spPr>
          <a:xfrm>
            <a:off x="6314384" y="2103120"/>
            <a:ext cx="4810816" cy="3931920"/>
          </a:xfrm>
        </p:spPr>
        <p:txBody>
          <a:bodyPr vert="horz" lIns="91440" tIns="45720" rIns="91440" bIns="45720" rtlCol="0" anchor="t">
            <a:normAutofit/>
          </a:bodyPr>
          <a:lstStyle/>
          <a:p>
            <a:pPr marL="0" indent="0">
              <a:buNone/>
            </a:pPr>
            <a:endParaRPr lang="en-GB" dirty="0"/>
          </a:p>
          <a:p>
            <a:r>
              <a:rPr lang="en-GB" dirty="0"/>
              <a:t>One tutor session a week will focus on revision – make full use of this and make an early start on exam preparation</a:t>
            </a:r>
          </a:p>
          <a:p>
            <a:pPr>
              <a:buClr>
                <a:srgbClr val="EEEBE3"/>
              </a:buClr>
            </a:pPr>
            <a:r>
              <a:rPr lang="en-GB" dirty="0"/>
              <a:t>There may be some other interventions such as group workshops/lectures during this time.</a:t>
            </a:r>
          </a:p>
          <a:p>
            <a:endParaRPr lang="en-GB" dirty="0"/>
          </a:p>
        </p:txBody>
      </p:sp>
    </p:spTree>
    <p:extLst>
      <p:ext uri="{BB962C8B-B14F-4D97-AF65-F5344CB8AC3E}">
        <p14:creationId xmlns:p14="http://schemas.microsoft.com/office/powerpoint/2010/main" val="408822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64AD-3493-77D3-FD5B-7C416AD4BCD8}"/>
              </a:ext>
            </a:extLst>
          </p:cNvPr>
          <p:cNvSpPr>
            <a:spLocks noGrp="1"/>
          </p:cNvSpPr>
          <p:nvPr>
            <p:ph type="title"/>
          </p:nvPr>
        </p:nvSpPr>
        <p:spPr>
          <a:xfrm>
            <a:off x="6314384" y="642594"/>
            <a:ext cx="4810815" cy="1371600"/>
          </a:xfrm>
        </p:spPr>
        <p:txBody>
          <a:bodyPr>
            <a:normAutofit/>
          </a:bodyPr>
          <a:lstStyle/>
          <a:p>
            <a:r>
              <a:rPr lang="en-GB" dirty="0">
                <a:solidFill>
                  <a:schemeClr val="accent5"/>
                </a:solidFill>
              </a:rPr>
              <a:t>Revision classes</a:t>
            </a:r>
          </a:p>
        </p:txBody>
      </p:sp>
      <p:sp>
        <p:nvSpPr>
          <p:cNvPr id="17" name="Rectangle 16">
            <a:extLst>
              <a:ext uri="{FF2B5EF4-FFF2-40B4-BE49-F238E27FC236}">
                <a16:creationId xmlns:a16="http://schemas.microsoft.com/office/drawing/2014/main" id="{9BC3E364-5A48-4567-B65D-0880753EE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txBody>
          <a:bodyPr/>
          <a:lstStyle/>
          <a:p>
            <a:endParaRPr lang="en-GB"/>
          </a:p>
        </p:txBody>
      </p:sp>
      <p:sp>
        <p:nvSpPr>
          <p:cNvPr id="19" name="Rectangle 18">
            <a:extLst>
              <a:ext uri="{FF2B5EF4-FFF2-40B4-BE49-F238E27FC236}">
                <a16:creationId xmlns:a16="http://schemas.microsoft.com/office/drawing/2014/main" id="{0B80BFB4-DA7E-4E98-BE01-534889F41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txBody>
          <a:bodyPr/>
          <a:lstStyle/>
          <a:p>
            <a:endParaRPr lang="en-GB"/>
          </a:p>
        </p:txBody>
      </p:sp>
      <p:pic>
        <p:nvPicPr>
          <p:cNvPr id="6" name="Picture 5">
            <a:extLst>
              <a:ext uri="{FF2B5EF4-FFF2-40B4-BE49-F238E27FC236}">
                <a16:creationId xmlns:a16="http://schemas.microsoft.com/office/drawing/2014/main" id="{BA289808-2567-920D-4B3B-92242A5F7E05}"/>
              </a:ext>
            </a:extLst>
          </p:cNvPr>
          <p:cNvPicPr>
            <a:picLocks noChangeAspect="1"/>
          </p:cNvPicPr>
          <p:nvPr/>
        </p:nvPicPr>
        <p:blipFill>
          <a:blip r:embed="rId3"/>
          <a:stretch>
            <a:fillRect/>
          </a:stretch>
        </p:blipFill>
        <p:spPr>
          <a:xfrm>
            <a:off x="1066800" y="2014194"/>
            <a:ext cx="4526534" cy="2657214"/>
          </a:xfrm>
          <a:prstGeom prst="rect">
            <a:avLst/>
          </a:prstGeom>
        </p:spPr>
      </p:pic>
      <p:sp>
        <p:nvSpPr>
          <p:cNvPr id="3" name="Content Placeholder 2">
            <a:extLst>
              <a:ext uri="{FF2B5EF4-FFF2-40B4-BE49-F238E27FC236}">
                <a16:creationId xmlns:a16="http://schemas.microsoft.com/office/drawing/2014/main" id="{96A8BD12-4AAD-8383-4A9B-3C86B33B4CEE}"/>
              </a:ext>
            </a:extLst>
          </p:cNvPr>
          <p:cNvSpPr>
            <a:spLocks noGrp="1"/>
          </p:cNvSpPr>
          <p:nvPr>
            <p:ph idx="1"/>
          </p:nvPr>
        </p:nvSpPr>
        <p:spPr>
          <a:xfrm>
            <a:off x="6314384" y="2103120"/>
            <a:ext cx="4810816" cy="3931920"/>
          </a:xfrm>
        </p:spPr>
        <p:txBody>
          <a:bodyPr>
            <a:normAutofit/>
          </a:bodyPr>
          <a:lstStyle/>
          <a:p>
            <a:r>
              <a:rPr lang="en-GB" sz="2000" dirty="0"/>
              <a:t>Most subjects will offer  a revision class, starting after Christmas.​</a:t>
            </a:r>
          </a:p>
          <a:p>
            <a:pPr marL="0" indent="0">
              <a:buNone/>
            </a:pPr>
            <a:endParaRPr lang="en-GB" sz="2000" dirty="0"/>
          </a:p>
          <a:p>
            <a:r>
              <a:rPr lang="en-GB" sz="2000" dirty="0"/>
              <a:t>This should supplement revision at home , not replace it!</a:t>
            </a:r>
          </a:p>
        </p:txBody>
      </p:sp>
    </p:spTree>
    <p:extLst>
      <p:ext uri="{BB962C8B-B14F-4D97-AF65-F5344CB8AC3E}">
        <p14:creationId xmlns:p14="http://schemas.microsoft.com/office/powerpoint/2010/main" val="8847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Shape&#10;&#10;Description automatically generated with low confidence">
            <a:extLst>
              <a:ext uri="{FF2B5EF4-FFF2-40B4-BE49-F238E27FC236}">
                <a16:creationId xmlns:a16="http://schemas.microsoft.com/office/drawing/2014/main" id="{DC250E21-A671-E6DD-45C2-CF9EDC9C70C3}"/>
              </a:ext>
            </a:extLst>
          </p:cNvPr>
          <p:cNvPicPr>
            <a:picLocks noChangeAspect="1"/>
          </p:cNvPicPr>
          <p:nvPr/>
        </p:nvPicPr>
        <p:blipFill rotWithShape="1">
          <a:blip r:embed="rId3">
            <a:extLst>
              <a:ext uri="{28A0092B-C50C-407E-A947-70E740481C1C}">
                <a14:useLocalDpi xmlns:a14="http://schemas.microsoft.com/office/drawing/2010/main" val="0"/>
              </a:ext>
            </a:extLst>
          </a:blip>
          <a:srcRect t="31054" r="1" b="18780"/>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3" name="Group 2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3296010"/>
            <a:ext cx="9143592" cy="2849976"/>
            <a:chOff x="476" y="-3923157"/>
            <a:chExt cx="10667524" cy="2493729"/>
          </a:xfrm>
        </p:grpSpPr>
        <p:sp>
          <p:nvSpPr>
            <p:cNvPr id="24" name="Freeform: Shape 2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latin typeface="Calibri" panose="020F0502020204030204"/>
              </a:endParaRPr>
            </a:p>
          </p:txBody>
        </p:sp>
      </p:grpSp>
      <p:sp>
        <p:nvSpPr>
          <p:cNvPr id="2" name="TextBox 1">
            <a:extLst>
              <a:ext uri="{FF2B5EF4-FFF2-40B4-BE49-F238E27FC236}">
                <a16:creationId xmlns:a16="http://schemas.microsoft.com/office/drawing/2014/main" id="{521BB2F4-3B9A-4134-B8CF-23EB4990A115}"/>
              </a:ext>
            </a:extLst>
          </p:cNvPr>
          <p:cNvSpPr txBox="1"/>
          <p:nvPr/>
        </p:nvSpPr>
        <p:spPr>
          <a:xfrm>
            <a:off x="1524408" y="712014"/>
            <a:ext cx="9143592" cy="2062103"/>
          </a:xfrm>
          <a:prstGeom prst="rect">
            <a:avLst/>
          </a:prstGeom>
          <a:noFill/>
        </p:spPr>
        <p:txBody>
          <a:bodyPr wrap="square" rtlCol="0">
            <a:spAutoFit/>
          </a:bodyPr>
          <a:lstStyle/>
          <a:p>
            <a:pPr algn="ctr" defTabSz="457200">
              <a:defRPr/>
            </a:pPr>
            <a:r>
              <a:rPr lang="en-GB" sz="9600" dirty="0">
                <a:solidFill>
                  <a:prstClr val="black"/>
                </a:solidFill>
                <a:effectLst>
                  <a:outerShdw blurRad="38100" dist="38100" dir="2700000" algn="tl">
                    <a:srgbClr val="000000">
                      <a:alpha val="43137"/>
                    </a:srgbClr>
                  </a:outerShdw>
                </a:effectLst>
                <a:latin typeface="Impact" panose="020B0806030902050204" pitchFamily="34" charset="0"/>
              </a:rPr>
              <a:t>Mr Magee</a:t>
            </a:r>
          </a:p>
          <a:p>
            <a:pPr algn="ctr" defTabSz="457200">
              <a:defRPr/>
            </a:pPr>
            <a:r>
              <a:rPr lang="en-GB" sz="3200" dirty="0">
                <a:solidFill>
                  <a:prstClr val="black">
                    <a:lumMod val="75000"/>
                    <a:lumOff val="25000"/>
                  </a:prstClr>
                </a:solidFill>
                <a:latin typeface="Impact" panose="020B0806030902050204" pitchFamily="34" charset="0"/>
              </a:rPr>
              <a:t>Assistant Headteacher KS4</a:t>
            </a:r>
          </a:p>
        </p:txBody>
      </p:sp>
    </p:spTree>
    <p:extLst>
      <p:ext uri="{BB962C8B-B14F-4D97-AF65-F5344CB8AC3E}">
        <p14:creationId xmlns:p14="http://schemas.microsoft.com/office/powerpoint/2010/main" val="99540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4E25-2233-4AA1-A716-85A5D5A824AE}"/>
              </a:ext>
            </a:extLst>
          </p:cNvPr>
          <p:cNvSpPr>
            <a:spLocks noGrp="1"/>
          </p:cNvSpPr>
          <p:nvPr>
            <p:ph type="ctrTitle"/>
          </p:nvPr>
        </p:nvSpPr>
        <p:spPr/>
        <p:txBody>
          <a:bodyPr/>
          <a:lstStyle/>
          <a:p>
            <a:r>
              <a:rPr lang="en-GB" dirty="0"/>
              <a:t>How to revise</a:t>
            </a:r>
          </a:p>
        </p:txBody>
      </p:sp>
      <p:sp>
        <p:nvSpPr>
          <p:cNvPr id="3" name="Subtitle 2">
            <a:extLst>
              <a:ext uri="{FF2B5EF4-FFF2-40B4-BE49-F238E27FC236}">
                <a16:creationId xmlns:a16="http://schemas.microsoft.com/office/drawing/2014/main" id="{15366986-8860-42A1-8286-12A813A5145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0833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Study Environment</a:t>
            </a:r>
          </a:p>
        </p:txBody>
      </p:sp>
      <p:sp>
        <p:nvSpPr>
          <p:cNvPr id="3" name="Content Placeholder 2"/>
          <p:cNvSpPr>
            <a:spLocks noGrp="1"/>
          </p:cNvSpPr>
          <p:nvPr>
            <p:ph idx="1"/>
          </p:nvPr>
        </p:nvSpPr>
        <p:spPr/>
        <p:txBody>
          <a:bodyPr/>
          <a:lstStyle/>
          <a:p>
            <a:r>
              <a:rPr lang="en-GB" dirty="0"/>
              <a:t>Workbox of pens etc. Keep topping up</a:t>
            </a:r>
          </a:p>
          <a:p>
            <a:r>
              <a:rPr lang="en-GB" dirty="0"/>
              <a:t>Have a set file for revising each subject</a:t>
            </a:r>
          </a:p>
          <a:p>
            <a:r>
              <a:rPr lang="en-GB" dirty="0"/>
              <a:t>Buy ONE good revision aid-be selective</a:t>
            </a:r>
          </a:p>
          <a:p>
            <a:r>
              <a:rPr lang="en-GB" dirty="0"/>
              <a:t>Past papers</a:t>
            </a:r>
          </a:p>
          <a:p>
            <a:r>
              <a:rPr lang="en-GB" dirty="0"/>
              <a:t>Flashcards/Revision cards</a:t>
            </a:r>
          </a:p>
          <a:p>
            <a:r>
              <a:rPr lang="en-GB" dirty="0"/>
              <a:t>Water</a:t>
            </a:r>
          </a:p>
          <a:p>
            <a:r>
              <a:rPr lang="en-GB" dirty="0"/>
              <a:t>Food</a:t>
            </a:r>
          </a:p>
          <a:p>
            <a:endParaRPr lang="en-GB" dirty="0"/>
          </a:p>
        </p:txBody>
      </p:sp>
    </p:spTree>
    <p:extLst>
      <p:ext uri="{BB962C8B-B14F-4D97-AF65-F5344CB8AC3E}">
        <p14:creationId xmlns:p14="http://schemas.microsoft.com/office/powerpoint/2010/main" val="2865402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78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Revision at home!</a:t>
            </a:r>
          </a:p>
        </p:txBody>
      </p:sp>
      <p:pic>
        <p:nvPicPr>
          <p:cNvPr id="4" name="Content Placeholder 3" descr="Image result for revision timetable">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07568" y="1124744"/>
            <a:ext cx="7704856" cy="5184576"/>
          </a:xfrm>
          <a:prstGeom prst="rect">
            <a:avLst/>
          </a:prstGeom>
          <a:noFill/>
          <a:ln>
            <a:noFill/>
          </a:ln>
        </p:spPr>
      </p:pic>
    </p:spTree>
    <p:extLst>
      <p:ext uri="{BB962C8B-B14F-4D97-AF65-F5344CB8AC3E}">
        <p14:creationId xmlns:p14="http://schemas.microsoft.com/office/powerpoint/2010/main" val="66902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800" b="1" dirty="0">
                <a:ln w="12700">
                  <a:solidFill>
                    <a:schemeClr val="tx2">
                      <a:lumMod val="75000"/>
                    </a:schemeClr>
                  </a:solidFill>
                  <a:prstDash val="solid"/>
                </a:ln>
                <a:pattFill prst="dkUpDiag">
                  <a:fgClr>
                    <a:srgbClr val="006666"/>
                  </a:fgClr>
                  <a:bgClr>
                    <a:schemeClr val="bg1"/>
                  </a:bgClr>
                </a:pattFill>
                <a:effectLst>
                  <a:outerShdw dist="38100" dir="2640000" algn="bl" rotWithShape="0">
                    <a:schemeClr val="tx2">
                      <a:lumMod val="75000"/>
                    </a:schemeClr>
                  </a:outerShdw>
                </a:effectLst>
              </a:rPr>
              <a:t>Final Timetable</a:t>
            </a:r>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1524000" y="0"/>
            <a:ext cx="9144000" cy="6858000"/>
          </a:xfrm>
          <a:prstGeom prst="rect">
            <a:avLst/>
          </a:prstGeom>
          <a:noFill/>
          <a:ln w="2286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3139994634"/>
              </p:ext>
            </p:extLst>
          </p:nvPr>
        </p:nvGraphicFramePr>
        <p:xfrm>
          <a:off x="1981200" y="1600200"/>
          <a:ext cx="8229600" cy="4820920"/>
        </p:xfrm>
        <a:graphic>
          <a:graphicData uri="http://schemas.openxmlformats.org/drawingml/2006/table">
            <a:tbl>
              <a:tblPr firstRow="1" bandRow="1">
                <a:tableStyleId>{FABFCF23-3B69-468F-B69F-88F6DE6A72F2}</a:tableStyleId>
              </a:tblPr>
              <a:tblGrid>
                <a:gridCol w="10287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370840">
                <a:tc>
                  <a:txBody>
                    <a:bodyPr/>
                    <a:lstStyle/>
                    <a:p>
                      <a:pPr algn="ctr"/>
                      <a:r>
                        <a:rPr lang="en-US" dirty="0"/>
                        <a:t>Time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Mon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Tue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Wed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Thu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Fri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Sat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Sun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dirty="0"/>
                        <a:t>9-10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r>
                        <a:rPr lang="en-US" dirty="0"/>
                        <a:t>Music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91"/>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dirty="0"/>
                        <a:t>10-11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r>
                        <a:rPr lang="en-US" dirty="0"/>
                        <a:t>Geog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c>
                  <a:txBody>
                    <a:bodyPr/>
                    <a:lstStyle/>
                    <a:p>
                      <a:pPr algn="ctr"/>
                      <a:r>
                        <a:rPr lang="en-US" dirty="0"/>
                        <a:t>E.</a:t>
                      </a:r>
                      <a:r>
                        <a:rPr lang="en-US" baseline="0" dirty="0"/>
                        <a:t> Lit</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B9B8"/>
                    </a:solidFill>
                  </a:tcPr>
                </a:tc>
                <a:extLst>
                  <a:ext uri="{0D108BD9-81ED-4DB2-BD59-A6C34878D82A}">
                    <a16:rowId xmlns:a16="http://schemas.microsoft.com/office/drawing/2014/main" val="10002"/>
                  </a:ext>
                </a:extLst>
              </a:tr>
              <a:tr h="370840">
                <a:tc>
                  <a:txBody>
                    <a:bodyPr/>
                    <a:lstStyle/>
                    <a:p>
                      <a:pPr algn="ctr"/>
                      <a:r>
                        <a:rPr lang="en-US" dirty="0"/>
                        <a:t>11-12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Music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91"/>
                    </a:solidFill>
                  </a:tcPr>
                </a:tc>
                <a:extLst>
                  <a:ext uri="{0D108BD9-81ED-4DB2-BD59-A6C34878D82A}">
                    <a16:rowId xmlns:a16="http://schemas.microsoft.com/office/drawing/2014/main" val="10003"/>
                  </a:ext>
                </a:extLst>
              </a:tr>
              <a:tr h="370840">
                <a:tc>
                  <a:txBody>
                    <a:bodyPr/>
                    <a:lstStyle/>
                    <a:p>
                      <a:pPr algn="ctr"/>
                      <a:r>
                        <a:rPr lang="en-US" dirty="0"/>
                        <a:t>12-1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Geog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extLst>
                  <a:ext uri="{0D108BD9-81ED-4DB2-BD59-A6C34878D82A}">
                    <a16:rowId xmlns:a16="http://schemas.microsoft.com/office/drawing/2014/main" val="10004"/>
                  </a:ext>
                </a:extLst>
              </a:tr>
              <a:tr h="370840">
                <a:tc>
                  <a:txBody>
                    <a:bodyPr/>
                    <a:lstStyle/>
                    <a:p>
                      <a:pPr algn="ctr"/>
                      <a:r>
                        <a:rPr lang="en-US" dirty="0"/>
                        <a:t>1-2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Lunch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extLst>
                  <a:ext uri="{0D108BD9-81ED-4DB2-BD59-A6C34878D82A}">
                    <a16:rowId xmlns:a16="http://schemas.microsoft.com/office/drawing/2014/main" val="10005"/>
                  </a:ext>
                </a:extLst>
              </a:tr>
              <a:tr h="370840">
                <a:tc>
                  <a:txBody>
                    <a:bodyPr/>
                    <a:lstStyle/>
                    <a:p>
                      <a:pPr algn="ctr"/>
                      <a:r>
                        <a:rPr lang="en-US" dirty="0"/>
                        <a:t>2-3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60000"/>
                        <a:lumOff val="40000"/>
                      </a:schemeClr>
                    </a:solidFill>
                  </a:tcPr>
                </a:tc>
                <a:tc>
                  <a:txBody>
                    <a:bodyPr/>
                    <a:lstStyle/>
                    <a:p>
                      <a:pPr algn="ctr"/>
                      <a:r>
                        <a:rPr lang="en-US" dirty="0"/>
                        <a:t>Lunch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ctr"/>
                      <a:r>
                        <a:rPr lang="en-US" dirty="0"/>
                        <a:t>3-4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Science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C1DA"/>
                    </a:solidFill>
                  </a:tcPr>
                </a:tc>
                <a:tc>
                  <a:txBody>
                    <a:bodyPr/>
                    <a:lstStyle/>
                    <a:p>
                      <a:pPr algn="ctr"/>
                      <a:r>
                        <a:rPr lang="en-US" dirty="0"/>
                        <a:t>Art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Maths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87D1"/>
                    </a:solidFill>
                  </a:tcPr>
                </a:tc>
                <a:tc>
                  <a:txBody>
                    <a:bodyPr/>
                    <a:lstStyle/>
                    <a:p>
                      <a:pPr algn="ctr"/>
                      <a:r>
                        <a:rPr lang="en-US" dirty="0"/>
                        <a:t>Art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E.</a:t>
                      </a:r>
                      <a:r>
                        <a:rPr lang="en-US" baseline="0" dirty="0"/>
                        <a:t> lang</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D5B5"/>
                    </a:solidFill>
                  </a:tcPr>
                </a:tc>
                <a:tc>
                  <a:txBody>
                    <a:bodyPr/>
                    <a:lstStyle/>
                    <a:p>
                      <a:pPr algn="ctr"/>
                      <a:r>
                        <a:rPr lang="en-US" dirty="0"/>
                        <a:t>French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extLst>
                  <a:ext uri="{0D108BD9-81ED-4DB2-BD59-A6C34878D82A}">
                    <a16:rowId xmlns:a16="http://schemas.microsoft.com/office/drawing/2014/main" val="10007"/>
                  </a:ext>
                </a:extLst>
              </a:tr>
              <a:tr h="370840">
                <a:tc>
                  <a:txBody>
                    <a:bodyPr/>
                    <a:lstStyle/>
                    <a:p>
                      <a:pPr algn="ctr"/>
                      <a:r>
                        <a:rPr lang="en-US" dirty="0"/>
                        <a:t>4-5</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E.</a:t>
                      </a:r>
                      <a:r>
                        <a:rPr lang="en-US" baseline="0" dirty="0"/>
                        <a:t> Lang</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dirty="0"/>
                        <a:t>Geog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a:r>
                        <a:rPr lang="en-US" dirty="0"/>
                        <a:t>Music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E91"/>
                    </a:solidFill>
                  </a:tcPr>
                </a:tc>
                <a:tc>
                  <a:txBody>
                    <a:bodyPr/>
                    <a:lstStyle/>
                    <a:p>
                      <a:pPr algn="ctr"/>
                      <a:r>
                        <a:rPr lang="en-US" dirty="0"/>
                        <a:t>Science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4">
                        <a:lumMod val="40000"/>
                        <a:lumOff val="60000"/>
                      </a:schemeClr>
                    </a:solidFill>
                  </a:tcPr>
                </a:tc>
                <a:tc>
                  <a:txBody>
                    <a:bodyPr/>
                    <a:lstStyle/>
                    <a:p>
                      <a:pPr algn="ctr"/>
                      <a:r>
                        <a:rPr lang="en-US" dirty="0"/>
                        <a:t>E.</a:t>
                      </a:r>
                      <a:r>
                        <a:rPr lang="en-US" baseline="0" dirty="0"/>
                        <a:t> Lit</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B9B8"/>
                    </a:solidFill>
                  </a:tcPr>
                </a:tc>
                <a:tc>
                  <a:txBody>
                    <a:bodyPr/>
                    <a:lstStyle/>
                    <a:p>
                      <a:pPr algn="ctr"/>
                      <a:r>
                        <a:rPr lang="en-US" dirty="0"/>
                        <a:t>Maths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87D1"/>
                    </a:solidFill>
                  </a:tcPr>
                </a:tc>
                <a:tc>
                  <a:txBody>
                    <a:bodyPr/>
                    <a:lstStyle/>
                    <a:p>
                      <a:pPr algn="ctr"/>
                      <a:r>
                        <a:rPr lang="en-US" dirty="0"/>
                        <a:t>Science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C1DA"/>
                    </a:solidFill>
                  </a:tcPr>
                </a:tc>
                <a:extLst>
                  <a:ext uri="{0D108BD9-81ED-4DB2-BD59-A6C34878D82A}">
                    <a16:rowId xmlns:a16="http://schemas.microsoft.com/office/drawing/2014/main" val="10008"/>
                  </a:ext>
                </a:extLst>
              </a:tr>
              <a:tr h="370840">
                <a:tc>
                  <a:txBody>
                    <a:bodyPr/>
                    <a:lstStyle/>
                    <a:p>
                      <a:pPr algn="ctr"/>
                      <a:r>
                        <a:rPr lang="en-US" dirty="0"/>
                        <a:t>5-6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French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c>
                  <a:txBody>
                    <a:bodyPr/>
                    <a:lstStyle/>
                    <a:p>
                      <a:pPr algn="ctr"/>
                      <a:r>
                        <a:rPr lang="en-US" dirty="0"/>
                        <a:t>E.</a:t>
                      </a:r>
                      <a:r>
                        <a:rPr lang="en-US" baseline="0" dirty="0"/>
                        <a:t> Lit</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40000"/>
                        <a:lumOff val="60000"/>
                      </a:schemeClr>
                    </a:solidFill>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Geog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c>
                  <a:txBody>
                    <a:bodyPr/>
                    <a:lstStyle/>
                    <a:p>
                      <a:pPr algn="ctr"/>
                      <a:r>
                        <a:rPr lang="en-US" dirty="0"/>
                        <a:t>French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ctr"/>
                      <a:r>
                        <a:rPr lang="en-US" dirty="0"/>
                        <a:t>6-7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E.</a:t>
                      </a:r>
                      <a:r>
                        <a:rPr lang="en-US" baseline="0" dirty="0"/>
                        <a:t> Lang</a:t>
                      </a: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D5B5"/>
                    </a:solid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extLst>
                  <a:ext uri="{0D108BD9-81ED-4DB2-BD59-A6C34878D82A}">
                    <a16:rowId xmlns:a16="http://schemas.microsoft.com/office/drawing/2014/main" val="10010"/>
                  </a:ext>
                </a:extLst>
              </a:tr>
              <a:tr h="370840">
                <a:tc>
                  <a:txBody>
                    <a:bodyPr/>
                    <a:lstStyle/>
                    <a:p>
                      <a:pPr algn="ctr"/>
                      <a:r>
                        <a:rPr lang="en-US" dirty="0"/>
                        <a:t>7-8</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Piano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Maths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87D1"/>
                    </a:solidFill>
                  </a:tcPr>
                </a:tc>
                <a:tc>
                  <a:txBody>
                    <a:bodyPr/>
                    <a:lstStyle/>
                    <a:p>
                      <a:pPr algn="ctr"/>
                      <a:r>
                        <a:rPr lang="en-US" dirty="0"/>
                        <a:t>French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370840">
                <a:tc>
                  <a:txBody>
                    <a:bodyPr/>
                    <a:lstStyle/>
                    <a:p>
                      <a:pPr algn="ctr"/>
                      <a:r>
                        <a:rPr lang="en-US" dirty="0"/>
                        <a:t>8-9</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Training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r>
                        <a:rPr lang="en-US" dirty="0"/>
                        <a:t>Tea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pattFill prst="diagBrick">
                      <a:fgClr>
                        <a:srgbClr val="D9D9D9"/>
                      </a:fgClr>
                      <a:bgClr>
                        <a:prstClr val="white"/>
                      </a:bgClr>
                    </a:pattFill>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56996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Project Manager</a:t>
            </a:r>
          </a:p>
        </p:txBody>
      </p:sp>
      <p:sp>
        <p:nvSpPr>
          <p:cNvPr id="3" name="Content Placeholder 2"/>
          <p:cNvSpPr>
            <a:spLocks noGrp="1"/>
          </p:cNvSpPr>
          <p:nvPr>
            <p:ph idx="1"/>
          </p:nvPr>
        </p:nvSpPr>
        <p:spPr/>
        <p:txBody>
          <a:bodyPr/>
          <a:lstStyle/>
          <a:p>
            <a:r>
              <a:rPr lang="en-GB" dirty="0"/>
              <a:t>Agree not impose rules - music/phone</a:t>
            </a:r>
          </a:p>
          <a:p>
            <a:r>
              <a:rPr lang="en-GB" dirty="0"/>
              <a:t>Agree balance between work and social life ad stick to it</a:t>
            </a:r>
          </a:p>
          <a:p>
            <a:r>
              <a:rPr lang="en-GB" dirty="0"/>
              <a:t>Help them make a realistic timetable -VITAL</a:t>
            </a:r>
          </a:p>
          <a:p>
            <a:r>
              <a:rPr lang="en-GB" dirty="0"/>
              <a:t>Balance timetable with “fun stuff”- build in REWARDS</a:t>
            </a:r>
          </a:p>
          <a:p>
            <a:r>
              <a:rPr lang="en-GB" dirty="0"/>
              <a:t>Place timetable on family calendar</a:t>
            </a:r>
          </a:p>
          <a:p>
            <a:r>
              <a:rPr lang="en-GB" dirty="0"/>
              <a:t>Help them prioritise</a:t>
            </a:r>
          </a:p>
          <a:p>
            <a:r>
              <a:rPr lang="en-GB" dirty="0"/>
              <a:t>Weekly review</a:t>
            </a:r>
          </a:p>
          <a:p>
            <a:endParaRPr lang="en-GB" dirty="0"/>
          </a:p>
        </p:txBody>
      </p:sp>
    </p:spTree>
    <p:extLst>
      <p:ext uri="{BB962C8B-B14F-4D97-AF65-F5344CB8AC3E}">
        <p14:creationId xmlns:p14="http://schemas.microsoft.com/office/powerpoint/2010/main" val="37825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6068B6-4EE2-440E-447E-DB3C5FE5B697}"/>
              </a:ext>
            </a:extLst>
          </p:cNvPr>
          <p:cNvPicPr>
            <a:picLocks noChangeAspect="1"/>
          </p:cNvPicPr>
          <p:nvPr/>
        </p:nvPicPr>
        <p:blipFill rotWithShape="1">
          <a:blip r:embed="rId3"/>
          <a:srcRect l="2916" r="13833" b="-2"/>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Tree>
    <p:extLst>
      <p:ext uri="{BB962C8B-B14F-4D97-AF65-F5344CB8AC3E}">
        <p14:creationId xmlns:p14="http://schemas.microsoft.com/office/powerpoint/2010/main" val="1682243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and grey logo&#10;&#10;Description automatically generated">
            <a:extLst>
              <a:ext uri="{FF2B5EF4-FFF2-40B4-BE49-F238E27FC236}">
                <a16:creationId xmlns:a16="http://schemas.microsoft.com/office/drawing/2014/main" id="{7F68555B-C0BB-170C-7665-5F7EA89CB373}"/>
              </a:ext>
            </a:extLst>
          </p:cNvPr>
          <p:cNvPicPr>
            <a:picLocks noChangeAspect="1"/>
          </p:cNvPicPr>
          <p:nvPr/>
        </p:nvPicPr>
        <p:blipFill rotWithShape="1">
          <a:blip r:embed="rId3">
            <a:extLst>
              <a:ext uri="{28A0092B-C50C-407E-A947-70E740481C1C}">
                <a14:useLocalDpi xmlns:a14="http://schemas.microsoft.com/office/drawing/2010/main" val="0"/>
              </a:ext>
            </a:extLst>
          </a:blip>
          <a:srcRect t="14735" r="2" b="2459"/>
          <a:stretch/>
        </p:blipFill>
        <p:spPr>
          <a:xfrm>
            <a:off x="4435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9" y="-1"/>
            <a:ext cx="3436144"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grpSp>
        </p:grpSp>
      </p:grpSp>
      <p:sp>
        <p:nvSpPr>
          <p:cNvPr id="3" name="TextBox 2">
            <a:extLst>
              <a:ext uri="{FF2B5EF4-FFF2-40B4-BE49-F238E27FC236}">
                <a16:creationId xmlns:a16="http://schemas.microsoft.com/office/drawing/2014/main" id="{3B9FC4DC-3787-6B8A-7163-760462578769}"/>
              </a:ext>
            </a:extLst>
          </p:cNvPr>
          <p:cNvSpPr txBox="1"/>
          <p:nvPr/>
        </p:nvSpPr>
        <p:spPr>
          <a:xfrm>
            <a:off x="5373444" y="3272896"/>
            <a:ext cx="4738642" cy="2677656"/>
          </a:xfrm>
          <a:prstGeom prst="rect">
            <a:avLst/>
          </a:prstGeom>
          <a:noFill/>
        </p:spPr>
        <p:txBody>
          <a:bodyPr wrap="square">
            <a:spAutoFit/>
          </a:bodyPr>
          <a:lstStyle/>
          <a:p>
            <a:pPr>
              <a:defRPr/>
            </a:pPr>
            <a:r>
              <a:rPr lang="en-GB" sz="2400" dirty="0">
                <a:solidFill>
                  <a:srgbClr val="FF0000"/>
                </a:solidFill>
                <a:effectLst>
                  <a:outerShdw blurRad="38100" dist="38100" dir="2700000" algn="tl">
                    <a:srgbClr val="000000">
                      <a:alpha val="43137"/>
                    </a:srgbClr>
                  </a:outerShdw>
                </a:effectLst>
                <a:latin typeface="Impact" panose="020B0806030902050204" pitchFamily="34" charset="0"/>
              </a:rPr>
              <a:t>Explicit</a:t>
            </a:r>
            <a:r>
              <a:rPr lang="en-GB" sz="2400" dirty="0">
                <a:solidFill>
                  <a:srgbClr val="FFC000">
                    <a:lumMod val="20000"/>
                    <a:lumOff val="80000"/>
                  </a:srgbClr>
                </a:solidFill>
                <a:effectLst>
                  <a:outerShdw blurRad="38100" dist="38100" dir="2700000" algn="tl">
                    <a:srgbClr val="000000">
                      <a:alpha val="43137"/>
                    </a:srgbClr>
                  </a:outerShdw>
                </a:effectLst>
                <a:latin typeface="Impact" panose="020B0806030902050204" pitchFamily="34" charset="0"/>
              </a:rPr>
              <a:t> </a:t>
            </a:r>
            <a:r>
              <a:rPr lang="en-GB" sz="2400" dirty="0">
                <a:effectLst>
                  <a:outerShdw blurRad="38100" dist="38100" dir="2700000" algn="tl">
                    <a:srgbClr val="000000">
                      <a:alpha val="43137"/>
                    </a:srgbClr>
                  </a:outerShdw>
                </a:effectLst>
                <a:latin typeface="Impact" panose="020B0806030902050204" pitchFamily="34" charset="0"/>
              </a:rPr>
              <a:t>information about what pupils will study at Toynbee in all subjects.</a:t>
            </a:r>
          </a:p>
          <a:p>
            <a:pPr>
              <a:defRPr/>
            </a:pPr>
            <a:endParaRPr lang="en-GB" sz="2400" dirty="0">
              <a:solidFill>
                <a:srgbClr val="FFC000">
                  <a:lumMod val="20000"/>
                  <a:lumOff val="80000"/>
                </a:srgbClr>
              </a:solidFill>
              <a:effectLst>
                <a:outerShdw blurRad="38100" dist="38100" dir="2700000" algn="tl">
                  <a:srgbClr val="000000">
                    <a:alpha val="43137"/>
                  </a:srgbClr>
                </a:outerShdw>
              </a:effectLst>
              <a:latin typeface="Impact" panose="020B0806030902050204" pitchFamily="34" charset="0"/>
            </a:endParaRPr>
          </a:p>
          <a:p>
            <a:pPr>
              <a:defRPr/>
            </a:pPr>
            <a:r>
              <a:rPr lang="en-GB" sz="2400" dirty="0">
                <a:solidFill>
                  <a:srgbClr val="FF0000"/>
                </a:solidFill>
                <a:effectLst>
                  <a:outerShdw blurRad="38100" dist="38100" dir="2700000" algn="tl">
                    <a:srgbClr val="000000">
                      <a:alpha val="43137"/>
                    </a:srgbClr>
                  </a:outerShdw>
                </a:effectLst>
                <a:latin typeface="Impact" panose="020B0806030902050204" pitchFamily="34" charset="0"/>
              </a:rPr>
              <a:t>Explicit</a:t>
            </a:r>
            <a:r>
              <a:rPr lang="en-GB" sz="2400" dirty="0">
                <a:solidFill>
                  <a:srgbClr val="FFC000">
                    <a:lumMod val="20000"/>
                    <a:lumOff val="80000"/>
                  </a:srgbClr>
                </a:solidFill>
                <a:effectLst>
                  <a:outerShdw blurRad="38100" dist="38100" dir="2700000" algn="tl">
                    <a:srgbClr val="000000">
                      <a:alpha val="43137"/>
                    </a:srgbClr>
                  </a:outerShdw>
                </a:effectLst>
                <a:latin typeface="Impact" panose="020B0806030902050204" pitchFamily="34" charset="0"/>
              </a:rPr>
              <a:t> </a:t>
            </a:r>
            <a:r>
              <a:rPr lang="en-GB" sz="2400" dirty="0">
                <a:effectLst>
                  <a:outerShdw blurRad="38100" dist="38100" dir="2700000" algn="tl">
                    <a:srgbClr val="000000">
                      <a:alpha val="43137"/>
                    </a:srgbClr>
                  </a:outerShdw>
                </a:effectLst>
                <a:latin typeface="Impact" panose="020B0806030902050204" pitchFamily="34" charset="0"/>
              </a:rPr>
              <a:t>information about what exactly they need to learn at Toynbee in every subject.</a:t>
            </a:r>
          </a:p>
        </p:txBody>
      </p:sp>
      <p:sp>
        <p:nvSpPr>
          <p:cNvPr id="8" name="TextBox 7">
            <a:extLst>
              <a:ext uri="{FF2B5EF4-FFF2-40B4-BE49-F238E27FC236}">
                <a16:creationId xmlns:a16="http://schemas.microsoft.com/office/drawing/2014/main" id="{3C0D155C-3D7C-F267-2248-4F79F5422446}"/>
              </a:ext>
            </a:extLst>
          </p:cNvPr>
          <p:cNvSpPr txBox="1"/>
          <p:nvPr/>
        </p:nvSpPr>
        <p:spPr>
          <a:xfrm>
            <a:off x="4879596" y="291897"/>
            <a:ext cx="5645791" cy="2277547"/>
          </a:xfrm>
          <a:prstGeom prst="rect">
            <a:avLst/>
          </a:prstGeom>
          <a:noFill/>
        </p:spPr>
        <p:txBody>
          <a:bodyPr wrap="square">
            <a:spAutoFit/>
          </a:bodyPr>
          <a:lstStyle/>
          <a:p>
            <a:pPr algn="ctr"/>
            <a:r>
              <a:rPr lang="en-GB" sz="3200" dirty="0">
                <a:latin typeface="Impact" panose="020B0806030902050204" pitchFamily="34" charset="0"/>
              </a:rPr>
              <a:t>Curriculum Information:</a:t>
            </a:r>
          </a:p>
          <a:p>
            <a:pPr algn="ctr"/>
            <a:endParaRPr lang="en-GB" sz="2000" dirty="0">
              <a:latin typeface="Impact" panose="020B0806030902050204" pitchFamily="34" charset="0"/>
            </a:endParaRPr>
          </a:p>
          <a:p>
            <a:pPr>
              <a:defRPr/>
            </a:pPr>
            <a:r>
              <a:rPr lang="en-GB" dirty="0">
                <a:solidFill>
                  <a:prstClr val="black"/>
                </a:solidFill>
                <a:latin typeface="Impact" panose="020B0806030902050204" pitchFamily="34" charset="0"/>
              </a:rPr>
              <a:t>Explicit and detailed information about every subject’s curriculum is available via the website to support pupils and parents in their learning. </a:t>
            </a:r>
          </a:p>
          <a:p>
            <a:pPr>
              <a:defRPr/>
            </a:pPr>
            <a:endParaRPr lang="en-GB" dirty="0">
              <a:solidFill>
                <a:prstClr val="black"/>
              </a:solidFill>
              <a:latin typeface="Impact" panose="020B0806030902050204" pitchFamily="34" charset="0"/>
            </a:endParaRPr>
          </a:p>
          <a:p>
            <a:pPr>
              <a:defRPr/>
            </a:pPr>
            <a:r>
              <a:rPr lang="en-GB" dirty="0">
                <a:solidFill>
                  <a:prstClr val="black"/>
                </a:solidFill>
                <a:latin typeface="Impact" panose="020B0806030902050204" pitchFamily="34" charset="0"/>
              </a:rPr>
              <a:t>The aim is to provide parents and pupils with:</a:t>
            </a:r>
          </a:p>
        </p:txBody>
      </p:sp>
    </p:spTree>
    <p:extLst>
      <p:ext uri="{BB962C8B-B14F-4D97-AF65-F5344CB8AC3E}">
        <p14:creationId xmlns:p14="http://schemas.microsoft.com/office/powerpoint/2010/main" val="256089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geography template&#10;&#10;Description automatically generated">
            <a:extLst>
              <a:ext uri="{FF2B5EF4-FFF2-40B4-BE49-F238E27FC236}">
                <a16:creationId xmlns:a16="http://schemas.microsoft.com/office/drawing/2014/main" id="{983E2C9D-3297-85AC-253F-F7EEA12DEAB1}"/>
              </a:ext>
            </a:extLst>
          </p:cNvPr>
          <p:cNvPicPr>
            <a:picLocks noChangeAspect="1"/>
          </p:cNvPicPr>
          <p:nvPr/>
        </p:nvPicPr>
        <p:blipFill rotWithShape="1">
          <a:blip r:embed="rId3"/>
          <a:srcRect b="12568"/>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5" name="Group 24">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3296010"/>
            <a:ext cx="9143592" cy="2849976"/>
            <a:chOff x="476" y="-3923157"/>
            <a:chExt cx="10667524" cy="2493729"/>
          </a:xfrm>
        </p:grpSpPr>
        <p:sp>
          <p:nvSpPr>
            <p:cNvPr id="26" name="Freeform: Shape 25">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ectangle 7">
            <a:extLst>
              <a:ext uri="{FF2B5EF4-FFF2-40B4-BE49-F238E27FC236}">
                <a16:creationId xmlns:a16="http://schemas.microsoft.com/office/drawing/2014/main" id="{567EC624-5262-9BC1-24B4-30E8B6815BFA}"/>
              </a:ext>
            </a:extLst>
          </p:cNvPr>
          <p:cNvSpPr/>
          <p:nvPr/>
        </p:nvSpPr>
        <p:spPr>
          <a:xfrm>
            <a:off x="4780385" y="1"/>
            <a:ext cx="2220685" cy="559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9AA0586-21F2-335B-CB10-DE3004D024D1}"/>
              </a:ext>
            </a:extLst>
          </p:cNvPr>
          <p:cNvSpPr/>
          <p:nvPr/>
        </p:nvSpPr>
        <p:spPr>
          <a:xfrm>
            <a:off x="1601748" y="-1"/>
            <a:ext cx="416774" cy="5598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1338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8CF797-5079-31B6-4B2B-6FFC34F3D996}"/>
              </a:ext>
            </a:extLst>
          </p:cNvPr>
          <p:cNvPicPr>
            <a:picLocks noChangeAspect="1"/>
          </p:cNvPicPr>
          <p:nvPr/>
        </p:nvPicPr>
        <p:blipFill rotWithShape="1">
          <a:blip r:embed="rId3"/>
          <a:srcRect b="9910"/>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3296010"/>
            <a:ext cx="9143592"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25849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F853C-CDDC-F86E-85E6-AA16B98DA91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ADA085-7FC1-17DB-FF22-D805CC7F4006}"/>
              </a:ext>
            </a:extLst>
          </p:cNvPr>
          <p:cNvSpPr/>
          <p:nvPr/>
        </p:nvSpPr>
        <p:spPr>
          <a:xfrm>
            <a:off x="81310" y="100393"/>
            <a:ext cx="11975572" cy="714375"/>
          </a:xfrm>
          <a:prstGeom prst="rect">
            <a:avLst/>
          </a:prstGeom>
          <a:solidFill>
            <a:srgbClr val="383838"/>
          </a:solidFill>
          <a:ln>
            <a:solidFill>
              <a:srgbClr val="3838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n-US" sz="3000" dirty="0">
                <a:solidFill>
                  <a:srgbClr val="FFFFFF"/>
                </a:solidFill>
                <a:latin typeface="Muli" pitchFamily="2" charset="0"/>
                <a:ea typeface="Calibri" panose="020F0502020204030204" pitchFamily="34" charset="0"/>
              </a:rPr>
              <a:t>The Toynbee Community</a:t>
            </a:r>
            <a:endParaRPr lang="en-GB" sz="1200" dirty="0">
              <a:latin typeface="Times New Roman" panose="02020603050405020304" pitchFamily="18" charset="0"/>
              <a:ea typeface="Times New Roman" panose="02020603050405020304" pitchFamily="18" charset="0"/>
            </a:endParaRPr>
          </a:p>
        </p:txBody>
      </p:sp>
      <p:pic>
        <p:nvPicPr>
          <p:cNvPr id="7" name="Picture 6" descr="header logo">
            <a:extLst>
              <a:ext uri="{FF2B5EF4-FFF2-40B4-BE49-F238E27FC236}">
                <a16:creationId xmlns:a16="http://schemas.microsoft.com/office/drawing/2014/main" id="{AA120EDA-0336-64F0-5175-B46856E9F41F}"/>
              </a:ext>
            </a:extLst>
          </p:cNvPr>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1221381" y="128968"/>
            <a:ext cx="666028" cy="685800"/>
          </a:xfrm>
          <a:prstGeom prst="rect">
            <a:avLst/>
          </a:prstGeom>
          <a:noFill/>
        </p:spPr>
      </p:pic>
      <p:pic>
        <p:nvPicPr>
          <p:cNvPr id="5" name="Picture 4">
            <a:extLst>
              <a:ext uri="{FF2B5EF4-FFF2-40B4-BE49-F238E27FC236}">
                <a16:creationId xmlns:a16="http://schemas.microsoft.com/office/drawing/2014/main" id="{97253725-731A-337F-8274-930FC6C6B595}"/>
              </a:ext>
            </a:extLst>
          </p:cNvPr>
          <p:cNvPicPr>
            <a:picLocks noChangeAspect="1"/>
          </p:cNvPicPr>
          <p:nvPr/>
        </p:nvPicPr>
        <p:blipFill rotWithShape="1">
          <a:blip r:embed="rId4"/>
          <a:srcRect l="11697" t="25937" r="11525"/>
          <a:stretch/>
        </p:blipFill>
        <p:spPr>
          <a:xfrm>
            <a:off x="285397" y="1182794"/>
            <a:ext cx="2821781" cy="1349704"/>
          </a:xfrm>
          <a:prstGeom prst="rect">
            <a:avLst/>
          </a:prstGeom>
        </p:spPr>
      </p:pic>
      <p:pic>
        <p:nvPicPr>
          <p:cNvPr id="8" name="Picture 7">
            <a:extLst>
              <a:ext uri="{FF2B5EF4-FFF2-40B4-BE49-F238E27FC236}">
                <a16:creationId xmlns:a16="http://schemas.microsoft.com/office/drawing/2014/main" id="{A5919A65-BC29-BC03-E869-33D885084560}"/>
              </a:ext>
            </a:extLst>
          </p:cNvPr>
          <p:cNvPicPr>
            <a:picLocks noChangeAspect="1"/>
          </p:cNvPicPr>
          <p:nvPr/>
        </p:nvPicPr>
        <p:blipFill>
          <a:blip r:embed="rId5"/>
          <a:stretch>
            <a:fillRect/>
          </a:stretch>
        </p:blipFill>
        <p:spPr>
          <a:xfrm>
            <a:off x="3521781" y="1182794"/>
            <a:ext cx="8535101" cy="1319672"/>
          </a:xfrm>
          <a:prstGeom prst="rect">
            <a:avLst/>
          </a:prstGeom>
        </p:spPr>
      </p:pic>
      <p:sp>
        <p:nvSpPr>
          <p:cNvPr id="9" name="Content Placeholder 2">
            <a:extLst>
              <a:ext uri="{FF2B5EF4-FFF2-40B4-BE49-F238E27FC236}">
                <a16:creationId xmlns:a16="http://schemas.microsoft.com/office/drawing/2014/main" id="{D55A2796-3459-8A04-64F2-36E452319795}"/>
              </a:ext>
            </a:extLst>
          </p:cNvPr>
          <p:cNvSpPr txBox="1">
            <a:spLocks/>
          </p:cNvSpPr>
          <p:nvPr/>
        </p:nvSpPr>
        <p:spPr>
          <a:xfrm>
            <a:off x="285397" y="2767934"/>
            <a:ext cx="11689351" cy="2611715"/>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cs typeface="Calibri"/>
              </a:rPr>
              <a:t>We want our school to be one where everyone in it is RESPECTFUL of themselves and others around them</a:t>
            </a:r>
          </a:p>
          <a:p>
            <a:pPr algn="l"/>
            <a:endParaRPr lang="en-GB" sz="2800" dirty="0">
              <a:cs typeface="Calibri"/>
            </a:endParaRPr>
          </a:p>
          <a:p>
            <a:pPr algn="l"/>
            <a:r>
              <a:rPr lang="en-GB" sz="2800" dirty="0">
                <a:cs typeface="Calibri"/>
              </a:rPr>
              <a:t>School should be a safe, enjoyable experience for everyone</a:t>
            </a:r>
          </a:p>
          <a:p>
            <a:pPr algn="l"/>
            <a:endParaRPr lang="en-GB" sz="2800" dirty="0">
              <a:cs typeface="Calibri"/>
            </a:endParaRPr>
          </a:p>
          <a:p>
            <a:pPr algn="l"/>
            <a:r>
              <a:rPr lang="en-GB" sz="2800" dirty="0">
                <a:cs typeface="Calibri"/>
              </a:rPr>
              <a:t>What you should expect:</a:t>
            </a:r>
          </a:p>
          <a:p>
            <a:pPr algn="l"/>
            <a:r>
              <a:rPr lang="en-GB" sz="2800" dirty="0">
                <a:cs typeface="Calibri"/>
              </a:rPr>
              <a:t>Clear routines, expectations, celebrating success and consequences for poor choices</a:t>
            </a:r>
          </a:p>
        </p:txBody>
      </p:sp>
    </p:spTree>
    <p:extLst>
      <p:ext uri="{BB962C8B-B14F-4D97-AF65-F5344CB8AC3E}">
        <p14:creationId xmlns:p14="http://schemas.microsoft.com/office/powerpoint/2010/main" val="31638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6068B6-4EE2-440E-447E-DB3C5FE5B697}"/>
              </a:ext>
            </a:extLst>
          </p:cNvPr>
          <p:cNvPicPr>
            <a:picLocks noChangeAspect="1"/>
          </p:cNvPicPr>
          <p:nvPr/>
        </p:nvPicPr>
        <p:blipFill rotWithShape="1">
          <a:blip r:embed="rId3">
            <a:lum bright="70000" contrast="-70000"/>
          </a:blip>
          <a:srcRect l="2916" r="13833" b="-2"/>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3296010"/>
            <a:ext cx="9143592"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194C61C4-F1CD-E4CA-339D-25C12890EA11}"/>
              </a:ext>
            </a:extLst>
          </p:cNvPr>
          <p:cNvSpPr txBox="1"/>
          <p:nvPr/>
        </p:nvSpPr>
        <p:spPr>
          <a:xfrm>
            <a:off x="1524000" y="87184"/>
            <a:ext cx="9143592" cy="369332"/>
          </a:xfrm>
          <a:prstGeom prst="rect">
            <a:avLst/>
          </a:prstGeom>
          <a:noFill/>
        </p:spPr>
        <p:txBody>
          <a:bodyPr wrap="square" rtlCol="0">
            <a:spAutoFit/>
          </a:bodyPr>
          <a:lstStyle/>
          <a:p>
            <a:r>
              <a:rPr lang="en-GB" dirty="0">
                <a:latin typeface="Impact" panose="020B0806030902050204" pitchFamily="34" charset="0"/>
              </a:rPr>
              <a:t>Via the website, two key documents for every topic studied will be available to download:</a:t>
            </a:r>
          </a:p>
        </p:txBody>
      </p:sp>
      <p:sp>
        <p:nvSpPr>
          <p:cNvPr id="5" name="TextBox 4">
            <a:extLst>
              <a:ext uri="{FF2B5EF4-FFF2-40B4-BE49-F238E27FC236}">
                <a16:creationId xmlns:a16="http://schemas.microsoft.com/office/drawing/2014/main" id="{515D4556-B1AA-646D-4202-326C70E24CE2}"/>
              </a:ext>
            </a:extLst>
          </p:cNvPr>
          <p:cNvSpPr txBox="1"/>
          <p:nvPr/>
        </p:nvSpPr>
        <p:spPr>
          <a:xfrm>
            <a:off x="1652187" y="590775"/>
            <a:ext cx="4204531" cy="4616648"/>
          </a:xfrm>
          <a:prstGeom prst="rect">
            <a:avLst/>
          </a:prstGeom>
          <a:noFill/>
        </p:spPr>
        <p:txBody>
          <a:bodyPr wrap="square">
            <a:spAutoFit/>
          </a:bodyPr>
          <a:lstStyle/>
          <a:p>
            <a:r>
              <a:rPr lang="en-GB" sz="2400" dirty="0">
                <a:solidFill>
                  <a:srgbClr val="0070C0"/>
                </a:solidFill>
                <a:latin typeface="Impact" panose="020B0806030902050204" pitchFamily="34" charset="0"/>
              </a:rPr>
              <a:t>Topic Summaries</a:t>
            </a:r>
            <a:r>
              <a:rPr lang="en-GB" sz="2400" dirty="0">
                <a:latin typeface="Impact" panose="020B0806030902050204" pitchFamily="34" charset="0"/>
              </a:rPr>
              <a:t>:</a:t>
            </a:r>
          </a:p>
          <a:p>
            <a:endParaRPr lang="en-GB" dirty="0">
              <a:latin typeface="Impact" panose="020B0806030902050204" pitchFamily="34" charset="0"/>
            </a:endParaRPr>
          </a:p>
          <a:p>
            <a:r>
              <a:rPr lang="en-GB" dirty="0">
                <a:latin typeface="Impact" panose="020B0806030902050204" pitchFamily="34" charset="0"/>
              </a:rPr>
              <a:t>A </a:t>
            </a:r>
            <a:r>
              <a:rPr lang="en-GB" dirty="0">
                <a:solidFill>
                  <a:srgbClr val="0070C0"/>
                </a:solidFill>
                <a:latin typeface="Impact" panose="020B0806030902050204" pitchFamily="34" charset="0"/>
              </a:rPr>
              <a:t>topic summary </a:t>
            </a:r>
            <a:r>
              <a:rPr lang="en-GB" dirty="0">
                <a:latin typeface="Impact" panose="020B0806030902050204" pitchFamily="34" charset="0"/>
              </a:rPr>
              <a:t>is an A4 one-page summary that provides an overview of that topic.  It will include how it fits in with the learning that has gone before and what will follow.  It will explain why the lessons have been sequenced the way they have, and outlines the resources that accompany those lessons.  If a pupil misses a lesson, this will be a good resource to check what has been missed.</a:t>
            </a:r>
          </a:p>
          <a:p>
            <a:endParaRPr lang="en-GB" dirty="0">
              <a:latin typeface="Impact" panose="020B0806030902050204" pitchFamily="34" charset="0"/>
            </a:endParaRPr>
          </a:p>
          <a:p>
            <a:r>
              <a:rPr lang="en-GB" dirty="0">
                <a:latin typeface="Impact" panose="020B0806030902050204" pitchFamily="34" charset="0"/>
              </a:rPr>
              <a:t>There will be a </a:t>
            </a:r>
            <a:r>
              <a:rPr lang="en-GB" dirty="0">
                <a:solidFill>
                  <a:srgbClr val="0070C0"/>
                </a:solidFill>
                <a:latin typeface="Impact" panose="020B0806030902050204" pitchFamily="34" charset="0"/>
              </a:rPr>
              <a:t>topic summary </a:t>
            </a:r>
            <a:r>
              <a:rPr lang="en-GB" dirty="0">
                <a:latin typeface="Impact" panose="020B0806030902050204" pitchFamily="34" charset="0"/>
              </a:rPr>
              <a:t>for every topic studied, in every subject, and every year group.</a:t>
            </a:r>
          </a:p>
        </p:txBody>
      </p:sp>
      <p:sp>
        <p:nvSpPr>
          <p:cNvPr id="6" name="TextBox 5">
            <a:extLst>
              <a:ext uri="{FF2B5EF4-FFF2-40B4-BE49-F238E27FC236}">
                <a16:creationId xmlns:a16="http://schemas.microsoft.com/office/drawing/2014/main" id="{BB310599-3FC3-F221-71EA-188F3342E247}"/>
              </a:ext>
            </a:extLst>
          </p:cNvPr>
          <p:cNvSpPr txBox="1"/>
          <p:nvPr/>
        </p:nvSpPr>
        <p:spPr>
          <a:xfrm>
            <a:off x="5967405" y="590775"/>
            <a:ext cx="4204531" cy="3785652"/>
          </a:xfrm>
          <a:prstGeom prst="rect">
            <a:avLst/>
          </a:prstGeom>
          <a:noFill/>
        </p:spPr>
        <p:txBody>
          <a:bodyPr wrap="square">
            <a:spAutoFit/>
          </a:bodyPr>
          <a:lstStyle/>
          <a:p>
            <a:r>
              <a:rPr lang="en-GB" sz="2400" dirty="0">
                <a:solidFill>
                  <a:srgbClr val="C00000"/>
                </a:solidFill>
                <a:latin typeface="Impact" panose="020B0806030902050204" pitchFamily="34" charset="0"/>
              </a:rPr>
              <a:t>Knowledge Maps</a:t>
            </a:r>
            <a:r>
              <a:rPr lang="en-GB" sz="2400" dirty="0">
                <a:latin typeface="Impact" panose="020B0806030902050204" pitchFamily="34" charset="0"/>
              </a:rPr>
              <a:t>:</a:t>
            </a:r>
          </a:p>
          <a:p>
            <a:endParaRPr lang="en-GB" dirty="0">
              <a:latin typeface="Impact" panose="020B0806030902050204" pitchFamily="34" charset="0"/>
            </a:endParaRPr>
          </a:p>
          <a:p>
            <a:r>
              <a:rPr lang="en-GB" dirty="0">
                <a:latin typeface="Impact" panose="020B0806030902050204" pitchFamily="34" charset="0"/>
              </a:rPr>
              <a:t>A </a:t>
            </a:r>
            <a:r>
              <a:rPr lang="en-GB" dirty="0">
                <a:solidFill>
                  <a:srgbClr val="C00000"/>
                </a:solidFill>
                <a:latin typeface="Impact" panose="020B0806030902050204" pitchFamily="34" charset="0"/>
              </a:rPr>
              <a:t>knowledge map </a:t>
            </a:r>
            <a:r>
              <a:rPr lang="en-GB" dirty="0">
                <a:latin typeface="Impact" panose="020B0806030902050204" pitchFamily="34" charset="0"/>
              </a:rPr>
              <a:t>is an A4 one-page summary of all the key knowledge that needs to be learnt in that topic.  </a:t>
            </a:r>
          </a:p>
          <a:p>
            <a:endParaRPr lang="en-GB" dirty="0">
              <a:latin typeface="Impact" panose="020B0806030902050204" pitchFamily="34" charset="0"/>
            </a:endParaRPr>
          </a:p>
          <a:p>
            <a:r>
              <a:rPr lang="en-GB" dirty="0">
                <a:latin typeface="Impact" panose="020B0806030902050204" pitchFamily="34" charset="0"/>
              </a:rPr>
              <a:t>It will be an invaluable learning tool for all pupils and will be a great revision tool for Year 11.</a:t>
            </a:r>
          </a:p>
          <a:p>
            <a:endParaRPr lang="en-GB" dirty="0">
              <a:latin typeface="Impact" panose="020B0806030902050204" pitchFamily="34" charset="0"/>
            </a:endParaRPr>
          </a:p>
          <a:p>
            <a:r>
              <a:rPr lang="en-GB" dirty="0">
                <a:latin typeface="Impact" panose="020B0806030902050204" pitchFamily="34" charset="0"/>
              </a:rPr>
              <a:t>There will be a </a:t>
            </a:r>
            <a:r>
              <a:rPr lang="en-GB" dirty="0">
                <a:solidFill>
                  <a:srgbClr val="C00000"/>
                </a:solidFill>
                <a:latin typeface="Impact" panose="020B0806030902050204" pitchFamily="34" charset="0"/>
              </a:rPr>
              <a:t>knowledge map </a:t>
            </a:r>
            <a:r>
              <a:rPr lang="en-GB" dirty="0">
                <a:latin typeface="Impact" panose="020B0806030902050204" pitchFamily="34" charset="0"/>
              </a:rPr>
              <a:t>for every topic studied, in every subject, and every year group.</a:t>
            </a:r>
          </a:p>
        </p:txBody>
      </p:sp>
    </p:spTree>
    <p:extLst>
      <p:ext uri="{BB962C8B-B14F-4D97-AF65-F5344CB8AC3E}">
        <p14:creationId xmlns:p14="http://schemas.microsoft.com/office/powerpoint/2010/main" val="2640251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1BA2-7441-ACA2-B140-EB015FBC42AA}"/>
              </a:ext>
            </a:extLst>
          </p:cNvPr>
          <p:cNvSpPr>
            <a:spLocks noGrp="1"/>
          </p:cNvSpPr>
          <p:nvPr>
            <p:ph type="ctrTitle"/>
          </p:nvPr>
        </p:nvSpPr>
        <p:spPr/>
        <p:txBody>
          <a:bodyPr/>
          <a:lstStyle/>
          <a:p>
            <a:r>
              <a:rPr lang="en-GB" dirty="0"/>
              <a:t>Post 16 Provision</a:t>
            </a:r>
          </a:p>
        </p:txBody>
      </p:sp>
      <p:sp>
        <p:nvSpPr>
          <p:cNvPr id="3" name="Subtitle 2">
            <a:extLst>
              <a:ext uri="{FF2B5EF4-FFF2-40B4-BE49-F238E27FC236}">
                <a16:creationId xmlns:a16="http://schemas.microsoft.com/office/drawing/2014/main" id="{037A6B6D-DB2A-606F-A241-24495EE905CB}"/>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60473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4BF31EB-67FB-250F-7789-82335767B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78" y="3505752"/>
            <a:ext cx="1911116" cy="188698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9">
            <a:extLst>
              <a:ext uri="{FF2B5EF4-FFF2-40B4-BE49-F238E27FC236}">
                <a16:creationId xmlns:a16="http://schemas.microsoft.com/office/drawing/2014/main" id="{31FC3566-FA7A-EAE6-3655-8E3DA06D4328}"/>
              </a:ext>
            </a:extLst>
          </p:cNvPr>
          <p:cNvSpPr>
            <a:spLocks noGrp="1"/>
          </p:cNvSpPr>
          <p:nvPr>
            <p:ph idx="1"/>
          </p:nvPr>
        </p:nvSpPr>
        <p:spPr>
          <a:xfrm>
            <a:off x="2458996" y="1145430"/>
            <a:ext cx="9403080" cy="5347622"/>
          </a:xfrm>
        </p:spPr>
        <p:txBody>
          <a:bodyPr vert="horz" lIns="91440" tIns="45720" rIns="91440" bIns="45720" rtlCol="0" anchor="t">
            <a:normAutofit/>
          </a:bodyPr>
          <a:lstStyle/>
          <a:p>
            <a:pPr marL="0" indent="0">
              <a:buNone/>
            </a:pPr>
            <a:endParaRPr lang="en-GB" dirty="0"/>
          </a:p>
          <a:p>
            <a:pPr marL="0" indent="0">
              <a:buNone/>
            </a:pPr>
            <a:r>
              <a:rPr lang="en-US" dirty="0">
                <a:solidFill>
                  <a:srgbClr val="0B0C0C"/>
                </a:solidFill>
                <a:latin typeface="GDS Transport"/>
              </a:rPr>
              <a:t>If you live in England, you have to stay in education or training until the age of 18</a:t>
            </a:r>
          </a:p>
          <a:p>
            <a:pPr marL="0" indent="0">
              <a:buNone/>
            </a:pPr>
            <a:endParaRPr lang="en-US" dirty="0">
              <a:solidFill>
                <a:srgbClr val="0B0C0C"/>
              </a:solidFill>
              <a:latin typeface="GDS Transport"/>
            </a:endParaRPr>
          </a:p>
          <a:p>
            <a:pPr marL="0" indent="0" algn="l">
              <a:buNone/>
            </a:pPr>
            <a:endParaRPr lang="en-US" dirty="0">
              <a:solidFill>
                <a:srgbClr val="0B0C0C"/>
              </a:solidFill>
              <a:latin typeface="GDS Transport"/>
            </a:endParaRPr>
          </a:p>
          <a:p>
            <a:pPr marL="0" indent="0" algn="l">
              <a:buNone/>
            </a:pPr>
            <a:endParaRPr lang="en-US" dirty="0">
              <a:solidFill>
                <a:srgbClr val="0B0C0C"/>
              </a:solidFill>
              <a:latin typeface="GDS Transport"/>
            </a:endParaRPr>
          </a:p>
          <a:p>
            <a:pPr marL="0" indent="0" algn="l">
              <a:buNone/>
            </a:pPr>
            <a:r>
              <a:rPr lang="en-US" dirty="0">
                <a:solidFill>
                  <a:srgbClr val="0B0C0C"/>
                </a:solidFill>
                <a:latin typeface="GDS Transport"/>
              </a:rPr>
              <a:t>There are lots of options available to you so it's important to understand what is the best route by exploring all the possibilities</a:t>
            </a:r>
          </a:p>
          <a:p>
            <a:endParaRPr lang="en-GB" dirty="0"/>
          </a:p>
          <a:p>
            <a:endParaRPr lang="en-GB" dirty="0"/>
          </a:p>
        </p:txBody>
      </p:sp>
      <p:grpSp>
        <p:nvGrpSpPr>
          <p:cNvPr id="10" name="Group 9">
            <a:extLst>
              <a:ext uri="{FF2B5EF4-FFF2-40B4-BE49-F238E27FC236}">
                <a16:creationId xmlns:a16="http://schemas.microsoft.com/office/drawing/2014/main" id="{8F7F9BC0-973C-AEC0-3489-3A7BF02711DE}"/>
              </a:ext>
            </a:extLst>
          </p:cNvPr>
          <p:cNvGrpSpPr/>
          <p:nvPr/>
        </p:nvGrpSpPr>
        <p:grpSpPr>
          <a:xfrm>
            <a:off x="358031" y="231140"/>
            <a:ext cx="11573564" cy="720000"/>
            <a:chOff x="322471" y="297180"/>
            <a:chExt cx="11573564" cy="720000"/>
          </a:xfrm>
          <a:effectLst>
            <a:outerShdw blurRad="50800" dist="38100" dir="2700000" algn="tl" rotWithShape="0">
              <a:prstClr val="black">
                <a:alpha val="40000"/>
              </a:prstClr>
            </a:outerShdw>
          </a:effectLst>
        </p:grpSpPr>
        <p:sp>
          <p:nvSpPr>
            <p:cNvPr id="12" name="Rectangle 11">
              <a:extLst>
                <a:ext uri="{FF2B5EF4-FFF2-40B4-BE49-F238E27FC236}">
                  <a16:creationId xmlns:a16="http://schemas.microsoft.com/office/drawing/2014/main" id="{B53B6F99-0366-42B0-2CB8-AAF406CFACEF}"/>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Light" panose="020F0302020204030204"/>
                  <a:ea typeface="+mn-ea"/>
                  <a:cs typeface="+mn-cs"/>
                </a:rPr>
                <a:t>Post 16 Options</a:t>
              </a:r>
            </a:p>
          </p:txBody>
        </p:sp>
        <p:pic>
          <p:nvPicPr>
            <p:cNvPr id="13" name="Picture 12" descr="A black and white logo&#10;&#10;Description automatically generated with low confidence">
              <a:extLst>
                <a:ext uri="{FF2B5EF4-FFF2-40B4-BE49-F238E27FC236}">
                  <a16:creationId xmlns:a16="http://schemas.microsoft.com/office/drawing/2014/main" id="{A12A22E1-9E2B-BC0B-C79F-A5BD77EA5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pic>
        <p:nvPicPr>
          <p:cNvPr id="9220" name="Picture 4" descr="Commission publishes report on Quality Investment in Education and Training  - European Trade Union Committee for Education">
            <a:extLst>
              <a:ext uri="{FF2B5EF4-FFF2-40B4-BE49-F238E27FC236}">
                <a16:creationId xmlns:a16="http://schemas.microsoft.com/office/drawing/2014/main" id="{384EF22E-1588-3528-8BC5-6DE4CFEBA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4" y="1485583"/>
            <a:ext cx="2096457" cy="144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11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31FC3566-FA7A-EAE6-3655-8E3DA06D4328}"/>
              </a:ext>
            </a:extLst>
          </p:cNvPr>
          <p:cNvSpPr>
            <a:spLocks noGrp="1"/>
          </p:cNvSpPr>
          <p:nvPr>
            <p:ph idx="1"/>
          </p:nvPr>
        </p:nvSpPr>
        <p:spPr>
          <a:xfrm>
            <a:off x="2168208" y="1200140"/>
            <a:ext cx="9699370" cy="5501649"/>
          </a:xfrm>
        </p:spPr>
        <p:txBody>
          <a:bodyPr vert="horz" lIns="91440" tIns="45720" rIns="91440" bIns="45720" rtlCol="0" anchor="t">
            <a:normAutofit fontScale="85000" lnSpcReduction="20000"/>
          </a:bodyPr>
          <a:lstStyle/>
          <a:p>
            <a:pPr marL="0" indent="0">
              <a:buNone/>
            </a:pPr>
            <a:endParaRPr lang="en-US" sz="2200" dirty="0"/>
          </a:p>
          <a:p>
            <a:pPr marL="0" indent="0">
              <a:buNone/>
            </a:pPr>
            <a:r>
              <a:rPr lang="en-US" sz="3000" b="1" dirty="0">
                <a:solidFill>
                  <a:srgbClr val="0B0C0C"/>
                </a:solidFill>
                <a:latin typeface="GDS Transport"/>
              </a:rPr>
              <a:t>Option 1 : Stay in full-time education</a:t>
            </a:r>
          </a:p>
          <a:p>
            <a:pPr marL="0" indent="0" algn="l">
              <a:buNone/>
            </a:pPr>
            <a:r>
              <a:rPr lang="en-US" sz="3000" dirty="0">
                <a:solidFill>
                  <a:srgbClr val="0B0C0C"/>
                </a:solidFill>
                <a:latin typeface="GDS Transport"/>
              </a:rPr>
              <a:t>A levels, BTEC, T levels, vocational and technical qualifications, exam retakes</a:t>
            </a:r>
            <a:endParaRPr lang="en-US"/>
          </a:p>
          <a:p>
            <a:pPr marL="0" indent="0" algn="l">
              <a:buNone/>
            </a:pPr>
            <a:endParaRPr lang="en-US" sz="3000" b="0" i="0" dirty="0">
              <a:solidFill>
                <a:srgbClr val="0B0C0C"/>
              </a:solidFill>
              <a:effectLst/>
              <a:latin typeface="GDS Transport"/>
            </a:endParaRPr>
          </a:p>
          <a:p>
            <a:pPr marL="0" indent="0" algn="l">
              <a:buNone/>
            </a:pPr>
            <a:r>
              <a:rPr lang="en-US" sz="3000" b="0" i="0" dirty="0">
                <a:solidFill>
                  <a:srgbClr val="0B0C0C"/>
                </a:solidFill>
                <a:effectLst/>
                <a:latin typeface="GDS Transport"/>
              </a:rPr>
              <a:t>Or</a:t>
            </a:r>
          </a:p>
          <a:p>
            <a:pPr marL="0" indent="0" algn="l">
              <a:buNone/>
            </a:pPr>
            <a:endParaRPr lang="en-US" sz="3000" b="0" i="0" dirty="0">
              <a:solidFill>
                <a:srgbClr val="0B0C0C"/>
              </a:solidFill>
              <a:effectLst/>
              <a:latin typeface="GDS Transport"/>
            </a:endParaRPr>
          </a:p>
          <a:p>
            <a:pPr marL="0" indent="0">
              <a:buNone/>
            </a:pPr>
            <a:r>
              <a:rPr lang="en-US" sz="3000" b="1" dirty="0">
                <a:solidFill>
                  <a:srgbClr val="0B0C0C"/>
                </a:solidFill>
                <a:latin typeface="GDS Transport"/>
              </a:rPr>
              <a:t>Option 2: Combine work with study</a:t>
            </a:r>
          </a:p>
          <a:p>
            <a:pPr marL="0" indent="0">
              <a:buNone/>
            </a:pPr>
            <a:r>
              <a:rPr lang="en-US" sz="3000" dirty="0">
                <a:solidFill>
                  <a:srgbClr val="0B0C0C"/>
                </a:solidFill>
                <a:latin typeface="GDS Transport"/>
              </a:rPr>
              <a:t>Apprenticeship, , supported internships (for EHCP pupils only) </a:t>
            </a:r>
            <a:endParaRPr lang="en-US" dirty="0"/>
          </a:p>
          <a:p>
            <a:pPr marL="0" indent="0" algn="l">
              <a:buNone/>
            </a:pPr>
            <a:endParaRPr lang="en-US" sz="3000" b="0" i="0" dirty="0">
              <a:solidFill>
                <a:srgbClr val="0B0C0C"/>
              </a:solidFill>
              <a:effectLst/>
              <a:latin typeface="GDS Transport"/>
            </a:endParaRPr>
          </a:p>
          <a:p>
            <a:pPr marL="0" indent="0" algn="l">
              <a:buNone/>
            </a:pPr>
            <a:r>
              <a:rPr lang="en-US" sz="3000" dirty="0">
                <a:solidFill>
                  <a:srgbClr val="0B0C0C"/>
                </a:solidFill>
                <a:latin typeface="GDS Transport"/>
              </a:rPr>
              <a:t>Or</a:t>
            </a:r>
          </a:p>
          <a:p>
            <a:pPr marL="0" indent="0" algn="l">
              <a:buNone/>
            </a:pPr>
            <a:endParaRPr lang="en-US" sz="3000" b="0" i="0" dirty="0">
              <a:solidFill>
                <a:srgbClr val="0B0C0C"/>
              </a:solidFill>
              <a:effectLst/>
              <a:latin typeface="GDS Transport"/>
            </a:endParaRPr>
          </a:p>
          <a:p>
            <a:pPr marL="0" indent="0" algn="l">
              <a:buNone/>
            </a:pPr>
            <a:r>
              <a:rPr lang="en-US" sz="3000" b="1" dirty="0">
                <a:solidFill>
                  <a:srgbClr val="0B0C0C"/>
                </a:solidFill>
                <a:latin typeface="GDS Transport"/>
              </a:rPr>
              <a:t>Option 3: S</a:t>
            </a:r>
            <a:r>
              <a:rPr lang="en-US" sz="3000" b="1" i="0" dirty="0">
                <a:solidFill>
                  <a:srgbClr val="0B0C0C"/>
                </a:solidFill>
                <a:effectLst/>
                <a:latin typeface="GDS Transport"/>
              </a:rPr>
              <a:t>pend 20 hours or more a week working or volunteering </a:t>
            </a:r>
            <a:r>
              <a:rPr lang="en-US" sz="3000" b="0" i="0" dirty="0">
                <a:solidFill>
                  <a:srgbClr val="0B0C0C"/>
                </a:solidFill>
                <a:effectLst/>
                <a:latin typeface="GDS Transport"/>
              </a:rPr>
              <a:t>while also doing part-time education or training</a:t>
            </a:r>
          </a:p>
          <a:p>
            <a:pPr marL="0" indent="0" algn="ctr">
              <a:buNone/>
            </a:pPr>
            <a:endParaRPr lang="en-US" sz="4000" b="1" i="0" dirty="0">
              <a:solidFill>
                <a:srgbClr val="0B0C0C"/>
              </a:solidFill>
              <a:effectLst/>
              <a:latin typeface="GDS Transport"/>
            </a:endParaRPr>
          </a:p>
          <a:p>
            <a:pPr marL="0" indent="0" algn="ctr">
              <a:buNone/>
            </a:pPr>
            <a:endParaRPr lang="en-US" sz="4000" b="1" dirty="0">
              <a:solidFill>
                <a:srgbClr val="0B0C0C"/>
              </a:solidFill>
              <a:latin typeface="GDS Transport"/>
            </a:endParaRPr>
          </a:p>
          <a:p>
            <a:pPr marL="0" indent="0" algn="ctr">
              <a:buNone/>
            </a:pPr>
            <a:endParaRPr lang="en-US" sz="4000" b="1" i="0" dirty="0">
              <a:solidFill>
                <a:srgbClr val="0B0C0C"/>
              </a:solidFill>
              <a:effectLst/>
              <a:latin typeface="GDS Transport"/>
            </a:endParaRPr>
          </a:p>
          <a:p>
            <a:pPr marL="0" indent="0">
              <a:buNone/>
            </a:pPr>
            <a:endParaRPr lang="en-GB" dirty="0"/>
          </a:p>
        </p:txBody>
      </p:sp>
      <p:grpSp>
        <p:nvGrpSpPr>
          <p:cNvPr id="7" name="Group 6">
            <a:extLst>
              <a:ext uri="{FF2B5EF4-FFF2-40B4-BE49-F238E27FC236}">
                <a16:creationId xmlns:a16="http://schemas.microsoft.com/office/drawing/2014/main" id="{C109CB0F-3F79-9CD0-ED6C-F7C937E55FCD}"/>
              </a:ext>
            </a:extLst>
          </p:cNvPr>
          <p:cNvGrpSpPr/>
          <p:nvPr/>
        </p:nvGrpSpPr>
        <p:grpSpPr>
          <a:xfrm>
            <a:off x="322471" y="297180"/>
            <a:ext cx="11573564" cy="720000"/>
            <a:chOff x="322471" y="297180"/>
            <a:chExt cx="11573564" cy="720000"/>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72B34B47-D606-2728-1262-C742376F9B3D}"/>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alibri Light" panose="020F0302020204030204"/>
                  <a:ea typeface="+mn-ea"/>
                  <a:cs typeface="+mn-cs"/>
                </a:rPr>
                <a:t>What are the post 16 options ?</a:t>
              </a:r>
            </a:p>
          </p:txBody>
        </p:sp>
        <p:pic>
          <p:nvPicPr>
            <p:cNvPr id="10" name="Picture 9" descr="A black and white logo&#10;&#10;Description automatically generated with low confidence">
              <a:extLst>
                <a:ext uri="{FF2B5EF4-FFF2-40B4-BE49-F238E27FC236}">
                  <a16:creationId xmlns:a16="http://schemas.microsoft.com/office/drawing/2014/main" id="{B99F5729-2586-FD55-31FC-316D53673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pic>
        <p:nvPicPr>
          <p:cNvPr id="24580" name="Picture 4" descr="The Two Poles of Education - New Acropolis Library">
            <a:extLst>
              <a:ext uri="{FF2B5EF4-FFF2-40B4-BE49-F238E27FC236}">
                <a16:creationId xmlns:a16="http://schemas.microsoft.com/office/drawing/2014/main" id="{1058F593-3672-5AD0-802B-47A1D7D98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71" y="1200141"/>
            <a:ext cx="1883728" cy="170751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Traineeships Vs Apprenticeships">
            <a:extLst>
              <a:ext uri="{FF2B5EF4-FFF2-40B4-BE49-F238E27FC236}">
                <a16:creationId xmlns:a16="http://schemas.microsoft.com/office/drawing/2014/main" id="{6E5EB35C-35CE-97F2-3034-87529AF72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285" y="3090613"/>
            <a:ext cx="1908110" cy="170751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Work is broken. Can we fix it? - Vox">
            <a:extLst>
              <a:ext uri="{FF2B5EF4-FFF2-40B4-BE49-F238E27FC236}">
                <a16:creationId xmlns:a16="http://schemas.microsoft.com/office/drawing/2014/main" id="{7AD65DFA-AECC-A7E1-1F50-5F3C19E3B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99" y="4994279"/>
            <a:ext cx="1908109" cy="170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72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survey&#10;&#10;AI-generated content may be incorrect.">
            <a:extLst>
              <a:ext uri="{FF2B5EF4-FFF2-40B4-BE49-F238E27FC236}">
                <a16:creationId xmlns:a16="http://schemas.microsoft.com/office/drawing/2014/main" id="{DF901CCD-8424-3D3B-9F65-F4F5DD95DD76}"/>
              </a:ext>
            </a:extLst>
          </p:cNvPr>
          <p:cNvPicPr>
            <a:picLocks noChangeAspect="1"/>
          </p:cNvPicPr>
          <p:nvPr/>
        </p:nvPicPr>
        <p:blipFill>
          <a:blip r:embed="rId3"/>
          <a:stretch>
            <a:fillRect/>
          </a:stretch>
        </p:blipFill>
        <p:spPr>
          <a:xfrm>
            <a:off x="3333750" y="198685"/>
            <a:ext cx="5772150" cy="6671157"/>
          </a:xfrm>
          <a:prstGeom prst="rect">
            <a:avLst/>
          </a:prstGeom>
        </p:spPr>
      </p:pic>
    </p:spTree>
    <p:extLst>
      <p:ext uri="{BB962C8B-B14F-4D97-AF65-F5344CB8AC3E}">
        <p14:creationId xmlns:p14="http://schemas.microsoft.com/office/powerpoint/2010/main" val="3406523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level&#10;&#10;AI-generated content may be incorrect.">
            <a:extLst>
              <a:ext uri="{FF2B5EF4-FFF2-40B4-BE49-F238E27FC236}">
                <a16:creationId xmlns:a16="http://schemas.microsoft.com/office/drawing/2014/main" id="{E5E80DBA-8512-276B-DBAB-E8CEE460DB65}"/>
              </a:ext>
            </a:extLst>
          </p:cNvPr>
          <p:cNvPicPr>
            <a:picLocks noChangeAspect="1"/>
          </p:cNvPicPr>
          <p:nvPr/>
        </p:nvPicPr>
        <p:blipFill>
          <a:blip r:embed="rId3"/>
          <a:stretch>
            <a:fillRect/>
          </a:stretch>
        </p:blipFill>
        <p:spPr>
          <a:xfrm>
            <a:off x="2967037" y="38417"/>
            <a:ext cx="6257925" cy="6781165"/>
          </a:xfrm>
          <a:prstGeom prst="rect">
            <a:avLst/>
          </a:prstGeom>
        </p:spPr>
      </p:pic>
    </p:spTree>
    <p:extLst>
      <p:ext uri="{BB962C8B-B14F-4D97-AF65-F5344CB8AC3E}">
        <p14:creationId xmlns:p14="http://schemas.microsoft.com/office/powerpoint/2010/main" val="1885933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C7A14-0A75-B04D-4F3F-F86D49EAA9C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2B91248-64A8-06A6-1523-C3D4FA523FA2}"/>
              </a:ext>
            </a:extLst>
          </p:cNvPr>
          <p:cNvGrpSpPr/>
          <p:nvPr/>
        </p:nvGrpSpPr>
        <p:grpSpPr>
          <a:xfrm>
            <a:off x="322471" y="297180"/>
            <a:ext cx="11573564" cy="720000"/>
            <a:chOff x="322471" y="297180"/>
            <a:chExt cx="11573564" cy="720000"/>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A02ACBB2-693A-12E8-A4D5-EE1CC10D0CCA}"/>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4000" dirty="0">
                  <a:solidFill>
                    <a:prstClr val="white"/>
                  </a:solidFill>
                  <a:latin typeface="Calibri Light" panose="020F0302020204030204"/>
                </a:rPr>
                <a:t>Helpful resources</a:t>
              </a:r>
              <a:endParaRPr kumimoji="0" lang="en-GB" sz="4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0" name="Picture 9" descr="A black and white logo&#10;&#10;Description automatically generated with low confidence">
              <a:extLst>
                <a:ext uri="{FF2B5EF4-FFF2-40B4-BE49-F238E27FC236}">
                  <a16:creationId xmlns:a16="http://schemas.microsoft.com/office/drawing/2014/main" id="{0F835F60-41BA-056F-B8DA-673CE9542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sp>
        <p:nvSpPr>
          <p:cNvPr id="5" name="TextBox 4">
            <a:extLst>
              <a:ext uri="{FF2B5EF4-FFF2-40B4-BE49-F238E27FC236}">
                <a16:creationId xmlns:a16="http://schemas.microsoft.com/office/drawing/2014/main" id="{0F586DE1-9085-EA1A-185C-23811BE84ED2}"/>
              </a:ext>
            </a:extLst>
          </p:cNvPr>
          <p:cNvSpPr txBox="1"/>
          <p:nvPr/>
        </p:nvSpPr>
        <p:spPr>
          <a:xfrm>
            <a:off x="400050" y="3886200"/>
            <a:ext cx="5067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hlinkClick r:id="rId4"/>
              </a:rPr>
              <a:t>Post 16 options | National Careers Service</a:t>
            </a:r>
            <a:endParaRPr lang="en-US">
              <a:ea typeface="Calibri" panose="020F0502020204030204"/>
              <a:cs typeface="Calibri" panose="020F0502020204030204"/>
            </a:endParaRPr>
          </a:p>
        </p:txBody>
      </p:sp>
      <p:sp>
        <p:nvSpPr>
          <p:cNvPr id="6" name="TextBox 5">
            <a:extLst>
              <a:ext uri="{FF2B5EF4-FFF2-40B4-BE49-F238E27FC236}">
                <a16:creationId xmlns:a16="http://schemas.microsoft.com/office/drawing/2014/main" id="{D11D5882-0121-2A2E-8121-A17D1093B5E7}"/>
              </a:ext>
            </a:extLst>
          </p:cNvPr>
          <p:cNvSpPr txBox="1"/>
          <p:nvPr/>
        </p:nvSpPr>
        <p:spPr>
          <a:xfrm>
            <a:off x="400050" y="4714875"/>
            <a:ext cx="42862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hlinkClick r:id="rId5"/>
              </a:rPr>
              <a:t>Careerpilot : Get information : Your choices at 16 : Help with choosing your post 16 options</a:t>
            </a:r>
            <a:endParaRPr lang="en-US" dirty="0">
              <a:ea typeface="Calibri" panose="020F0502020204030204"/>
              <a:cs typeface="Calibri" panose="020F0502020204030204"/>
            </a:endParaRPr>
          </a:p>
        </p:txBody>
      </p:sp>
      <p:sp>
        <p:nvSpPr>
          <p:cNvPr id="8" name="TextBox 7">
            <a:extLst>
              <a:ext uri="{FF2B5EF4-FFF2-40B4-BE49-F238E27FC236}">
                <a16:creationId xmlns:a16="http://schemas.microsoft.com/office/drawing/2014/main" id="{D5111313-DBAB-213E-44C9-68D4789CB49F}"/>
              </a:ext>
            </a:extLst>
          </p:cNvPr>
          <p:cNvSpPr txBox="1"/>
          <p:nvPr/>
        </p:nvSpPr>
        <p:spPr>
          <a:xfrm>
            <a:off x="400050" y="58864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hlinkClick r:id="rId6"/>
              </a:rPr>
              <a:t>Post-16 Options | UCAS</a:t>
            </a:r>
            <a:endParaRPr lang="en-US" dirty="0">
              <a:ea typeface="Calibri" panose="020F0502020204030204"/>
              <a:cs typeface="Calibri" panose="020F0502020204030204"/>
            </a:endParaRPr>
          </a:p>
        </p:txBody>
      </p:sp>
      <p:sp>
        <p:nvSpPr>
          <p:cNvPr id="11" name="TextBox 10">
            <a:extLst>
              <a:ext uri="{FF2B5EF4-FFF2-40B4-BE49-F238E27FC236}">
                <a16:creationId xmlns:a16="http://schemas.microsoft.com/office/drawing/2014/main" id="{20899A19-0F08-FC12-C519-47A4404DC745}"/>
              </a:ext>
            </a:extLst>
          </p:cNvPr>
          <p:cNvSpPr txBox="1"/>
          <p:nvPr/>
        </p:nvSpPr>
        <p:spPr>
          <a:xfrm>
            <a:off x="2540826" y="1536395"/>
            <a:ext cx="93564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000" dirty="0">
                <a:ea typeface="Calibri"/>
                <a:cs typeface="Calibri"/>
              </a:rPr>
              <a:t>This online careers platform is being launched at Toynbee from September 2025.</a:t>
            </a:r>
            <a:endParaRPr lang="en-US" dirty="0">
              <a:ea typeface="Calibri"/>
              <a:cs typeface="Calibri"/>
            </a:endParaRPr>
          </a:p>
          <a:p>
            <a:r>
              <a:rPr lang="en-GB" sz="2000" dirty="0">
                <a:ea typeface="Calibri"/>
                <a:cs typeface="Calibri"/>
              </a:rPr>
              <a:t>  </a:t>
            </a:r>
            <a:endParaRPr lang="en-US">
              <a:ea typeface="Calibri"/>
              <a:cs typeface="Calibri"/>
            </a:endParaRPr>
          </a:p>
          <a:p>
            <a:pPr marL="342900" indent="-342900">
              <a:buFont typeface="Arial"/>
              <a:buChar char="•"/>
            </a:pPr>
            <a:r>
              <a:rPr lang="en-GB" sz="2000" dirty="0">
                <a:ea typeface="Calibri"/>
                <a:cs typeface="Calibri"/>
              </a:rPr>
              <a:t>All year 11 pupils will have access to a wide range of careers information including access to local college information, apprenticeship vacancies and online CV tools.</a:t>
            </a:r>
            <a:endParaRPr lang="en-GB" sz="2000">
              <a:ea typeface="Calibri"/>
              <a:cs typeface="Calibri"/>
            </a:endParaRPr>
          </a:p>
        </p:txBody>
      </p:sp>
      <p:pic>
        <p:nvPicPr>
          <p:cNvPr id="12" name="Picture 11" descr="A green and white logo&#10;&#10;AI-generated content may be incorrect.">
            <a:extLst>
              <a:ext uri="{FF2B5EF4-FFF2-40B4-BE49-F238E27FC236}">
                <a16:creationId xmlns:a16="http://schemas.microsoft.com/office/drawing/2014/main" id="{69DF98DA-4119-B794-6B7B-CEA9FF641F85}"/>
              </a:ext>
            </a:extLst>
          </p:cNvPr>
          <p:cNvPicPr>
            <a:picLocks noChangeAspect="1"/>
          </p:cNvPicPr>
          <p:nvPr/>
        </p:nvPicPr>
        <p:blipFill>
          <a:blip r:embed="rId7"/>
          <a:stretch>
            <a:fillRect/>
          </a:stretch>
        </p:blipFill>
        <p:spPr>
          <a:xfrm>
            <a:off x="514350" y="1638300"/>
            <a:ext cx="1866900" cy="1114425"/>
          </a:xfrm>
          <a:prstGeom prst="rect">
            <a:avLst/>
          </a:prstGeom>
        </p:spPr>
      </p:pic>
      <p:sp>
        <p:nvSpPr>
          <p:cNvPr id="2" name="TextBox 1">
            <a:extLst>
              <a:ext uri="{FF2B5EF4-FFF2-40B4-BE49-F238E27FC236}">
                <a16:creationId xmlns:a16="http://schemas.microsoft.com/office/drawing/2014/main" id="{1F697FAE-580B-62A2-E005-7DB0152E2F51}"/>
              </a:ext>
            </a:extLst>
          </p:cNvPr>
          <p:cNvSpPr txBox="1"/>
          <p:nvPr/>
        </p:nvSpPr>
        <p:spPr>
          <a:xfrm>
            <a:off x="518264" y="3431348"/>
            <a:ext cx="31106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ea typeface="Calibri"/>
                <a:cs typeface="Calibri"/>
              </a:rPr>
              <a:t>Helpful websites</a:t>
            </a:r>
            <a:endParaRPr lang="en-GB" sz="2000" b="1" dirty="0"/>
          </a:p>
        </p:txBody>
      </p:sp>
      <p:sp>
        <p:nvSpPr>
          <p:cNvPr id="3" name="TextBox 2">
            <a:extLst>
              <a:ext uri="{FF2B5EF4-FFF2-40B4-BE49-F238E27FC236}">
                <a16:creationId xmlns:a16="http://schemas.microsoft.com/office/drawing/2014/main" id="{C4AA56EA-994C-C58F-28C7-8CD60C754C8C}"/>
              </a:ext>
            </a:extLst>
          </p:cNvPr>
          <p:cNvSpPr txBox="1"/>
          <p:nvPr/>
        </p:nvSpPr>
        <p:spPr>
          <a:xfrm>
            <a:off x="6429375" y="3829050"/>
            <a:ext cx="37433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hlinkClick r:id="rId8"/>
              </a:rPr>
              <a:t>Year 11 Career Options - Overview | Rise 360</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733170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9A72F-2729-35C8-CB59-95F0203440C3}"/>
              </a:ext>
            </a:extLst>
          </p:cNvPr>
          <p:cNvGrpSpPr/>
          <p:nvPr/>
        </p:nvGrpSpPr>
        <p:grpSpPr>
          <a:xfrm>
            <a:off x="322471" y="297180"/>
            <a:ext cx="11573564" cy="720000"/>
            <a:chOff x="322471" y="297180"/>
            <a:chExt cx="11573564" cy="720000"/>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7835F259-B1E0-A57F-30C6-2B056E74AD9C}"/>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ptos Display" panose="02110004020202020204"/>
                  <a:ea typeface="+mn-ea"/>
                  <a:cs typeface="+mn-cs"/>
                </a:rPr>
                <a:t>Year 11 – Help with Next steps  </a:t>
              </a:r>
            </a:p>
          </p:txBody>
        </p:sp>
        <p:pic>
          <p:nvPicPr>
            <p:cNvPr id="4" name="Picture 3" descr="A black and white logo&#10;&#10;Description automatically generated with low confidence">
              <a:extLst>
                <a:ext uri="{FF2B5EF4-FFF2-40B4-BE49-F238E27FC236}">
                  <a16:creationId xmlns:a16="http://schemas.microsoft.com/office/drawing/2014/main" id="{8706F73E-83EF-85D1-50CE-835E551D8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sp>
        <p:nvSpPr>
          <p:cNvPr id="5" name="TextBox 4">
            <a:extLst>
              <a:ext uri="{FF2B5EF4-FFF2-40B4-BE49-F238E27FC236}">
                <a16:creationId xmlns:a16="http://schemas.microsoft.com/office/drawing/2014/main" id="{6E87CDCF-DF4E-C68B-05B3-F957C8B264BA}"/>
              </a:ext>
            </a:extLst>
          </p:cNvPr>
          <p:cNvSpPr txBox="1"/>
          <p:nvPr/>
        </p:nvSpPr>
        <p:spPr>
          <a:xfrm>
            <a:off x="322470" y="1283218"/>
            <a:ext cx="11573563" cy="369332"/>
          </a:xfrm>
          <a:prstGeom prst="rect">
            <a:avLst/>
          </a:prstGeom>
          <a:solidFill>
            <a:schemeClr val="accent2">
              <a:lumMod val="40000"/>
              <a:lumOff val="6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College &amp; Apprenticeship assemblies every Tuesday morning this half term</a:t>
            </a:r>
          </a:p>
        </p:txBody>
      </p:sp>
      <p:sp>
        <p:nvSpPr>
          <p:cNvPr id="6" name="TextBox 5">
            <a:extLst>
              <a:ext uri="{FF2B5EF4-FFF2-40B4-BE49-F238E27FC236}">
                <a16:creationId xmlns:a16="http://schemas.microsoft.com/office/drawing/2014/main" id="{905B1FFF-8D8A-B345-2F5D-FB5FF4FFE5E3}"/>
              </a:ext>
            </a:extLst>
          </p:cNvPr>
          <p:cNvSpPr txBox="1"/>
          <p:nvPr/>
        </p:nvSpPr>
        <p:spPr>
          <a:xfrm>
            <a:off x="322470" y="1827429"/>
            <a:ext cx="11573563" cy="2031325"/>
          </a:xfrm>
          <a:prstGeom prst="rect">
            <a:avLst/>
          </a:prstGeom>
          <a:solidFill>
            <a:schemeClr val="accent1">
              <a:lumMod val="40000"/>
              <a:lumOff val="60000"/>
            </a:scheme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This term in Personal development lessons, all pupils will receive: </a:t>
            </a:r>
          </a:p>
          <a:p>
            <a:pPr marL="285750" indent="-285750">
              <a:buFont typeface="Arial" panose="020B0604020202020204" pitchFamily="34" charset="0"/>
              <a:buChar char="•"/>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Next step options talk from Careers Leader</a:t>
            </a:r>
            <a:r>
              <a:rPr lang="en-GB" dirty="0">
                <a:solidFill>
                  <a:prstClr val="black"/>
                </a:solidFill>
                <a:latin typeface="Aptos" panose="02110004020202020204"/>
              </a:rPr>
              <a:t> – took place 5th September </a:t>
            </a:r>
            <a:endParaRPr lang="en-GB" sz="1800" b="0" i="0" u="none" strike="noStrike" kern="1200" cap="none" spc="0" normalizeH="0" baseline="0" noProof="0" dirty="0">
              <a:ln>
                <a:noFill/>
              </a:ln>
              <a:solidFill>
                <a:prstClr val="black"/>
              </a:solidFill>
              <a:effectLst/>
              <a:uLnTx/>
              <a:uFillTx/>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Help to decide on next steps options</a:t>
            </a:r>
          </a:p>
          <a:p>
            <a:pPr marL="285750" indent="-285750">
              <a:buFont typeface="Arial" panose="020B0604020202020204" pitchFamily="34" charset="0"/>
              <a:buChar char="•"/>
              <a:defRPr/>
            </a:pPr>
            <a:r>
              <a:rPr lang="en-GB" dirty="0">
                <a:solidFill>
                  <a:prstClr val="black"/>
                </a:solidFill>
                <a:latin typeface="Aptos" panose="02110004020202020204"/>
              </a:rPr>
              <a:t>Help with applying</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to college</a:t>
            </a:r>
            <a:endParaRPr lang="en-GB" sz="1800" b="0" i="0" u="none" strike="noStrike" kern="1200" cap="none" spc="0" normalizeH="0" baseline="0" noProof="0" dirty="0">
              <a:ln>
                <a:noFill/>
              </a:ln>
              <a:solidFill>
                <a:prstClr val="black"/>
              </a:solidFill>
              <a:effectLst/>
              <a:uLnTx/>
              <a:uFillTx/>
              <a:latin typeface="Aptos" panose="02110004020202020204"/>
            </a:endParaRPr>
          </a:p>
          <a:p>
            <a:pPr marL="285750" indent="-285750">
              <a:buFont typeface="Arial" panose="020B0604020202020204" pitchFamily="34" charset="0"/>
              <a:buChar char="•"/>
              <a:defRPr/>
            </a:pPr>
            <a:r>
              <a:rPr lang="en-GB" dirty="0">
                <a:solidFill>
                  <a:prstClr val="black"/>
                </a:solidFill>
                <a:latin typeface="Aptos" panose="02110004020202020204"/>
              </a:rPr>
              <a:t>Help with Personal</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statements</a:t>
            </a:r>
            <a:endParaRPr lang="en-GB" sz="1800" b="0" i="0" u="none" strike="noStrike" kern="1200" cap="none" spc="0" normalizeH="0" baseline="0" noProof="0" dirty="0">
              <a:ln>
                <a:noFill/>
              </a:ln>
              <a:solidFill>
                <a:prstClr val="black"/>
              </a:solidFill>
              <a:effectLst/>
              <a:uLnTx/>
              <a:uFillTx/>
              <a:latin typeface="Aptos" panose="02110004020202020204"/>
            </a:endParaRPr>
          </a:p>
          <a:p>
            <a:pPr marL="285750" indent="-285750">
              <a:buFont typeface="Arial" panose="020B0604020202020204" pitchFamily="34" charset="0"/>
              <a:buChar char="•"/>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Future jobs </a:t>
            </a:r>
            <a:r>
              <a:rPr lang="en-GB" dirty="0">
                <a:solidFill>
                  <a:prstClr val="black"/>
                </a:solidFill>
                <a:latin typeface="Aptos" panose="02110004020202020204"/>
              </a:rPr>
              <a:t>and the impact of AI</a:t>
            </a:r>
            <a:endParaRPr lang="en-GB" sz="1800" b="0" i="0" u="none" strike="noStrike" kern="1200" cap="none" spc="0" normalizeH="0" baseline="0" noProof="0" dirty="0">
              <a:ln>
                <a:noFill/>
              </a:ln>
              <a:solidFill>
                <a:prstClr val="black"/>
              </a:solidFill>
              <a:effectLst/>
              <a:uLnTx/>
              <a:uFillTx/>
              <a:latin typeface="Aptos" panose="02110004020202020204"/>
            </a:endParaRPr>
          </a:p>
          <a:p>
            <a:pPr marL="285750" indent="-285750">
              <a:buFont typeface="Arial" panose="020B0604020202020204" pitchFamily="34" charset="0"/>
              <a:buChar char="•"/>
              <a:defRPr/>
            </a:pPr>
            <a:r>
              <a:rPr lang="en-GB" dirty="0">
                <a:solidFill>
                  <a:prstClr val="black"/>
                </a:solidFill>
                <a:latin typeface="Aptos" panose="02110004020202020204"/>
              </a:rPr>
              <a:t>Preparing for college interviews</a:t>
            </a:r>
            <a:endParaRPr lang="en-GB" sz="1800" b="0" i="0" u="none" strike="noStrike" kern="1200" cap="none" spc="0" normalizeH="0" baseline="0" noProof="0" dirty="0">
              <a:ln>
                <a:noFill/>
              </a:ln>
              <a:solidFill>
                <a:prstClr val="black"/>
              </a:solidFill>
              <a:effectLst/>
              <a:uLnTx/>
              <a:uFillTx/>
              <a:latin typeface="Aptos" panose="02110004020202020204"/>
            </a:endParaRPr>
          </a:p>
        </p:txBody>
      </p:sp>
      <p:sp>
        <p:nvSpPr>
          <p:cNvPr id="7" name="TextBox 6">
            <a:extLst>
              <a:ext uri="{FF2B5EF4-FFF2-40B4-BE49-F238E27FC236}">
                <a16:creationId xmlns:a16="http://schemas.microsoft.com/office/drawing/2014/main" id="{47BB41C0-F7E4-2856-B8A6-BDF71373999E}"/>
              </a:ext>
            </a:extLst>
          </p:cNvPr>
          <p:cNvSpPr txBox="1"/>
          <p:nvPr/>
        </p:nvSpPr>
        <p:spPr>
          <a:xfrm>
            <a:off x="322470" y="3983149"/>
            <a:ext cx="11573562" cy="646331"/>
          </a:xfrm>
          <a:prstGeom prst="rect">
            <a:avLst/>
          </a:prstGeom>
          <a:solidFill>
            <a:schemeClr val="accent3">
              <a:lumMod val="40000"/>
              <a:lumOff val="60000"/>
            </a:schemeClr>
          </a:solidFill>
        </p:spPr>
        <p:txBody>
          <a:bodyPr wrap="square" lIns="91440" tIns="45720" rIns="91440" bIns="45720" rtlCol="0" anchor="t">
            <a:spAutoFit/>
          </a:bodyPr>
          <a:lstStyle/>
          <a:p>
            <a:pPr>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Career leader to run </a:t>
            </a:r>
            <a:r>
              <a:rPr lang="en-GB" dirty="0">
                <a:solidFill>
                  <a:prstClr val="black"/>
                </a:solidFill>
                <a:latin typeface="Aptos" panose="02110004020202020204"/>
              </a:rPr>
              <a:t>-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After school </a:t>
            </a:r>
            <a:r>
              <a:rPr lang="en-GB" dirty="0">
                <a:solidFill>
                  <a:prstClr val="black"/>
                </a:solidFill>
                <a:latin typeface="Aptos" panose="02110004020202020204"/>
              </a:rPr>
              <a:t>club-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after half term to help with college applications and personal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By February 2025 Intended destinations are recorded to ensure all pupils have a post 16 pathway.  </a:t>
            </a:r>
          </a:p>
        </p:txBody>
      </p:sp>
      <p:sp>
        <p:nvSpPr>
          <p:cNvPr id="8" name="TextBox 7">
            <a:extLst>
              <a:ext uri="{FF2B5EF4-FFF2-40B4-BE49-F238E27FC236}">
                <a16:creationId xmlns:a16="http://schemas.microsoft.com/office/drawing/2014/main" id="{21761A93-FCDE-7941-D006-08DA2914AB68}"/>
              </a:ext>
            </a:extLst>
          </p:cNvPr>
          <p:cNvSpPr txBox="1"/>
          <p:nvPr/>
        </p:nvSpPr>
        <p:spPr>
          <a:xfrm>
            <a:off x="322470" y="4756620"/>
            <a:ext cx="11573562" cy="646331"/>
          </a:xfrm>
          <a:prstGeom prst="rect">
            <a:avLst/>
          </a:prstGeom>
          <a:solidFill>
            <a:srgbClr val="FFFF99"/>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Careers Fair – 15</a:t>
            </a:r>
            <a:r>
              <a:rPr kumimoji="0" lang="en-GB" sz="18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October </a:t>
            </a:r>
            <a:r>
              <a:rPr lang="en-GB" dirty="0">
                <a:solidFill>
                  <a:prstClr val="black"/>
                </a:solidFill>
                <a:latin typeface="Aptos" panose="02110004020202020204"/>
              </a:rPr>
              <a:t>1730-1900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Colleges, Universities, Apprenticeship providers &amp; Employers</a:t>
            </a:r>
          </a:p>
        </p:txBody>
      </p:sp>
      <p:sp>
        <p:nvSpPr>
          <p:cNvPr id="10" name="TextBox 9">
            <a:extLst>
              <a:ext uri="{FF2B5EF4-FFF2-40B4-BE49-F238E27FC236}">
                <a16:creationId xmlns:a16="http://schemas.microsoft.com/office/drawing/2014/main" id="{7E40E0F1-AE15-11FE-03BF-E4900632DF10}"/>
              </a:ext>
            </a:extLst>
          </p:cNvPr>
          <p:cNvSpPr txBox="1"/>
          <p:nvPr/>
        </p:nvSpPr>
        <p:spPr>
          <a:xfrm>
            <a:off x="322470" y="5588525"/>
            <a:ext cx="11573562" cy="369332"/>
          </a:xfrm>
          <a:prstGeom prst="rect">
            <a:avLst/>
          </a:prstGeom>
          <a:solidFill>
            <a:srgbClr val="E8A4F6"/>
          </a:solidFill>
        </p:spPr>
        <p:txBody>
          <a:bodyPr wrap="square" lIns="91440" tIns="45720" rIns="91440" bIns="45720" rtlCol="0" anchor="t">
            <a:spAutoFit/>
          </a:bodyPr>
          <a:lstStyle/>
          <a:p>
            <a:pPr>
              <a:defRPr/>
            </a:pPr>
            <a:r>
              <a:rPr lang="en-GB" dirty="0">
                <a:solidFill>
                  <a:prstClr val="black"/>
                </a:solidFill>
                <a:latin typeface="Aptos" panose="02110004020202020204"/>
              </a:rPr>
              <a:t>Support from colleges – with an applications workshop day and a mock college interview day – Dates TBC</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F9F5EDFC-A760-17B9-3811-CABE0D0B4AF4}"/>
              </a:ext>
            </a:extLst>
          </p:cNvPr>
          <p:cNvSpPr txBox="1"/>
          <p:nvPr/>
        </p:nvSpPr>
        <p:spPr>
          <a:xfrm>
            <a:off x="322470" y="6184304"/>
            <a:ext cx="11573562" cy="369332"/>
          </a:xfrm>
          <a:prstGeom prst="rect">
            <a:avLst/>
          </a:prstGeom>
          <a:solidFill>
            <a:srgbClr val="A1EFF9"/>
          </a:solidFill>
        </p:spPr>
        <p:txBody>
          <a:bodyPr wrap="square" lIns="91440" tIns="45720" rIns="91440" bIns="45720" rtlCol="0" anchor="t">
            <a:spAutoFit/>
          </a:bodyPr>
          <a:lstStyle/>
          <a:p>
            <a:pPr>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Apprenticeship workshop in School  - date TBC ( planned for early 2025) </a:t>
            </a:r>
            <a:r>
              <a:rPr lang="en-GB" dirty="0">
                <a:solidFill>
                  <a:prstClr val="black"/>
                </a:solidFill>
                <a:latin typeface="Aptos" panose="02110004020202020204"/>
              </a:rPr>
              <a:t>this will include support with writing a CV</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166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31FC3566-FA7A-EAE6-3655-8E3DA06D4328}"/>
              </a:ext>
            </a:extLst>
          </p:cNvPr>
          <p:cNvSpPr>
            <a:spLocks noGrp="1"/>
          </p:cNvSpPr>
          <p:nvPr>
            <p:ph idx="1"/>
          </p:nvPr>
        </p:nvSpPr>
        <p:spPr/>
        <p:txBody>
          <a:bodyPr>
            <a:normAutofit/>
          </a:bodyPr>
          <a:lstStyle/>
          <a:p>
            <a:pPr marL="0" indent="0">
              <a:buNone/>
            </a:pPr>
            <a:endParaRPr lang="en-US" sz="2200"/>
          </a:p>
          <a:p>
            <a:pPr marL="0" indent="0">
              <a:buNone/>
            </a:pPr>
            <a:endParaRPr lang="en-GB"/>
          </a:p>
          <a:p>
            <a:pPr marL="0" indent="0" algn="l">
              <a:buNone/>
            </a:pPr>
            <a:br>
              <a:rPr lang="en-US" b="0" i="0">
                <a:solidFill>
                  <a:srgbClr val="0B0C0C"/>
                </a:solidFill>
                <a:effectLst/>
                <a:latin typeface="GDS Transport"/>
              </a:rPr>
            </a:br>
            <a:endParaRPr lang="en-US" b="0" i="0">
              <a:solidFill>
                <a:srgbClr val="0B0C0C"/>
              </a:solidFill>
              <a:effectLst/>
              <a:latin typeface="GDS Transport"/>
            </a:endParaRPr>
          </a:p>
          <a:p>
            <a:endParaRPr lang="en-GB"/>
          </a:p>
        </p:txBody>
      </p:sp>
      <p:grpSp>
        <p:nvGrpSpPr>
          <p:cNvPr id="3" name="Group 2">
            <a:extLst>
              <a:ext uri="{FF2B5EF4-FFF2-40B4-BE49-F238E27FC236}">
                <a16:creationId xmlns:a16="http://schemas.microsoft.com/office/drawing/2014/main" id="{1B293DE0-7C94-752D-2180-6B78CB46AFF1}"/>
              </a:ext>
            </a:extLst>
          </p:cNvPr>
          <p:cNvGrpSpPr/>
          <p:nvPr/>
        </p:nvGrpSpPr>
        <p:grpSpPr>
          <a:xfrm>
            <a:off x="322471" y="297180"/>
            <a:ext cx="11573564" cy="720000"/>
            <a:chOff x="322471" y="297180"/>
            <a:chExt cx="11573564" cy="720000"/>
          </a:xfrm>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73953BB7-966C-BC61-6D17-0C434E7315C7}"/>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dirty="0">
                  <a:solidFill>
                    <a:schemeClr val="bg1"/>
                  </a:solidFill>
                  <a:latin typeface="+mj-lt"/>
                  <a:ea typeface="+mj-ea"/>
                  <a:cs typeface="+mj-cs"/>
                </a:rPr>
                <a:t>Open Events – 2025</a:t>
              </a:r>
            </a:p>
          </p:txBody>
        </p:sp>
        <p:pic>
          <p:nvPicPr>
            <p:cNvPr id="5" name="Picture 4" descr="A black and white logo&#10;&#10;Description automatically generated with low confidence">
              <a:extLst>
                <a:ext uri="{FF2B5EF4-FFF2-40B4-BE49-F238E27FC236}">
                  <a16:creationId xmlns:a16="http://schemas.microsoft.com/office/drawing/2014/main" id="{B9BE8ABB-74EE-E77F-AE5E-2AB145940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pic>
        <p:nvPicPr>
          <p:cNvPr id="10" name="Picture 9" descr="A calendar with blue and white numbers&#10;&#10;Description automatically generated">
            <a:extLst>
              <a:ext uri="{FF2B5EF4-FFF2-40B4-BE49-F238E27FC236}">
                <a16:creationId xmlns:a16="http://schemas.microsoft.com/office/drawing/2014/main" id="{06A40E06-F5B6-6E66-BC20-CB15B72B8A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5956" y="165790"/>
            <a:ext cx="1249404" cy="1249404"/>
          </a:xfrm>
          <a:prstGeom prst="rect">
            <a:avLst/>
          </a:prstGeom>
        </p:spPr>
      </p:pic>
      <p:graphicFrame>
        <p:nvGraphicFramePr>
          <p:cNvPr id="6" name="Table 13">
            <a:extLst>
              <a:ext uri="{FF2B5EF4-FFF2-40B4-BE49-F238E27FC236}">
                <a16:creationId xmlns:a16="http://schemas.microsoft.com/office/drawing/2014/main" id="{20391746-685D-44EB-B789-B773E8C7DBB3}"/>
              </a:ext>
            </a:extLst>
          </p:cNvPr>
          <p:cNvGraphicFramePr>
            <a:graphicFrameLocks noGrp="1"/>
          </p:cNvGraphicFramePr>
          <p:nvPr/>
        </p:nvGraphicFramePr>
        <p:xfrm>
          <a:off x="322471" y="1091775"/>
          <a:ext cx="11573565" cy="5686929"/>
        </p:xfrm>
        <a:graphic>
          <a:graphicData uri="http://schemas.openxmlformats.org/drawingml/2006/table">
            <a:tbl>
              <a:tblPr firstRow="1" bandRow="1">
                <a:tableStyleId>{5C22544A-7EE6-4342-B048-85BDC9FD1C3A}</a:tableStyleId>
              </a:tblPr>
              <a:tblGrid>
                <a:gridCol w="2629451">
                  <a:extLst>
                    <a:ext uri="{9D8B030D-6E8A-4147-A177-3AD203B41FA5}">
                      <a16:colId xmlns:a16="http://schemas.microsoft.com/office/drawing/2014/main" val="3048680050"/>
                    </a:ext>
                  </a:extLst>
                </a:gridCol>
                <a:gridCol w="4681330">
                  <a:extLst>
                    <a:ext uri="{9D8B030D-6E8A-4147-A177-3AD203B41FA5}">
                      <a16:colId xmlns:a16="http://schemas.microsoft.com/office/drawing/2014/main" val="3244061714"/>
                    </a:ext>
                  </a:extLst>
                </a:gridCol>
                <a:gridCol w="4262784">
                  <a:extLst>
                    <a:ext uri="{9D8B030D-6E8A-4147-A177-3AD203B41FA5}">
                      <a16:colId xmlns:a16="http://schemas.microsoft.com/office/drawing/2014/main" val="3307032358"/>
                    </a:ext>
                  </a:extLst>
                </a:gridCol>
              </a:tblGrid>
              <a:tr h="386194">
                <a:tc>
                  <a:txBody>
                    <a:bodyPr/>
                    <a:lstStyle/>
                    <a:p>
                      <a:r>
                        <a:rPr lang="en-GB" sz="2000" dirty="0"/>
                        <a:t>College/Sixth Form</a:t>
                      </a:r>
                    </a:p>
                  </a:txBody>
                  <a:tcPr/>
                </a:tc>
                <a:tc>
                  <a:txBody>
                    <a:bodyPr/>
                    <a:lstStyle/>
                    <a:p>
                      <a:r>
                        <a:rPr lang="en-GB" sz="2000" dirty="0"/>
                        <a:t>Open evenings</a:t>
                      </a:r>
                    </a:p>
                  </a:txBody>
                  <a:tcPr/>
                </a:tc>
                <a:tc>
                  <a:txBody>
                    <a:bodyPr/>
                    <a:lstStyle/>
                    <a:p>
                      <a:r>
                        <a:rPr lang="en-GB" sz="2000" dirty="0"/>
                        <a:t>Website</a:t>
                      </a:r>
                    </a:p>
                  </a:txBody>
                  <a:tcPr/>
                </a:tc>
                <a:extLst>
                  <a:ext uri="{0D108BD9-81ED-4DB2-BD59-A6C34878D82A}">
                    <a16:rowId xmlns:a16="http://schemas.microsoft.com/office/drawing/2014/main" val="1468333048"/>
                  </a:ext>
                </a:extLst>
              </a:tr>
              <a:tr h="580337">
                <a:tc>
                  <a:txBody>
                    <a:bodyPr/>
                    <a:lstStyle/>
                    <a:p>
                      <a:r>
                        <a:rPr lang="en-GB" sz="1600" b="0" dirty="0"/>
                        <a:t>Barton Peveril Sixth Form College</a:t>
                      </a:r>
                    </a:p>
                  </a:txBody>
                  <a:tcPr/>
                </a:tc>
                <a:tc>
                  <a:txBody>
                    <a:bodyPr/>
                    <a:lstStyle/>
                    <a:p>
                      <a:pPr lvl="0">
                        <a:buNone/>
                      </a:pPr>
                      <a:r>
                        <a:rPr lang="en-GB" sz="1600" b="0" i="0" u="none" strike="noStrike" noProof="0" dirty="0">
                          <a:latin typeface="Calibri"/>
                        </a:rPr>
                        <a:t>Wednesday 24 &amp; 25 September 2025 </a:t>
                      </a:r>
                    </a:p>
                  </a:txBody>
                  <a:tcPr/>
                </a:tc>
                <a:tc>
                  <a:txBody>
                    <a:bodyPr/>
                    <a:lstStyle/>
                    <a:p>
                      <a:r>
                        <a:rPr lang="en-GB" sz="1600" dirty="0">
                          <a:hlinkClick r:id="rId6"/>
                        </a:rPr>
                        <a:t>www.barton-peveril.ac.uk/</a:t>
                      </a:r>
                      <a:endParaRPr lang="en-GB" sz="1600" dirty="0"/>
                    </a:p>
                    <a:p>
                      <a:endParaRPr lang="en-GB" sz="1600"/>
                    </a:p>
                  </a:txBody>
                  <a:tcPr/>
                </a:tc>
                <a:extLst>
                  <a:ext uri="{0D108BD9-81ED-4DB2-BD59-A6C34878D82A}">
                    <a16:rowId xmlns:a16="http://schemas.microsoft.com/office/drawing/2014/main" val="596135825"/>
                  </a:ext>
                </a:extLst>
              </a:tr>
              <a:tr h="533495">
                <a:tc>
                  <a:txBody>
                    <a:bodyPr/>
                    <a:lstStyle/>
                    <a:p>
                      <a:r>
                        <a:rPr lang="en-GB" sz="1600" b="0" i="0" u="none" strike="noStrike" kern="1200">
                          <a:solidFill>
                            <a:schemeClr val="dk1"/>
                          </a:solidFill>
                          <a:latin typeface="Calibri"/>
                          <a:ea typeface="+mn-ea"/>
                          <a:cs typeface="+mn-cs"/>
                        </a:rPr>
                        <a:t>Peter Symonds College</a:t>
                      </a:r>
                    </a:p>
                  </a:txBody>
                  <a:tcPr/>
                </a:tc>
                <a:tc>
                  <a:txBody>
                    <a:bodyPr/>
                    <a:lstStyle/>
                    <a:p>
                      <a:pPr lvl="0">
                        <a:buNone/>
                      </a:pPr>
                      <a:r>
                        <a:rPr lang="en-GB" sz="1600" b="0" i="0" u="none" strike="noStrike" kern="1200" noProof="0">
                          <a:solidFill>
                            <a:schemeClr val="dk1"/>
                          </a:solidFill>
                          <a:latin typeface="Calibri"/>
                          <a:ea typeface="+mn-ea"/>
                          <a:cs typeface="+mn-cs"/>
                        </a:rPr>
                        <a:t>Wednesday 1 &amp; Thursday 2 October 2025</a:t>
                      </a:r>
                      <a:endParaRPr lang="en-US" sz="1600" b="0" i="0" u="none" strike="noStrike" kern="1200">
                        <a:solidFill>
                          <a:schemeClr val="dk1"/>
                        </a:solidFill>
                        <a:latin typeface="Calibri"/>
                        <a:ea typeface="+mn-ea"/>
                        <a:cs typeface="+mn-cs"/>
                      </a:endParaRPr>
                    </a:p>
                  </a:txBody>
                  <a:tcPr/>
                </a:tc>
                <a:tc>
                  <a:txBody>
                    <a:bodyPr/>
                    <a:lstStyle/>
                    <a:p>
                      <a:r>
                        <a:rPr lang="en-GB" sz="1600" dirty="0">
                          <a:hlinkClick r:id="rId7"/>
                        </a:rPr>
                        <a:t>www.psc.ac.uk</a:t>
                      </a:r>
                      <a:endParaRPr lang="en-GB" sz="1600" dirty="0"/>
                    </a:p>
                    <a:p>
                      <a:endParaRPr lang="en-GB" sz="1600"/>
                    </a:p>
                  </a:txBody>
                  <a:tcPr/>
                </a:tc>
                <a:extLst>
                  <a:ext uri="{0D108BD9-81ED-4DB2-BD59-A6C34878D82A}">
                    <a16:rowId xmlns:a16="http://schemas.microsoft.com/office/drawing/2014/main" val="2668488618"/>
                  </a:ext>
                </a:extLst>
              </a:tr>
              <a:tr h="521880">
                <a:tc>
                  <a:txBody>
                    <a:bodyPr/>
                    <a:lstStyle/>
                    <a:p>
                      <a:r>
                        <a:rPr lang="en-GB" sz="1600" b="0" dirty="0"/>
                        <a:t>Eastleigh College </a:t>
                      </a:r>
                    </a:p>
                  </a:txBody>
                  <a:tcPr/>
                </a:tc>
                <a:tc>
                  <a:txBody>
                    <a:bodyPr/>
                    <a:lstStyle/>
                    <a:p>
                      <a:pPr lvl="0">
                        <a:buNone/>
                      </a:pPr>
                      <a:r>
                        <a:rPr lang="en-GB" sz="1600" b="0" i="0" u="none" strike="noStrike" noProof="0" dirty="0">
                          <a:latin typeface="Calibri"/>
                        </a:rPr>
                        <a:t>Wednesday 22 October 2025</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hlinkClick r:id="rId8"/>
                        </a:rPr>
                        <a:t>www.shcg.ac.uk</a:t>
                      </a:r>
                      <a:endParaRPr lang="en-GB" sz="1600" dirty="0"/>
                    </a:p>
                    <a:p>
                      <a:endParaRPr lang="en-GB" sz="1600"/>
                    </a:p>
                  </a:txBody>
                  <a:tcPr/>
                </a:tc>
                <a:extLst>
                  <a:ext uri="{0D108BD9-81ED-4DB2-BD59-A6C34878D82A}">
                    <a16:rowId xmlns:a16="http://schemas.microsoft.com/office/drawing/2014/main" val="3383956649"/>
                  </a:ext>
                </a:extLst>
              </a:tr>
              <a:tr h="562901">
                <a:tc>
                  <a:txBody>
                    <a:bodyPr/>
                    <a:lstStyle/>
                    <a:p>
                      <a:r>
                        <a:rPr lang="en-GB" sz="1600" b="0" dirty="0"/>
                        <a:t>Richard Taunton Sixth Form College</a:t>
                      </a:r>
                    </a:p>
                  </a:txBody>
                  <a:tcPr/>
                </a:tc>
                <a:tc>
                  <a:txBody>
                    <a:bodyPr/>
                    <a:lstStyle/>
                    <a:p>
                      <a:pPr lvl="0">
                        <a:buNone/>
                      </a:pPr>
                      <a:r>
                        <a:rPr lang="en-GB" sz="1600" b="0" i="0" u="none" strike="noStrike" kern="1200" noProof="0" dirty="0">
                          <a:solidFill>
                            <a:schemeClr val="dk1"/>
                          </a:solidFill>
                        </a:rPr>
                        <a:t>Wednesday 8 October 2025 &amp; Wednesday 19 November 2025</a:t>
                      </a:r>
                      <a:endParaRPr lang="en-US" dirty="0"/>
                    </a:p>
                  </a:txBody>
                  <a:tcPr/>
                </a:tc>
                <a:tc>
                  <a:txBody>
                    <a:bodyPr/>
                    <a:lstStyle/>
                    <a:p>
                      <a:r>
                        <a:rPr lang="en-GB" sz="1600" dirty="0">
                          <a:hlinkClick r:id="rId9"/>
                        </a:rPr>
                        <a:t>www.richardtaunton.ac.uk</a:t>
                      </a:r>
                      <a:endParaRPr lang="en-GB" sz="1600" dirty="0"/>
                    </a:p>
                    <a:p>
                      <a:endParaRPr lang="en-GB" sz="1600"/>
                    </a:p>
                  </a:txBody>
                  <a:tcPr/>
                </a:tc>
                <a:extLst>
                  <a:ext uri="{0D108BD9-81ED-4DB2-BD59-A6C34878D82A}">
                    <a16:rowId xmlns:a16="http://schemas.microsoft.com/office/drawing/2014/main" val="2757675288"/>
                  </a:ext>
                </a:extLst>
              </a:tr>
              <a:tr h="562901">
                <a:tc>
                  <a:txBody>
                    <a:bodyPr/>
                    <a:lstStyle/>
                    <a:p>
                      <a:r>
                        <a:rPr lang="en-GB" sz="1600" b="0" dirty="0"/>
                        <a:t>Itchen</a:t>
                      </a:r>
                    </a:p>
                  </a:txBody>
                  <a:tcPr/>
                </a:tc>
                <a:tc>
                  <a:txBody>
                    <a:bodyPr/>
                    <a:lstStyle/>
                    <a:p>
                      <a:pPr lvl="0">
                        <a:buNone/>
                      </a:pPr>
                      <a:r>
                        <a:rPr lang="en-GB" sz="1600" b="0" i="0" u="none" strike="noStrike" kern="1200" noProof="0" dirty="0">
                          <a:solidFill>
                            <a:schemeClr val="dk1"/>
                          </a:solidFill>
                        </a:rPr>
                        <a:t>Thursday 9 October 2025 Saturday 11 October 2025</a:t>
                      </a:r>
                    </a:p>
                  </a:txBody>
                  <a:tcPr/>
                </a:tc>
                <a:tc>
                  <a:txBody>
                    <a:bodyPr/>
                    <a:lstStyle/>
                    <a:p>
                      <a:r>
                        <a:rPr lang="en-GB" sz="1600" dirty="0">
                          <a:hlinkClick r:id="rId10"/>
                        </a:rPr>
                        <a:t>www.itchen.ac.uk</a:t>
                      </a:r>
                      <a:endParaRPr lang="en-GB" sz="1600" dirty="0"/>
                    </a:p>
                    <a:p>
                      <a:endParaRPr lang="en-GB" sz="1600"/>
                    </a:p>
                  </a:txBody>
                  <a:tcPr/>
                </a:tc>
                <a:extLst>
                  <a:ext uri="{0D108BD9-81ED-4DB2-BD59-A6C34878D82A}">
                    <a16:rowId xmlns:a16="http://schemas.microsoft.com/office/drawing/2014/main" val="1066500110"/>
                  </a:ext>
                </a:extLst>
              </a:tr>
              <a:tr h="0">
                <a:tc>
                  <a:txBody>
                    <a:bodyPr/>
                    <a:lstStyle/>
                    <a:p>
                      <a:r>
                        <a:rPr lang="en-GB" sz="1600" b="0" dirty="0"/>
                        <a:t>Sparsholt College</a:t>
                      </a:r>
                    </a:p>
                  </a:txBody>
                  <a:tcPr/>
                </a:tc>
                <a:tc>
                  <a:txBody>
                    <a:bodyPr/>
                    <a:lstStyle/>
                    <a:p>
                      <a:pPr marL="0" marR="0" lvl="0" indent="0" algn="l">
                        <a:lnSpc>
                          <a:spcPct val="100000"/>
                        </a:lnSpc>
                        <a:spcBef>
                          <a:spcPts val="0"/>
                        </a:spcBef>
                        <a:spcAft>
                          <a:spcPts val="0"/>
                        </a:spcAft>
                        <a:buNone/>
                      </a:pPr>
                      <a:r>
                        <a:rPr lang="en-GB" sz="1600" b="0" i="0" u="none" strike="noStrike" kern="1200" noProof="0" dirty="0">
                          <a:solidFill>
                            <a:schemeClr val="dk1"/>
                          </a:solidFill>
                        </a:rPr>
                        <a:t>Saturday 4 October 2025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kern="1200">
                        <a:solidFill>
                          <a:schemeClr val="dk1"/>
                        </a:solidFill>
                        <a:latin typeface="+mn-lt"/>
                        <a:ea typeface="+mn-ea"/>
                        <a:cs typeface="+mn-cs"/>
                      </a:endParaRPr>
                    </a:p>
                  </a:txBody>
                  <a:tcPr/>
                </a:tc>
                <a:tc>
                  <a:txBody>
                    <a:bodyPr/>
                    <a:lstStyle/>
                    <a:p>
                      <a:r>
                        <a:rPr lang="en-GB" sz="1600" dirty="0">
                          <a:hlinkClick r:id="rId11"/>
                        </a:rPr>
                        <a:t>www.sparsholt.ac.uk</a:t>
                      </a:r>
                      <a:endParaRPr lang="en-GB" sz="1600" dirty="0"/>
                    </a:p>
                    <a:p>
                      <a:endParaRPr lang="en-GB" sz="1600"/>
                    </a:p>
                  </a:txBody>
                  <a:tcPr/>
                </a:tc>
                <a:extLst>
                  <a:ext uri="{0D108BD9-81ED-4DB2-BD59-A6C34878D82A}">
                    <a16:rowId xmlns:a16="http://schemas.microsoft.com/office/drawing/2014/main" val="86824745"/>
                  </a:ext>
                </a:extLst>
              </a:tr>
              <a:tr h="505023">
                <a:tc>
                  <a:txBody>
                    <a:bodyPr/>
                    <a:lstStyle/>
                    <a:p>
                      <a:r>
                        <a:rPr lang="en-GB" sz="1600" b="0" dirty="0"/>
                        <a:t>Southampton City College</a:t>
                      </a:r>
                    </a:p>
                  </a:txBody>
                  <a:tcPr/>
                </a:tc>
                <a:tc>
                  <a:txBody>
                    <a:bodyPr/>
                    <a:lstStyle/>
                    <a:p>
                      <a:pPr lvl="0">
                        <a:buNone/>
                      </a:pPr>
                      <a:r>
                        <a:rPr lang="en-GB" sz="1600" b="0" i="0" u="none" strike="noStrike" noProof="0">
                          <a:latin typeface="Calibri"/>
                        </a:rPr>
                        <a:t>Tuesday 21 October </a:t>
                      </a:r>
                      <a:endParaRPr lang="en-US"/>
                    </a:p>
                  </a:txBody>
                  <a:tcPr/>
                </a:tc>
                <a:tc>
                  <a:txBody>
                    <a:bodyPr/>
                    <a:lstStyle/>
                    <a:p>
                      <a:r>
                        <a:rPr lang="en-GB" sz="1600" dirty="0">
                          <a:hlinkClick r:id="rId8"/>
                        </a:rPr>
                        <a:t>www.shcg.ac.uk</a:t>
                      </a:r>
                      <a:endParaRPr lang="en-GB" sz="1600" dirty="0"/>
                    </a:p>
                    <a:p>
                      <a:endParaRPr lang="en-GB" sz="1600"/>
                    </a:p>
                  </a:txBody>
                  <a:tcPr/>
                </a:tc>
                <a:extLst>
                  <a:ext uri="{0D108BD9-81ED-4DB2-BD59-A6C34878D82A}">
                    <a16:rowId xmlns:a16="http://schemas.microsoft.com/office/drawing/2014/main" val="2618781507"/>
                  </a:ext>
                </a:extLst>
              </a:tr>
              <a:tr h="505023">
                <a:tc>
                  <a:txBody>
                    <a:bodyPr/>
                    <a:lstStyle/>
                    <a:p>
                      <a:r>
                        <a:rPr lang="en-GB" sz="1600" b="0" dirty="0"/>
                        <a:t>Fareham College</a:t>
                      </a:r>
                    </a:p>
                  </a:txBody>
                  <a:tcPr/>
                </a:tc>
                <a:tc>
                  <a:txBody>
                    <a:bodyPr/>
                    <a:lstStyle/>
                    <a:p>
                      <a:pPr marL="0" marR="0" lvl="0" indent="0" algn="l">
                        <a:lnSpc>
                          <a:spcPct val="100000"/>
                        </a:lnSpc>
                        <a:spcBef>
                          <a:spcPts val="0"/>
                        </a:spcBef>
                        <a:spcAft>
                          <a:spcPts val="0"/>
                        </a:spcAft>
                        <a:buNone/>
                      </a:pPr>
                      <a:r>
                        <a:rPr lang="en-GB" sz="1600" b="0" i="0" u="none" strike="noStrike" noProof="0">
                          <a:latin typeface="Calibri"/>
                        </a:rPr>
                        <a:t>Tuesday 14 October</a:t>
                      </a:r>
                      <a:endParaRPr lang="en-US"/>
                    </a:p>
                    <a:p>
                      <a:endParaRPr lang="en-GB"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hlinkClick r:id="rId8"/>
                        </a:rPr>
                        <a:t>www.shcg.ac.uk</a:t>
                      </a:r>
                      <a:endParaRPr lang="en-GB" sz="1600" dirty="0"/>
                    </a:p>
                    <a:p>
                      <a:endParaRPr lang="en-GB" sz="1600"/>
                    </a:p>
                  </a:txBody>
                  <a:tcPr/>
                </a:tc>
                <a:extLst>
                  <a:ext uri="{0D108BD9-81ED-4DB2-BD59-A6C34878D82A}">
                    <a16:rowId xmlns:a16="http://schemas.microsoft.com/office/drawing/2014/main" val="1374400608"/>
                  </a:ext>
                </a:extLst>
              </a:tr>
              <a:tr h="656512">
                <a:tc>
                  <a:txBody>
                    <a:bodyPr/>
                    <a:lstStyle/>
                    <a:p>
                      <a:r>
                        <a:rPr lang="en-GB" sz="1600" b="0" dirty="0"/>
                        <a:t>Totton</a:t>
                      </a:r>
                    </a:p>
                  </a:txBody>
                  <a:tcPr/>
                </a:tc>
                <a:tc>
                  <a:txBody>
                    <a:bodyPr/>
                    <a:lstStyle/>
                    <a:p>
                      <a:pPr marL="0" marR="0" lvl="0" indent="0" algn="l">
                        <a:lnSpc>
                          <a:spcPct val="100000"/>
                        </a:lnSpc>
                        <a:spcBef>
                          <a:spcPts val="0"/>
                        </a:spcBef>
                        <a:spcAft>
                          <a:spcPts val="0"/>
                        </a:spcAft>
                        <a:buNone/>
                      </a:pPr>
                      <a:r>
                        <a:rPr lang="en-GB" sz="1600" b="0" i="0" u="none" strike="noStrike" noProof="0" dirty="0">
                          <a:latin typeface="Calibri"/>
                        </a:rPr>
                        <a:t>Tuesday 14 October 2025 &amp; Thursday 6 November 2025</a:t>
                      </a:r>
                      <a:endParaRPr lang="en-US" dirty="0"/>
                    </a:p>
                  </a:txBody>
                  <a:tcPr/>
                </a:tc>
                <a:tc>
                  <a:txBody>
                    <a:bodyPr/>
                    <a:lstStyle/>
                    <a:p>
                      <a:r>
                        <a:rPr lang="en-GB" sz="1600" dirty="0">
                          <a:hlinkClick r:id="rId12"/>
                        </a:rPr>
                        <a:t>www.totton.ac.uk</a:t>
                      </a:r>
                      <a:endParaRPr lang="en-GB" sz="1600" dirty="0"/>
                    </a:p>
                    <a:p>
                      <a:endParaRPr lang="en-GB" sz="1600" dirty="0"/>
                    </a:p>
                  </a:txBody>
                  <a:tcPr/>
                </a:tc>
                <a:extLst>
                  <a:ext uri="{0D108BD9-81ED-4DB2-BD59-A6C34878D82A}">
                    <a16:rowId xmlns:a16="http://schemas.microsoft.com/office/drawing/2014/main" val="10359244"/>
                  </a:ext>
                </a:extLst>
              </a:tr>
            </a:tbl>
          </a:graphicData>
        </a:graphic>
      </p:graphicFrame>
    </p:spTree>
    <p:extLst>
      <p:ext uri="{BB962C8B-B14F-4D97-AF65-F5344CB8AC3E}">
        <p14:creationId xmlns:p14="http://schemas.microsoft.com/office/powerpoint/2010/main" val="1045217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2F0E49-52AA-5333-ACCD-0E485641AD5C}"/>
              </a:ext>
            </a:extLst>
          </p:cNvPr>
          <p:cNvGrpSpPr/>
          <p:nvPr/>
        </p:nvGrpSpPr>
        <p:grpSpPr>
          <a:xfrm>
            <a:off x="322471" y="297180"/>
            <a:ext cx="11573564" cy="720000"/>
            <a:chOff x="322471" y="297180"/>
            <a:chExt cx="11573564" cy="720000"/>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F0394901-3BFB-7FC1-B433-D67A38962563}"/>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ptos Display" panose="02110004020202020204"/>
                  <a:ea typeface="+mn-ea"/>
                  <a:cs typeface="+mn-cs"/>
                </a:rPr>
                <a:t>College applications deadlines</a:t>
              </a:r>
            </a:p>
          </p:txBody>
        </p:sp>
        <p:pic>
          <p:nvPicPr>
            <p:cNvPr id="9" name="Picture 8" descr="A black and white logo&#10;&#10;Description automatically generated with low confidence">
              <a:extLst>
                <a:ext uri="{FF2B5EF4-FFF2-40B4-BE49-F238E27FC236}">
                  <a16:creationId xmlns:a16="http://schemas.microsoft.com/office/drawing/2014/main" id="{2932CE92-12E3-3095-DC2C-59809DF14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sp>
        <p:nvSpPr>
          <p:cNvPr id="2" name="TextBox 1">
            <a:extLst>
              <a:ext uri="{FF2B5EF4-FFF2-40B4-BE49-F238E27FC236}">
                <a16:creationId xmlns:a16="http://schemas.microsoft.com/office/drawing/2014/main" id="{960DF39D-2473-BDB9-9374-4019E61B8B72}"/>
              </a:ext>
            </a:extLst>
          </p:cNvPr>
          <p:cNvSpPr txBox="1"/>
          <p:nvPr/>
        </p:nvSpPr>
        <p:spPr>
          <a:xfrm>
            <a:off x="322472" y="1209485"/>
            <a:ext cx="11573564" cy="4401205"/>
          </a:xfrm>
          <a:prstGeom prst="rect">
            <a:avLst/>
          </a:prstGeom>
          <a:solidFill>
            <a:schemeClr val="accent4">
              <a:lumMod val="40000"/>
              <a:lumOff val="60000"/>
            </a:schemeClr>
          </a:solidFill>
          <a:ln>
            <a:solidFill>
              <a:schemeClr val="accent1">
                <a:lumMod val="60000"/>
                <a:lumOff val="40000"/>
              </a:schemeClr>
            </a:solidFill>
          </a:ln>
        </p:spPr>
        <p:txBody>
          <a:bodyPr wrap="square" lIns="91440" tIns="45720" rIns="91440" bIns="45720" rtlCol="0" anchor="t">
            <a:spAutoFit/>
          </a:bodyPr>
          <a:lstStyle/>
          <a:p>
            <a:pPr>
              <a:defRPr/>
            </a:pPr>
            <a:r>
              <a:rPr lang="en-GB" sz="2800" dirty="0">
                <a:solidFill>
                  <a:prstClr val="black"/>
                </a:solidFill>
                <a:latin typeface="Aptos" panose="02110004020202020204"/>
              </a:rPr>
              <a:t>All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College applications are online via the college website</a:t>
            </a:r>
            <a:r>
              <a:rPr lang="en-GB" sz="2800" dirty="0">
                <a:solidFill>
                  <a:prstClr val="black"/>
                </a:solidFill>
                <a:latin typeface="Aptos" panose="02110004020202020204"/>
              </a:rPr>
              <a:t> and generally open around the 15th September 2025 </a:t>
            </a:r>
            <a:r>
              <a:rPr lang="en-GB" sz="2800" i="1" dirty="0">
                <a:solidFill>
                  <a:prstClr val="black"/>
                </a:solidFill>
                <a:latin typeface="Aptos" panose="02110004020202020204"/>
              </a:rPr>
              <a:t>(*check college websites) </a:t>
            </a:r>
            <a:endParaRPr lang="en-US" i="1" dirty="0">
              <a:solidFill>
                <a:prstClr val="black"/>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Peter Symonds 	-	Deadline to apply is the </a:t>
            </a:r>
            <a:r>
              <a:rPr lang="en-GB" sz="2800" dirty="0">
                <a:solidFill>
                  <a:prstClr val="black"/>
                </a:solidFill>
                <a:latin typeface="Aptos" panose="02110004020202020204"/>
              </a:rPr>
              <a:t>8</a:t>
            </a:r>
            <a:r>
              <a:rPr lang="en-GB" sz="2800" baseline="30000" dirty="0">
                <a:solidFill>
                  <a:prstClr val="black"/>
                </a:solidFill>
                <a:latin typeface="Aptos" panose="02110004020202020204"/>
              </a:rPr>
              <a:t>th</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 of December </a:t>
            </a:r>
            <a:r>
              <a:rPr lang="en-GB" sz="2800" dirty="0">
                <a:solidFill>
                  <a:prstClr val="black"/>
                </a:solidFill>
                <a:latin typeface="Aptos" panose="02110004020202020204"/>
              </a:rPr>
              <a:t>2025</a:t>
            </a:r>
            <a:endParaRPr lang="en-GB" sz="2800" b="0" i="0" u="none" strike="noStrike" kern="1200" cap="none" spc="0" normalizeH="0" baseline="0" noProof="0" dirty="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Barton Peveril	-	Deadline to apply </a:t>
            </a:r>
            <a:r>
              <a:rPr lang="en-GB" sz="2800" dirty="0">
                <a:solidFill>
                  <a:prstClr val="black"/>
                </a:solidFill>
                <a:latin typeface="Aptos" panose="02110004020202020204"/>
              </a:rPr>
              <a:t>TBC</a:t>
            </a:r>
            <a:endParaRPr kumimoji="0" lang="en-GB" sz="28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All other colleges have no deadline for applications, but we strongly recommend all applications are completed by the </a:t>
            </a:r>
            <a:r>
              <a:rPr lang="en-GB" sz="2800" dirty="0">
                <a:solidFill>
                  <a:prstClr val="black"/>
                </a:solidFill>
                <a:latin typeface="Aptos" panose="02110004020202020204"/>
              </a:rPr>
              <a:t>13th</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 of February </a:t>
            </a:r>
            <a:r>
              <a:rPr lang="en-GB" sz="2800" dirty="0">
                <a:solidFill>
                  <a:prstClr val="black"/>
                </a:solidFill>
                <a:latin typeface="Aptos" panose="02110004020202020204"/>
              </a:rPr>
              <a:t>2026 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or earlier to avoid missing out on the course you want to do! </a:t>
            </a:r>
            <a:endParaRPr lang="en-GB"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279121A5-C62F-3329-A2FA-6E6D5E2E7A8D}"/>
              </a:ext>
            </a:extLst>
          </p:cNvPr>
          <p:cNvSpPr txBox="1"/>
          <p:nvPr/>
        </p:nvSpPr>
        <p:spPr>
          <a:xfrm>
            <a:off x="322472" y="5802995"/>
            <a:ext cx="11573564" cy="83099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Pupils can visit and apply to multiple colleges and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accept offers. </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They then make their final choice after their GCSE results. </a:t>
            </a:r>
          </a:p>
        </p:txBody>
      </p:sp>
    </p:spTree>
    <p:extLst>
      <p:ext uri="{BB962C8B-B14F-4D97-AF65-F5344CB8AC3E}">
        <p14:creationId xmlns:p14="http://schemas.microsoft.com/office/powerpoint/2010/main" val="298077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and grey logo&#10;&#10;Description automatically generated">
            <a:extLst>
              <a:ext uri="{FF2B5EF4-FFF2-40B4-BE49-F238E27FC236}">
                <a16:creationId xmlns:a16="http://schemas.microsoft.com/office/drawing/2014/main" id="{7F68555B-C0BB-170C-7665-5F7EA89CB373}"/>
              </a:ext>
            </a:extLst>
          </p:cNvPr>
          <p:cNvPicPr>
            <a:picLocks noChangeAspect="1"/>
          </p:cNvPicPr>
          <p:nvPr/>
        </p:nvPicPr>
        <p:blipFill rotWithShape="1">
          <a:blip r:embed="rId3">
            <a:extLst>
              <a:ext uri="{28A0092B-C50C-407E-A947-70E740481C1C}">
                <a14:useLocalDpi xmlns:a14="http://schemas.microsoft.com/office/drawing/2010/main" val="0"/>
              </a:ext>
            </a:extLst>
          </a:blip>
          <a:srcRect t="14735" r="2" b="2459"/>
          <a:stretch/>
        </p:blipFill>
        <p:spPr>
          <a:xfrm>
            <a:off x="4435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9" y="-1"/>
            <a:ext cx="3436144"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grpSp>
        </p:grpSp>
      </p:grpSp>
      <p:sp>
        <p:nvSpPr>
          <p:cNvPr id="7" name="TextBox 6">
            <a:extLst>
              <a:ext uri="{FF2B5EF4-FFF2-40B4-BE49-F238E27FC236}">
                <a16:creationId xmlns:a16="http://schemas.microsoft.com/office/drawing/2014/main" id="{900E6C44-E76A-78AC-A8F6-1C025192A6D3}"/>
              </a:ext>
            </a:extLst>
          </p:cNvPr>
          <p:cNvSpPr txBox="1"/>
          <p:nvPr/>
        </p:nvSpPr>
        <p:spPr>
          <a:xfrm>
            <a:off x="1523999" y="83973"/>
            <a:ext cx="2705459" cy="954107"/>
          </a:xfrm>
          <a:prstGeom prst="rect">
            <a:avLst/>
          </a:prstGeom>
          <a:noFill/>
        </p:spPr>
        <p:txBody>
          <a:bodyPr wrap="square" rtlCol="0">
            <a:spAutoFit/>
          </a:bodyPr>
          <a:lstStyle/>
          <a:p>
            <a:pPr algn="ctr" defTabSz="457200"/>
            <a:r>
              <a:rPr lang="en-GB" sz="2800" dirty="0">
                <a:solidFill>
                  <a:srgbClr val="FFC000">
                    <a:lumMod val="40000"/>
                    <a:lumOff val="60000"/>
                  </a:srgbClr>
                </a:solidFill>
                <a:latin typeface="Impact" panose="020B0806030902050204" pitchFamily="34" charset="0"/>
              </a:rPr>
              <a:t>Toynbee School Ethos: RESPECT</a:t>
            </a:r>
          </a:p>
        </p:txBody>
      </p:sp>
      <p:pic>
        <p:nvPicPr>
          <p:cNvPr id="3" name="Picture 2">
            <a:extLst>
              <a:ext uri="{FF2B5EF4-FFF2-40B4-BE49-F238E27FC236}">
                <a16:creationId xmlns:a16="http://schemas.microsoft.com/office/drawing/2014/main" id="{D3008D47-EADC-E53C-FA23-6E4842C9ECFD}"/>
              </a:ext>
            </a:extLst>
          </p:cNvPr>
          <p:cNvPicPr>
            <a:picLocks noChangeAspect="1"/>
          </p:cNvPicPr>
          <p:nvPr/>
        </p:nvPicPr>
        <p:blipFill>
          <a:blip r:embed="rId5"/>
          <a:stretch>
            <a:fillRect/>
          </a:stretch>
        </p:blipFill>
        <p:spPr>
          <a:xfrm>
            <a:off x="5273813" y="78377"/>
            <a:ext cx="5080519" cy="6701246"/>
          </a:xfrm>
          <a:prstGeom prst="rect">
            <a:avLst/>
          </a:prstGeom>
        </p:spPr>
      </p:pic>
    </p:spTree>
    <p:extLst>
      <p:ext uri="{BB962C8B-B14F-4D97-AF65-F5344CB8AC3E}">
        <p14:creationId xmlns:p14="http://schemas.microsoft.com/office/powerpoint/2010/main" val="1910800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2F0E49-52AA-5333-ACCD-0E485641AD5C}"/>
              </a:ext>
            </a:extLst>
          </p:cNvPr>
          <p:cNvGrpSpPr/>
          <p:nvPr/>
        </p:nvGrpSpPr>
        <p:grpSpPr>
          <a:xfrm>
            <a:off x="322471" y="297180"/>
            <a:ext cx="11573564" cy="720000"/>
            <a:chOff x="322471" y="297180"/>
            <a:chExt cx="11573564" cy="720000"/>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F0394901-3BFB-7FC1-B433-D67A38962563}"/>
                </a:ext>
              </a:extLst>
            </p:cNvPr>
            <p:cNvSpPr/>
            <p:nvPr/>
          </p:nvSpPr>
          <p:spPr>
            <a:xfrm>
              <a:off x="322471" y="297180"/>
              <a:ext cx="11573564" cy="720000"/>
            </a:xfrm>
            <a:prstGeom prst="rect">
              <a:avLst/>
            </a:prstGeom>
            <a:solidFill>
              <a:srgbClr val="3838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ptos Display" panose="02110004020202020204"/>
                  <a:ea typeface="+mn-ea"/>
                  <a:cs typeface="+mn-cs"/>
                </a:rPr>
                <a:t>Careers Advice </a:t>
              </a:r>
            </a:p>
          </p:txBody>
        </p:sp>
        <p:pic>
          <p:nvPicPr>
            <p:cNvPr id="9" name="Picture 8" descr="A black and white logo&#10;&#10;Description automatically generated with low confidence">
              <a:extLst>
                <a:ext uri="{FF2B5EF4-FFF2-40B4-BE49-F238E27FC236}">
                  <a16:creationId xmlns:a16="http://schemas.microsoft.com/office/drawing/2014/main" id="{2932CE92-12E3-3095-DC2C-59809DF14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146" y="323567"/>
              <a:ext cx="674370" cy="667225"/>
            </a:xfrm>
            <a:prstGeom prst="rect">
              <a:avLst/>
            </a:prstGeom>
            <a:solidFill>
              <a:srgbClr val="383838"/>
            </a:solidFill>
          </p:spPr>
        </p:pic>
      </p:grpSp>
      <p:sp>
        <p:nvSpPr>
          <p:cNvPr id="11" name="TextBox 10">
            <a:extLst>
              <a:ext uri="{FF2B5EF4-FFF2-40B4-BE49-F238E27FC236}">
                <a16:creationId xmlns:a16="http://schemas.microsoft.com/office/drawing/2014/main" id="{96D424B5-BEF4-60D7-53E4-3BE8FD2EF719}"/>
              </a:ext>
            </a:extLst>
          </p:cNvPr>
          <p:cNvSpPr txBox="1"/>
          <p:nvPr/>
        </p:nvSpPr>
        <p:spPr>
          <a:xfrm>
            <a:off x="195165" y="4185155"/>
            <a:ext cx="8323084" cy="1384995"/>
          </a:xfrm>
          <a:prstGeom prst="rect">
            <a:avLst/>
          </a:prstGeom>
          <a:noFill/>
        </p:spPr>
        <p:txBody>
          <a:bodyPr wrap="square" lIns="91440" tIns="45720" rIns="91440" bIns="45720" anchor="t">
            <a:spAutoFit/>
          </a:bodyPr>
          <a:lstStyle/>
          <a:p>
            <a:pPr>
              <a:defRPr/>
            </a:pPr>
            <a:r>
              <a:rPr kumimoji="0" lang="en-GB" sz="2800" b="0" i="0" u="none" strike="noStrike" kern="1200" cap="none" spc="0" normalizeH="0" baseline="0" noProof="0" dirty="0">
                <a:ln>
                  <a:noFill/>
                </a:ln>
                <a:solidFill>
                  <a:srgbClr val="242424"/>
                </a:solidFill>
                <a:effectLst/>
                <a:uLnTx/>
                <a:uFillTx/>
                <a:latin typeface="Calibri"/>
                <a:ea typeface="Aptos" panose="020B0004020202020204" pitchFamily="34" charset="0"/>
                <a:cs typeface="Calibri"/>
              </a:rPr>
              <a:t>To book in for Careers Advice please </a:t>
            </a:r>
            <a:r>
              <a:rPr lang="en-GB" sz="2800" dirty="0">
                <a:solidFill>
                  <a:srgbClr val="242424"/>
                </a:solidFill>
                <a:latin typeface="Calibri"/>
                <a:ea typeface="Aptos" panose="020B0004020202020204" pitchFamily="34" charset="0"/>
                <a:cs typeface="Calibri"/>
              </a:rPr>
              <a:t>email Mrs Shaw</a:t>
            </a:r>
            <a:endParaRPr lang="en-GB" sz="2800" b="0" i="0" u="none" strike="noStrike" kern="1200" cap="none" spc="0" normalizeH="0" baseline="0" noProof="0" dirty="0">
              <a:ln>
                <a:noFill/>
              </a:ln>
              <a:solidFill>
                <a:srgbClr val="242424"/>
              </a:solidFill>
              <a:effectLst/>
              <a:uLnTx/>
              <a:uFillTx/>
              <a:latin typeface="Calibri"/>
              <a:ea typeface="Aptos" panose="020B0004020202020204" pitchFamily="34" charset="0"/>
              <a:cs typeface="Calibri"/>
            </a:endParaRPr>
          </a:p>
          <a:p>
            <a:pPr marL="0" marR="0" lvl="0" indent="0" algn="l" defTabSz="914400">
              <a:lnSpc>
                <a:spcPct val="100000"/>
              </a:lnSpc>
              <a:spcBef>
                <a:spcPts val="0"/>
              </a:spcBef>
              <a:spcAft>
                <a:spcPts val="0"/>
              </a:spcAft>
              <a:buClrTx/>
              <a:buSzTx/>
              <a:buFontTx/>
              <a:buNone/>
              <a:tabLst/>
              <a:defRPr/>
            </a:pPr>
            <a:r>
              <a:rPr lang="en-GB" sz="2800" dirty="0">
                <a:solidFill>
                  <a:srgbClr val="242424"/>
                </a:solidFill>
                <a:latin typeface="Calibri"/>
                <a:ea typeface="Aptos" panose="020B0004020202020204" pitchFamily="34" charset="0"/>
                <a:cs typeface="Calibri"/>
              </a:rPr>
              <a:t>j.shaw@toynbee.hants.sch.uk</a:t>
            </a:r>
            <a:endParaRPr lang="en-GB" sz="2800" b="0" i="0" u="none" strike="noStrike" kern="1200" cap="none" spc="0" normalizeH="0" baseline="0" noProof="0" dirty="0">
              <a:ln>
                <a:noFill/>
              </a:ln>
              <a:solidFill>
                <a:srgbClr val="242424"/>
              </a:solidFill>
              <a:effectLst/>
              <a:uLnTx/>
              <a:uFillTx/>
              <a:latin typeface="Calibri" panose="020F0502020204030204" pitchFamily="34" charset="0"/>
              <a:ea typeface="Aptos" panose="020B00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u="none" strike="noStrike" kern="1200" cap="none" spc="0" normalizeH="0" baseline="0" noProof="0" dirty="0">
              <a:ln>
                <a:noFill/>
              </a:ln>
              <a:solidFill>
                <a:srgbClr val="242424"/>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57A8C75-38C8-D406-176B-53E486B275F5}"/>
              </a:ext>
            </a:extLst>
          </p:cNvPr>
          <p:cNvSpPr txBox="1"/>
          <p:nvPr/>
        </p:nvSpPr>
        <p:spPr>
          <a:xfrm>
            <a:off x="322472" y="1209485"/>
            <a:ext cx="11573564" cy="2246769"/>
          </a:xfrm>
          <a:prstGeom prst="rect">
            <a:avLst/>
          </a:prstGeom>
          <a:solidFill>
            <a:schemeClr val="accent4">
              <a:lumMod val="40000"/>
              <a:lumOff val="60000"/>
            </a:schemeClr>
          </a:solidFill>
          <a:ln>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Need help with your post 16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An independent careers adviser will be in school to offer 1:1 advice on your next steps- appointments available (every Wednesday plus some additional dates in the Autumn term)  </a:t>
            </a:r>
          </a:p>
        </p:txBody>
      </p:sp>
      <p:pic>
        <p:nvPicPr>
          <p:cNvPr id="14" name="Content Placeholder 2">
            <a:extLst>
              <a:ext uri="{FF2B5EF4-FFF2-40B4-BE49-F238E27FC236}">
                <a16:creationId xmlns:a16="http://schemas.microsoft.com/office/drawing/2014/main" id="{2EB529DE-B9FA-46F3-AFAF-488A64999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768" y="3724275"/>
            <a:ext cx="3214032" cy="1847850"/>
          </a:xfrm>
          <a:prstGeom prst="rect">
            <a:avLst/>
          </a:prstGeom>
          <a:noFill/>
          <a:ln w="38100">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808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305" y="983947"/>
            <a:ext cx="8160907" cy="620275"/>
          </a:xfrm>
        </p:spPr>
        <p:txBody>
          <a:bodyPr>
            <a:normAutofit/>
          </a:bodyPr>
          <a:lstStyle/>
          <a:p>
            <a:r>
              <a:rPr lang="en-GB" sz="3200" b="1" u="sng" dirty="0">
                <a:latin typeface="+mn-lt"/>
              </a:rPr>
              <a:t>Communicating with school</a:t>
            </a:r>
          </a:p>
        </p:txBody>
      </p:sp>
      <p:sp>
        <p:nvSpPr>
          <p:cNvPr id="4" name="Rectangle 3"/>
          <p:cNvSpPr/>
          <p:nvPr/>
        </p:nvSpPr>
        <p:spPr>
          <a:xfrm>
            <a:off x="2639617" y="1765554"/>
            <a:ext cx="2784309" cy="594066"/>
          </a:xfrm>
          <a:prstGeom prst="rect">
            <a:avLst/>
          </a:prstGeom>
          <a:solidFill>
            <a:srgbClr val="38E2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Pastoral Query</a:t>
            </a:r>
          </a:p>
        </p:txBody>
      </p:sp>
      <p:sp>
        <p:nvSpPr>
          <p:cNvPr id="5" name="Rectangle 4"/>
          <p:cNvSpPr/>
          <p:nvPr/>
        </p:nvSpPr>
        <p:spPr>
          <a:xfrm>
            <a:off x="6960097" y="1769904"/>
            <a:ext cx="2784309" cy="594066"/>
          </a:xfrm>
          <a:prstGeom prst="rect">
            <a:avLst/>
          </a:prstGeom>
          <a:solidFill>
            <a:srgbClr val="38E2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Curriculum Query</a:t>
            </a:r>
          </a:p>
        </p:txBody>
      </p:sp>
      <p:sp>
        <p:nvSpPr>
          <p:cNvPr id="7" name="Down Arrow 6"/>
          <p:cNvSpPr/>
          <p:nvPr/>
        </p:nvSpPr>
        <p:spPr>
          <a:xfrm>
            <a:off x="3908903" y="2465577"/>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Down Arrow 7"/>
          <p:cNvSpPr/>
          <p:nvPr/>
        </p:nvSpPr>
        <p:spPr>
          <a:xfrm>
            <a:off x="8205532" y="2465577"/>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2671705" y="2780928"/>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Tutor</a:t>
            </a:r>
          </a:p>
        </p:txBody>
      </p:sp>
      <p:sp>
        <p:nvSpPr>
          <p:cNvPr id="10" name="Rectangle 9"/>
          <p:cNvSpPr/>
          <p:nvPr/>
        </p:nvSpPr>
        <p:spPr>
          <a:xfrm>
            <a:off x="2639617" y="3645024"/>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Guidance Manager</a:t>
            </a:r>
          </a:p>
        </p:txBody>
      </p:sp>
      <p:sp>
        <p:nvSpPr>
          <p:cNvPr id="11" name="Rectangle 10"/>
          <p:cNvSpPr/>
          <p:nvPr/>
        </p:nvSpPr>
        <p:spPr>
          <a:xfrm>
            <a:off x="2683761" y="4550660"/>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prstClr val="black">
                    <a:lumMod val="95000"/>
                    <a:lumOff val="5000"/>
                  </a:prstClr>
                </a:solidFill>
              </a:rPr>
              <a:t>Assistant Headteacher</a:t>
            </a:r>
          </a:p>
        </p:txBody>
      </p:sp>
      <p:sp>
        <p:nvSpPr>
          <p:cNvPr id="12" name="Rectangle 11"/>
          <p:cNvSpPr/>
          <p:nvPr/>
        </p:nvSpPr>
        <p:spPr>
          <a:xfrm>
            <a:off x="2674748" y="5447768"/>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Senior Leadership Team</a:t>
            </a:r>
          </a:p>
        </p:txBody>
      </p:sp>
      <p:sp>
        <p:nvSpPr>
          <p:cNvPr id="13" name="Rectangle 12"/>
          <p:cNvSpPr/>
          <p:nvPr/>
        </p:nvSpPr>
        <p:spPr>
          <a:xfrm>
            <a:off x="6981396" y="2780928"/>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Class Teacher</a:t>
            </a:r>
          </a:p>
        </p:txBody>
      </p:sp>
      <p:sp>
        <p:nvSpPr>
          <p:cNvPr id="14" name="Rectangle 13"/>
          <p:cNvSpPr/>
          <p:nvPr/>
        </p:nvSpPr>
        <p:spPr>
          <a:xfrm>
            <a:off x="6960932" y="3654449"/>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Head of Department</a:t>
            </a:r>
          </a:p>
        </p:txBody>
      </p:sp>
      <p:sp>
        <p:nvSpPr>
          <p:cNvPr id="15" name="Rectangle 14"/>
          <p:cNvSpPr/>
          <p:nvPr/>
        </p:nvSpPr>
        <p:spPr>
          <a:xfrm>
            <a:off x="6971641" y="4550660"/>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prstClr val="black">
                    <a:lumMod val="95000"/>
                    <a:lumOff val="5000"/>
                  </a:prstClr>
                </a:solidFill>
              </a:rPr>
              <a:t>Assistant Headteacher</a:t>
            </a:r>
          </a:p>
        </p:txBody>
      </p:sp>
      <p:sp>
        <p:nvSpPr>
          <p:cNvPr id="16" name="Rectangle 15"/>
          <p:cNvSpPr/>
          <p:nvPr/>
        </p:nvSpPr>
        <p:spPr>
          <a:xfrm>
            <a:off x="6981396" y="5447768"/>
            <a:ext cx="2784309" cy="594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prstClr val="black">
                    <a:lumMod val="95000"/>
                    <a:lumOff val="5000"/>
                  </a:prstClr>
                </a:solidFill>
              </a:rPr>
              <a:t>Senior Leadership Team</a:t>
            </a:r>
          </a:p>
        </p:txBody>
      </p:sp>
      <p:sp>
        <p:nvSpPr>
          <p:cNvPr id="17" name="Down Arrow 16"/>
          <p:cNvSpPr/>
          <p:nvPr/>
        </p:nvSpPr>
        <p:spPr>
          <a:xfrm>
            <a:off x="3898884" y="3393851"/>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Down Arrow 17"/>
          <p:cNvSpPr/>
          <p:nvPr/>
        </p:nvSpPr>
        <p:spPr>
          <a:xfrm>
            <a:off x="3863753" y="4248515"/>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Down Arrow 18"/>
          <p:cNvSpPr/>
          <p:nvPr/>
        </p:nvSpPr>
        <p:spPr>
          <a:xfrm>
            <a:off x="3895841" y="5177463"/>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Down Arrow 19"/>
          <p:cNvSpPr/>
          <p:nvPr/>
        </p:nvSpPr>
        <p:spPr>
          <a:xfrm>
            <a:off x="8205532" y="3393851"/>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Down Arrow 20"/>
          <p:cNvSpPr/>
          <p:nvPr/>
        </p:nvSpPr>
        <p:spPr>
          <a:xfrm>
            <a:off x="8205532" y="4248515"/>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Down Arrow 21"/>
          <p:cNvSpPr/>
          <p:nvPr/>
        </p:nvSpPr>
        <p:spPr>
          <a:xfrm>
            <a:off x="8205532" y="5162523"/>
            <a:ext cx="336037"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2487217" y="6211669"/>
            <a:ext cx="7610994" cy="923330"/>
          </a:xfrm>
          <a:prstGeom prst="rect">
            <a:avLst/>
          </a:prstGeom>
        </p:spPr>
        <p:txBody>
          <a:bodyPr wrap="square" lIns="91440" tIns="45720" rIns="91440" bIns="45720" anchor="t">
            <a:spAutoFit/>
          </a:bodyPr>
          <a:lstStyle/>
          <a:p>
            <a:r>
              <a:rPr lang="en-GB" dirty="0"/>
              <a:t>m.vallance@toynbee.hants.sch.uk                    </a:t>
            </a:r>
            <a:r>
              <a:rPr lang="en-GB" dirty="0">
                <a:cs typeface="Calibri"/>
                <a:hlinkClick r:id="rId3"/>
              </a:rPr>
              <a:t>s.magee@toynbee.hants.sch.uk</a:t>
            </a:r>
            <a:r>
              <a:rPr lang="en-GB" dirty="0">
                <a:cs typeface="Calibri"/>
              </a:rPr>
              <a:t> </a:t>
            </a:r>
          </a:p>
          <a:p>
            <a:endParaRPr lang="en-GB" dirty="0"/>
          </a:p>
          <a:p>
            <a:endParaRPr lang="en-GB" dirty="0"/>
          </a:p>
        </p:txBody>
      </p:sp>
      <p:sp>
        <p:nvSpPr>
          <p:cNvPr id="23" name="TextBox 22">
            <a:extLst>
              <a:ext uri="{FF2B5EF4-FFF2-40B4-BE49-F238E27FC236}">
                <a16:creationId xmlns:a16="http://schemas.microsoft.com/office/drawing/2014/main" id="{A6AAD2D8-1A25-4363-BB42-DAFF50868865}"/>
              </a:ext>
            </a:extLst>
          </p:cNvPr>
          <p:cNvSpPr txBox="1"/>
          <p:nvPr/>
        </p:nvSpPr>
        <p:spPr>
          <a:xfrm>
            <a:off x="1778977" y="237392"/>
            <a:ext cx="8634046" cy="523220"/>
          </a:xfrm>
          <a:prstGeom prst="rect">
            <a:avLst/>
          </a:prstGeom>
          <a:solidFill>
            <a:srgbClr val="383838"/>
          </a:solidFill>
          <a:effectLst>
            <a:outerShdw blurRad="50800" dist="38100" dir="5400000" algn="t" rotWithShape="0">
              <a:prstClr val="black">
                <a:alpha val="40000"/>
              </a:prstClr>
            </a:outerShdw>
          </a:effectLst>
        </p:spPr>
        <p:txBody>
          <a:bodyPr wrap="square" rtlCol="0">
            <a:spAutoFit/>
          </a:bodyPr>
          <a:lstStyle/>
          <a:p>
            <a:pPr algn="ctr" defTabSz="457200">
              <a:defRPr/>
            </a:pPr>
            <a:r>
              <a:rPr lang="en-GB" sz="2800" b="1" dirty="0">
                <a:solidFill>
                  <a:prstClr val="white"/>
                </a:solidFill>
                <a:latin typeface="Calibri" panose="020F0502020204030204"/>
              </a:rPr>
              <a:t>Communication</a:t>
            </a:r>
          </a:p>
        </p:txBody>
      </p:sp>
    </p:spTree>
    <p:extLst>
      <p:ext uri="{BB962C8B-B14F-4D97-AF65-F5344CB8AC3E}">
        <p14:creationId xmlns:p14="http://schemas.microsoft.com/office/powerpoint/2010/main" val="460915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pic>
        <p:nvPicPr>
          <p:cNvPr id="3" name="Picture 2" descr="Shape&#10;&#10;Description automatically generated with low confidence">
            <a:extLst>
              <a:ext uri="{FF2B5EF4-FFF2-40B4-BE49-F238E27FC236}">
                <a16:creationId xmlns:a16="http://schemas.microsoft.com/office/drawing/2014/main" id="{DC250E21-A671-E6DD-45C2-CF9EDC9C70C3}"/>
              </a:ext>
            </a:extLst>
          </p:cNvPr>
          <p:cNvPicPr>
            <a:picLocks noChangeAspect="1"/>
          </p:cNvPicPr>
          <p:nvPr/>
        </p:nvPicPr>
        <p:blipFill rotWithShape="1">
          <a:blip r:embed="rId3">
            <a:extLst>
              <a:ext uri="{28A0092B-C50C-407E-A947-70E740481C1C}">
                <a14:useLocalDpi xmlns:a14="http://schemas.microsoft.com/office/drawing/2010/main" val="0"/>
              </a:ext>
            </a:extLst>
          </a:blip>
          <a:srcRect t="27923" r="1" b="15650"/>
          <a:stretch/>
        </p:blipFill>
        <p:spPr>
          <a:xfrm>
            <a:off x="1524020" y="1282"/>
            <a:ext cx="9143980" cy="6856718"/>
          </a:xfrm>
          <a:prstGeom prst="rect">
            <a:avLst/>
          </a:prstGeom>
        </p:spPr>
      </p:pic>
      <p:graphicFrame>
        <p:nvGraphicFramePr>
          <p:cNvPr id="5" name="Table 4">
            <a:extLst>
              <a:ext uri="{FF2B5EF4-FFF2-40B4-BE49-F238E27FC236}">
                <a16:creationId xmlns:a16="http://schemas.microsoft.com/office/drawing/2014/main" id="{527C8320-22D5-ED02-E877-A53CB2A1A06A}"/>
              </a:ext>
            </a:extLst>
          </p:cNvPr>
          <p:cNvGraphicFramePr>
            <a:graphicFrameLocks noGrp="1"/>
          </p:cNvGraphicFramePr>
          <p:nvPr>
            <p:extLst>
              <p:ext uri="{D42A27DB-BD31-4B8C-83A1-F6EECF244321}">
                <p14:modId xmlns:p14="http://schemas.microsoft.com/office/powerpoint/2010/main" val="3315061159"/>
              </p:ext>
            </p:extLst>
          </p:nvPr>
        </p:nvGraphicFramePr>
        <p:xfrm>
          <a:off x="1672527" y="36190"/>
          <a:ext cx="8827523" cy="6635068"/>
        </p:xfrm>
        <a:graphic>
          <a:graphicData uri="http://schemas.openxmlformats.org/drawingml/2006/table">
            <a:tbl>
              <a:tblPr firstRow="1" firstCol="1" bandRow="1"/>
              <a:tblGrid>
                <a:gridCol w="2433818">
                  <a:extLst>
                    <a:ext uri="{9D8B030D-6E8A-4147-A177-3AD203B41FA5}">
                      <a16:colId xmlns:a16="http://schemas.microsoft.com/office/drawing/2014/main" val="1440864369"/>
                    </a:ext>
                  </a:extLst>
                </a:gridCol>
                <a:gridCol w="3215271">
                  <a:extLst>
                    <a:ext uri="{9D8B030D-6E8A-4147-A177-3AD203B41FA5}">
                      <a16:colId xmlns:a16="http://schemas.microsoft.com/office/drawing/2014/main" val="2122194986"/>
                    </a:ext>
                  </a:extLst>
                </a:gridCol>
                <a:gridCol w="3178434">
                  <a:extLst>
                    <a:ext uri="{9D8B030D-6E8A-4147-A177-3AD203B41FA5}">
                      <a16:colId xmlns:a16="http://schemas.microsoft.com/office/drawing/2014/main" val="4238259801"/>
                    </a:ext>
                  </a:extLst>
                </a:gridCol>
              </a:tblGrid>
              <a:tr h="421594">
                <a:tc>
                  <a:txBody>
                    <a:bodyPr/>
                    <a:lstStyle/>
                    <a:p>
                      <a:pPr algn="ctr">
                        <a:lnSpc>
                          <a:spcPct val="107000"/>
                        </a:lnSpc>
                        <a:spcAft>
                          <a:spcPts val="80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Staff</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alpha val="69804"/>
                      </a:srgbClr>
                    </a:solidFill>
                  </a:tcPr>
                </a:tc>
                <a:tc>
                  <a:txBody>
                    <a:bodyPr/>
                    <a:lstStyle/>
                    <a:p>
                      <a:pPr algn="ctr">
                        <a:lnSpc>
                          <a:spcPct val="107000"/>
                        </a:lnSpc>
                        <a:spcAft>
                          <a:spcPts val="80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Position</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alpha val="69804"/>
                      </a:srgbClr>
                    </a:solidFill>
                  </a:tcPr>
                </a:tc>
                <a:tc>
                  <a:txBody>
                    <a:bodyPr/>
                    <a:lstStyle/>
                    <a:p>
                      <a:pPr algn="ctr">
                        <a:lnSpc>
                          <a:spcPct val="107000"/>
                        </a:lnSpc>
                        <a:spcAft>
                          <a:spcPts val="800"/>
                        </a:spcAft>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Email Address</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alpha val="69804"/>
                      </a:srgbClr>
                    </a:solidFill>
                  </a:tcPr>
                </a:tc>
                <a:extLst>
                  <a:ext uri="{0D108BD9-81ED-4DB2-BD59-A6C34878D82A}">
                    <a16:rowId xmlns:a16="http://schemas.microsoft.com/office/drawing/2014/main" val="1201796467"/>
                  </a:ext>
                </a:extLst>
              </a:tr>
              <a:tr h="331286">
                <a:tc>
                  <a:txBody>
                    <a:bodyPr/>
                    <a:lstStyle/>
                    <a:p>
                      <a:pPr algn="ctr">
                        <a:lnSpc>
                          <a:spcPct val="107000"/>
                        </a:lnSpc>
                        <a:spcAft>
                          <a:spcPts val="800"/>
                        </a:spcAft>
                      </a:pP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Magee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Assistant Headteacher KS4</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rPr>
                        <a:t>s.magee@toynbee.hants.sch.uk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4009315585"/>
                  </a:ext>
                </a:extLst>
              </a:tr>
              <a:tr h="331286">
                <a:tc>
                  <a:txBody>
                    <a:bodyPr/>
                    <a:lstStyle/>
                    <a:p>
                      <a:pPr algn="ctr">
                        <a:lnSpc>
                          <a:spcPct val="107000"/>
                        </a:lnSpc>
                        <a:spcAft>
                          <a:spcPts val="800"/>
                        </a:spcAft>
                      </a:pPr>
                      <a:r>
                        <a:rPr lang="en-US" sz="1600" b="1" dirty="0">
                          <a:effectLst/>
                          <a:latin typeface="Calibri"/>
                          <a:ea typeface="Calibri"/>
                          <a:cs typeface="Times New Roman"/>
                        </a:rPr>
                        <a:t>Miss Vallance</a:t>
                      </a:r>
                      <a:endParaRPr lang="en-GB" sz="16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a:ea typeface="Calibri" panose="020F0502020204030204" pitchFamily="34" charset="0"/>
                          <a:cs typeface="Times New Roman"/>
                        </a:rPr>
                        <a:t>Guidance Manager for Year 11</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u="sng" dirty="0">
                          <a:solidFill>
                            <a:srgbClr val="0563C1"/>
                          </a:solidFill>
                          <a:effectLst/>
                          <a:latin typeface="Calibri"/>
                          <a:ea typeface="Calibri"/>
                          <a:cs typeface="Times New Roman"/>
                          <a:hlinkClick r:id="rId4">
                            <a:extLst>
                              <a:ext uri="{A12FA001-AC4F-418D-AE19-62706E023703}">
                                <ahyp:hlinkClr xmlns:ahyp="http://schemas.microsoft.com/office/drawing/2018/hyperlinkcolor" val="tx"/>
                              </a:ext>
                            </a:extLst>
                          </a:hlinkClick>
                        </a:rPr>
                        <a:t>m.vallance@toynbee.hants.sch.uk</a:t>
                      </a:r>
                      <a:endParaRPr lang="en-GB"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2967450889"/>
                  </a:ext>
                </a:extLst>
              </a:tr>
              <a:tr h="331286">
                <a:tc>
                  <a:txBody>
                    <a:bodyPr/>
                    <a:lstStyle/>
                    <a:p>
                      <a:pPr algn="ctr">
                        <a:lnSpc>
                          <a:spcPct val="107000"/>
                        </a:lnSpc>
                        <a:spcAft>
                          <a:spcPts val="800"/>
                        </a:spcAft>
                      </a:pP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Mrs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Hill</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SENCO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5"/>
                        </a:rPr>
                        <a:t>e.hill@toynbee.hants.sch.uk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615504151"/>
                  </a:ext>
                </a:extLst>
              </a:tr>
              <a:tr h="331286">
                <a:tc>
                  <a:txBody>
                    <a:bodyPr/>
                    <a:lstStyle/>
                    <a:p>
                      <a:pPr algn="ctr">
                        <a:lnSpc>
                          <a:spcPct val="107000"/>
                        </a:lnSpc>
                        <a:spcAft>
                          <a:spcPts val="800"/>
                        </a:spcAft>
                      </a:pP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Mrs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Taylor</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VI Resource Manager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6"/>
                        </a:rPr>
                        <a:t>g.taylor@toynbee.hants.sch.uk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3653428058"/>
                  </a:ext>
                </a:extLst>
              </a:tr>
              <a:tr h="331286">
                <a:tc>
                  <a:txBody>
                    <a:bodyPr/>
                    <a:lstStyle/>
                    <a:p>
                      <a:pPr algn="ctr">
                        <a:lnSpc>
                          <a:spcPct val="107000"/>
                        </a:lnSpc>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Mrs Cox</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English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7"/>
                        </a:rPr>
                        <a:t>h.cox@toynbee.hants.sch.uk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596641971"/>
                  </a:ext>
                </a:extLst>
              </a:tr>
              <a:tr h="331286">
                <a:tc>
                  <a:txBody>
                    <a:bodyPr/>
                    <a:lstStyle/>
                    <a:p>
                      <a:pPr algn="ctr">
                        <a:lnSpc>
                          <a:spcPct val="107000"/>
                        </a:lnSpc>
                        <a:spcAft>
                          <a:spcPts val="800"/>
                        </a:spcAft>
                      </a:pPr>
                      <a:r>
                        <a:rPr lang="en-US" sz="1600" b="1" dirty="0" err="1">
                          <a:effectLst/>
                          <a:latin typeface="Calibri"/>
                          <a:ea typeface="Calibri" panose="020F0502020204030204" pitchFamily="34" charset="0"/>
                          <a:cs typeface="Times New Roman"/>
                        </a:rPr>
                        <a:t>Mrs</a:t>
                      </a:r>
                      <a:r>
                        <a:rPr lang="en-US" sz="1600" b="1" dirty="0">
                          <a:effectLst/>
                          <a:latin typeface="Calibri"/>
                          <a:ea typeface="Calibri" panose="020F0502020204030204" pitchFamily="34" charset="0"/>
                          <a:cs typeface="Times New Roman"/>
                        </a:rPr>
                        <a:t> Lo</a:t>
                      </a:r>
                      <a:endParaRPr lang="en-GB" sz="1600" b="1"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Maths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8"/>
                        </a:rPr>
                        <a:t>h.lo@toynbee.hants.sch.uk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3710957341"/>
                  </a:ext>
                </a:extLst>
              </a:tr>
              <a:tr h="331286">
                <a:tc>
                  <a:txBody>
                    <a:bodyPr/>
                    <a:lstStyle/>
                    <a:p>
                      <a:pPr algn="ctr">
                        <a:lnSpc>
                          <a:spcPct val="107000"/>
                        </a:lnSpc>
                        <a:spcAft>
                          <a:spcPts val="800"/>
                        </a:spcAft>
                      </a:pPr>
                      <a:r>
                        <a:rPr lang="en-US" sz="1600" b="1" dirty="0" err="1">
                          <a:effectLst/>
                          <a:latin typeface="Calibri"/>
                          <a:ea typeface="Calibri" panose="020F0502020204030204" pitchFamily="34" charset="0"/>
                          <a:cs typeface="Times New Roman"/>
                        </a:rPr>
                        <a:t>Ms</a:t>
                      </a:r>
                      <a:r>
                        <a:rPr lang="en-US" sz="1600" b="1" dirty="0">
                          <a:effectLst/>
                          <a:latin typeface="Calibri"/>
                          <a:ea typeface="Calibri" panose="020F0502020204030204" pitchFamily="34" charset="0"/>
                          <a:cs typeface="Times New Roman"/>
                        </a:rPr>
                        <a:t> Parker</a:t>
                      </a:r>
                      <a:endParaRPr lang="en-GB" sz="1600" b="1"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Science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9"/>
                        </a:rPr>
                        <a:t>e.parker@toynbee.hants.sch.uk</a:t>
                      </a:r>
                      <a:r>
                        <a:rPr lang="en-GB" sz="1600" dirty="0">
                          <a:effectLst/>
                          <a:latin typeface="Calibri"/>
                          <a:ea typeface="Calibri" panose="020F0502020204030204" pitchFamily="34" charset="0"/>
                          <a:cs typeface="Times New Roman"/>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540247606"/>
                  </a:ext>
                </a:extLst>
              </a:tr>
              <a:tr h="331286">
                <a:tc>
                  <a:txBody>
                    <a:bodyPr/>
                    <a:lstStyle/>
                    <a:p>
                      <a:pPr algn="ctr">
                        <a:lnSpc>
                          <a:spcPct val="107000"/>
                        </a:lnSpc>
                        <a:spcAft>
                          <a:spcPts val="800"/>
                        </a:spcAft>
                      </a:pP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Goldsmith</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Art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10"/>
                        </a:rPr>
                        <a:t>a.goldsmith@toynbee.hants.sch.uk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1305928332"/>
                  </a:ext>
                </a:extLst>
              </a:tr>
              <a:tr h="323926">
                <a:tc>
                  <a:txBody>
                    <a:bodyPr/>
                    <a:lstStyle/>
                    <a:p>
                      <a:pPr algn="ctr"/>
                      <a:r>
                        <a:rPr lang="en-US" sz="1600" b="1" dirty="0" err="1">
                          <a:effectLst/>
                          <a:latin typeface="Calibri"/>
                          <a:ea typeface="Calibri" panose="020F0502020204030204" pitchFamily="34" charset="0"/>
                          <a:cs typeface="Times New Roman"/>
                        </a:rPr>
                        <a:t>Mrs</a:t>
                      </a:r>
                      <a:r>
                        <a:rPr lang="en-US" sz="1600" b="1" dirty="0">
                          <a:effectLst/>
                          <a:latin typeface="Calibri"/>
                          <a:ea typeface="Calibri" panose="020F0502020204030204" pitchFamily="34" charset="0"/>
                          <a:cs typeface="Times New Roman"/>
                        </a:rPr>
                        <a:t> Hatch</a:t>
                      </a:r>
                      <a:endParaRPr lang="en-GB" sz="1600" b="1"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Drama</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11"/>
                        </a:rPr>
                        <a:t>e.hatch@toynbee.hants.sch.uk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1312324608"/>
                  </a:ext>
                </a:extLst>
              </a:tr>
              <a:tr h="323926">
                <a:tc>
                  <a:txBody>
                    <a:bodyPr/>
                    <a:lstStyle/>
                    <a:p>
                      <a:pPr algn="ct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Locke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Computing &amp; IT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panose="020F0502020204030204" pitchFamily="34" charset="0"/>
                          <a:cs typeface="Times New Roman"/>
                          <a:hlinkClick r:id="rId12"/>
                        </a:rPr>
                        <a:t>w.locke@toynbee.hants.sch.uk</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319819199"/>
                  </a:ext>
                </a:extLst>
              </a:tr>
              <a:tr h="323926">
                <a:tc>
                  <a:txBody>
                    <a:bodyPr/>
                    <a:lstStyle/>
                    <a:p>
                      <a:pPr algn="ctr"/>
                      <a:r>
                        <a:rPr lang="en-US" sz="1600" b="1" dirty="0" err="1">
                          <a:effectLst/>
                          <a:latin typeface="Calibri"/>
                          <a:ea typeface="Calibri"/>
                          <a:cs typeface="Times New Roman"/>
                        </a:rPr>
                        <a:t>Ms</a:t>
                      </a:r>
                      <a:r>
                        <a:rPr lang="en-US" sz="1600" b="1" dirty="0">
                          <a:effectLst/>
                          <a:latin typeface="Calibri"/>
                          <a:ea typeface="Calibri"/>
                          <a:cs typeface="Times New Roman"/>
                        </a:rPr>
                        <a:t> Robinson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Geography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a:cs typeface="Times New Roman"/>
                          <a:hlinkClick r:id="rId13">
                            <a:extLst>
                              <a:ext uri="{A12FA001-AC4F-418D-AE19-62706E023703}">
                                <ahyp:hlinkClr xmlns:ahyp="http://schemas.microsoft.com/office/drawing/2018/hyperlinkcolor" val="tx"/>
                              </a:ext>
                            </a:extLst>
                          </a:hlinkClick>
                        </a:rPr>
                        <a:t>m.</a:t>
                      </a:r>
                      <a:r>
                        <a:rPr lang="en-GB" sz="1600" u="sng" dirty="0">
                          <a:solidFill>
                            <a:srgbClr val="0563C1"/>
                          </a:solidFill>
                          <a:effectLst/>
                          <a:latin typeface="Calibri"/>
                          <a:ea typeface="Calibri"/>
                          <a:cs typeface="Times New Roman"/>
                          <a:hlinkClick r:id="rId13"/>
                        </a:rPr>
                        <a:t>robinson</a:t>
                      </a:r>
                      <a:r>
                        <a:rPr lang="en-GB" sz="1600" u="sng" dirty="0">
                          <a:solidFill>
                            <a:srgbClr val="0563C1"/>
                          </a:solidFill>
                          <a:effectLst/>
                          <a:latin typeface="Calibri"/>
                          <a:ea typeface="Calibri"/>
                          <a:cs typeface="Times New Roman"/>
                          <a:hlinkClick r:id="rId13">
                            <a:extLst>
                              <a:ext uri="{A12FA001-AC4F-418D-AE19-62706E023703}">
                                <ahyp:hlinkClr xmlns:ahyp="http://schemas.microsoft.com/office/drawing/2018/hyperlinkcolor" val="tx"/>
                              </a:ext>
                            </a:extLst>
                          </a:hlinkClick>
                        </a:rPr>
                        <a:t>@toynbee.hants.sch.uk</a:t>
                      </a:r>
                      <a:endParaRPr lang="en-GB" sz="1600" dirty="0">
                        <a:effectLst/>
                        <a:latin typeface="Calibri"/>
                        <a:ea typeface="Calibri"/>
                        <a:cs typeface="Times New Roman"/>
                        <a:hlinkClick r:id="rId13">
                          <a:extLst>
                            <a:ext uri="{A12FA001-AC4F-418D-AE19-62706E023703}">
                              <ahyp:hlinkClr xmlns:ahyp="http://schemas.microsoft.com/office/drawing/2018/hyperlinkcolor" val="tx"/>
                            </a:ext>
                          </a:extLst>
                        </a:hlinkClick>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4094886234"/>
                  </a:ext>
                </a:extLst>
              </a:tr>
              <a:tr h="323926">
                <a:tc>
                  <a:txBody>
                    <a:bodyPr/>
                    <a:lstStyle/>
                    <a:p>
                      <a:pPr algn="ctr"/>
                      <a:r>
                        <a:rPr lang="en-US" sz="1600" b="1" dirty="0">
                          <a:effectLst/>
                          <a:latin typeface="Calibri"/>
                          <a:ea typeface="Calibri"/>
                          <a:cs typeface="Times New Roman"/>
                        </a:rPr>
                        <a:t>Miss Butler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History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a:ea typeface="Calibri"/>
                          <a:cs typeface="Times New Roman"/>
                          <a:hlinkClick r:id="rId14">
                            <a:extLst>
                              <a:ext uri="{A12FA001-AC4F-418D-AE19-62706E023703}">
                                <ahyp:hlinkClr xmlns:ahyp="http://schemas.microsoft.com/office/drawing/2018/hyperlinkcolor" val="tx"/>
                              </a:ext>
                            </a:extLst>
                          </a:hlinkClick>
                        </a:rPr>
                        <a:t>e.</a:t>
                      </a:r>
                      <a:r>
                        <a:rPr lang="en-GB" sz="1600" u="sng" dirty="0">
                          <a:solidFill>
                            <a:srgbClr val="0563C1"/>
                          </a:solidFill>
                          <a:effectLst/>
                          <a:latin typeface="Calibri"/>
                          <a:ea typeface="Calibri"/>
                          <a:cs typeface="Times New Roman"/>
                          <a:hlinkClick r:id="rId14"/>
                        </a:rPr>
                        <a:t>butler</a:t>
                      </a:r>
                      <a:r>
                        <a:rPr lang="en-GB" sz="1600" u="sng" dirty="0">
                          <a:solidFill>
                            <a:srgbClr val="0563C1"/>
                          </a:solidFill>
                          <a:effectLst/>
                          <a:latin typeface="Calibri"/>
                          <a:ea typeface="Calibri"/>
                          <a:cs typeface="Times New Roman"/>
                          <a:hlinkClick r:id="rId14">
                            <a:extLst>
                              <a:ext uri="{A12FA001-AC4F-418D-AE19-62706E023703}">
                                <ahyp:hlinkClr xmlns:ahyp="http://schemas.microsoft.com/office/drawing/2018/hyperlinkcolor" val="tx"/>
                              </a:ext>
                            </a:extLst>
                          </a:hlinkClick>
                        </a:rPr>
                        <a:t>@toynbee.hants.sch.uk</a:t>
                      </a:r>
                      <a:endParaRPr lang="en-GB" sz="1600" dirty="0">
                        <a:effectLst/>
                        <a:latin typeface="Calibri"/>
                        <a:ea typeface="Calibri"/>
                        <a:cs typeface="Times New Roman"/>
                        <a:hlinkClick r:id="rId14">
                          <a:extLst>
                            <a:ext uri="{A12FA001-AC4F-418D-AE19-62706E023703}">
                              <ahyp:hlinkClr xmlns:ahyp="http://schemas.microsoft.com/office/drawing/2018/hyperlinkcolor" val="tx"/>
                            </a:ext>
                          </a:extLst>
                        </a:hlinkClick>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1952726875"/>
                  </a:ext>
                </a:extLst>
              </a:tr>
              <a:tr h="323926">
                <a:tc>
                  <a:txBody>
                    <a:bodyPr/>
                    <a:lstStyle/>
                    <a:p>
                      <a:pPr algn="ctr"/>
                      <a:r>
                        <a:rPr lang="en-US" sz="1600" b="1" dirty="0" err="1">
                          <a:effectLst/>
                          <a:latin typeface="Calibri"/>
                          <a:ea typeface="Calibri" panose="020F0502020204030204" pitchFamily="34" charset="0"/>
                          <a:cs typeface="Times New Roman"/>
                        </a:rPr>
                        <a:t>Mrs</a:t>
                      </a:r>
                      <a:r>
                        <a:rPr lang="en-US" sz="1600" b="1" dirty="0">
                          <a:effectLst/>
                          <a:latin typeface="Calibri"/>
                          <a:ea typeface="Calibri" panose="020F0502020204030204" pitchFamily="34" charset="0"/>
                          <a:cs typeface="Times New Roman"/>
                        </a:rPr>
                        <a:t> Still</a:t>
                      </a:r>
                      <a:endParaRPr lang="en-GB" sz="1600" b="1"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Head of MFL (French &amp; Spanish)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r.still@toynbee.hants.sch.uk</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3570772437"/>
                  </a:ext>
                </a:extLst>
              </a:tr>
              <a:tr h="323926">
                <a:tc>
                  <a:txBody>
                    <a:bodyPr/>
                    <a:lstStyle/>
                    <a:p>
                      <a:pPr algn="ctr"/>
                      <a:r>
                        <a:rPr lang="en-US" sz="1600" b="1" dirty="0">
                          <a:effectLst/>
                          <a:latin typeface="Calibri" panose="020F0502020204030204" pitchFamily="34" charset="0"/>
                          <a:ea typeface="Calibri" panose="020F0502020204030204" pitchFamily="34" charset="0"/>
                          <a:cs typeface="Times New Roman" panose="02020603050405020304" pitchFamily="18" charset="0"/>
                        </a:rPr>
                        <a:t>Mr French</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a:ea typeface="Calibri" panose="020F0502020204030204" pitchFamily="34" charset="0"/>
                          <a:cs typeface="Times New Roman"/>
                        </a:rPr>
                        <a:t> Head of PE</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c.french@toynbee.hants.sch.uk</a:t>
                      </a:r>
                      <a:endPar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2984655328"/>
                  </a:ext>
                </a:extLst>
              </a:tr>
              <a:tr h="323926">
                <a:tc>
                  <a:txBody>
                    <a:bodyPr/>
                    <a:lstStyle/>
                    <a:p>
                      <a:pPr algn="ctr"/>
                      <a:r>
                        <a:rPr lang="en-US" sz="1600" b="1" dirty="0">
                          <a:effectLst/>
                          <a:latin typeface="Calibri"/>
                          <a:ea typeface="Calibri"/>
                          <a:cs typeface="Times New Roman"/>
                        </a:rPr>
                        <a:t>Miss Jones</a:t>
                      </a:r>
                      <a:endParaRPr lang="en-GB" sz="1600" b="1"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a:ea typeface="Calibri"/>
                          <a:cs typeface="Times New Roman"/>
                        </a:rPr>
                        <a:t>Teacher of Dance</a:t>
                      </a:r>
                      <a:endParaRPr lang="en-GB"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err="1">
                          <a:solidFill>
                            <a:srgbClr val="0563C1"/>
                          </a:solidFill>
                          <a:effectLst/>
                          <a:latin typeface="Calibri"/>
                          <a:ea typeface="Calibri"/>
                          <a:cs typeface="Times New Roman"/>
                        </a:rPr>
                        <a:t>s.jones</a:t>
                      </a:r>
                      <a:r>
                        <a:rPr lang="en-GB" sz="1600" u="sng" dirty="0">
                          <a:solidFill>
                            <a:srgbClr val="0563C1"/>
                          </a:solidFill>
                          <a:effectLst/>
                          <a:latin typeface="Calibri"/>
                          <a:ea typeface="Calibri"/>
                          <a:cs typeface="Times New Roman"/>
                          <a:hlinkClick r:id="rId17">
                            <a:extLst>
                              <a:ext uri="{A12FA001-AC4F-418D-AE19-62706E023703}">
                                <ahyp:hlinkClr xmlns:ahyp="http://schemas.microsoft.com/office/drawing/2018/hyperlinkcolor" val="tx"/>
                              </a:ext>
                            </a:extLst>
                          </a:hlinkClick>
                        </a:rPr>
                        <a:t>@toynbee.hants.sch.uk</a:t>
                      </a:r>
                      <a:endParaRPr lang="en-GB" sz="16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2883275508"/>
                  </a:ext>
                </a:extLst>
              </a:tr>
              <a:tr h="323926">
                <a:tc>
                  <a:txBody>
                    <a:bodyPr/>
                    <a:lstStyle/>
                    <a:p>
                      <a:pPr algn="ct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Mr</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Law</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a:ea typeface="Calibri" panose="020F0502020204030204" pitchFamily="34" charset="0"/>
                          <a:cs typeface="Times New Roman"/>
                        </a:rPr>
                        <a:t>Head of RS</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r.law@toynbee.hants.sch.uk</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2280592075"/>
                  </a:ext>
                </a:extLst>
              </a:tr>
              <a:tr h="323926">
                <a:tc>
                  <a:txBody>
                    <a:bodyPr/>
                    <a:lstStyle/>
                    <a:p>
                      <a:pPr algn="ctr"/>
                      <a:r>
                        <a:rPr lang="en-US" sz="1600" b="1" dirty="0">
                          <a:effectLst/>
                          <a:latin typeface="Calibri"/>
                          <a:ea typeface="Calibri" panose="020F0502020204030204" pitchFamily="34" charset="0"/>
                          <a:cs typeface="Times New Roman"/>
                        </a:rPr>
                        <a:t>Ms. Murchie</a:t>
                      </a:r>
                      <a:endParaRPr lang="en-GB" sz="1600" b="1"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a:ea typeface="Calibri" panose="020F0502020204030204" pitchFamily="34" charset="0"/>
                          <a:cs typeface="Times New Roman"/>
                        </a:rPr>
                        <a:t>Head of PSHCE/Careers</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r.murchie@toynbee.hants.sch.uk</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494057734"/>
                  </a:ext>
                </a:extLst>
              </a:tr>
              <a:tr h="323926">
                <a:tc>
                  <a:txBody>
                    <a:bodyPr/>
                    <a:lstStyle/>
                    <a:p>
                      <a:pPr algn="ct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Mrs</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Frampton</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a:ea typeface="Calibri" panose="020F0502020204030204" pitchFamily="34" charset="0"/>
                          <a:cs typeface="Times New Roman"/>
                        </a:rPr>
                        <a:t>Head of Technology</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0"/>
                        </a:rPr>
                        <a:t>s.frampton@toynbee.hants.sch.uk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1087184566"/>
                  </a:ext>
                </a:extLst>
              </a:tr>
              <a:tr h="323926">
                <a:tc>
                  <a:txBody>
                    <a:bodyPr/>
                    <a:lstStyle/>
                    <a:p>
                      <a:pPr algn="ctr"/>
                      <a:r>
                        <a:rPr lang="en-US" sz="1600" b="1" dirty="0" err="1">
                          <a:effectLst/>
                          <a:latin typeface="Calibri"/>
                          <a:ea typeface="Calibri" panose="020F0502020204030204" pitchFamily="34" charset="0"/>
                          <a:cs typeface="Times New Roman"/>
                        </a:rPr>
                        <a:t>Mrs</a:t>
                      </a:r>
                      <a:r>
                        <a:rPr lang="en-US" sz="1600" b="1" dirty="0">
                          <a:effectLst/>
                          <a:latin typeface="Calibri"/>
                          <a:ea typeface="Calibri" panose="020F0502020204030204" pitchFamily="34" charset="0"/>
                          <a:cs typeface="Times New Roman"/>
                        </a:rPr>
                        <a:t> Leyman</a:t>
                      </a:r>
                      <a:endParaRPr lang="en-GB" sz="1600" b="1"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US" sz="1600" dirty="0">
                          <a:effectLst/>
                          <a:latin typeface="Calibri"/>
                          <a:ea typeface="Calibri" panose="020F0502020204030204" pitchFamily="34" charset="0"/>
                          <a:cs typeface="Times New Roman"/>
                        </a:rPr>
                        <a:t>Head of Music</a:t>
                      </a:r>
                      <a:endParaRPr lang="en-GB" sz="1600" dirty="0">
                        <a:effectLst/>
                        <a:latin typeface="Calibri"/>
                        <a:ea typeface="Calibri" panose="020F0502020204030204" pitchFamily="34" charset="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tc>
                  <a:txBody>
                    <a:bodyPr/>
                    <a:lstStyle/>
                    <a:p>
                      <a:pPr algn="ctr"/>
                      <a:r>
                        <a:rPr lang="en-GB"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1"/>
                        </a:rPr>
                        <a:t>g.leyman@toynbee.hants.sch.uk</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alpha val="69804"/>
                      </a:srgbClr>
                    </a:solidFill>
                  </a:tcPr>
                </a:tc>
                <a:extLst>
                  <a:ext uri="{0D108BD9-81ED-4DB2-BD59-A6C34878D82A}">
                    <a16:rowId xmlns:a16="http://schemas.microsoft.com/office/drawing/2014/main" val="3445683068"/>
                  </a:ext>
                </a:extLst>
              </a:tr>
            </a:tbl>
          </a:graphicData>
        </a:graphic>
      </p:graphicFrame>
    </p:spTree>
    <p:extLst>
      <p:ext uri="{BB962C8B-B14F-4D97-AF65-F5344CB8AC3E}">
        <p14:creationId xmlns:p14="http://schemas.microsoft.com/office/powerpoint/2010/main" val="3281579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F960-7699-78A9-E4FD-2D7B6F4D1711}"/>
              </a:ext>
            </a:extLst>
          </p:cNvPr>
          <p:cNvSpPr>
            <a:spLocks noGrp="1"/>
          </p:cNvSpPr>
          <p:nvPr>
            <p:ph type="title"/>
          </p:nvPr>
        </p:nvSpPr>
        <p:spPr/>
        <p:txBody>
          <a:bodyPr/>
          <a:lstStyle/>
          <a:p>
            <a:r>
              <a:rPr lang="en-GB" dirty="0"/>
              <a:t>Tutor emails</a:t>
            </a:r>
            <a:br>
              <a:rPr lang="en-GB" dirty="0"/>
            </a:br>
            <a:r>
              <a:rPr lang="en-GB" sz="1800" dirty="0"/>
              <a:t>Parents Bulletin will be sent out by Mr Magee every Friday.</a:t>
            </a:r>
            <a:endParaRPr lang="en-GB" dirty="0"/>
          </a:p>
        </p:txBody>
      </p:sp>
      <p:sp>
        <p:nvSpPr>
          <p:cNvPr id="3" name="Content Placeholder 2">
            <a:extLst>
              <a:ext uri="{FF2B5EF4-FFF2-40B4-BE49-F238E27FC236}">
                <a16:creationId xmlns:a16="http://schemas.microsoft.com/office/drawing/2014/main" id="{38E2E496-1417-BB76-C69B-513DDBA5EABC}"/>
              </a:ext>
            </a:extLst>
          </p:cNvPr>
          <p:cNvSpPr>
            <a:spLocks noGrp="1"/>
          </p:cNvSpPr>
          <p:nvPr>
            <p:ph idx="1"/>
          </p:nvPr>
        </p:nvSpPr>
        <p:spPr/>
        <p:txBody>
          <a:bodyPr>
            <a:normAutofit fontScale="92500" lnSpcReduction="20000"/>
          </a:bodyPr>
          <a:lstStyle/>
          <a:p>
            <a:r>
              <a:rPr lang="en-GB" dirty="0"/>
              <a:t>Ms Robinson:	m.robinson</a:t>
            </a:r>
            <a:r>
              <a:rPr lang="en-GB" dirty="0">
                <a:hlinkClick r:id="rId3"/>
              </a:rPr>
              <a:t>@toynbee.hants.sch.uk</a:t>
            </a:r>
            <a:endParaRPr lang="en-GB" dirty="0"/>
          </a:p>
          <a:p>
            <a:r>
              <a:rPr lang="en-GB" dirty="0"/>
              <a:t>Mr Roberts:	n.roberts</a:t>
            </a:r>
            <a:r>
              <a:rPr lang="en-GB" dirty="0">
                <a:hlinkClick r:id="rId4"/>
              </a:rPr>
              <a:t>@toynbee.hants.sch.uk</a:t>
            </a:r>
            <a:endParaRPr lang="en-GB" dirty="0"/>
          </a:p>
          <a:p>
            <a:r>
              <a:rPr lang="en-GB" dirty="0"/>
              <a:t>Ms Parker:	e.parker</a:t>
            </a:r>
            <a:r>
              <a:rPr lang="en-GB" dirty="0">
                <a:hlinkClick r:id="rId5"/>
              </a:rPr>
              <a:t>@toynbee.hants.sch.uk</a:t>
            </a:r>
            <a:endParaRPr lang="en-GB" dirty="0"/>
          </a:p>
          <a:p>
            <a:r>
              <a:rPr lang="en-GB" dirty="0"/>
              <a:t>Mr Law:	r.law</a:t>
            </a:r>
            <a:r>
              <a:rPr lang="en-GB" dirty="0">
                <a:hlinkClick r:id="rId6"/>
              </a:rPr>
              <a:t>@toynbee.hants.sch.uk</a:t>
            </a:r>
            <a:endParaRPr lang="en-GB" dirty="0"/>
          </a:p>
          <a:p>
            <a:r>
              <a:rPr lang="en-GB" dirty="0"/>
              <a:t>Mrs Harris:	e.harris</a:t>
            </a:r>
            <a:r>
              <a:rPr lang="en-GB" dirty="0">
                <a:hlinkClick r:id="rId7"/>
              </a:rPr>
              <a:t>@toynbee.hants.sch.uk</a:t>
            </a:r>
            <a:endParaRPr lang="en-GB" dirty="0"/>
          </a:p>
          <a:p>
            <a:r>
              <a:rPr lang="en-GB" dirty="0"/>
              <a:t>Mr May:	j.may</a:t>
            </a:r>
            <a:r>
              <a:rPr lang="en-GB" dirty="0">
                <a:hlinkClick r:id="rId8"/>
              </a:rPr>
              <a:t>@toynbee.hants.sch.uk</a:t>
            </a:r>
            <a:endParaRPr lang="en-GB" dirty="0"/>
          </a:p>
          <a:p>
            <a:r>
              <a:rPr lang="en-GB" dirty="0"/>
              <a:t>Miss Savage:	l.savage</a:t>
            </a:r>
            <a:r>
              <a:rPr lang="en-GB" dirty="0">
                <a:hlinkClick r:id="rId9"/>
              </a:rPr>
              <a:t>@toynbee.hants.sch.uk</a:t>
            </a:r>
            <a:endParaRPr lang="en-GB" dirty="0"/>
          </a:p>
          <a:p>
            <a:r>
              <a:rPr lang="en-GB" dirty="0"/>
              <a:t>Ms Down:	l.down</a:t>
            </a:r>
            <a:r>
              <a:rPr lang="en-GB" dirty="0">
                <a:hlinkClick r:id="rId10"/>
              </a:rPr>
              <a:t>@toynbee.hants.sch.uk</a:t>
            </a:r>
            <a:endParaRPr lang="en-GB" dirty="0"/>
          </a:p>
          <a:p>
            <a:endParaRPr lang="en-GB" dirty="0"/>
          </a:p>
        </p:txBody>
      </p:sp>
    </p:spTree>
    <p:extLst>
      <p:ext uri="{BB962C8B-B14F-4D97-AF65-F5344CB8AC3E}">
        <p14:creationId xmlns:p14="http://schemas.microsoft.com/office/powerpoint/2010/main" val="3733640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3" name="Picture 2" descr="Shape&#10;&#10;Description automatically generated with low confidence">
            <a:extLst>
              <a:ext uri="{FF2B5EF4-FFF2-40B4-BE49-F238E27FC236}">
                <a16:creationId xmlns:a16="http://schemas.microsoft.com/office/drawing/2014/main" id="{DC250E21-A671-E6DD-45C2-CF9EDC9C70C3}"/>
              </a:ext>
            </a:extLst>
          </p:cNvPr>
          <p:cNvPicPr>
            <a:picLocks noChangeAspect="1"/>
          </p:cNvPicPr>
          <p:nvPr/>
        </p:nvPicPr>
        <p:blipFill rotWithShape="1">
          <a:blip r:embed="rId3">
            <a:extLst>
              <a:ext uri="{28A0092B-C50C-407E-A947-70E740481C1C}">
                <a14:useLocalDpi xmlns:a14="http://schemas.microsoft.com/office/drawing/2010/main" val="0"/>
              </a:ext>
            </a:extLst>
          </a:blip>
          <a:srcRect t="31054" r="1" b="18780"/>
          <a:stretch/>
        </p:blipFill>
        <p:spPr>
          <a:xfrm>
            <a:off x="15240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3" name="Group 2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408" y="3296010"/>
            <a:ext cx="9143592" cy="2849976"/>
            <a:chOff x="476" y="-3923157"/>
            <a:chExt cx="10667524" cy="2493729"/>
          </a:xfrm>
        </p:grpSpPr>
        <p:sp>
          <p:nvSpPr>
            <p:cNvPr id="24" name="Freeform: Shape 2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latin typeface="Calibri" panose="020F0502020204030204"/>
              </a:endParaRPr>
            </a:p>
          </p:txBody>
        </p:sp>
      </p:grpSp>
      <p:sp>
        <p:nvSpPr>
          <p:cNvPr id="2" name="TextBox 1">
            <a:extLst>
              <a:ext uri="{FF2B5EF4-FFF2-40B4-BE49-F238E27FC236}">
                <a16:creationId xmlns:a16="http://schemas.microsoft.com/office/drawing/2014/main" id="{521BB2F4-3B9A-4134-B8CF-23EB4990A115}"/>
              </a:ext>
            </a:extLst>
          </p:cNvPr>
          <p:cNvSpPr txBox="1"/>
          <p:nvPr/>
        </p:nvSpPr>
        <p:spPr>
          <a:xfrm>
            <a:off x="1524408" y="712014"/>
            <a:ext cx="9143592" cy="3046988"/>
          </a:xfrm>
          <a:prstGeom prst="rect">
            <a:avLst/>
          </a:prstGeom>
          <a:noFill/>
        </p:spPr>
        <p:txBody>
          <a:bodyPr wrap="square" rtlCol="0">
            <a:spAutoFit/>
          </a:bodyPr>
          <a:lstStyle/>
          <a:p>
            <a:pPr algn="ctr" defTabSz="457200">
              <a:defRPr/>
            </a:pPr>
            <a:r>
              <a:rPr lang="en-GB" sz="7200" dirty="0">
                <a:solidFill>
                  <a:prstClr val="black"/>
                </a:solidFill>
                <a:effectLst>
                  <a:outerShdw blurRad="38100" dist="38100" dir="2700000" algn="tl">
                    <a:srgbClr val="000000">
                      <a:alpha val="43137"/>
                    </a:srgbClr>
                  </a:outerShdw>
                </a:effectLst>
                <a:latin typeface="Impact" panose="020B0806030902050204" pitchFamily="34" charset="0"/>
              </a:rPr>
              <a:t>Thank you for listening</a:t>
            </a:r>
          </a:p>
          <a:p>
            <a:pPr algn="ctr" defTabSz="457200">
              <a:defRPr/>
            </a:pPr>
            <a:endParaRPr lang="en-GB" sz="2400" dirty="0">
              <a:solidFill>
                <a:prstClr val="black"/>
              </a:solidFill>
              <a:effectLst>
                <a:outerShdw blurRad="38100" dist="38100" dir="2700000" algn="tl">
                  <a:srgbClr val="000000">
                    <a:alpha val="43137"/>
                  </a:srgbClr>
                </a:outerShdw>
              </a:effectLst>
              <a:latin typeface="Impact" panose="020B0806030902050204" pitchFamily="34" charset="0"/>
            </a:endParaRPr>
          </a:p>
          <a:p>
            <a:pPr algn="ctr" defTabSz="457200">
              <a:defRPr/>
            </a:pPr>
            <a:r>
              <a:rPr lang="en-GB" sz="4800" dirty="0">
                <a:solidFill>
                  <a:prstClr val="black"/>
                </a:solidFill>
                <a:effectLst>
                  <a:outerShdw blurRad="38100" dist="38100" dir="2700000" algn="tl">
                    <a:srgbClr val="000000">
                      <a:alpha val="43137"/>
                    </a:srgbClr>
                  </a:outerShdw>
                </a:effectLst>
                <a:latin typeface="Impact" panose="020B0806030902050204" pitchFamily="34" charset="0"/>
              </a:rPr>
              <a:t>This presentation will be uploaded to the website for your reference</a:t>
            </a:r>
          </a:p>
        </p:txBody>
      </p:sp>
    </p:spTree>
    <p:extLst>
      <p:ext uri="{BB962C8B-B14F-4D97-AF65-F5344CB8AC3E}">
        <p14:creationId xmlns:p14="http://schemas.microsoft.com/office/powerpoint/2010/main" val="237209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DA63-F6B1-C27C-9A25-1BCD0EC5950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0B3C6C-7CE1-9D77-2601-45BC246487F5}"/>
              </a:ext>
            </a:extLst>
          </p:cNvPr>
          <p:cNvSpPr/>
          <p:nvPr/>
        </p:nvSpPr>
        <p:spPr>
          <a:xfrm>
            <a:off x="81310" y="100393"/>
            <a:ext cx="11975572" cy="714375"/>
          </a:xfrm>
          <a:prstGeom prst="rect">
            <a:avLst/>
          </a:prstGeom>
          <a:solidFill>
            <a:srgbClr val="383838"/>
          </a:solidFill>
          <a:ln>
            <a:solidFill>
              <a:srgbClr val="3838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n-US" sz="3000" dirty="0">
                <a:solidFill>
                  <a:srgbClr val="FFFFFF"/>
                </a:solidFill>
                <a:latin typeface="Muli" pitchFamily="2" charset="0"/>
                <a:ea typeface="Calibri" panose="020F0502020204030204" pitchFamily="34" charset="0"/>
              </a:rPr>
              <a:t>Mobile Phones</a:t>
            </a:r>
            <a:endParaRPr lang="en-GB" sz="1200" dirty="0">
              <a:latin typeface="Times New Roman" panose="02020603050405020304" pitchFamily="18" charset="0"/>
              <a:ea typeface="Times New Roman" panose="02020603050405020304" pitchFamily="18" charset="0"/>
            </a:endParaRPr>
          </a:p>
        </p:txBody>
      </p:sp>
      <p:pic>
        <p:nvPicPr>
          <p:cNvPr id="7" name="Picture 6" descr="header logo">
            <a:extLst>
              <a:ext uri="{FF2B5EF4-FFF2-40B4-BE49-F238E27FC236}">
                <a16:creationId xmlns:a16="http://schemas.microsoft.com/office/drawing/2014/main" id="{812C7425-75B5-1CE0-863B-BCBE31128EAB}"/>
              </a:ext>
            </a:extLst>
          </p:cNvPr>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1221381" y="128968"/>
            <a:ext cx="666028" cy="685800"/>
          </a:xfrm>
          <a:prstGeom prst="rect">
            <a:avLst/>
          </a:prstGeom>
          <a:noFill/>
        </p:spPr>
      </p:pic>
      <p:pic>
        <p:nvPicPr>
          <p:cNvPr id="1026" name="Picture 2" descr="2+ Thousand Cell Phone Cross Symbol Image Royalty-Free Images, Stock ...">
            <a:extLst>
              <a:ext uri="{FF2B5EF4-FFF2-40B4-BE49-F238E27FC236}">
                <a16:creationId xmlns:a16="http://schemas.microsoft.com/office/drawing/2014/main" id="{90AC0B45-08FA-8E83-9F72-A5F42BA5E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114" y="1214650"/>
            <a:ext cx="4989963" cy="498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45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18D23-EDF6-5F7E-B968-8C1CB238C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C3E25-F720-BD1A-66A9-BD5FB3FE52D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453968E-CBAB-DD79-7C50-40CEB1CBCB14}"/>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25652E36-5BB2-EE40-418C-BC31C5BA2BAB}"/>
              </a:ext>
            </a:extLst>
          </p:cNvPr>
          <p:cNvPicPr>
            <a:picLocks noChangeAspect="1"/>
          </p:cNvPicPr>
          <p:nvPr/>
        </p:nvPicPr>
        <p:blipFill>
          <a:blip r:embed="rId3"/>
          <a:stretch>
            <a:fillRect/>
          </a:stretch>
        </p:blipFill>
        <p:spPr>
          <a:xfrm>
            <a:off x="-9834" y="0"/>
            <a:ext cx="12201834" cy="6858000"/>
          </a:xfrm>
          <a:prstGeom prst="rect">
            <a:avLst/>
          </a:prstGeom>
        </p:spPr>
      </p:pic>
    </p:spTree>
    <p:extLst>
      <p:ext uri="{BB962C8B-B14F-4D97-AF65-F5344CB8AC3E}">
        <p14:creationId xmlns:p14="http://schemas.microsoft.com/office/powerpoint/2010/main" val="13647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1343A-4920-519E-9495-44568EDEB11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8014DF-F90D-0DD3-E1E7-132CB8EFA195}"/>
              </a:ext>
            </a:extLst>
          </p:cNvPr>
          <p:cNvPicPr>
            <a:picLocks noChangeAspect="1"/>
          </p:cNvPicPr>
          <p:nvPr/>
        </p:nvPicPr>
        <p:blipFill>
          <a:blip r:embed="rId3"/>
          <a:stretch>
            <a:fillRect/>
          </a:stretch>
        </p:blipFill>
        <p:spPr>
          <a:xfrm>
            <a:off x="0" y="0"/>
            <a:ext cx="12192000" cy="6953250"/>
          </a:xfrm>
          <a:prstGeom prst="rect">
            <a:avLst/>
          </a:prstGeom>
        </p:spPr>
      </p:pic>
    </p:spTree>
    <p:extLst>
      <p:ext uri="{BB962C8B-B14F-4D97-AF65-F5344CB8AC3E}">
        <p14:creationId xmlns:p14="http://schemas.microsoft.com/office/powerpoint/2010/main" val="246224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5F99-3670-37E7-C9EE-91253DB05F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13B7E7-074C-CA34-21E2-DD5E9E1C86C8}"/>
              </a:ext>
            </a:extLst>
          </p:cNvPr>
          <p:cNvPicPr>
            <a:picLocks noChangeAspect="1"/>
          </p:cNvPicPr>
          <p:nvPr/>
        </p:nvPicPr>
        <p:blipFill>
          <a:blip r:embed="rId3"/>
          <a:stretch>
            <a:fillRect/>
          </a:stretch>
        </p:blipFill>
        <p:spPr>
          <a:xfrm>
            <a:off x="0" y="0"/>
            <a:ext cx="12297107" cy="6858001"/>
          </a:xfrm>
          <a:prstGeom prst="rect">
            <a:avLst/>
          </a:prstGeom>
        </p:spPr>
      </p:pic>
    </p:spTree>
    <p:extLst>
      <p:ext uri="{BB962C8B-B14F-4D97-AF65-F5344CB8AC3E}">
        <p14:creationId xmlns:p14="http://schemas.microsoft.com/office/powerpoint/2010/main" val="1714309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A6A79-AFF5-F3CF-4772-D1A1C30ABF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2A32A8-1E2D-A615-752E-A9E3EDD8481C}"/>
              </a:ext>
            </a:extLst>
          </p:cNvPr>
          <p:cNvSpPr/>
          <p:nvPr/>
        </p:nvSpPr>
        <p:spPr>
          <a:xfrm>
            <a:off x="81310" y="100393"/>
            <a:ext cx="11975572" cy="714375"/>
          </a:xfrm>
          <a:prstGeom prst="rect">
            <a:avLst/>
          </a:prstGeom>
          <a:solidFill>
            <a:srgbClr val="383838"/>
          </a:solidFill>
          <a:ln>
            <a:solidFill>
              <a:srgbClr val="3838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n-US" sz="3000" dirty="0">
                <a:solidFill>
                  <a:srgbClr val="FFFFFF"/>
                </a:solidFill>
                <a:latin typeface="Muli" pitchFamily="2" charset="0"/>
                <a:ea typeface="Calibri" panose="020F0502020204030204" pitchFamily="34" charset="0"/>
              </a:rPr>
              <a:t>Breaktime and Lunchtime</a:t>
            </a:r>
            <a:endParaRPr lang="en-GB" sz="1200" dirty="0">
              <a:latin typeface="Times New Roman" panose="02020603050405020304" pitchFamily="18" charset="0"/>
              <a:ea typeface="Times New Roman" panose="02020603050405020304" pitchFamily="18" charset="0"/>
            </a:endParaRPr>
          </a:p>
        </p:txBody>
      </p:sp>
      <p:pic>
        <p:nvPicPr>
          <p:cNvPr id="7" name="Picture 6" descr="header logo">
            <a:extLst>
              <a:ext uri="{FF2B5EF4-FFF2-40B4-BE49-F238E27FC236}">
                <a16:creationId xmlns:a16="http://schemas.microsoft.com/office/drawing/2014/main" id="{14456A0A-0A0A-0DB3-BC50-B78526FA44A6}"/>
              </a:ext>
            </a:extLst>
          </p:cNvPr>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1221381" y="128968"/>
            <a:ext cx="666028" cy="685800"/>
          </a:xfrm>
          <a:prstGeom prst="rect">
            <a:avLst/>
          </a:prstGeom>
          <a:noFill/>
        </p:spPr>
      </p:pic>
      <p:pic>
        <p:nvPicPr>
          <p:cNvPr id="5" name="Picture 4">
            <a:extLst>
              <a:ext uri="{FF2B5EF4-FFF2-40B4-BE49-F238E27FC236}">
                <a16:creationId xmlns:a16="http://schemas.microsoft.com/office/drawing/2014/main" id="{C0C7BF56-86CB-535F-214D-0F5DC277A6F4}"/>
              </a:ext>
            </a:extLst>
          </p:cNvPr>
          <p:cNvPicPr>
            <a:picLocks noChangeAspect="1"/>
          </p:cNvPicPr>
          <p:nvPr/>
        </p:nvPicPr>
        <p:blipFill>
          <a:blip r:embed="rId4"/>
          <a:stretch>
            <a:fillRect/>
          </a:stretch>
        </p:blipFill>
        <p:spPr>
          <a:xfrm>
            <a:off x="6025263" y="1102958"/>
            <a:ext cx="1688805" cy="2072364"/>
          </a:xfrm>
          <a:prstGeom prst="rect">
            <a:avLst/>
          </a:prstGeom>
        </p:spPr>
      </p:pic>
      <p:pic>
        <p:nvPicPr>
          <p:cNvPr id="12" name="Picture 11">
            <a:extLst>
              <a:ext uri="{FF2B5EF4-FFF2-40B4-BE49-F238E27FC236}">
                <a16:creationId xmlns:a16="http://schemas.microsoft.com/office/drawing/2014/main" id="{DDC6D959-ED96-D9BC-8B4C-D1DC3AF08436}"/>
              </a:ext>
            </a:extLst>
          </p:cNvPr>
          <p:cNvPicPr>
            <a:picLocks noChangeAspect="1"/>
          </p:cNvPicPr>
          <p:nvPr/>
        </p:nvPicPr>
        <p:blipFill>
          <a:blip r:embed="rId5"/>
          <a:stretch>
            <a:fillRect/>
          </a:stretch>
        </p:blipFill>
        <p:spPr>
          <a:xfrm>
            <a:off x="6025262" y="3682679"/>
            <a:ext cx="1688805" cy="2072365"/>
          </a:xfrm>
          <a:prstGeom prst="rect">
            <a:avLst/>
          </a:prstGeom>
        </p:spPr>
      </p:pic>
      <p:pic>
        <p:nvPicPr>
          <p:cNvPr id="14" name="Picture 13">
            <a:extLst>
              <a:ext uri="{FF2B5EF4-FFF2-40B4-BE49-F238E27FC236}">
                <a16:creationId xmlns:a16="http://schemas.microsoft.com/office/drawing/2014/main" id="{66272317-89BF-668C-8B26-603B032C82D1}"/>
              </a:ext>
            </a:extLst>
          </p:cNvPr>
          <p:cNvPicPr>
            <a:picLocks noChangeAspect="1"/>
          </p:cNvPicPr>
          <p:nvPr/>
        </p:nvPicPr>
        <p:blipFill>
          <a:blip r:embed="rId6"/>
          <a:stretch>
            <a:fillRect/>
          </a:stretch>
        </p:blipFill>
        <p:spPr>
          <a:xfrm>
            <a:off x="37693" y="3853270"/>
            <a:ext cx="1901895" cy="1873926"/>
          </a:xfrm>
          <a:prstGeom prst="rect">
            <a:avLst/>
          </a:prstGeom>
        </p:spPr>
      </p:pic>
      <p:sp>
        <p:nvSpPr>
          <p:cNvPr id="16" name="TextBox 15">
            <a:extLst>
              <a:ext uri="{FF2B5EF4-FFF2-40B4-BE49-F238E27FC236}">
                <a16:creationId xmlns:a16="http://schemas.microsoft.com/office/drawing/2014/main" id="{BA333423-1953-4BA7-A605-671BCC1640C8}"/>
              </a:ext>
            </a:extLst>
          </p:cNvPr>
          <p:cNvSpPr txBox="1"/>
          <p:nvPr/>
        </p:nvSpPr>
        <p:spPr>
          <a:xfrm>
            <a:off x="1901895" y="1250405"/>
            <a:ext cx="4192580" cy="1754326"/>
          </a:xfrm>
          <a:prstGeom prst="rect">
            <a:avLst/>
          </a:prstGeom>
          <a:noFill/>
        </p:spPr>
        <p:txBody>
          <a:bodyPr wrap="square" rtlCol="0">
            <a:spAutoFit/>
          </a:bodyPr>
          <a:lstStyle/>
          <a:p>
            <a:r>
              <a:rPr lang="en-GB" dirty="0">
                <a:solidFill>
                  <a:schemeClr val="accent5">
                    <a:lumMod val="75000"/>
                  </a:schemeClr>
                </a:solidFill>
              </a:rPr>
              <a:t>Please remember that there will be lessons going on during your breaktime and lunchtime.</a:t>
            </a:r>
          </a:p>
          <a:p>
            <a:endParaRPr lang="en-GB" dirty="0">
              <a:solidFill>
                <a:schemeClr val="accent5">
                  <a:lumMod val="75000"/>
                </a:schemeClr>
              </a:solidFill>
            </a:endParaRPr>
          </a:p>
          <a:p>
            <a:r>
              <a:rPr lang="en-GB" dirty="0">
                <a:solidFill>
                  <a:schemeClr val="accent5">
                    <a:lumMod val="75000"/>
                  </a:schemeClr>
                </a:solidFill>
              </a:rPr>
              <a:t>Respect the learning of others by remaining away from classrooms</a:t>
            </a:r>
          </a:p>
        </p:txBody>
      </p:sp>
      <p:sp>
        <p:nvSpPr>
          <p:cNvPr id="17" name="TextBox 16">
            <a:extLst>
              <a:ext uri="{FF2B5EF4-FFF2-40B4-BE49-F238E27FC236}">
                <a16:creationId xmlns:a16="http://schemas.microsoft.com/office/drawing/2014/main" id="{05534EEE-6412-4A4A-4464-805D6C8F7F33}"/>
              </a:ext>
            </a:extLst>
          </p:cNvPr>
          <p:cNvSpPr txBox="1"/>
          <p:nvPr/>
        </p:nvSpPr>
        <p:spPr>
          <a:xfrm>
            <a:off x="1939588" y="4107608"/>
            <a:ext cx="4192579" cy="1754326"/>
          </a:xfrm>
          <a:prstGeom prst="rect">
            <a:avLst/>
          </a:prstGeom>
          <a:noFill/>
        </p:spPr>
        <p:txBody>
          <a:bodyPr wrap="square" rtlCol="0">
            <a:spAutoFit/>
          </a:bodyPr>
          <a:lstStyle/>
          <a:p>
            <a:r>
              <a:rPr lang="en-GB" dirty="0">
                <a:solidFill>
                  <a:schemeClr val="accent1">
                    <a:lumMod val="75000"/>
                  </a:schemeClr>
                </a:solidFill>
              </a:rPr>
              <a:t>Remember that mobile phones are not allowed out during the school day; this includes breaktime and lunchtime. </a:t>
            </a:r>
          </a:p>
          <a:p>
            <a:endParaRPr lang="en-GB" dirty="0">
              <a:solidFill>
                <a:schemeClr val="accent1">
                  <a:lumMod val="75000"/>
                </a:schemeClr>
              </a:solidFill>
            </a:endParaRPr>
          </a:p>
          <a:p>
            <a:r>
              <a:rPr lang="en-GB" dirty="0">
                <a:solidFill>
                  <a:schemeClr val="accent1">
                    <a:lumMod val="75000"/>
                  </a:schemeClr>
                </a:solidFill>
              </a:rPr>
              <a:t>They are to remain switched off in your bags. </a:t>
            </a:r>
          </a:p>
        </p:txBody>
      </p:sp>
      <p:sp>
        <p:nvSpPr>
          <p:cNvPr id="18" name="TextBox 17">
            <a:extLst>
              <a:ext uri="{FF2B5EF4-FFF2-40B4-BE49-F238E27FC236}">
                <a16:creationId xmlns:a16="http://schemas.microsoft.com/office/drawing/2014/main" id="{318C51C0-EF7E-D403-573E-CF9BE5396849}"/>
              </a:ext>
            </a:extLst>
          </p:cNvPr>
          <p:cNvSpPr txBox="1"/>
          <p:nvPr/>
        </p:nvSpPr>
        <p:spPr>
          <a:xfrm>
            <a:off x="7694829" y="1261647"/>
            <a:ext cx="4192580" cy="1477328"/>
          </a:xfrm>
          <a:prstGeom prst="rect">
            <a:avLst/>
          </a:prstGeom>
          <a:noFill/>
        </p:spPr>
        <p:txBody>
          <a:bodyPr wrap="square" rtlCol="0">
            <a:spAutoFit/>
          </a:bodyPr>
          <a:lstStyle/>
          <a:p>
            <a:r>
              <a:rPr lang="en-GB" dirty="0">
                <a:solidFill>
                  <a:schemeClr val="accent2"/>
                </a:solidFill>
              </a:rPr>
              <a:t>Please use the bins provided to dispose of any litter. </a:t>
            </a:r>
          </a:p>
          <a:p>
            <a:endParaRPr lang="en-GB" dirty="0">
              <a:solidFill>
                <a:schemeClr val="accent2"/>
              </a:solidFill>
            </a:endParaRPr>
          </a:p>
          <a:p>
            <a:r>
              <a:rPr lang="en-GB" dirty="0">
                <a:solidFill>
                  <a:schemeClr val="accent2"/>
                </a:solidFill>
              </a:rPr>
              <a:t>Staff will ask you to pick up any litter that is on the floor near to you. </a:t>
            </a:r>
          </a:p>
        </p:txBody>
      </p:sp>
      <p:sp>
        <p:nvSpPr>
          <p:cNvPr id="19" name="TextBox 18">
            <a:extLst>
              <a:ext uri="{FF2B5EF4-FFF2-40B4-BE49-F238E27FC236}">
                <a16:creationId xmlns:a16="http://schemas.microsoft.com/office/drawing/2014/main" id="{589494CE-D376-BF75-E0D2-2F699D81CEA8}"/>
              </a:ext>
            </a:extLst>
          </p:cNvPr>
          <p:cNvSpPr txBox="1"/>
          <p:nvPr/>
        </p:nvSpPr>
        <p:spPr>
          <a:xfrm>
            <a:off x="7694829" y="4184140"/>
            <a:ext cx="4192580" cy="923330"/>
          </a:xfrm>
          <a:prstGeom prst="rect">
            <a:avLst/>
          </a:prstGeom>
          <a:noFill/>
        </p:spPr>
        <p:txBody>
          <a:bodyPr wrap="square" rtlCol="0">
            <a:spAutoFit/>
          </a:bodyPr>
          <a:lstStyle/>
          <a:p>
            <a:r>
              <a:rPr lang="en-GB" dirty="0">
                <a:solidFill>
                  <a:schemeClr val="accent3">
                    <a:lumMod val="75000"/>
                  </a:schemeClr>
                </a:solidFill>
              </a:rPr>
              <a:t>Please use your designated year group toilets at breaktime and lunchtime; do not wait until the whistle goes!</a:t>
            </a:r>
          </a:p>
        </p:txBody>
      </p:sp>
      <p:pic>
        <p:nvPicPr>
          <p:cNvPr id="8" name="Picture 7">
            <a:extLst>
              <a:ext uri="{FF2B5EF4-FFF2-40B4-BE49-F238E27FC236}">
                <a16:creationId xmlns:a16="http://schemas.microsoft.com/office/drawing/2014/main" id="{F26D9D49-4794-ED00-EE9D-D0F1B7950025}"/>
              </a:ext>
            </a:extLst>
          </p:cNvPr>
          <p:cNvPicPr>
            <a:picLocks noChangeAspect="1"/>
          </p:cNvPicPr>
          <p:nvPr/>
        </p:nvPicPr>
        <p:blipFill>
          <a:blip r:embed="rId7"/>
          <a:stretch>
            <a:fillRect/>
          </a:stretch>
        </p:blipFill>
        <p:spPr>
          <a:xfrm>
            <a:off x="304591" y="1261647"/>
            <a:ext cx="1506092" cy="1620842"/>
          </a:xfrm>
          <a:prstGeom prst="rect">
            <a:avLst/>
          </a:prstGeom>
        </p:spPr>
      </p:pic>
    </p:spTree>
    <p:extLst>
      <p:ext uri="{BB962C8B-B14F-4D97-AF65-F5344CB8AC3E}">
        <p14:creationId xmlns:p14="http://schemas.microsoft.com/office/powerpoint/2010/main" val="412958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10.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2cab91-786b-475f-9887-692503dcc8d0" xsi:nil="true"/>
    <lcf76f155ced4ddcb4097134ff3c332f xmlns="52c4d0bd-062e-4dad-8ab0-8e677835015d">
      <Terms xmlns="http://schemas.microsoft.com/office/infopath/2007/PartnerControls"/>
    </lcf76f155ced4ddcb4097134ff3c332f>
    <_Flow_SignoffStatus xmlns="52c4d0bd-062e-4dad-8ab0-8e67783501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943D86CD79F543A8A2F572C430A6A6" ma:contentTypeVersion="20" ma:contentTypeDescription="Create a new document." ma:contentTypeScope="" ma:versionID="2a9275334f2bdeeb35525c52b9ba30d8">
  <xsd:schema xmlns:xsd="http://www.w3.org/2001/XMLSchema" xmlns:xs="http://www.w3.org/2001/XMLSchema" xmlns:p="http://schemas.microsoft.com/office/2006/metadata/properties" xmlns:ns2="52c4d0bd-062e-4dad-8ab0-8e677835015d" xmlns:ns3="372cab91-786b-475f-9887-692503dcc8d0" targetNamespace="http://schemas.microsoft.com/office/2006/metadata/properties" ma:root="true" ma:fieldsID="630188166ab21421d589d666c1bf664a" ns2:_="" ns3:_="">
    <xsd:import namespace="52c4d0bd-062e-4dad-8ab0-8e677835015d"/>
    <xsd:import namespace="372cab91-786b-475f-9887-692503dcc8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SearchProperties" minOccurs="0"/>
                <xsd:element ref="ns2:_Flow_SignoffStatu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c4d0bd-062e-4dad-8ab0-8e67783501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d74834-ecec-4ce0-8bea-333d8de04f9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2cab91-786b-475f-9887-692503dcc8d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21360c-11c9-445d-a415-726d6adadf41}" ma:internalName="TaxCatchAll" ma:showField="CatchAllData" ma:web="372cab91-786b-475f-9887-692503dcc8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125C4D-8DDF-4F5E-B842-5E4FA05E089B}">
  <ds:schemaRefs>
    <ds:schemaRef ds:uri="http://purl.org/dc/terms/"/>
    <ds:schemaRef ds:uri="372cab91-786b-475f-9887-692503dcc8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52c4d0bd-062e-4dad-8ab0-8e677835015d"/>
    <ds:schemaRef ds:uri="http://www.w3.org/XML/1998/namespace"/>
    <ds:schemaRef ds:uri="http://purl.org/dc/dcmitype/"/>
  </ds:schemaRefs>
</ds:datastoreItem>
</file>

<file path=customXml/itemProps2.xml><?xml version="1.0" encoding="utf-8"?>
<ds:datastoreItem xmlns:ds="http://schemas.openxmlformats.org/officeDocument/2006/customXml" ds:itemID="{54A53280-BF28-4207-B8F3-53D59B40EED4}">
  <ds:schemaRefs>
    <ds:schemaRef ds:uri="http://schemas.microsoft.com/sharepoint/v3/contenttype/forms"/>
  </ds:schemaRefs>
</ds:datastoreItem>
</file>

<file path=customXml/itemProps3.xml><?xml version="1.0" encoding="utf-8"?>
<ds:datastoreItem xmlns:ds="http://schemas.openxmlformats.org/officeDocument/2006/customXml" ds:itemID="{260C00BF-96D0-4B7C-8F45-769253C2E4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c4d0bd-062e-4dad-8ab0-8e677835015d"/>
    <ds:schemaRef ds:uri="372cab91-786b-475f-9887-692503dcc8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2119</TotalTime>
  <Words>2836</Words>
  <Application>Microsoft Office PowerPoint</Application>
  <PresentationFormat>Widescreen</PresentationFormat>
  <Paragraphs>563</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44</vt:i4>
      </vt:variant>
    </vt:vector>
  </HeadingPairs>
  <TitlesOfParts>
    <vt:vector size="65" baseType="lpstr">
      <vt:lpstr>Aptos</vt:lpstr>
      <vt:lpstr>Aptos Display</vt:lpstr>
      <vt:lpstr>Arial</vt:lpstr>
      <vt:lpstr>Calibri</vt:lpstr>
      <vt:lpstr>Calibri Light</vt:lpstr>
      <vt:lpstr>Century Gothic</vt:lpstr>
      <vt:lpstr>GDS Transport</vt:lpstr>
      <vt:lpstr>Gill Sans MT</vt:lpstr>
      <vt:lpstr>Impact</vt:lpstr>
      <vt:lpstr>Muli</vt:lpstr>
      <vt:lpstr>Times New Roman</vt:lpstr>
      <vt:lpstr>Savon</vt:lpstr>
      <vt:lpstr>Gallery</vt:lpstr>
      <vt:lpstr>2_Office Theme</vt:lpstr>
      <vt:lpstr>Office Theme</vt:lpstr>
      <vt:lpstr>1_Office Theme</vt:lpstr>
      <vt:lpstr>1_Office Theme</vt:lpstr>
      <vt:lpstr>3_Office Theme</vt:lpstr>
      <vt:lpstr>5_Office Theme</vt:lpstr>
      <vt:lpstr>4_Office Theme</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ahead</vt:lpstr>
      <vt:lpstr>Mock Exams</vt:lpstr>
      <vt:lpstr>Year 11 Mocks</vt:lpstr>
      <vt:lpstr>PowerPoint Presentation</vt:lpstr>
      <vt:lpstr>What routines should pupils have established?</vt:lpstr>
      <vt:lpstr>Mocks and revision</vt:lpstr>
      <vt:lpstr>Revision classes</vt:lpstr>
      <vt:lpstr>How to revise</vt:lpstr>
      <vt:lpstr>Study Environment</vt:lpstr>
      <vt:lpstr>PowerPoint Presentation</vt:lpstr>
      <vt:lpstr> Revision at home!</vt:lpstr>
      <vt:lpstr>Final Timetable</vt:lpstr>
      <vt:lpstr>Project Manager</vt:lpstr>
      <vt:lpstr>PowerPoint Presentation</vt:lpstr>
      <vt:lpstr>PowerPoint Presentation</vt:lpstr>
      <vt:lpstr>PowerPoint Presentation</vt:lpstr>
      <vt:lpstr>PowerPoint Presentation</vt:lpstr>
      <vt:lpstr>PowerPoint Presentation</vt:lpstr>
      <vt:lpstr>Post 16 Provision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Communicating with school</vt:lpstr>
      <vt:lpstr>PowerPoint Presentation</vt:lpstr>
      <vt:lpstr>Tutor emails Parents Bulletin will be sent out by Mr Magee every Friday.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GCSE Evening</dc:title>
  <dc:creator>S Magee</dc:creator>
  <cp:lastModifiedBy>C Williams</cp:lastModifiedBy>
  <cp:revision>326</cp:revision>
  <cp:lastPrinted>2025-09-10T10:09:27Z</cp:lastPrinted>
  <dcterms:created xsi:type="dcterms:W3CDTF">2022-09-02T09:43:23Z</dcterms:created>
  <dcterms:modified xsi:type="dcterms:W3CDTF">2025-09-12T13:24:42Z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0x010100D4943D86CD79F543A8A2F572C430A6A6</vt:lpwstr>
  </property>
</Properties>
</file>