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4663"/>
  </p:normalViewPr>
  <p:slideViewPr>
    <p:cSldViewPr snapToGrid="0" snapToObjects="1">
      <p:cViewPr varScale="1">
        <p:scale>
          <a:sx n="83" d="100"/>
          <a:sy n="83" d="100"/>
        </p:scale>
        <p:origin x="85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288C61-1E15-2A4D-A099-EAF67CE6CF1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535168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88C61-1E15-2A4D-A099-EAF67CE6CF1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79885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88C61-1E15-2A4D-A099-EAF67CE6CF1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307674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88C61-1E15-2A4D-A099-EAF67CE6CF1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143107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288C61-1E15-2A4D-A099-EAF67CE6CF1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185023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288C61-1E15-2A4D-A099-EAF67CE6CF1D}"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156039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288C61-1E15-2A4D-A099-EAF67CE6CF1D}"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339621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288C61-1E15-2A4D-A099-EAF67CE6CF1D}" type="datetimeFigureOut">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349134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88C61-1E15-2A4D-A099-EAF67CE6CF1D}" type="datetimeFigureOut">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401700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288C61-1E15-2A4D-A099-EAF67CE6CF1D}"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134863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288C61-1E15-2A4D-A099-EAF67CE6CF1D}"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426972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88C61-1E15-2A4D-A099-EAF67CE6CF1D}" type="datetimeFigureOut">
              <a:rPr lang="en-US" smtClean="0"/>
              <a:t>6/23/2020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07B33-565A-0B40-9D29-6A70637D4189}" type="slidenum">
              <a:rPr lang="en-US" smtClean="0"/>
              <a:t>‹#›</a:t>
            </a:fld>
            <a:endParaRPr lang="en-US"/>
          </a:p>
        </p:txBody>
      </p:sp>
    </p:spTree>
    <p:extLst>
      <p:ext uri="{BB962C8B-B14F-4D97-AF65-F5344CB8AC3E}">
        <p14:creationId xmlns:p14="http://schemas.microsoft.com/office/powerpoint/2010/main" val="1635738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https://www.windows2universe.org/jupiter/images/solar_system_forming.gif" TargetMode="External"/><Relationship Id="rId7"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https://www.ice-age-ahead-iaa.ca/small/galactic_red_shift.jpg" TargetMode="External"/><Relationship Id="rId7" Type="http://schemas.openxmlformats.org/officeDocument/2006/relationships/image" Target="../media/image10.gi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https://astarmathsandphysics.com/igcse-physics/the-age-of-the-universe-html-m5e6dcd05.gif" TargetMode="Externa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7" descr="Windows to the Universe - Learn about Earth and space science ...">
            <a:extLst>
              <a:ext uri="{FF2B5EF4-FFF2-40B4-BE49-F238E27FC236}">
                <a16:creationId xmlns:a16="http://schemas.microsoft.com/office/drawing/2014/main" id="{7190B439-CDFA-4844-870E-AD49158CA94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37929" y="8108"/>
            <a:ext cx="2120356" cy="34096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5C7B19-32B4-5F48-8AE6-2448AF97791E}"/>
              </a:ext>
            </a:extLst>
          </p:cNvPr>
          <p:cNvSpPr txBox="1"/>
          <p:nvPr/>
        </p:nvSpPr>
        <p:spPr>
          <a:xfrm>
            <a:off x="89630" y="-6256"/>
            <a:ext cx="974583" cy="400110"/>
          </a:xfrm>
          <a:prstGeom prst="rect">
            <a:avLst/>
          </a:prstGeom>
          <a:noFill/>
          <a:ln>
            <a:noFill/>
          </a:ln>
        </p:spPr>
        <p:txBody>
          <a:bodyPr wrap="square" rtlCol="0">
            <a:spAutoFit/>
          </a:bodyPr>
          <a:lstStyle/>
          <a:p>
            <a:r>
              <a:rPr lang="en-GB" sz="2000" b="1" dirty="0"/>
              <a:t>SPACE </a:t>
            </a:r>
          </a:p>
        </p:txBody>
      </p:sp>
      <p:sp>
        <p:nvSpPr>
          <p:cNvPr id="5" name="Rectangle 4">
            <a:extLst>
              <a:ext uri="{FF2B5EF4-FFF2-40B4-BE49-F238E27FC236}">
                <a16:creationId xmlns:a16="http://schemas.microsoft.com/office/drawing/2014/main" id="{478F44BF-12A2-3D4E-B972-CB31E406C20E}"/>
              </a:ext>
            </a:extLst>
          </p:cNvPr>
          <p:cNvSpPr/>
          <p:nvPr/>
        </p:nvSpPr>
        <p:spPr>
          <a:xfrm>
            <a:off x="5311511" y="376246"/>
            <a:ext cx="3713613" cy="2492990"/>
          </a:xfrm>
          <a:prstGeom prst="rect">
            <a:avLst/>
          </a:prstGeom>
          <a:ln>
            <a:noFill/>
          </a:ln>
        </p:spPr>
        <p:txBody>
          <a:bodyPr wrap="square">
            <a:spAutoFit/>
          </a:bodyPr>
          <a:lstStyle/>
          <a:p>
            <a:r>
              <a:rPr lang="en-GB" sz="1200" dirty="0">
                <a:cs typeface="Arial" panose="020B0604020202020204" pitchFamily="34" charset="0"/>
              </a:rPr>
              <a:t>The lifecycle of a star depends </a:t>
            </a:r>
            <a:r>
              <a:rPr lang="en-GB" sz="1200" dirty="0" smtClean="0">
                <a:cs typeface="Arial" panose="020B0604020202020204" pitchFamily="34" charset="0"/>
              </a:rPr>
              <a:t>on</a:t>
            </a:r>
            <a:r>
              <a:rPr lang="en-GB" sz="1200" dirty="0" smtClean="0">
                <a:cs typeface="Arial" panose="020B0604020202020204" pitchFamily="34" charset="0"/>
              </a:rPr>
              <a:t> </a:t>
            </a:r>
            <a:r>
              <a:rPr lang="en-GB" sz="1200" dirty="0">
                <a:cs typeface="Arial" panose="020B0604020202020204" pitchFamily="34" charset="0"/>
              </a:rPr>
              <a:t>the size of the star. They begin the same way as the Sun did- clouds of dust and gas are drawn together by gravity to form a protostar </a:t>
            </a:r>
            <a:r>
              <a:rPr lang="en-GB" sz="1200" dirty="0" smtClean="0">
                <a:cs typeface="Arial" panose="020B0604020202020204" pitchFamily="34" charset="0"/>
              </a:rPr>
              <a:t>and </a:t>
            </a:r>
            <a:r>
              <a:rPr lang="en-GB" sz="1200" dirty="0">
                <a:cs typeface="Arial" panose="020B0604020202020204" pitchFamily="34" charset="0"/>
              </a:rPr>
              <a:t>eventually a main sequence </a:t>
            </a:r>
            <a:r>
              <a:rPr lang="en-GB" sz="1200" dirty="0" smtClean="0">
                <a:cs typeface="Arial" panose="020B0604020202020204" pitchFamily="34" charset="0"/>
              </a:rPr>
              <a:t>star. This is when fusion begins where </a:t>
            </a:r>
            <a:r>
              <a:rPr lang="en-GB" sz="1200" dirty="0">
                <a:cs typeface="Arial" panose="020B0604020202020204" pitchFamily="34" charset="0"/>
              </a:rPr>
              <a:t>hydrogen </a:t>
            </a:r>
            <a:r>
              <a:rPr lang="en-GB" sz="1200" dirty="0" smtClean="0">
                <a:cs typeface="Arial" panose="020B0604020202020204" pitchFamily="34" charset="0"/>
              </a:rPr>
              <a:t>atoms fuse </a:t>
            </a:r>
            <a:r>
              <a:rPr lang="en-GB" sz="1200" dirty="0">
                <a:cs typeface="Arial" panose="020B0604020202020204" pitchFamily="34" charset="0"/>
              </a:rPr>
              <a:t>together to create helium. In this stage the star is stable for a long time because the force of gravity is balanced by the outward radiation pressure cause by nuclear fusion. </a:t>
            </a:r>
          </a:p>
          <a:p>
            <a:r>
              <a:rPr lang="en-GB" sz="1200" dirty="0">
                <a:cs typeface="Arial" panose="020B0604020202020204" pitchFamily="34" charset="0"/>
              </a:rPr>
              <a:t>As the star ages, more and more mass is converted into energy by nuclear fusion. As the mass decreases, the outward forces become larger than the force from gravity. The star expands and cools becoming a red giant or red supergiant. </a:t>
            </a:r>
          </a:p>
        </p:txBody>
      </p:sp>
      <p:sp>
        <p:nvSpPr>
          <p:cNvPr id="6" name="Rectangle 5">
            <a:extLst>
              <a:ext uri="{FF2B5EF4-FFF2-40B4-BE49-F238E27FC236}">
                <a16:creationId xmlns:a16="http://schemas.microsoft.com/office/drawing/2014/main" id="{B107ECE7-7448-B848-93B5-242501B3B08E}"/>
              </a:ext>
            </a:extLst>
          </p:cNvPr>
          <p:cNvSpPr/>
          <p:nvPr/>
        </p:nvSpPr>
        <p:spPr>
          <a:xfrm>
            <a:off x="35680" y="523768"/>
            <a:ext cx="3385156" cy="2308324"/>
          </a:xfrm>
          <a:prstGeom prst="rect">
            <a:avLst/>
          </a:prstGeom>
          <a:ln>
            <a:noFill/>
          </a:ln>
        </p:spPr>
        <p:txBody>
          <a:bodyPr wrap="square">
            <a:spAutoFit/>
          </a:bodyPr>
          <a:lstStyle/>
          <a:p>
            <a:r>
              <a:rPr lang="en-GB" sz="1200" dirty="0">
                <a:cs typeface="Arial" panose="020B0604020202020204" pitchFamily="34" charset="0"/>
              </a:rPr>
              <a:t>The </a:t>
            </a:r>
            <a:r>
              <a:rPr lang="en-GB" sz="1200" dirty="0" smtClean="0">
                <a:cs typeface="Arial" panose="020B0604020202020204" pitchFamily="34" charset="0"/>
              </a:rPr>
              <a:t>Universe </a:t>
            </a:r>
            <a:r>
              <a:rPr lang="en-GB" sz="1200" dirty="0">
                <a:cs typeface="Arial" panose="020B0604020202020204" pitchFamily="34" charset="0"/>
              </a:rPr>
              <a:t>is made from billions of galaxies.</a:t>
            </a:r>
          </a:p>
          <a:p>
            <a:r>
              <a:rPr lang="en-GB" sz="1200" dirty="0">
                <a:cs typeface="Arial" panose="020B0604020202020204" pitchFamily="34" charset="0"/>
              </a:rPr>
              <a:t>Each galaxy contains hundreds of millions of stars. The Solar </a:t>
            </a:r>
            <a:r>
              <a:rPr lang="en-GB" sz="1200" dirty="0" smtClean="0">
                <a:cs typeface="Arial" panose="020B0604020202020204" pitchFamily="34" charset="0"/>
              </a:rPr>
              <a:t>System </a:t>
            </a:r>
            <a:r>
              <a:rPr lang="en-GB" sz="1200" dirty="0">
                <a:cs typeface="Arial" panose="020B0604020202020204" pitchFamily="34" charset="0"/>
              </a:rPr>
              <a:t>is a tiny part of Milky Way.</a:t>
            </a:r>
          </a:p>
          <a:p>
            <a:r>
              <a:rPr lang="en-GB" sz="1200" dirty="0">
                <a:cs typeface="Arial" panose="020B0604020202020204" pitchFamily="34" charset="0"/>
              </a:rPr>
              <a:t>Galaxies are made from; a star, planets, dwarf </a:t>
            </a:r>
            <a:r>
              <a:rPr lang="en-GB" sz="1200" dirty="0" smtClean="0">
                <a:cs typeface="Arial" panose="020B0604020202020204" pitchFamily="34" charset="0"/>
              </a:rPr>
              <a:t>planets, </a:t>
            </a:r>
            <a:r>
              <a:rPr lang="en-GB" sz="1200" dirty="0">
                <a:cs typeface="Arial" panose="020B0604020202020204" pitchFamily="34" charset="0"/>
              </a:rPr>
              <a:t>asteroids and comets. </a:t>
            </a:r>
            <a:r>
              <a:rPr lang="en-GB" sz="1200" dirty="0" smtClean="0">
                <a:cs typeface="Arial" panose="020B0604020202020204" pitchFamily="34" charset="0"/>
              </a:rPr>
              <a:t>Planets, dwarf planets and comets </a:t>
            </a:r>
            <a:r>
              <a:rPr lang="en-GB" sz="1200" dirty="0">
                <a:cs typeface="Arial" panose="020B0604020202020204" pitchFamily="34" charset="0"/>
              </a:rPr>
              <a:t>orbit a </a:t>
            </a:r>
            <a:r>
              <a:rPr lang="en-GB" sz="1200" dirty="0" smtClean="0">
                <a:cs typeface="Arial" panose="020B0604020202020204" pitchFamily="34" charset="0"/>
              </a:rPr>
              <a:t>star</a:t>
            </a:r>
            <a:r>
              <a:rPr lang="en-GB" sz="1200" dirty="0">
                <a:cs typeface="Arial" panose="020B0604020202020204" pitchFamily="34" charset="0"/>
              </a:rPr>
              <a:t>, moons orbit </a:t>
            </a:r>
            <a:r>
              <a:rPr lang="en-GB" sz="1200" dirty="0" smtClean="0">
                <a:cs typeface="Arial" panose="020B0604020202020204" pitchFamily="34" charset="0"/>
              </a:rPr>
              <a:t>planets.</a:t>
            </a:r>
            <a:endParaRPr lang="en-GB" sz="1200" dirty="0">
              <a:cs typeface="Arial" panose="020B0604020202020204" pitchFamily="34" charset="0"/>
            </a:endParaRPr>
          </a:p>
          <a:p>
            <a:r>
              <a:rPr lang="en-GB" sz="1200" dirty="0">
                <a:cs typeface="Arial" panose="020B0604020202020204" pitchFamily="34" charset="0"/>
              </a:rPr>
              <a:t>The Sun was formed from a nebula which was pulled together by the force of gravity. The material not drawn into the Sun stayed  in orbit around the new star and formed the planets and other objects in our Solar </a:t>
            </a:r>
            <a:r>
              <a:rPr lang="en-GB" sz="1200" dirty="0" smtClean="0">
                <a:cs typeface="Arial" panose="020B0604020202020204" pitchFamily="34" charset="0"/>
              </a:rPr>
              <a:t>System</a:t>
            </a:r>
            <a:r>
              <a:rPr lang="en-GB" sz="1200" dirty="0">
                <a:cs typeface="Arial" panose="020B0604020202020204" pitchFamily="34" charset="0"/>
              </a:rPr>
              <a:t>. </a:t>
            </a:r>
          </a:p>
        </p:txBody>
      </p:sp>
      <p:sp>
        <p:nvSpPr>
          <p:cNvPr id="7" name="Rectangle 6">
            <a:extLst>
              <a:ext uri="{FF2B5EF4-FFF2-40B4-BE49-F238E27FC236}">
                <a16:creationId xmlns:a16="http://schemas.microsoft.com/office/drawing/2014/main" id="{8386C881-0EF1-DE45-8626-FE757CA5AA64}"/>
              </a:ext>
            </a:extLst>
          </p:cNvPr>
          <p:cNvSpPr/>
          <p:nvPr/>
        </p:nvSpPr>
        <p:spPr>
          <a:xfrm>
            <a:off x="-7377" y="4598315"/>
            <a:ext cx="3254531" cy="2308324"/>
          </a:xfrm>
          <a:prstGeom prst="rect">
            <a:avLst/>
          </a:prstGeom>
          <a:ln>
            <a:noFill/>
          </a:ln>
        </p:spPr>
        <p:txBody>
          <a:bodyPr wrap="square">
            <a:spAutoFit/>
          </a:bodyPr>
          <a:lstStyle/>
          <a:p>
            <a:r>
              <a:rPr lang="en-GB" sz="1200" dirty="0" smtClean="0">
                <a:cs typeface="Arial" panose="020B0604020202020204" pitchFamily="34" charset="0"/>
              </a:rPr>
              <a:t>Some of the mass is converted into energy and some of this energy is emitted as radiation.</a:t>
            </a:r>
          </a:p>
          <a:p>
            <a:r>
              <a:rPr lang="en-GB" sz="1200" dirty="0" smtClean="0">
                <a:cs typeface="Arial" panose="020B0604020202020204" pitchFamily="34" charset="0"/>
              </a:rPr>
              <a:t>Nuclear fusion needs very high temperature and pressure to overcome the electrostatic repulsion of the small nuclei and to bring the positive nuclei close together enough for fusion to take place. </a:t>
            </a:r>
          </a:p>
          <a:p>
            <a:r>
              <a:rPr lang="en-GB" sz="1200" dirty="0" smtClean="0">
                <a:cs typeface="Arial" panose="020B0604020202020204" pitchFamily="34" charset="0"/>
              </a:rPr>
              <a:t>To work out the amount of energy release we need to apply the formula : </a:t>
            </a:r>
          </a:p>
          <a:p>
            <a:r>
              <a:rPr lang="en-US" altLang="en-US" sz="1200" i="1" dirty="0" smtClean="0">
                <a:solidFill>
                  <a:srgbClr val="FF40FF"/>
                </a:solidFill>
              </a:rPr>
              <a:t>E = mc</a:t>
            </a:r>
            <a:r>
              <a:rPr lang="en-US" altLang="en-US" sz="1200" i="1" baseline="30000" dirty="0" smtClean="0">
                <a:solidFill>
                  <a:srgbClr val="FF40FF"/>
                </a:solidFill>
              </a:rPr>
              <a:t>2</a:t>
            </a:r>
          </a:p>
          <a:p>
            <a:r>
              <a:rPr lang="en-US" sz="1200" dirty="0" smtClean="0">
                <a:cs typeface="Arial" panose="020B0604020202020204" pitchFamily="34" charset="0"/>
              </a:rPr>
              <a:t>E is energy, m is mass and c is the speed of light (300,000,000 m/s).</a:t>
            </a:r>
            <a:endParaRPr lang="en-GB" sz="1200" dirty="0">
              <a:cs typeface="Arial" panose="020B0604020202020204" pitchFamily="34" charset="0"/>
            </a:endParaRPr>
          </a:p>
        </p:txBody>
      </p:sp>
      <p:sp>
        <p:nvSpPr>
          <p:cNvPr id="8" name="TextBox 7">
            <a:extLst>
              <a:ext uri="{FF2B5EF4-FFF2-40B4-BE49-F238E27FC236}">
                <a16:creationId xmlns:a16="http://schemas.microsoft.com/office/drawing/2014/main" id="{211C0A09-54FA-BF4D-83B2-E55B02EF83CB}"/>
              </a:ext>
            </a:extLst>
          </p:cNvPr>
          <p:cNvSpPr txBox="1"/>
          <p:nvPr/>
        </p:nvSpPr>
        <p:spPr>
          <a:xfrm>
            <a:off x="38669" y="3619569"/>
            <a:ext cx="2774325" cy="307777"/>
          </a:xfrm>
          <a:prstGeom prst="rect">
            <a:avLst/>
          </a:prstGeom>
          <a:noFill/>
          <a:ln>
            <a:noFill/>
          </a:ln>
        </p:spPr>
        <p:txBody>
          <a:bodyPr wrap="square" rtlCol="0">
            <a:spAutoFit/>
          </a:bodyPr>
          <a:lstStyle/>
          <a:p>
            <a:r>
              <a:rPr lang="en-GB" sz="1400" b="1" dirty="0"/>
              <a:t>2 Nuclear fusion</a:t>
            </a:r>
          </a:p>
        </p:txBody>
      </p:sp>
      <p:sp>
        <p:nvSpPr>
          <p:cNvPr id="9" name="Rectangle 8">
            <a:extLst>
              <a:ext uri="{FF2B5EF4-FFF2-40B4-BE49-F238E27FC236}">
                <a16:creationId xmlns:a16="http://schemas.microsoft.com/office/drawing/2014/main" id="{8DD97514-29E4-FD41-8333-DA4ACE544F1D}"/>
              </a:ext>
            </a:extLst>
          </p:cNvPr>
          <p:cNvSpPr/>
          <p:nvPr/>
        </p:nvSpPr>
        <p:spPr>
          <a:xfrm>
            <a:off x="3173050" y="5350318"/>
            <a:ext cx="5746875" cy="1569660"/>
          </a:xfrm>
          <a:prstGeom prst="rect">
            <a:avLst/>
          </a:prstGeom>
          <a:ln>
            <a:noFill/>
          </a:ln>
        </p:spPr>
        <p:txBody>
          <a:bodyPr wrap="square">
            <a:spAutoFit/>
          </a:bodyPr>
          <a:lstStyle/>
          <a:p>
            <a:r>
              <a:rPr lang="en-GB" sz="1200" dirty="0">
                <a:cs typeface="Arial" panose="020B0604020202020204" pitchFamily="34" charset="0"/>
              </a:rPr>
              <a:t>Before </a:t>
            </a:r>
            <a:r>
              <a:rPr lang="en-GB" sz="1200" dirty="0" smtClean="0">
                <a:cs typeface="Arial" panose="020B0604020202020204" pitchFamily="34" charset="0"/>
              </a:rPr>
              <a:t>stars, </a:t>
            </a:r>
            <a:r>
              <a:rPr lang="en-GB" sz="1200" dirty="0">
                <a:cs typeface="Arial" panose="020B0604020202020204" pitchFamily="34" charset="0"/>
              </a:rPr>
              <a:t>the only element in the Universe was hydrogen.</a:t>
            </a:r>
          </a:p>
          <a:p>
            <a:r>
              <a:rPr lang="en-GB" sz="1200" dirty="0">
                <a:cs typeface="Arial" panose="020B0604020202020204" pitchFamily="34" charset="0"/>
              </a:rPr>
              <a:t>All the other elements </a:t>
            </a:r>
            <a:r>
              <a:rPr lang="en-GB" sz="1200" dirty="0" smtClean="0">
                <a:cs typeface="Arial" panose="020B0604020202020204" pitchFamily="34" charset="0"/>
              </a:rPr>
              <a:t>up to uranium in </a:t>
            </a:r>
            <a:r>
              <a:rPr lang="en-GB" sz="1200" dirty="0">
                <a:cs typeface="Arial" panose="020B0604020202020204" pitchFamily="34" charset="0"/>
              </a:rPr>
              <a:t>the periodic table were cause by the fusion process. All stars fuse hydrogen into helium.</a:t>
            </a:r>
          </a:p>
          <a:p>
            <a:r>
              <a:rPr lang="en-GB" sz="1200" dirty="0">
                <a:cs typeface="Arial" panose="020B0604020202020204" pitchFamily="34" charset="0"/>
              </a:rPr>
              <a:t>Bigger stars fuse helium into lithium and other lightweight elements up to and including iron. During a supernova, the amount of energy released is so great that temperature and pressure is high enough to force nuclei together to create elements heavier than </a:t>
            </a:r>
            <a:r>
              <a:rPr lang="en-GB" sz="1200" dirty="0" smtClean="0">
                <a:cs typeface="Arial" panose="020B0604020202020204" pitchFamily="34" charset="0"/>
              </a:rPr>
              <a:t>iron up to uranium.  </a:t>
            </a:r>
            <a:endParaRPr lang="en-GB" sz="1200" dirty="0">
              <a:cs typeface="Arial" panose="020B0604020202020204" pitchFamily="34" charset="0"/>
            </a:endParaRPr>
          </a:p>
          <a:p>
            <a:r>
              <a:rPr lang="en-GB" sz="1200" dirty="0">
                <a:cs typeface="Arial" panose="020B0604020202020204" pitchFamily="34" charset="0"/>
              </a:rPr>
              <a:t>The formation of new elements is called NUCLEOSYNTHESIS</a:t>
            </a:r>
          </a:p>
        </p:txBody>
      </p:sp>
      <p:cxnSp>
        <p:nvCxnSpPr>
          <p:cNvPr id="10" name="Straight Connector 9">
            <a:extLst>
              <a:ext uri="{FF2B5EF4-FFF2-40B4-BE49-F238E27FC236}">
                <a16:creationId xmlns:a16="http://schemas.microsoft.com/office/drawing/2014/main" id="{288A503F-117C-774A-A08E-D39959B1E86A}"/>
              </a:ext>
            </a:extLst>
          </p:cNvPr>
          <p:cNvCxnSpPr>
            <a:cxnSpLocks/>
          </p:cNvCxnSpPr>
          <p:nvPr/>
        </p:nvCxnSpPr>
        <p:spPr>
          <a:xfrm flipH="1">
            <a:off x="-14841" y="3542144"/>
            <a:ext cx="3780000" cy="139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C19028-5DFF-6A4D-AB51-C78F569A96DD}"/>
              </a:ext>
            </a:extLst>
          </p:cNvPr>
          <p:cNvSpPr txBox="1"/>
          <p:nvPr/>
        </p:nvSpPr>
        <p:spPr>
          <a:xfrm>
            <a:off x="78055" y="281659"/>
            <a:ext cx="3681947" cy="307777"/>
          </a:xfrm>
          <a:prstGeom prst="rect">
            <a:avLst/>
          </a:prstGeom>
          <a:noFill/>
          <a:ln>
            <a:noFill/>
          </a:ln>
        </p:spPr>
        <p:txBody>
          <a:bodyPr wrap="square" rtlCol="0">
            <a:spAutoFit/>
          </a:bodyPr>
          <a:lstStyle/>
          <a:p>
            <a:r>
              <a:rPr lang="en-GB" sz="1400" b="1" dirty="0"/>
              <a:t> 1 Stars and the Solar system</a:t>
            </a:r>
          </a:p>
        </p:txBody>
      </p:sp>
      <p:sp>
        <p:nvSpPr>
          <p:cNvPr id="3" name="Rectangle 2">
            <a:extLst>
              <a:ext uri="{FF2B5EF4-FFF2-40B4-BE49-F238E27FC236}">
                <a16:creationId xmlns:a16="http://schemas.microsoft.com/office/drawing/2014/main" id="{1B5B0A4B-439C-1745-84FE-FFE4FC2BD785}"/>
              </a:ext>
            </a:extLst>
          </p:cNvPr>
          <p:cNvSpPr>
            <a:spLocks noChangeArrowheads="1"/>
          </p:cNvSpPr>
          <p:nvPr/>
        </p:nvSpPr>
        <p:spPr bwMode="auto">
          <a:xfrm>
            <a:off x="2153935" y="-1399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219E721B-48A1-A54D-8391-28EDD451B143}"/>
              </a:ext>
            </a:extLst>
          </p:cNvPr>
          <p:cNvSpPr>
            <a:spLocks noChangeArrowheads="1"/>
          </p:cNvSpPr>
          <p:nvPr/>
        </p:nvSpPr>
        <p:spPr bwMode="auto">
          <a:xfrm>
            <a:off x="3030558" y="1371621"/>
            <a:ext cx="112999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8">
            <a:extLst>
              <a:ext uri="{FF2B5EF4-FFF2-40B4-BE49-F238E27FC236}">
                <a16:creationId xmlns:a16="http://schemas.microsoft.com/office/drawing/2014/main" id="{A6B10E54-3C41-534C-A63E-6DA77248C629}"/>
              </a:ext>
            </a:extLst>
          </p:cNvPr>
          <p:cNvSpPr>
            <a:spLocks noChangeArrowheads="1"/>
          </p:cNvSpPr>
          <p:nvPr/>
        </p:nvSpPr>
        <p:spPr bwMode="auto">
          <a:xfrm>
            <a:off x="2684585" y="46243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Box 26">
            <a:extLst>
              <a:ext uri="{FF2B5EF4-FFF2-40B4-BE49-F238E27FC236}">
                <a16:creationId xmlns:a16="http://schemas.microsoft.com/office/drawing/2014/main" id="{46F20CD5-ABB8-4746-89EB-B159E3ACB87E}"/>
              </a:ext>
            </a:extLst>
          </p:cNvPr>
          <p:cNvSpPr txBox="1"/>
          <p:nvPr/>
        </p:nvSpPr>
        <p:spPr>
          <a:xfrm>
            <a:off x="5259998" y="-50562"/>
            <a:ext cx="3353225" cy="307777"/>
          </a:xfrm>
          <a:prstGeom prst="rect">
            <a:avLst/>
          </a:prstGeom>
          <a:noFill/>
          <a:ln>
            <a:noFill/>
          </a:ln>
        </p:spPr>
        <p:txBody>
          <a:bodyPr wrap="square" rtlCol="0">
            <a:spAutoFit/>
          </a:bodyPr>
          <a:lstStyle/>
          <a:p>
            <a:r>
              <a:rPr lang="en-GB" sz="1400" b="1" dirty="0"/>
              <a:t>3 Life cycle of a STAR</a:t>
            </a:r>
          </a:p>
        </p:txBody>
      </p:sp>
      <p:sp>
        <p:nvSpPr>
          <p:cNvPr id="21" name="Rectangle 10">
            <a:extLst>
              <a:ext uri="{FF2B5EF4-FFF2-40B4-BE49-F238E27FC236}">
                <a16:creationId xmlns:a16="http://schemas.microsoft.com/office/drawing/2014/main" id="{118FCD7D-348B-7045-9EC2-E52D9AB028CF}"/>
              </a:ext>
            </a:extLst>
          </p:cNvPr>
          <p:cNvSpPr>
            <a:spLocks noChangeArrowheads="1"/>
          </p:cNvSpPr>
          <p:nvPr/>
        </p:nvSpPr>
        <p:spPr bwMode="auto">
          <a:xfrm>
            <a:off x="7945864" y="397461"/>
            <a:ext cx="110934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5" name="TextBox 34">
            <a:extLst>
              <a:ext uri="{FF2B5EF4-FFF2-40B4-BE49-F238E27FC236}">
                <a16:creationId xmlns:a16="http://schemas.microsoft.com/office/drawing/2014/main" id="{F0EDCB84-F398-DE4C-8048-E0B8008AE105}"/>
              </a:ext>
            </a:extLst>
          </p:cNvPr>
          <p:cNvSpPr txBox="1"/>
          <p:nvPr/>
        </p:nvSpPr>
        <p:spPr>
          <a:xfrm>
            <a:off x="3293983" y="5159063"/>
            <a:ext cx="3275793" cy="307777"/>
          </a:xfrm>
          <a:prstGeom prst="rect">
            <a:avLst/>
          </a:prstGeom>
          <a:noFill/>
          <a:ln>
            <a:noFill/>
          </a:ln>
        </p:spPr>
        <p:txBody>
          <a:bodyPr wrap="square" rtlCol="0">
            <a:spAutoFit/>
          </a:bodyPr>
          <a:lstStyle/>
          <a:p>
            <a:r>
              <a:rPr lang="en-GB" sz="1400" b="1" dirty="0"/>
              <a:t>4 Formation of elements </a:t>
            </a:r>
          </a:p>
        </p:txBody>
      </p:sp>
      <p:sp>
        <p:nvSpPr>
          <p:cNvPr id="31" name="Rectangle 12">
            <a:extLst>
              <a:ext uri="{FF2B5EF4-FFF2-40B4-BE49-F238E27FC236}">
                <a16:creationId xmlns:a16="http://schemas.microsoft.com/office/drawing/2014/main" id="{66DC5090-B04E-0442-965D-226215D0838B}"/>
              </a:ext>
            </a:extLst>
          </p:cNvPr>
          <p:cNvSpPr>
            <a:spLocks noChangeArrowheads="1"/>
          </p:cNvSpPr>
          <p:nvPr/>
        </p:nvSpPr>
        <p:spPr bwMode="auto">
          <a:xfrm>
            <a:off x="4580476" y="552939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14">
            <a:extLst>
              <a:ext uri="{FF2B5EF4-FFF2-40B4-BE49-F238E27FC236}">
                <a16:creationId xmlns:a16="http://schemas.microsoft.com/office/drawing/2014/main" id="{FC88E1D3-ECDC-1343-BBB2-E9C1B3E40D32}"/>
              </a:ext>
            </a:extLst>
          </p:cNvPr>
          <p:cNvSpPr>
            <a:spLocks noChangeArrowheads="1"/>
          </p:cNvSpPr>
          <p:nvPr/>
        </p:nvSpPr>
        <p:spPr bwMode="auto">
          <a:xfrm>
            <a:off x="4467581" y="561275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6">
            <a:extLst>
              <a:ext uri="{FF2B5EF4-FFF2-40B4-BE49-F238E27FC236}">
                <a16:creationId xmlns:a16="http://schemas.microsoft.com/office/drawing/2014/main" id="{9621726B-7EB8-954E-BDD3-939A6487DE95}"/>
              </a:ext>
            </a:extLst>
          </p:cNvPr>
          <p:cNvSpPr>
            <a:spLocks noChangeArrowheads="1"/>
          </p:cNvSpPr>
          <p:nvPr/>
        </p:nvSpPr>
        <p:spPr bwMode="auto">
          <a:xfrm>
            <a:off x="6198785" y="5617630"/>
            <a:ext cx="10934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4" name="Rectangle 18">
            <a:extLst>
              <a:ext uri="{FF2B5EF4-FFF2-40B4-BE49-F238E27FC236}">
                <a16:creationId xmlns:a16="http://schemas.microsoft.com/office/drawing/2014/main" id="{76D118FF-E94D-F74B-96DB-C5165E2456DE}"/>
              </a:ext>
            </a:extLst>
          </p:cNvPr>
          <p:cNvSpPr>
            <a:spLocks noChangeArrowheads="1"/>
          </p:cNvSpPr>
          <p:nvPr/>
        </p:nvSpPr>
        <p:spPr bwMode="auto">
          <a:xfrm>
            <a:off x="8654344" y="52876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089B4C1E-657F-994C-8891-04E779BE1620}"/>
              </a:ext>
            </a:extLst>
          </p:cNvPr>
          <p:cNvSpPr>
            <a:spLocks noChangeArrowheads="1"/>
          </p:cNvSpPr>
          <p:nvPr/>
        </p:nvSpPr>
        <p:spPr bwMode="auto">
          <a:xfrm>
            <a:off x="1262349" y="5036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A7737B1C-0C9E-D84E-BF0C-4791BA3DB92B}"/>
              </a:ext>
            </a:extLst>
          </p:cNvPr>
          <p:cNvSpPr>
            <a:spLocks noChangeArrowheads="1"/>
          </p:cNvSpPr>
          <p:nvPr/>
        </p:nvSpPr>
        <p:spPr bwMode="auto">
          <a:xfrm>
            <a:off x="-1503231" y="-2934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id="{28109B89-86D0-FA4E-BF9A-9EE64DBE62A4}"/>
              </a:ext>
            </a:extLst>
          </p:cNvPr>
          <p:cNvSpPr>
            <a:spLocks noChangeArrowheads="1"/>
          </p:cNvSpPr>
          <p:nvPr/>
        </p:nvSpPr>
        <p:spPr bwMode="auto">
          <a:xfrm>
            <a:off x="4251300" y="-91166"/>
            <a:ext cx="138262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8">
            <a:extLst>
              <a:ext uri="{FF2B5EF4-FFF2-40B4-BE49-F238E27FC236}">
                <a16:creationId xmlns:a16="http://schemas.microsoft.com/office/drawing/2014/main" id="{EF9263BB-5352-BD44-AC32-9196F1C196C3}"/>
              </a:ext>
            </a:extLst>
          </p:cNvPr>
          <p:cNvSpPr>
            <a:spLocks noChangeArrowheads="1"/>
          </p:cNvSpPr>
          <p:nvPr/>
        </p:nvSpPr>
        <p:spPr bwMode="auto">
          <a:xfrm>
            <a:off x="6287453" y="2736478"/>
            <a:ext cx="67618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1" name="Rectangle 12">
            <a:extLst>
              <a:ext uri="{FF2B5EF4-FFF2-40B4-BE49-F238E27FC236}">
                <a16:creationId xmlns:a16="http://schemas.microsoft.com/office/drawing/2014/main" id="{5B531A1C-1175-354E-A86E-BCDF78E66891}"/>
              </a:ext>
            </a:extLst>
          </p:cNvPr>
          <p:cNvSpPr>
            <a:spLocks noChangeArrowheads="1"/>
          </p:cNvSpPr>
          <p:nvPr/>
        </p:nvSpPr>
        <p:spPr bwMode="auto">
          <a:xfrm>
            <a:off x="9007594" y="23639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TextBox 40">
            <a:extLst>
              <a:ext uri="{FF2B5EF4-FFF2-40B4-BE49-F238E27FC236}">
                <a16:creationId xmlns:a16="http://schemas.microsoft.com/office/drawing/2014/main" id="{23EC9E16-B540-154F-9348-6676BD559EA4}"/>
              </a:ext>
            </a:extLst>
          </p:cNvPr>
          <p:cNvSpPr txBox="1"/>
          <p:nvPr/>
        </p:nvSpPr>
        <p:spPr>
          <a:xfrm>
            <a:off x="14373127" y="6564957"/>
            <a:ext cx="2423877" cy="400110"/>
          </a:xfrm>
          <a:prstGeom prst="rect">
            <a:avLst/>
          </a:prstGeom>
          <a:noFill/>
          <a:ln>
            <a:noFill/>
          </a:ln>
        </p:spPr>
        <p:txBody>
          <a:bodyPr wrap="square" rtlCol="0">
            <a:spAutoFit/>
          </a:bodyPr>
          <a:lstStyle/>
          <a:p>
            <a:r>
              <a:rPr lang="en-GB" sz="2000" dirty="0"/>
              <a:t>6 Gravity</a:t>
            </a:r>
          </a:p>
        </p:txBody>
      </p:sp>
      <p:cxnSp>
        <p:nvCxnSpPr>
          <p:cNvPr id="91" name="Straight Connector 90">
            <a:extLst>
              <a:ext uri="{FF2B5EF4-FFF2-40B4-BE49-F238E27FC236}">
                <a16:creationId xmlns:a16="http://schemas.microsoft.com/office/drawing/2014/main" id="{ED3052BC-4613-AF4B-93D4-A5C1205DEA52}"/>
              </a:ext>
            </a:extLst>
          </p:cNvPr>
          <p:cNvCxnSpPr>
            <a:cxnSpLocks/>
          </p:cNvCxnSpPr>
          <p:nvPr/>
        </p:nvCxnSpPr>
        <p:spPr>
          <a:xfrm>
            <a:off x="8432967" y="4111343"/>
            <a:ext cx="0" cy="493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14">
            <a:extLst>
              <a:ext uri="{FF2B5EF4-FFF2-40B4-BE49-F238E27FC236}">
                <a16:creationId xmlns:a16="http://schemas.microsoft.com/office/drawing/2014/main" id="{F53B6ABB-56C1-D64A-B913-52360E3ED8E7}"/>
              </a:ext>
            </a:extLst>
          </p:cNvPr>
          <p:cNvSpPr>
            <a:spLocks noChangeArrowheads="1"/>
          </p:cNvSpPr>
          <p:nvPr/>
        </p:nvSpPr>
        <p:spPr bwMode="auto">
          <a:xfrm>
            <a:off x="9533998" y="2929606"/>
            <a:ext cx="13259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6" name="Rectangle 18">
            <a:extLst>
              <a:ext uri="{FF2B5EF4-FFF2-40B4-BE49-F238E27FC236}">
                <a16:creationId xmlns:a16="http://schemas.microsoft.com/office/drawing/2014/main" id="{33721F59-C4C5-3A45-B319-83D2943DDCA2}"/>
              </a:ext>
            </a:extLst>
          </p:cNvPr>
          <p:cNvSpPr>
            <a:spLocks noChangeArrowheads="1"/>
          </p:cNvSpPr>
          <p:nvPr/>
        </p:nvSpPr>
        <p:spPr bwMode="auto">
          <a:xfrm>
            <a:off x="5126780" y="5894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25" name="Straight Connector 124">
            <a:extLst>
              <a:ext uri="{FF2B5EF4-FFF2-40B4-BE49-F238E27FC236}">
                <a16:creationId xmlns:a16="http://schemas.microsoft.com/office/drawing/2014/main" id="{8BA114E0-EEAE-824D-A089-745423376219}"/>
              </a:ext>
            </a:extLst>
          </p:cNvPr>
          <p:cNvCxnSpPr>
            <a:cxnSpLocks/>
          </p:cNvCxnSpPr>
          <p:nvPr/>
        </p:nvCxnSpPr>
        <p:spPr>
          <a:xfrm>
            <a:off x="3173050" y="5153033"/>
            <a:ext cx="0" cy="17281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E6B5CE7-855A-9241-B63E-DFA13588202A}"/>
              </a:ext>
            </a:extLst>
          </p:cNvPr>
          <p:cNvPicPr>
            <a:picLocks noChangeAspect="1"/>
          </p:cNvPicPr>
          <p:nvPr/>
        </p:nvPicPr>
        <p:blipFill>
          <a:blip r:embed="rId4"/>
          <a:stretch>
            <a:fillRect/>
          </a:stretch>
        </p:blipFill>
        <p:spPr>
          <a:xfrm>
            <a:off x="2004704" y="2742509"/>
            <a:ext cx="1512892" cy="717303"/>
          </a:xfrm>
          <a:prstGeom prst="rect">
            <a:avLst/>
          </a:prstGeom>
        </p:spPr>
      </p:pic>
      <p:pic>
        <p:nvPicPr>
          <p:cNvPr id="18" name="Picture 17">
            <a:extLst>
              <a:ext uri="{FF2B5EF4-FFF2-40B4-BE49-F238E27FC236}">
                <a16:creationId xmlns:a16="http://schemas.microsoft.com/office/drawing/2014/main" id="{38F2A4B9-AFCE-E543-BD2C-284EB4A362CA}"/>
              </a:ext>
            </a:extLst>
          </p:cNvPr>
          <p:cNvPicPr>
            <a:picLocks noChangeAspect="1"/>
          </p:cNvPicPr>
          <p:nvPr/>
        </p:nvPicPr>
        <p:blipFill>
          <a:blip r:embed="rId5"/>
          <a:stretch>
            <a:fillRect/>
          </a:stretch>
        </p:blipFill>
        <p:spPr>
          <a:xfrm>
            <a:off x="78055" y="2779344"/>
            <a:ext cx="1791375" cy="703897"/>
          </a:xfrm>
          <a:prstGeom prst="rect">
            <a:avLst/>
          </a:prstGeom>
        </p:spPr>
      </p:pic>
      <p:pic>
        <p:nvPicPr>
          <p:cNvPr id="19" name="Picture 18">
            <a:extLst>
              <a:ext uri="{FF2B5EF4-FFF2-40B4-BE49-F238E27FC236}">
                <a16:creationId xmlns:a16="http://schemas.microsoft.com/office/drawing/2014/main" id="{007029D7-1A1A-D54F-887B-583331BD72C7}"/>
              </a:ext>
            </a:extLst>
          </p:cNvPr>
          <p:cNvPicPr>
            <a:picLocks noChangeAspect="1"/>
          </p:cNvPicPr>
          <p:nvPr/>
        </p:nvPicPr>
        <p:blipFill>
          <a:blip r:embed="rId6"/>
          <a:stretch>
            <a:fillRect/>
          </a:stretch>
        </p:blipFill>
        <p:spPr>
          <a:xfrm>
            <a:off x="1491502" y="3686633"/>
            <a:ext cx="2128611" cy="797977"/>
          </a:xfrm>
          <a:prstGeom prst="rect">
            <a:avLst/>
          </a:prstGeom>
        </p:spPr>
      </p:pic>
      <p:sp>
        <p:nvSpPr>
          <p:cNvPr id="12" name="Rectangle 2">
            <a:extLst>
              <a:ext uri="{FF2B5EF4-FFF2-40B4-BE49-F238E27FC236}">
                <a16:creationId xmlns:a16="http://schemas.microsoft.com/office/drawing/2014/main" id="{BE9F7A7C-7D9C-124C-B235-1C6E2C082BEA}"/>
              </a:ext>
            </a:extLst>
          </p:cNvPr>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descr="_{2}^{4}\textrm{He} + _{4}^{8}\textrm{Be} \rightarrow _{6}^{12}\textrm{C}">
            <a:extLst>
              <a:ext uri="{FF2B5EF4-FFF2-40B4-BE49-F238E27FC236}">
                <a16:creationId xmlns:a16="http://schemas.microsoft.com/office/drawing/2014/main" id="{D80A13FA-9CB2-3741-BC47-4FEA781266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1651" y="5177879"/>
            <a:ext cx="1625600" cy="2667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7">
            <a:extLst>
              <a:ext uri="{FF2B5EF4-FFF2-40B4-BE49-F238E27FC236}">
                <a16:creationId xmlns:a16="http://schemas.microsoft.com/office/drawing/2014/main" id="{CDB9A62B-6141-3C45-B83F-C824F3C08BBF}"/>
              </a:ext>
            </a:extLst>
          </p:cNvPr>
          <p:cNvSpPr>
            <a:spLocks noChangeArrowheads="1"/>
          </p:cNvSpPr>
          <p:nvPr/>
        </p:nvSpPr>
        <p:spPr bwMode="auto">
          <a:xfrm>
            <a:off x="6631415" y="556991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9">
            <a:extLst>
              <a:ext uri="{FF2B5EF4-FFF2-40B4-BE49-F238E27FC236}">
                <a16:creationId xmlns:a16="http://schemas.microsoft.com/office/drawing/2014/main" id="{C8731D3D-5A91-264E-8B54-828C071A1656}"/>
              </a:ext>
            </a:extLst>
          </p:cNvPr>
          <p:cNvSpPr>
            <a:spLocks noChangeArrowheads="1"/>
          </p:cNvSpPr>
          <p:nvPr/>
        </p:nvSpPr>
        <p:spPr bwMode="auto">
          <a:xfrm>
            <a:off x="9086007" y="393433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88" name="Straight Connector 87">
            <a:extLst>
              <a:ext uri="{FF2B5EF4-FFF2-40B4-BE49-F238E27FC236}">
                <a16:creationId xmlns:a16="http://schemas.microsoft.com/office/drawing/2014/main" id="{4A1B451A-1FE9-954B-A00A-B565020BC037}"/>
              </a:ext>
            </a:extLst>
          </p:cNvPr>
          <p:cNvCxnSpPr>
            <a:cxnSpLocks/>
          </p:cNvCxnSpPr>
          <p:nvPr/>
        </p:nvCxnSpPr>
        <p:spPr>
          <a:xfrm>
            <a:off x="5256523" y="28469"/>
            <a:ext cx="54988" cy="3389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11">
            <a:extLst>
              <a:ext uri="{FF2B5EF4-FFF2-40B4-BE49-F238E27FC236}">
                <a16:creationId xmlns:a16="http://schemas.microsoft.com/office/drawing/2014/main" id="{A0F55F8D-CEBC-2C41-BF12-F868BACF1363}"/>
              </a:ext>
            </a:extLst>
          </p:cNvPr>
          <p:cNvSpPr>
            <a:spLocks noChangeArrowheads="1"/>
          </p:cNvSpPr>
          <p:nvPr/>
        </p:nvSpPr>
        <p:spPr bwMode="auto">
          <a:xfrm>
            <a:off x="9051634" y="46236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Rectangle 13">
            <a:extLst>
              <a:ext uri="{FF2B5EF4-FFF2-40B4-BE49-F238E27FC236}">
                <a16:creationId xmlns:a16="http://schemas.microsoft.com/office/drawing/2014/main" id="{3584DA30-6DD8-C746-8166-5A3039F855B7}"/>
              </a:ext>
            </a:extLst>
          </p:cNvPr>
          <p:cNvSpPr>
            <a:spLocks noChangeArrowheads="1"/>
          </p:cNvSpPr>
          <p:nvPr/>
        </p:nvSpPr>
        <p:spPr bwMode="auto">
          <a:xfrm>
            <a:off x="6698544" y="43973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11" name="Straight Connector 110">
            <a:extLst>
              <a:ext uri="{FF2B5EF4-FFF2-40B4-BE49-F238E27FC236}">
                <a16:creationId xmlns:a16="http://schemas.microsoft.com/office/drawing/2014/main" id="{621A781A-4F8F-C94A-BB20-88A05171BED0}"/>
              </a:ext>
            </a:extLst>
          </p:cNvPr>
          <p:cNvCxnSpPr>
            <a:cxnSpLocks/>
          </p:cNvCxnSpPr>
          <p:nvPr/>
        </p:nvCxnSpPr>
        <p:spPr>
          <a:xfrm flipH="1">
            <a:off x="3763769" y="3410837"/>
            <a:ext cx="15477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6F6107BF-2BC5-0941-88DF-5C2DD25FD78A}"/>
              </a:ext>
            </a:extLst>
          </p:cNvPr>
          <p:cNvPicPr>
            <a:picLocks noChangeAspect="1"/>
          </p:cNvPicPr>
          <p:nvPr/>
        </p:nvPicPr>
        <p:blipFill>
          <a:blip r:embed="rId8"/>
          <a:stretch>
            <a:fillRect/>
          </a:stretch>
        </p:blipFill>
        <p:spPr>
          <a:xfrm>
            <a:off x="6273967" y="2775141"/>
            <a:ext cx="2812040" cy="2243164"/>
          </a:xfrm>
          <a:prstGeom prst="rect">
            <a:avLst/>
          </a:prstGeom>
        </p:spPr>
      </p:pic>
      <p:sp>
        <p:nvSpPr>
          <p:cNvPr id="15" name="Rectangle 2">
            <a:extLst>
              <a:ext uri="{FF2B5EF4-FFF2-40B4-BE49-F238E27FC236}">
                <a16:creationId xmlns:a16="http://schemas.microsoft.com/office/drawing/2014/main" id="{FEE56FBF-7E54-EB4F-9833-C0B982F51A2A}"/>
              </a:ext>
            </a:extLst>
          </p:cNvPr>
          <p:cNvSpPr>
            <a:spLocks noChangeArrowheads="1"/>
          </p:cNvSpPr>
          <p:nvPr/>
        </p:nvSpPr>
        <p:spPr bwMode="auto">
          <a:xfrm>
            <a:off x="-1524000" y="-184666"/>
            <a:ext cx="10288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2"/>
          <p:cNvSpPr/>
          <p:nvPr/>
        </p:nvSpPr>
        <p:spPr>
          <a:xfrm>
            <a:off x="3774789" y="3432100"/>
            <a:ext cx="2512664" cy="1754326"/>
          </a:xfrm>
          <a:prstGeom prst="rect">
            <a:avLst/>
          </a:prstGeom>
        </p:spPr>
        <p:txBody>
          <a:bodyPr wrap="square">
            <a:spAutoFit/>
          </a:bodyPr>
          <a:lstStyle/>
          <a:p>
            <a:r>
              <a:rPr lang="en-GB" sz="1200" dirty="0">
                <a:cs typeface="Arial" panose="020B0604020202020204" pitchFamily="34" charset="0"/>
              </a:rPr>
              <a:t>As the star cools and the hydrogen is used up, the outward forces are reduced. The star collapses inwards due to the gravity and it causes to increase the temperature once more. </a:t>
            </a:r>
          </a:p>
          <a:p>
            <a:r>
              <a:rPr lang="en-GB" sz="1200" dirty="0">
                <a:cs typeface="Arial" panose="020B0604020202020204" pitchFamily="34" charset="0"/>
              </a:rPr>
              <a:t>Small stars end up as black dwarf stars</a:t>
            </a:r>
          </a:p>
          <a:p>
            <a:r>
              <a:rPr lang="en-GB" sz="1200" dirty="0">
                <a:cs typeface="Arial" panose="020B0604020202020204" pitchFamily="34" charset="0"/>
              </a:rPr>
              <a:t>Larger stars become neutron stars</a:t>
            </a:r>
          </a:p>
          <a:p>
            <a:r>
              <a:rPr lang="en-GB" sz="1200" dirty="0">
                <a:cs typeface="Arial" panose="020B0604020202020204" pitchFamily="34" charset="0"/>
              </a:rPr>
              <a:t>The largest stars become black holes </a:t>
            </a:r>
          </a:p>
        </p:txBody>
      </p:sp>
      <p:cxnSp>
        <p:nvCxnSpPr>
          <p:cNvPr id="73" name="Straight Connector 72">
            <a:extLst>
              <a:ext uri="{FF2B5EF4-FFF2-40B4-BE49-F238E27FC236}">
                <a16:creationId xmlns:a16="http://schemas.microsoft.com/office/drawing/2014/main" id="{8BA114E0-EEAE-824D-A089-745423376219}"/>
              </a:ext>
            </a:extLst>
          </p:cNvPr>
          <p:cNvCxnSpPr>
            <a:cxnSpLocks/>
          </p:cNvCxnSpPr>
          <p:nvPr/>
        </p:nvCxnSpPr>
        <p:spPr>
          <a:xfrm>
            <a:off x="3759546" y="3401937"/>
            <a:ext cx="15243" cy="176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72C04C5-2CF0-2A47-BA71-F2DDF9F44172}"/>
              </a:ext>
            </a:extLst>
          </p:cNvPr>
          <p:cNvCxnSpPr>
            <a:cxnSpLocks/>
          </p:cNvCxnSpPr>
          <p:nvPr/>
        </p:nvCxnSpPr>
        <p:spPr>
          <a:xfrm flipH="1">
            <a:off x="3173050" y="5163969"/>
            <a:ext cx="5926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386C881-0EF1-DE45-8626-FE757CA5AA64}"/>
              </a:ext>
            </a:extLst>
          </p:cNvPr>
          <p:cNvSpPr/>
          <p:nvPr/>
        </p:nvSpPr>
        <p:spPr>
          <a:xfrm>
            <a:off x="-13233" y="3846621"/>
            <a:ext cx="1570048" cy="830997"/>
          </a:xfrm>
          <a:prstGeom prst="rect">
            <a:avLst/>
          </a:prstGeom>
          <a:ln>
            <a:noFill/>
          </a:ln>
        </p:spPr>
        <p:txBody>
          <a:bodyPr wrap="square">
            <a:spAutoFit/>
          </a:bodyPr>
          <a:lstStyle/>
          <a:p>
            <a:r>
              <a:rPr lang="en-GB" sz="1200" dirty="0" smtClean="0">
                <a:cs typeface="Arial" panose="020B0604020202020204" pitchFamily="34" charset="0"/>
              </a:rPr>
              <a:t>During nuclear fusion two smaller nuclei join together to form a heavier nucleus. </a:t>
            </a:r>
            <a:endParaRPr lang="en-GB" sz="1200" i="1" dirty="0">
              <a:solidFill>
                <a:srgbClr val="FF40FF"/>
              </a:solidFill>
              <a:cs typeface="Arial" panose="020B0604020202020204" pitchFamily="34" charset="0"/>
            </a:endParaRPr>
          </a:p>
        </p:txBody>
      </p:sp>
    </p:spTree>
    <p:extLst>
      <p:ext uri="{BB962C8B-B14F-4D97-AF65-F5344CB8AC3E}">
        <p14:creationId xmlns:p14="http://schemas.microsoft.com/office/powerpoint/2010/main" val="194537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The Big-Bang red-shift a deception">
            <a:extLst>
              <a:ext uri="{FF2B5EF4-FFF2-40B4-BE49-F238E27FC236}">
                <a16:creationId xmlns:a16="http://schemas.microsoft.com/office/drawing/2014/main" id="{23760702-3E2F-044F-A22E-F12B21FD2EF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42136" y="3934330"/>
            <a:ext cx="2752832" cy="27303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A picture containing light, sitting, traffic, green&#10;&#10;Description automatically generated">
            <a:extLst>
              <a:ext uri="{FF2B5EF4-FFF2-40B4-BE49-F238E27FC236}">
                <a16:creationId xmlns:a16="http://schemas.microsoft.com/office/drawing/2014/main" id="{DA591A16-64F4-FF42-BA71-9EC8EC4B0AD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419119" y="2419946"/>
            <a:ext cx="1761614" cy="1814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5C7B19-32B4-5F48-8AE6-2448AF97791E}"/>
              </a:ext>
            </a:extLst>
          </p:cNvPr>
          <p:cNvSpPr txBox="1"/>
          <p:nvPr/>
        </p:nvSpPr>
        <p:spPr>
          <a:xfrm>
            <a:off x="142011" y="-23150"/>
            <a:ext cx="974583" cy="400110"/>
          </a:xfrm>
          <a:prstGeom prst="rect">
            <a:avLst/>
          </a:prstGeom>
          <a:noFill/>
          <a:ln>
            <a:noFill/>
          </a:ln>
        </p:spPr>
        <p:txBody>
          <a:bodyPr wrap="square" rtlCol="0">
            <a:spAutoFit/>
          </a:bodyPr>
          <a:lstStyle/>
          <a:p>
            <a:r>
              <a:rPr lang="en-GB" sz="2000" b="1" dirty="0"/>
              <a:t>SPACE </a:t>
            </a:r>
          </a:p>
        </p:txBody>
      </p:sp>
      <p:sp>
        <p:nvSpPr>
          <p:cNvPr id="3" name="Rectangle 2">
            <a:extLst>
              <a:ext uri="{FF2B5EF4-FFF2-40B4-BE49-F238E27FC236}">
                <a16:creationId xmlns:a16="http://schemas.microsoft.com/office/drawing/2014/main" id="{1B5B0A4B-439C-1745-84FE-FFE4FC2BD785}"/>
              </a:ext>
            </a:extLst>
          </p:cNvPr>
          <p:cNvSpPr>
            <a:spLocks noChangeArrowheads="1"/>
          </p:cNvSpPr>
          <p:nvPr/>
        </p:nvSpPr>
        <p:spPr bwMode="auto">
          <a:xfrm>
            <a:off x="2153935" y="-1399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219E721B-48A1-A54D-8391-28EDD451B143}"/>
              </a:ext>
            </a:extLst>
          </p:cNvPr>
          <p:cNvSpPr>
            <a:spLocks noChangeArrowheads="1"/>
          </p:cNvSpPr>
          <p:nvPr/>
        </p:nvSpPr>
        <p:spPr bwMode="auto">
          <a:xfrm>
            <a:off x="3030558" y="1371621"/>
            <a:ext cx="112999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8">
            <a:extLst>
              <a:ext uri="{FF2B5EF4-FFF2-40B4-BE49-F238E27FC236}">
                <a16:creationId xmlns:a16="http://schemas.microsoft.com/office/drawing/2014/main" id="{A6B10E54-3C41-534C-A63E-6DA77248C629}"/>
              </a:ext>
            </a:extLst>
          </p:cNvPr>
          <p:cNvSpPr>
            <a:spLocks noChangeArrowheads="1"/>
          </p:cNvSpPr>
          <p:nvPr/>
        </p:nvSpPr>
        <p:spPr bwMode="auto">
          <a:xfrm>
            <a:off x="2684585" y="46243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
            <a:extLst>
              <a:ext uri="{FF2B5EF4-FFF2-40B4-BE49-F238E27FC236}">
                <a16:creationId xmlns:a16="http://schemas.microsoft.com/office/drawing/2014/main" id="{118FCD7D-348B-7045-9EC2-E52D9AB028CF}"/>
              </a:ext>
            </a:extLst>
          </p:cNvPr>
          <p:cNvSpPr>
            <a:spLocks noChangeArrowheads="1"/>
          </p:cNvSpPr>
          <p:nvPr/>
        </p:nvSpPr>
        <p:spPr bwMode="auto">
          <a:xfrm>
            <a:off x="7945864" y="397461"/>
            <a:ext cx="110934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0" name="TextBox 39">
            <a:extLst>
              <a:ext uri="{FF2B5EF4-FFF2-40B4-BE49-F238E27FC236}">
                <a16:creationId xmlns:a16="http://schemas.microsoft.com/office/drawing/2014/main" id="{B878B52B-6BEF-9043-9214-0A1E1EFD6432}"/>
              </a:ext>
            </a:extLst>
          </p:cNvPr>
          <p:cNvSpPr txBox="1"/>
          <p:nvPr/>
        </p:nvSpPr>
        <p:spPr>
          <a:xfrm>
            <a:off x="73528" y="4382535"/>
            <a:ext cx="4793693" cy="307777"/>
          </a:xfrm>
          <a:prstGeom prst="rect">
            <a:avLst/>
          </a:prstGeom>
          <a:noFill/>
          <a:ln>
            <a:noFill/>
          </a:ln>
        </p:spPr>
        <p:txBody>
          <a:bodyPr wrap="square" rtlCol="0">
            <a:spAutoFit/>
          </a:bodyPr>
          <a:lstStyle/>
          <a:p>
            <a:r>
              <a:rPr lang="en-GB" sz="1400" b="1" dirty="0"/>
              <a:t>7 Big Bang theory, Red </a:t>
            </a:r>
            <a:r>
              <a:rPr lang="en-GB" sz="1400" b="1" dirty="0" smtClean="0"/>
              <a:t>Shift</a:t>
            </a:r>
            <a:r>
              <a:rPr lang="en-GB" sz="1400" b="1" dirty="0"/>
              <a:t>, Doppler </a:t>
            </a:r>
            <a:r>
              <a:rPr lang="en-GB" sz="1400" b="1" dirty="0" smtClean="0"/>
              <a:t>Effect  </a:t>
            </a:r>
            <a:endParaRPr lang="en-GB" sz="1400" b="1" dirty="0"/>
          </a:p>
        </p:txBody>
      </p:sp>
      <p:sp>
        <p:nvSpPr>
          <p:cNvPr id="31" name="Rectangle 12">
            <a:extLst>
              <a:ext uri="{FF2B5EF4-FFF2-40B4-BE49-F238E27FC236}">
                <a16:creationId xmlns:a16="http://schemas.microsoft.com/office/drawing/2014/main" id="{66DC5090-B04E-0442-965D-226215D0838B}"/>
              </a:ext>
            </a:extLst>
          </p:cNvPr>
          <p:cNvSpPr>
            <a:spLocks noChangeArrowheads="1"/>
          </p:cNvSpPr>
          <p:nvPr/>
        </p:nvSpPr>
        <p:spPr bwMode="auto">
          <a:xfrm>
            <a:off x="4580476" y="552939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14">
            <a:extLst>
              <a:ext uri="{FF2B5EF4-FFF2-40B4-BE49-F238E27FC236}">
                <a16:creationId xmlns:a16="http://schemas.microsoft.com/office/drawing/2014/main" id="{FC88E1D3-ECDC-1343-BBB2-E9C1B3E40D32}"/>
              </a:ext>
            </a:extLst>
          </p:cNvPr>
          <p:cNvSpPr>
            <a:spLocks noChangeArrowheads="1"/>
          </p:cNvSpPr>
          <p:nvPr/>
        </p:nvSpPr>
        <p:spPr bwMode="auto">
          <a:xfrm>
            <a:off x="4467581" y="561275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6">
            <a:extLst>
              <a:ext uri="{FF2B5EF4-FFF2-40B4-BE49-F238E27FC236}">
                <a16:creationId xmlns:a16="http://schemas.microsoft.com/office/drawing/2014/main" id="{9621726B-7EB8-954E-BDD3-939A6487DE95}"/>
              </a:ext>
            </a:extLst>
          </p:cNvPr>
          <p:cNvSpPr>
            <a:spLocks noChangeArrowheads="1"/>
          </p:cNvSpPr>
          <p:nvPr/>
        </p:nvSpPr>
        <p:spPr bwMode="auto">
          <a:xfrm>
            <a:off x="6198785" y="5617630"/>
            <a:ext cx="10934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4" name="Rectangle 18">
            <a:extLst>
              <a:ext uri="{FF2B5EF4-FFF2-40B4-BE49-F238E27FC236}">
                <a16:creationId xmlns:a16="http://schemas.microsoft.com/office/drawing/2014/main" id="{76D118FF-E94D-F74B-96DB-C5165E2456DE}"/>
              </a:ext>
            </a:extLst>
          </p:cNvPr>
          <p:cNvSpPr>
            <a:spLocks noChangeArrowheads="1"/>
          </p:cNvSpPr>
          <p:nvPr/>
        </p:nvSpPr>
        <p:spPr bwMode="auto">
          <a:xfrm>
            <a:off x="8654344" y="52876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089B4C1E-657F-994C-8891-04E779BE1620}"/>
              </a:ext>
            </a:extLst>
          </p:cNvPr>
          <p:cNvSpPr>
            <a:spLocks noChangeArrowheads="1"/>
          </p:cNvSpPr>
          <p:nvPr/>
        </p:nvSpPr>
        <p:spPr bwMode="auto">
          <a:xfrm>
            <a:off x="1262349" y="5036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A7737B1C-0C9E-D84E-BF0C-4791BA3DB92B}"/>
              </a:ext>
            </a:extLst>
          </p:cNvPr>
          <p:cNvSpPr>
            <a:spLocks noChangeArrowheads="1"/>
          </p:cNvSpPr>
          <p:nvPr/>
        </p:nvSpPr>
        <p:spPr bwMode="auto">
          <a:xfrm>
            <a:off x="-1503231" y="-2934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id="{28109B89-86D0-FA4E-BF9A-9EE64DBE62A4}"/>
              </a:ext>
            </a:extLst>
          </p:cNvPr>
          <p:cNvSpPr>
            <a:spLocks noChangeArrowheads="1"/>
          </p:cNvSpPr>
          <p:nvPr/>
        </p:nvSpPr>
        <p:spPr bwMode="auto">
          <a:xfrm>
            <a:off x="4251300" y="-91166"/>
            <a:ext cx="138262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8">
            <a:extLst>
              <a:ext uri="{FF2B5EF4-FFF2-40B4-BE49-F238E27FC236}">
                <a16:creationId xmlns:a16="http://schemas.microsoft.com/office/drawing/2014/main" id="{EF9263BB-5352-BD44-AC32-9196F1C196C3}"/>
              </a:ext>
            </a:extLst>
          </p:cNvPr>
          <p:cNvSpPr>
            <a:spLocks noChangeArrowheads="1"/>
          </p:cNvSpPr>
          <p:nvPr/>
        </p:nvSpPr>
        <p:spPr bwMode="auto">
          <a:xfrm>
            <a:off x="6287453" y="2736478"/>
            <a:ext cx="67618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69" name="Straight Connector 68">
            <a:extLst>
              <a:ext uri="{FF2B5EF4-FFF2-40B4-BE49-F238E27FC236}">
                <a16:creationId xmlns:a16="http://schemas.microsoft.com/office/drawing/2014/main" id="{D8CD81FD-BFAC-C94A-95BC-29B0F8624A22}"/>
              </a:ext>
            </a:extLst>
          </p:cNvPr>
          <p:cNvCxnSpPr>
            <a:cxnSpLocks/>
          </p:cNvCxnSpPr>
          <p:nvPr/>
        </p:nvCxnSpPr>
        <p:spPr>
          <a:xfrm flipH="1" flipV="1">
            <a:off x="16146" y="4294160"/>
            <a:ext cx="4166771" cy="216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6B0F8B1-E510-834C-A3F2-6B9D49BAAD3B}"/>
              </a:ext>
            </a:extLst>
          </p:cNvPr>
          <p:cNvSpPr txBox="1"/>
          <p:nvPr/>
        </p:nvSpPr>
        <p:spPr>
          <a:xfrm>
            <a:off x="0" y="274085"/>
            <a:ext cx="4106770" cy="307777"/>
          </a:xfrm>
          <a:prstGeom prst="rect">
            <a:avLst/>
          </a:prstGeom>
          <a:noFill/>
          <a:ln>
            <a:noFill/>
          </a:ln>
        </p:spPr>
        <p:txBody>
          <a:bodyPr wrap="square" rtlCol="0">
            <a:spAutoFit/>
          </a:bodyPr>
          <a:lstStyle/>
          <a:p>
            <a:r>
              <a:rPr lang="en-GB" sz="1400" b="1" dirty="0"/>
              <a:t>5 Orbits of </a:t>
            </a:r>
            <a:r>
              <a:rPr lang="en-GB" sz="1400" b="1" dirty="0" smtClean="0"/>
              <a:t>planets, </a:t>
            </a:r>
            <a:r>
              <a:rPr lang="en-GB" sz="1400" b="1" dirty="0"/>
              <a:t>moons, satellites </a:t>
            </a:r>
          </a:p>
        </p:txBody>
      </p:sp>
      <p:sp>
        <p:nvSpPr>
          <p:cNvPr id="61" name="Rectangle 12">
            <a:extLst>
              <a:ext uri="{FF2B5EF4-FFF2-40B4-BE49-F238E27FC236}">
                <a16:creationId xmlns:a16="http://schemas.microsoft.com/office/drawing/2014/main" id="{5B531A1C-1175-354E-A86E-BCDF78E66891}"/>
              </a:ext>
            </a:extLst>
          </p:cNvPr>
          <p:cNvSpPr>
            <a:spLocks noChangeArrowheads="1"/>
          </p:cNvSpPr>
          <p:nvPr/>
        </p:nvSpPr>
        <p:spPr bwMode="auto">
          <a:xfrm>
            <a:off x="9007594" y="23639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TextBox 40">
            <a:extLst>
              <a:ext uri="{FF2B5EF4-FFF2-40B4-BE49-F238E27FC236}">
                <a16:creationId xmlns:a16="http://schemas.microsoft.com/office/drawing/2014/main" id="{23EC9E16-B540-154F-9348-6676BD559EA4}"/>
              </a:ext>
            </a:extLst>
          </p:cNvPr>
          <p:cNvSpPr txBox="1"/>
          <p:nvPr/>
        </p:nvSpPr>
        <p:spPr>
          <a:xfrm>
            <a:off x="14373127" y="6564957"/>
            <a:ext cx="2423877" cy="400110"/>
          </a:xfrm>
          <a:prstGeom prst="rect">
            <a:avLst/>
          </a:prstGeom>
          <a:noFill/>
          <a:ln>
            <a:noFill/>
          </a:ln>
        </p:spPr>
        <p:txBody>
          <a:bodyPr wrap="square" rtlCol="0">
            <a:spAutoFit/>
          </a:bodyPr>
          <a:lstStyle/>
          <a:p>
            <a:r>
              <a:rPr lang="en-GB" sz="2000" dirty="0"/>
              <a:t>6 Gravity</a:t>
            </a:r>
          </a:p>
        </p:txBody>
      </p:sp>
      <p:cxnSp>
        <p:nvCxnSpPr>
          <p:cNvPr id="89" name="Straight Connector 88">
            <a:extLst>
              <a:ext uri="{FF2B5EF4-FFF2-40B4-BE49-F238E27FC236}">
                <a16:creationId xmlns:a16="http://schemas.microsoft.com/office/drawing/2014/main" id="{9CCC289C-CD75-A941-9E48-93FA52753B2E}"/>
              </a:ext>
            </a:extLst>
          </p:cNvPr>
          <p:cNvCxnSpPr>
            <a:cxnSpLocks/>
          </p:cNvCxnSpPr>
          <p:nvPr/>
        </p:nvCxnSpPr>
        <p:spPr>
          <a:xfrm flipH="1">
            <a:off x="4182917" y="2398628"/>
            <a:ext cx="49170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110C19B8-F05D-F546-AC35-7A92A1920443}"/>
              </a:ext>
            </a:extLst>
          </p:cNvPr>
          <p:cNvSpPr/>
          <p:nvPr/>
        </p:nvSpPr>
        <p:spPr>
          <a:xfrm>
            <a:off x="4229969" y="619159"/>
            <a:ext cx="3772619" cy="646331"/>
          </a:xfrm>
          <a:prstGeom prst="rect">
            <a:avLst/>
          </a:prstGeom>
        </p:spPr>
        <p:txBody>
          <a:bodyPr wrap="square">
            <a:spAutoFit/>
          </a:bodyPr>
          <a:lstStyle/>
          <a:p>
            <a:r>
              <a:rPr lang="en-GB" sz="1200" b="1" dirty="0">
                <a:ea typeface="Calibri" panose="020F0502020204030204" pitchFamily="34" charset="0"/>
                <a:cs typeface="Times New Roman" panose="02020603050405020304" pitchFamily="18" charset="0"/>
              </a:rPr>
              <a:t>The </a:t>
            </a:r>
            <a:r>
              <a:rPr lang="en-GB" sz="1200" dirty="0">
                <a:ea typeface="Calibri" panose="020F0502020204030204" pitchFamily="34" charset="0"/>
                <a:cs typeface="Times New Roman" panose="02020603050405020304" pitchFamily="18" charset="0"/>
              </a:rPr>
              <a:t>force of gravity is important to </a:t>
            </a:r>
            <a:r>
              <a:rPr lang="en-GB" sz="1200" dirty="0" smtClean="0">
                <a:ea typeface="Calibri" panose="020F0502020204030204" pitchFamily="34" charset="0"/>
                <a:cs typeface="Times New Roman" panose="02020603050405020304" pitchFamily="18" charset="0"/>
              </a:rPr>
              <a:t>Earth</a:t>
            </a:r>
            <a:r>
              <a:rPr lang="en-GB" sz="1200" dirty="0">
                <a:ea typeface="Calibri" panose="020F0502020204030204" pitchFamily="34" charset="0"/>
                <a:cs typeface="Times New Roman" panose="02020603050405020304" pitchFamily="18" charset="0"/>
              </a:rPr>
              <a:t>.</a:t>
            </a:r>
          </a:p>
          <a:p>
            <a:pPr algn="ctr"/>
            <a:endParaRPr lang="en-GB" sz="1200" dirty="0">
              <a:ea typeface="Calibri" panose="020F0502020204030204" pitchFamily="34" charset="0"/>
              <a:cs typeface="Times New Roman" panose="02020603050405020304" pitchFamily="18" charset="0"/>
            </a:endParaRPr>
          </a:p>
          <a:p>
            <a:pPr algn="ctr"/>
            <a:r>
              <a:rPr lang="en-GB" sz="1200" i="1" dirty="0">
                <a:solidFill>
                  <a:srgbClr val="FF40FF"/>
                </a:solidFill>
                <a:ea typeface="Calibri" panose="020F0502020204030204" pitchFamily="34" charset="0"/>
                <a:cs typeface="Times New Roman" panose="02020603050405020304" pitchFamily="18" charset="0"/>
              </a:rPr>
              <a:t>            Weight = mass x gravitational field strength</a:t>
            </a:r>
          </a:p>
        </p:txBody>
      </p:sp>
      <p:sp>
        <p:nvSpPr>
          <p:cNvPr id="86" name="Rectangle 14">
            <a:extLst>
              <a:ext uri="{FF2B5EF4-FFF2-40B4-BE49-F238E27FC236}">
                <a16:creationId xmlns:a16="http://schemas.microsoft.com/office/drawing/2014/main" id="{F53B6ABB-56C1-D64A-B913-52360E3ED8E7}"/>
              </a:ext>
            </a:extLst>
          </p:cNvPr>
          <p:cNvSpPr>
            <a:spLocks noChangeArrowheads="1"/>
          </p:cNvSpPr>
          <p:nvPr/>
        </p:nvSpPr>
        <p:spPr bwMode="auto">
          <a:xfrm>
            <a:off x="9533998" y="2929606"/>
            <a:ext cx="13259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1" name="Rectangle 100">
            <a:extLst>
              <a:ext uri="{FF2B5EF4-FFF2-40B4-BE49-F238E27FC236}">
                <a16:creationId xmlns:a16="http://schemas.microsoft.com/office/drawing/2014/main" id="{9E86B266-853C-2F46-ADAB-CB94ACAB4883}"/>
              </a:ext>
            </a:extLst>
          </p:cNvPr>
          <p:cNvSpPr/>
          <p:nvPr/>
        </p:nvSpPr>
        <p:spPr>
          <a:xfrm>
            <a:off x="-1041" y="543054"/>
            <a:ext cx="4206041" cy="2862322"/>
          </a:xfrm>
          <a:prstGeom prst="rect">
            <a:avLst/>
          </a:prstGeom>
        </p:spPr>
        <p:txBody>
          <a:bodyPr wrap="square">
            <a:spAutoFit/>
          </a:bodyPr>
          <a:lstStyle/>
          <a:p>
            <a:r>
              <a:rPr lang="en-GB" sz="1200" dirty="0"/>
              <a:t>Planets orbit the Sun in orbits. The more distant a planet is the longer it takes to orbit the Sun.</a:t>
            </a:r>
          </a:p>
          <a:p>
            <a:r>
              <a:rPr lang="en-GB" sz="1200" dirty="0"/>
              <a:t>Artificial satellites are man-made satellites that orbit the Earth. They are used for: communications, GPS, weather forecasting, surveys of the Earth’s surface, map making , spying and space explorations. </a:t>
            </a:r>
          </a:p>
          <a:p>
            <a:r>
              <a:rPr lang="en-GB" sz="1200" dirty="0" smtClean="0"/>
              <a:t>If an object moves in circular motion, the speed of the object does not change, but the direction of travel changes. </a:t>
            </a:r>
            <a:r>
              <a:rPr lang="en-GB" sz="1200" dirty="0"/>
              <a:t>The instantaneous velocity is perpendicular to the centripetal force. The velocity changes. </a:t>
            </a:r>
            <a:r>
              <a:rPr lang="en-GB" sz="1200" dirty="0" smtClean="0"/>
              <a:t>The change in velocity is acceleration. The </a:t>
            </a:r>
            <a:r>
              <a:rPr lang="en-GB" sz="1200" dirty="0"/>
              <a:t>force of gravity pulls the object in a curved path. </a:t>
            </a:r>
            <a:r>
              <a:rPr lang="en-GB" sz="1200" dirty="0" smtClean="0"/>
              <a:t>These two quantities create a resultant force called </a:t>
            </a:r>
            <a:r>
              <a:rPr lang="en-GB" sz="1200" dirty="0"/>
              <a:t>centripetal </a:t>
            </a:r>
            <a:r>
              <a:rPr lang="en-GB" sz="1200" dirty="0" smtClean="0"/>
              <a:t>force</a:t>
            </a:r>
            <a:r>
              <a:rPr lang="en-GB" sz="1200" dirty="0"/>
              <a:t> </a:t>
            </a:r>
            <a:r>
              <a:rPr lang="en-GB" sz="1200" dirty="0" smtClean="0"/>
              <a:t>which acts towards the centre of the circle.</a:t>
            </a:r>
            <a:endParaRPr lang="en-GB" sz="1200" dirty="0"/>
          </a:p>
          <a:p>
            <a:r>
              <a:rPr lang="en-GB" sz="1200" dirty="0"/>
              <a:t>Some  objects move in Elliptical orbits. For them, distance is not constant, speed </a:t>
            </a:r>
            <a:r>
              <a:rPr lang="en-GB" sz="1200" dirty="0" smtClean="0"/>
              <a:t>changes. Therefore </a:t>
            </a:r>
            <a:r>
              <a:rPr lang="en-GB" sz="1200" dirty="0"/>
              <a:t>acceleration is not constant</a:t>
            </a:r>
          </a:p>
        </p:txBody>
      </p:sp>
      <p:sp>
        <p:nvSpPr>
          <p:cNvPr id="92" name="Rectangle 16">
            <a:extLst>
              <a:ext uri="{FF2B5EF4-FFF2-40B4-BE49-F238E27FC236}">
                <a16:creationId xmlns:a16="http://schemas.microsoft.com/office/drawing/2014/main" id="{CF5A2CA3-B978-7F40-AF7F-2F36DFD868A2}"/>
              </a:ext>
            </a:extLst>
          </p:cNvPr>
          <p:cNvSpPr>
            <a:spLocks noChangeArrowheads="1"/>
          </p:cNvSpPr>
          <p:nvPr/>
        </p:nvSpPr>
        <p:spPr bwMode="auto">
          <a:xfrm>
            <a:off x="1820902" y="5402028"/>
            <a:ext cx="152104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6" name="Rectangle 18">
            <a:extLst>
              <a:ext uri="{FF2B5EF4-FFF2-40B4-BE49-F238E27FC236}">
                <a16:creationId xmlns:a16="http://schemas.microsoft.com/office/drawing/2014/main" id="{33721F59-C4C5-3A45-B319-83D2943DDCA2}"/>
              </a:ext>
            </a:extLst>
          </p:cNvPr>
          <p:cNvSpPr>
            <a:spLocks noChangeArrowheads="1"/>
          </p:cNvSpPr>
          <p:nvPr/>
        </p:nvSpPr>
        <p:spPr bwMode="auto">
          <a:xfrm>
            <a:off x="5126780" y="5894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9" name="Table 98">
            <a:extLst>
              <a:ext uri="{FF2B5EF4-FFF2-40B4-BE49-F238E27FC236}">
                <a16:creationId xmlns:a16="http://schemas.microsoft.com/office/drawing/2014/main" id="{70A9B3F8-CE92-7548-9B64-824B88A0302D}"/>
              </a:ext>
            </a:extLst>
          </p:cNvPr>
          <p:cNvGraphicFramePr>
            <a:graphicFrameLocks noGrp="1"/>
          </p:cNvGraphicFramePr>
          <p:nvPr>
            <p:extLst>
              <p:ext uri="{D42A27DB-BD31-4B8C-83A1-F6EECF244321}">
                <p14:modId xmlns:p14="http://schemas.microsoft.com/office/powerpoint/2010/main" val="3096964758"/>
              </p:ext>
            </p:extLst>
          </p:nvPr>
        </p:nvGraphicFramePr>
        <p:xfrm>
          <a:off x="5370" y="4635144"/>
          <a:ext cx="4506948" cy="1097280"/>
        </p:xfrm>
        <a:graphic>
          <a:graphicData uri="http://schemas.openxmlformats.org/drawingml/2006/table">
            <a:tbl>
              <a:tblPr firstRow="1" firstCol="1" bandRow="1">
                <a:tableStyleId>{5C22544A-7EE6-4342-B048-85BDC9FD1C3A}</a:tableStyleId>
              </a:tblPr>
              <a:tblGrid>
                <a:gridCol w="4506948">
                  <a:extLst>
                    <a:ext uri="{9D8B030D-6E8A-4147-A177-3AD203B41FA5}">
                      <a16:colId xmlns:a16="http://schemas.microsoft.com/office/drawing/2014/main" val="2694459605"/>
                    </a:ext>
                  </a:extLst>
                </a:gridCol>
              </a:tblGrid>
              <a:tr h="946325">
                <a:tc>
                  <a:txBody>
                    <a:bodyPr/>
                    <a:lstStyle/>
                    <a:p>
                      <a:pPr>
                        <a:spcAft>
                          <a:spcPts val="0"/>
                        </a:spcAft>
                      </a:pPr>
                      <a:r>
                        <a:rPr lang="en-GB" sz="1200" b="0" dirty="0">
                          <a:solidFill>
                            <a:schemeClr val="tx1"/>
                          </a:solidFill>
                          <a:effectLst/>
                          <a:latin typeface="+mn-lt"/>
                          <a:cs typeface="Arial" panose="020B0604020202020204" pitchFamily="34" charset="0"/>
                        </a:rPr>
                        <a:t>The Big Bang theory states that the </a:t>
                      </a:r>
                      <a:r>
                        <a:rPr lang="en-GB" sz="1200" b="0" dirty="0" smtClean="0">
                          <a:solidFill>
                            <a:schemeClr val="tx1"/>
                          </a:solidFill>
                          <a:effectLst/>
                          <a:latin typeface="+mn-lt"/>
                          <a:cs typeface="Arial" panose="020B0604020202020204" pitchFamily="34" charset="0"/>
                        </a:rPr>
                        <a:t>Universe </a:t>
                      </a:r>
                      <a:r>
                        <a:rPr lang="en-GB" sz="1200" b="0" dirty="0">
                          <a:solidFill>
                            <a:schemeClr val="tx1"/>
                          </a:solidFill>
                          <a:effectLst/>
                          <a:latin typeface="+mn-lt"/>
                          <a:cs typeface="Arial" panose="020B0604020202020204" pitchFamily="34" charset="0"/>
                        </a:rPr>
                        <a:t>began from a very small region that was extremely hot and dense. When the Big Bang happened, matter and high energy radiation was released. </a:t>
                      </a:r>
                      <a:r>
                        <a:rPr lang="en-GB" sz="1200" b="0" dirty="0" smtClean="0">
                          <a:solidFill>
                            <a:schemeClr val="tx1"/>
                          </a:solidFill>
                          <a:effectLst/>
                          <a:latin typeface="+mn-lt"/>
                          <a:cs typeface="Arial" panose="020B0604020202020204" pitchFamily="34" charset="0"/>
                        </a:rPr>
                        <a:t>Since then, </a:t>
                      </a:r>
                      <a:r>
                        <a:rPr lang="en-GB" sz="1200" b="0" dirty="0">
                          <a:solidFill>
                            <a:schemeClr val="tx1"/>
                          </a:solidFill>
                          <a:effectLst/>
                          <a:latin typeface="+mn-lt"/>
                          <a:cs typeface="Arial" panose="020B0604020202020204" pitchFamily="34" charset="0"/>
                        </a:rPr>
                        <a:t>space started expanding and the expansion is still happening. The evidence is that the distant galaxies are moving faster and faster away from us. </a:t>
                      </a:r>
                    </a:p>
                  </a:txBody>
                  <a:tcPr marL="68580" marR="68580" marT="0" marB="0">
                    <a:solidFill>
                      <a:schemeClr val="bg1"/>
                    </a:solidFill>
                  </a:tcPr>
                </a:tc>
                <a:extLst>
                  <a:ext uri="{0D108BD9-81ED-4DB2-BD59-A6C34878D82A}">
                    <a16:rowId xmlns:a16="http://schemas.microsoft.com/office/drawing/2014/main" val="1600807079"/>
                  </a:ext>
                </a:extLst>
              </a:tr>
            </a:tbl>
          </a:graphicData>
        </a:graphic>
      </p:graphicFrame>
      <p:sp>
        <p:nvSpPr>
          <p:cNvPr id="116" name="Rectangle 115">
            <a:extLst>
              <a:ext uri="{FF2B5EF4-FFF2-40B4-BE49-F238E27FC236}">
                <a16:creationId xmlns:a16="http://schemas.microsoft.com/office/drawing/2014/main" id="{4BD35894-2E12-9D41-80BC-C19B00437587}"/>
              </a:ext>
            </a:extLst>
          </p:cNvPr>
          <p:cNvSpPr/>
          <p:nvPr/>
        </p:nvSpPr>
        <p:spPr>
          <a:xfrm>
            <a:off x="12008" y="5721433"/>
            <a:ext cx="2572426" cy="1015663"/>
          </a:xfrm>
          <a:prstGeom prst="rect">
            <a:avLst/>
          </a:prstGeom>
        </p:spPr>
        <p:txBody>
          <a:bodyPr wrap="square">
            <a:spAutoFit/>
          </a:bodyPr>
          <a:lstStyle/>
          <a:p>
            <a:r>
              <a:rPr lang="en-GB" sz="1200" dirty="0">
                <a:cs typeface="Arial" panose="020B0604020202020204" pitchFamily="34" charset="0"/>
              </a:rPr>
              <a:t>There is an observed increase in the wavelength of light from distant galaxies – the further the galaxy, the greater the </a:t>
            </a:r>
            <a:r>
              <a:rPr lang="en-GB" sz="1200" dirty="0" smtClean="0">
                <a:cs typeface="Arial" panose="020B0604020202020204" pitchFamily="34" charset="0"/>
              </a:rPr>
              <a:t>apparent change in wavelength</a:t>
            </a:r>
            <a:r>
              <a:rPr lang="en-GB" sz="1200" dirty="0">
                <a:cs typeface="Arial" panose="020B0604020202020204" pitchFamily="34" charset="0"/>
              </a:rPr>
              <a:t>, the bigger the Red </a:t>
            </a:r>
            <a:r>
              <a:rPr lang="en-GB" sz="1200" dirty="0" smtClean="0">
                <a:cs typeface="Arial" panose="020B0604020202020204" pitchFamily="34" charset="0"/>
              </a:rPr>
              <a:t>Shift</a:t>
            </a:r>
            <a:endParaRPr lang="en-US" sz="1200" dirty="0"/>
          </a:p>
        </p:txBody>
      </p:sp>
      <p:sp>
        <p:nvSpPr>
          <p:cNvPr id="12" name="Rectangle 2">
            <a:extLst>
              <a:ext uri="{FF2B5EF4-FFF2-40B4-BE49-F238E27FC236}">
                <a16:creationId xmlns:a16="http://schemas.microsoft.com/office/drawing/2014/main" id="{BE9F7A7C-7D9C-124C-B235-1C6E2C082BEA}"/>
              </a:ext>
            </a:extLst>
          </p:cNvPr>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7">
            <a:extLst>
              <a:ext uri="{FF2B5EF4-FFF2-40B4-BE49-F238E27FC236}">
                <a16:creationId xmlns:a16="http://schemas.microsoft.com/office/drawing/2014/main" id="{CDB9A62B-6141-3C45-B83F-C824F3C08BBF}"/>
              </a:ext>
            </a:extLst>
          </p:cNvPr>
          <p:cNvSpPr>
            <a:spLocks noChangeArrowheads="1"/>
          </p:cNvSpPr>
          <p:nvPr/>
        </p:nvSpPr>
        <p:spPr bwMode="auto">
          <a:xfrm>
            <a:off x="6631415" y="556991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8" name="Picture 77">
            <a:extLst>
              <a:ext uri="{FF2B5EF4-FFF2-40B4-BE49-F238E27FC236}">
                <a16:creationId xmlns:a16="http://schemas.microsoft.com/office/drawing/2014/main" id="{04364852-EAE3-5D4A-A726-02D1E363412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9241" y="29052"/>
            <a:ext cx="1876126" cy="1013082"/>
          </a:xfrm>
          <a:prstGeom prst="rect">
            <a:avLst/>
          </a:prstGeom>
          <a:noFill/>
        </p:spPr>
      </p:pic>
      <p:sp>
        <p:nvSpPr>
          <p:cNvPr id="43" name="Rectangle 9">
            <a:extLst>
              <a:ext uri="{FF2B5EF4-FFF2-40B4-BE49-F238E27FC236}">
                <a16:creationId xmlns:a16="http://schemas.microsoft.com/office/drawing/2014/main" id="{C8731D3D-5A91-264E-8B54-828C071A1656}"/>
              </a:ext>
            </a:extLst>
          </p:cNvPr>
          <p:cNvSpPr>
            <a:spLocks noChangeArrowheads="1"/>
          </p:cNvSpPr>
          <p:nvPr/>
        </p:nvSpPr>
        <p:spPr bwMode="auto">
          <a:xfrm>
            <a:off x="9086007" y="393433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88" name="Straight Connector 87">
            <a:extLst>
              <a:ext uri="{FF2B5EF4-FFF2-40B4-BE49-F238E27FC236}">
                <a16:creationId xmlns:a16="http://schemas.microsoft.com/office/drawing/2014/main" id="{4A1B451A-1FE9-954B-A00A-B565020BC037}"/>
              </a:ext>
            </a:extLst>
          </p:cNvPr>
          <p:cNvCxnSpPr>
            <a:cxnSpLocks/>
          </p:cNvCxnSpPr>
          <p:nvPr/>
        </p:nvCxnSpPr>
        <p:spPr>
          <a:xfrm>
            <a:off x="4182917" y="0"/>
            <a:ext cx="0" cy="4315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E5554FFC-66A1-FB45-87F4-D61B5A536E9F}"/>
              </a:ext>
            </a:extLst>
          </p:cNvPr>
          <p:cNvSpPr/>
          <p:nvPr/>
        </p:nvSpPr>
        <p:spPr>
          <a:xfrm>
            <a:off x="4375575" y="4281642"/>
            <a:ext cx="2189324" cy="2123658"/>
          </a:xfrm>
          <a:prstGeom prst="rect">
            <a:avLst/>
          </a:prstGeom>
        </p:spPr>
        <p:txBody>
          <a:bodyPr wrap="square">
            <a:spAutoFit/>
          </a:bodyPr>
          <a:lstStyle/>
          <a:p>
            <a:r>
              <a:rPr lang="en-GB" sz="1200" dirty="0">
                <a:cs typeface="Arial" panose="020B0604020202020204" pitchFamily="34" charset="0"/>
              </a:rPr>
              <a:t>The same effect can be detected with sound. </a:t>
            </a:r>
            <a:r>
              <a:rPr lang="en-GB" sz="1200" dirty="0" smtClean="0">
                <a:cs typeface="Arial" panose="020B0604020202020204" pitchFamily="34" charset="0"/>
              </a:rPr>
              <a:t>The Doppler </a:t>
            </a:r>
            <a:r>
              <a:rPr lang="en-GB" sz="1200" dirty="0">
                <a:cs typeface="Arial" panose="020B0604020202020204" pitchFamily="34" charset="0"/>
              </a:rPr>
              <a:t>E</a:t>
            </a:r>
            <a:r>
              <a:rPr lang="en-GB" sz="1200" dirty="0" smtClean="0">
                <a:cs typeface="Arial" panose="020B0604020202020204" pitchFamily="34" charset="0"/>
              </a:rPr>
              <a:t>ffect </a:t>
            </a:r>
            <a:r>
              <a:rPr lang="en-GB" sz="1200" dirty="0">
                <a:cs typeface="Arial" panose="020B0604020202020204" pitchFamily="34" charset="0"/>
              </a:rPr>
              <a:t>states when a </a:t>
            </a:r>
            <a:r>
              <a:rPr lang="en-GB" sz="1200" dirty="0" smtClean="0">
                <a:cs typeface="Arial" panose="020B0604020202020204" pitchFamily="34" charset="0"/>
              </a:rPr>
              <a:t>car </a:t>
            </a:r>
            <a:r>
              <a:rPr lang="en-GB" sz="1200" dirty="0">
                <a:cs typeface="Arial" panose="020B0604020202020204" pitchFamily="34" charset="0"/>
              </a:rPr>
              <a:t>moves away from the observer, the pitch </a:t>
            </a:r>
            <a:r>
              <a:rPr lang="en-GB" sz="1200" dirty="0" smtClean="0">
                <a:cs typeface="Arial" panose="020B0604020202020204" pitchFamily="34" charset="0"/>
              </a:rPr>
              <a:t>of the engine decreases</a:t>
            </a:r>
            <a:r>
              <a:rPr lang="en-GB" sz="1200" dirty="0">
                <a:cs typeface="Arial" panose="020B0604020202020204" pitchFamily="34" charset="0"/>
              </a:rPr>
              <a:t>, and the wavelength increases. When the car moves towards the </a:t>
            </a:r>
            <a:r>
              <a:rPr lang="en-GB" sz="1200" dirty="0" smtClean="0">
                <a:cs typeface="Arial" panose="020B0604020202020204" pitchFamily="34" charset="0"/>
              </a:rPr>
              <a:t>observer </a:t>
            </a:r>
            <a:r>
              <a:rPr lang="en-GB" sz="1200" dirty="0">
                <a:cs typeface="Arial" panose="020B0604020202020204" pitchFamily="34" charset="0"/>
              </a:rPr>
              <a:t>the pitch increases so the wavelength decreases. This is called the Doppler </a:t>
            </a:r>
            <a:r>
              <a:rPr lang="en-GB" sz="1200" dirty="0" smtClean="0">
                <a:cs typeface="Arial" panose="020B0604020202020204" pitchFamily="34" charset="0"/>
              </a:rPr>
              <a:t>Effect </a:t>
            </a:r>
            <a:endParaRPr lang="en-US" sz="1200" dirty="0"/>
          </a:p>
        </p:txBody>
      </p:sp>
      <p:sp>
        <p:nvSpPr>
          <p:cNvPr id="48" name="Rectangle 11">
            <a:extLst>
              <a:ext uri="{FF2B5EF4-FFF2-40B4-BE49-F238E27FC236}">
                <a16:creationId xmlns:a16="http://schemas.microsoft.com/office/drawing/2014/main" id="{A0F55F8D-CEBC-2C41-BF12-F868BACF1363}"/>
              </a:ext>
            </a:extLst>
          </p:cNvPr>
          <p:cNvSpPr>
            <a:spLocks noChangeArrowheads="1"/>
          </p:cNvSpPr>
          <p:nvPr/>
        </p:nvSpPr>
        <p:spPr bwMode="auto">
          <a:xfrm>
            <a:off x="9197019" y="451173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Rectangle 13">
            <a:extLst>
              <a:ext uri="{FF2B5EF4-FFF2-40B4-BE49-F238E27FC236}">
                <a16:creationId xmlns:a16="http://schemas.microsoft.com/office/drawing/2014/main" id="{3584DA30-6DD8-C746-8166-5A3039F855B7}"/>
              </a:ext>
            </a:extLst>
          </p:cNvPr>
          <p:cNvSpPr>
            <a:spLocks noChangeArrowheads="1"/>
          </p:cNvSpPr>
          <p:nvPr/>
        </p:nvSpPr>
        <p:spPr bwMode="auto">
          <a:xfrm>
            <a:off x="6698544" y="43973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8" name="TextBox 97">
            <a:extLst>
              <a:ext uri="{FF2B5EF4-FFF2-40B4-BE49-F238E27FC236}">
                <a16:creationId xmlns:a16="http://schemas.microsoft.com/office/drawing/2014/main" id="{AAE22F8D-220F-E84E-A82E-60EA71CB3E0A}"/>
              </a:ext>
            </a:extLst>
          </p:cNvPr>
          <p:cNvSpPr txBox="1"/>
          <p:nvPr/>
        </p:nvSpPr>
        <p:spPr>
          <a:xfrm>
            <a:off x="4625550" y="177479"/>
            <a:ext cx="1827689" cy="307777"/>
          </a:xfrm>
          <a:prstGeom prst="rect">
            <a:avLst/>
          </a:prstGeom>
          <a:noFill/>
          <a:ln>
            <a:noFill/>
          </a:ln>
        </p:spPr>
        <p:txBody>
          <a:bodyPr wrap="square" rtlCol="0">
            <a:spAutoFit/>
          </a:bodyPr>
          <a:lstStyle/>
          <a:p>
            <a:r>
              <a:rPr lang="en-GB" sz="1400" b="1" dirty="0"/>
              <a:t>6 Gravity </a:t>
            </a:r>
          </a:p>
        </p:txBody>
      </p:sp>
      <p:sp>
        <p:nvSpPr>
          <p:cNvPr id="74" name="Rectangle 73">
            <a:extLst>
              <a:ext uri="{FF2B5EF4-FFF2-40B4-BE49-F238E27FC236}">
                <a16:creationId xmlns:a16="http://schemas.microsoft.com/office/drawing/2014/main" id="{0F45FD99-5A63-8444-840B-AF8C52815028}"/>
              </a:ext>
            </a:extLst>
          </p:cNvPr>
          <p:cNvSpPr/>
          <p:nvPr/>
        </p:nvSpPr>
        <p:spPr>
          <a:xfrm>
            <a:off x="4241053" y="1226244"/>
            <a:ext cx="4390455" cy="830997"/>
          </a:xfrm>
          <a:prstGeom prst="rect">
            <a:avLst/>
          </a:prstGeom>
        </p:spPr>
        <p:txBody>
          <a:bodyPr wrap="square">
            <a:spAutoFit/>
          </a:bodyPr>
          <a:lstStyle/>
          <a:p>
            <a:r>
              <a:rPr lang="en-GB" sz="1200" dirty="0">
                <a:ea typeface="Calibri" panose="020F0502020204030204" pitchFamily="34" charset="0"/>
                <a:cs typeface="Times New Roman" panose="02020603050405020304" pitchFamily="18" charset="0"/>
              </a:rPr>
              <a:t>On </a:t>
            </a:r>
            <a:r>
              <a:rPr lang="en-GB" sz="1200" dirty="0" smtClean="0">
                <a:ea typeface="Calibri" panose="020F0502020204030204" pitchFamily="34" charset="0"/>
                <a:cs typeface="Times New Roman" panose="02020603050405020304" pitchFamily="18" charset="0"/>
              </a:rPr>
              <a:t>Earth</a:t>
            </a:r>
            <a:r>
              <a:rPr lang="en-GB" sz="1200" dirty="0">
                <a:ea typeface="Calibri" panose="020F0502020204030204" pitchFamily="34" charset="0"/>
                <a:cs typeface="Times New Roman" panose="02020603050405020304" pitchFamily="18" charset="0"/>
              </a:rPr>
              <a:t>, gravitational field strength is 10 N/kg.</a:t>
            </a:r>
          </a:p>
          <a:p>
            <a:r>
              <a:rPr lang="en-GB" sz="1200" dirty="0">
                <a:ea typeface="Calibri" panose="020F0502020204030204" pitchFamily="34" charset="0"/>
                <a:cs typeface="Times New Roman" panose="02020603050405020304" pitchFamily="18" charset="0"/>
              </a:rPr>
              <a:t>Gravitational field strength is different on other planets and </a:t>
            </a:r>
            <a:r>
              <a:rPr lang="en-GB" sz="1200" dirty="0" smtClean="0">
                <a:ea typeface="Calibri" panose="020F0502020204030204" pitchFamily="34" charset="0"/>
                <a:cs typeface="Times New Roman" panose="02020603050405020304" pitchFamily="18" charset="0"/>
              </a:rPr>
              <a:t>stars.</a:t>
            </a:r>
          </a:p>
          <a:p>
            <a:r>
              <a:rPr lang="en-GB" sz="1200" dirty="0" smtClean="0">
                <a:ea typeface="Calibri" panose="020F0502020204030204" pitchFamily="34" charset="0"/>
                <a:cs typeface="Times New Roman" panose="02020603050405020304" pitchFamily="18" charset="0"/>
              </a:rPr>
              <a:t>The </a:t>
            </a:r>
            <a:r>
              <a:rPr lang="en-GB" sz="1200" dirty="0">
                <a:ea typeface="Calibri" panose="020F0502020204030204" pitchFamily="34" charset="0"/>
                <a:cs typeface="Times New Roman" panose="02020603050405020304" pitchFamily="18" charset="0"/>
              </a:rPr>
              <a:t>more distant a planet is, the weaker the force of </a:t>
            </a:r>
            <a:r>
              <a:rPr lang="en-GB" sz="1200" dirty="0" smtClean="0">
                <a:ea typeface="Calibri" panose="020F0502020204030204" pitchFamily="34" charset="0"/>
                <a:cs typeface="Times New Roman" panose="02020603050405020304" pitchFamily="18" charset="0"/>
              </a:rPr>
              <a:t>gravity, the </a:t>
            </a:r>
            <a:r>
              <a:rPr lang="en-GB" sz="1200" dirty="0">
                <a:ea typeface="Calibri" panose="020F0502020204030204" pitchFamily="34" charset="0"/>
                <a:cs typeface="Times New Roman" panose="02020603050405020304" pitchFamily="18" charset="0"/>
              </a:rPr>
              <a:t>slower the planet moves .</a:t>
            </a:r>
          </a:p>
        </p:txBody>
      </p:sp>
      <p:sp>
        <p:nvSpPr>
          <p:cNvPr id="122" name="Rectangle 121">
            <a:extLst>
              <a:ext uri="{FF2B5EF4-FFF2-40B4-BE49-F238E27FC236}">
                <a16:creationId xmlns:a16="http://schemas.microsoft.com/office/drawing/2014/main" id="{E58EE519-0A32-8445-BA61-1DD88F9C1CF9}"/>
              </a:ext>
            </a:extLst>
          </p:cNvPr>
          <p:cNvSpPr/>
          <p:nvPr/>
        </p:nvSpPr>
        <p:spPr>
          <a:xfrm>
            <a:off x="6693881" y="2572711"/>
            <a:ext cx="2195497" cy="1384995"/>
          </a:xfrm>
          <a:prstGeom prst="rect">
            <a:avLst/>
          </a:prstGeom>
        </p:spPr>
        <p:txBody>
          <a:bodyPr wrap="square">
            <a:spAutoFit/>
          </a:bodyPr>
          <a:lstStyle/>
          <a:p>
            <a:r>
              <a:rPr lang="en-GB" sz="1200" dirty="0">
                <a:cs typeface="Arial" panose="020B0604020202020204" pitchFamily="34" charset="0"/>
              </a:rPr>
              <a:t>It is thought that </a:t>
            </a:r>
            <a:r>
              <a:rPr lang="en-GB" sz="1200" b="1" i="1" dirty="0">
                <a:cs typeface="Arial" panose="020B0604020202020204" pitchFamily="34" charset="0"/>
              </a:rPr>
              <a:t>dark energy </a:t>
            </a:r>
            <a:r>
              <a:rPr lang="en-GB" sz="1200" dirty="0">
                <a:cs typeface="Arial" panose="020B0604020202020204" pitchFamily="34" charset="0"/>
              </a:rPr>
              <a:t>hold the galaxies together by gravitational attraction. Also it is thought that </a:t>
            </a:r>
            <a:r>
              <a:rPr lang="en-GB" sz="1200" b="1" i="1" dirty="0">
                <a:cs typeface="Arial" panose="020B0604020202020204" pitchFamily="34" charset="0"/>
              </a:rPr>
              <a:t>dark matter</a:t>
            </a:r>
            <a:r>
              <a:rPr lang="en-GB" sz="1200" dirty="0">
                <a:cs typeface="Arial" panose="020B0604020202020204" pitchFamily="34" charset="0"/>
              </a:rPr>
              <a:t> is responsible for the increased rate of expansion of the </a:t>
            </a:r>
            <a:r>
              <a:rPr lang="en-GB" sz="1200" dirty="0" smtClean="0">
                <a:cs typeface="Arial" panose="020B0604020202020204" pitchFamily="34" charset="0"/>
              </a:rPr>
              <a:t>Universe</a:t>
            </a:r>
            <a:r>
              <a:rPr lang="en-GB" sz="1200" dirty="0">
                <a:cs typeface="Arial" panose="020B0604020202020204" pitchFamily="34" charset="0"/>
              </a:rPr>
              <a:t>. </a:t>
            </a:r>
            <a:endParaRPr lang="en-US" sz="1200" dirty="0"/>
          </a:p>
        </p:txBody>
      </p:sp>
      <p:cxnSp>
        <p:nvCxnSpPr>
          <p:cNvPr id="128" name="Straight Connector 127">
            <a:extLst>
              <a:ext uri="{FF2B5EF4-FFF2-40B4-BE49-F238E27FC236}">
                <a16:creationId xmlns:a16="http://schemas.microsoft.com/office/drawing/2014/main" id="{7870406B-3902-6447-837C-CACD6013612D}"/>
              </a:ext>
            </a:extLst>
          </p:cNvPr>
          <p:cNvCxnSpPr>
            <a:cxnSpLocks/>
          </p:cNvCxnSpPr>
          <p:nvPr/>
        </p:nvCxnSpPr>
        <p:spPr>
          <a:xfrm>
            <a:off x="6334467" y="5069886"/>
            <a:ext cx="7281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2">
            <a:extLst>
              <a:ext uri="{FF2B5EF4-FFF2-40B4-BE49-F238E27FC236}">
                <a16:creationId xmlns:a16="http://schemas.microsoft.com/office/drawing/2014/main" id="{FEE56FBF-7E54-EB4F-9833-C0B982F51A2A}"/>
              </a:ext>
            </a:extLst>
          </p:cNvPr>
          <p:cNvSpPr>
            <a:spLocks noChangeArrowheads="1"/>
          </p:cNvSpPr>
          <p:nvPr/>
        </p:nvSpPr>
        <p:spPr bwMode="auto">
          <a:xfrm>
            <a:off x="-1524000" y="-184666"/>
            <a:ext cx="10288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3" name="Picture 72" descr="Evidence for geocentric model heliocentric model history of ..."/>
          <p:cNvPicPr/>
          <p:nvPr/>
        </p:nvPicPr>
        <p:blipFill>
          <a:blip r:embed="rId7">
            <a:extLst>
              <a:ext uri="{28A0092B-C50C-407E-A947-70E740481C1C}">
                <a14:useLocalDpi xmlns:a14="http://schemas.microsoft.com/office/drawing/2010/main" val="0"/>
              </a:ext>
            </a:extLst>
          </a:blip>
          <a:srcRect/>
          <a:stretch>
            <a:fillRect/>
          </a:stretch>
        </p:blipFill>
        <p:spPr bwMode="auto">
          <a:xfrm>
            <a:off x="175779" y="3435720"/>
            <a:ext cx="3795559" cy="850316"/>
          </a:xfrm>
          <a:prstGeom prst="rect">
            <a:avLst/>
          </a:prstGeom>
          <a:noFill/>
          <a:ln>
            <a:noFill/>
          </a:ln>
        </p:spPr>
      </p:pic>
      <p:pic>
        <p:nvPicPr>
          <p:cNvPr id="75" name="Picture 74" descr="Navigation Satellites"/>
          <p:cNvPicPr/>
          <p:nvPr/>
        </p:nvPicPr>
        <p:blipFill>
          <a:blip r:embed="rId8">
            <a:extLst>
              <a:ext uri="{28A0092B-C50C-407E-A947-70E740481C1C}">
                <a14:useLocalDpi xmlns:a14="http://schemas.microsoft.com/office/drawing/2010/main" val="0"/>
              </a:ext>
            </a:extLst>
          </a:blip>
          <a:srcRect/>
          <a:stretch>
            <a:fillRect/>
          </a:stretch>
        </p:blipFill>
        <p:spPr bwMode="auto">
          <a:xfrm>
            <a:off x="2797862" y="5622991"/>
            <a:ext cx="806942" cy="796569"/>
          </a:xfrm>
          <a:prstGeom prst="rect">
            <a:avLst/>
          </a:prstGeom>
          <a:noFill/>
          <a:ln>
            <a:noFill/>
          </a:ln>
        </p:spPr>
      </p:pic>
      <p:sp>
        <p:nvSpPr>
          <p:cNvPr id="50" name="Rectangle 49">
            <a:extLst>
              <a:ext uri="{FF2B5EF4-FFF2-40B4-BE49-F238E27FC236}">
                <a16:creationId xmlns:a16="http://schemas.microsoft.com/office/drawing/2014/main" id="{0F45FD99-5A63-8444-840B-AF8C52815028}"/>
              </a:ext>
            </a:extLst>
          </p:cNvPr>
          <p:cNvSpPr/>
          <p:nvPr/>
        </p:nvSpPr>
        <p:spPr>
          <a:xfrm>
            <a:off x="4232170" y="1947254"/>
            <a:ext cx="4390455" cy="461665"/>
          </a:xfrm>
          <a:prstGeom prst="rect">
            <a:avLst/>
          </a:prstGeom>
        </p:spPr>
        <p:txBody>
          <a:bodyPr wrap="square">
            <a:spAutoFit/>
          </a:bodyPr>
          <a:lstStyle/>
          <a:p>
            <a:r>
              <a:rPr lang="en-GB" sz="1200" dirty="0" smtClean="0">
                <a:ea typeface="Calibri" panose="020F0502020204030204" pitchFamily="34" charset="0"/>
                <a:cs typeface="Times New Roman" panose="02020603050405020304" pitchFamily="18" charset="0"/>
              </a:rPr>
              <a:t>Gravity is an inverse square law. If you triple the distance the force of gravity is 1/9</a:t>
            </a:r>
            <a:r>
              <a:rPr lang="en-GB" sz="1200" baseline="30000" dirty="0" smtClean="0">
                <a:ea typeface="Calibri" panose="020F0502020204030204" pitchFamily="34" charset="0"/>
                <a:cs typeface="Times New Roman" panose="02020603050405020304" pitchFamily="18" charset="0"/>
              </a:rPr>
              <a:t>th</a:t>
            </a:r>
            <a:r>
              <a:rPr lang="en-GB" sz="1200" dirty="0" smtClean="0">
                <a:ea typeface="Calibri" panose="020F0502020204030204" pitchFamily="34" charset="0"/>
                <a:cs typeface="Times New Roman" panose="02020603050405020304" pitchFamily="18" charset="0"/>
              </a:rPr>
              <a:t> .</a:t>
            </a:r>
            <a:endParaRPr lang="en-GB"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8877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00A1427A9D645B9CFD1A1A8B065B3" ma:contentTypeVersion="4" ma:contentTypeDescription="Create a new document." ma:contentTypeScope="" ma:versionID="33bf7e9959602a569ed5708cb50bfd6d">
  <xsd:schema xmlns:xsd="http://www.w3.org/2001/XMLSchema" xmlns:xs="http://www.w3.org/2001/XMLSchema" xmlns:p="http://schemas.microsoft.com/office/2006/metadata/properties" xmlns:ns2="aef8632f-f0dc-4867-8d80-544330cb397b" targetNamespace="http://schemas.microsoft.com/office/2006/metadata/properties" ma:root="true" ma:fieldsID="acdc54436b4b01dd430ecdc9e22b23d5" ns2:_="">
    <xsd:import namespace="aef8632f-f0dc-4867-8d80-544330cb39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8632f-f0dc-4867-8d80-544330cb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08187F-A3C7-43DF-BE21-BA79F6AECA66}"/>
</file>

<file path=customXml/itemProps2.xml><?xml version="1.0" encoding="utf-8"?>
<ds:datastoreItem xmlns:ds="http://schemas.openxmlformats.org/officeDocument/2006/customXml" ds:itemID="{BC73E646-FD5B-4809-9850-947D64615BA4}"/>
</file>

<file path=customXml/itemProps3.xml><?xml version="1.0" encoding="utf-8"?>
<ds:datastoreItem xmlns:ds="http://schemas.openxmlformats.org/officeDocument/2006/customXml" ds:itemID="{051EDF4B-B383-4FDC-8E36-192574341F8A}"/>
</file>

<file path=docProps/app.xml><?xml version="1.0" encoding="utf-8"?>
<Properties xmlns="http://schemas.openxmlformats.org/officeDocument/2006/extended-properties" xmlns:vt="http://schemas.openxmlformats.org/officeDocument/2006/docPropsVTypes">
  <Template>Office Theme</Template>
  <TotalTime>5343</TotalTime>
  <Words>946</Words>
  <Application>Microsoft Office PowerPoint</Application>
  <PresentationFormat>On-screen Show (4:3)</PresentationFormat>
  <Paragraphs>46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Piccinino</dc:creator>
  <cp:lastModifiedBy>S Dalton</cp:lastModifiedBy>
  <cp:revision>169</cp:revision>
  <cp:lastPrinted>2020-06-23T09:36:01Z</cp:lastPrinted>
  <dcterms:created xsi:type="dcterms:W3CDTF">2020-04-29T10:07:19Z</dcterms:created>
  <dcterms:modified xsi:type="dcterms:W3CDTF">2020-06-23T14:17:45Z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0x01010096200A1427A9D645B9CFD1A1A8B065B3</vt:lpwstr>
  </property>
  <property fmtid="{D5CDD505-2E9C-101B-9397-08002B2CF9AE}" pid="3" name="Order">
    <vt:r8>74082800</vt:r8>
  </property>
</Properties>
</file>