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33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2.xml"/><Relationship Id="rId5" Type="http://schemas.openxmlformats.org/officeDocument/2006/relationships/printerSettings" Target="printerSettings/printerSettings1.bin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D22D2A-D2C8-9643-8CD9-3E11E3E0726B}" type="datetimeFigureOut">
              <a:rPr lang="en-US" smtClean="0"/>
              <a:t>24/07/19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645013-3760-FD48-9ECE-7A2532391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68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45013-3760-FD48-9ECE-7A2532391F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05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645013-3760-FD48-9ECE-7A2532391FE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05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80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35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70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5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490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441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99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17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367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511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AF1ED-0306-41D9-B981-FB9120135E29}" type="datetimeFigureOut">
              <a:rPr lang="en-GB" smtClean="0"/>
              <a:t>24/07/19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72204-4A3D-4CB4-A5F1-52A1AE75F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152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gif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" y="0"/>
            <a:ext cx="47084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Magnets and Electromagnets</a:t>
            </a:r>
            <a:endParaRPr lang="en-GB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523220"/>
            <a:ext cx="2478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1. Magnets</a:t>
            </a:r>
            <a:endParaRPr lang="en-GB" sz="2000" dirty="0"/>
          </a:p>
        </p:txBody>
      </p:sp>
      <p:pic>
        <p:nvPicPr>
          <p:cNvPr id="40" name="Picture 39" descr="mage result for magnetic fields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317881" y="3156113"/>
            <a:ext cx="3261795" cy="18091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ma14="http://schemas.microsoft.com/office/mac/drawingml/2011/main"/>
            </a:ext>
          </a:extLst>
        </p:spPr>
      </p:pic>
      <p:pic>
        <p:nvPicPr>
          <p:cNvPr id="42" name="Picture 41" descr="mage result for solenoid and electromagnet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90936" y="1363081"/>
            <a:ext cx="1353064" cy="127719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/>
            </a:ext>
          </a:extLst>
        </p:spPr>
      </p:pic>
      <p:pic>
        <p:nvPicPr>
          <p:cNvPr id="43" name="Picture 42" descr="mage result for dc motor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138"/>
          <a:stretch/>
        </p:blipFill>
        <p:spPr bwMode="auto">
          <a:xfrm>
            <a:off x="1316516" y="5235469"/>
            <a:ext cx="2337004" cy="162253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ma14="http://schemas.microsoft.com/office/mac/drawingml/2011/main"/>
            </a:ext>
          </a:extLst>
        </p:spPr>
      </p:pic>
      <p:pic>
        <p:nvPicPr>
          <p:cNvPr id="44" name="Picture 43" descr="Macintosh HD:Users:sdalton:Desktop:Screen Shot 2019-07-19 at 16.22.45.png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47614" y="4973320"/>
            <a:ext cx="2196386" cy="188468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6991094" y="-21415"/>
            <a:ext cx="2478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2</a:t>
            </a:r>
            <a:r>
              <a:rPr lang="en-GB" sz="2000" dirty="0" smtClean="0"/>
              <a:t>. Electro</a:t>
            </a:r>
            <a:r>
              <a:rPr lang="en-GB" sz="2000" dirty="0"/>
              <a:t>m</a:t>
            </a:r>
            <a:r>
              <a:rPr lang="en-GB" sz="2000" dirty="0" smtClean="0"/>
              <a:t>agnets</a:t>
            </a:r>
            <a:endParaRPr lang="en-GB" sz="2000" dirty="0"/>
          </a:p>
        </p:txBody>
      </p:sp>
      <p:sp>
        <p:nvSpPr>
          <p:cNvPr id="49" name="TextBox 48"/>
          <p:cNvSpPr txBox="1"/>
          <p:nvPr/>
        </p:nvSpPr>
        <p:spPr>
          <a:xfrm>
            <a:off x="0" y="4935246"/>
            <a:ext cx="24781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3</a:t>
            </a:r>
            <a:r>
              <a:rPr lang="en-GB" sz="2000" dirty="0" smtClean="0"/>
              <a:t>. The motor effect</a:t>
            </a:r>
            <a:endParaRPr lang="en-GB" sz="2000" dirty="0"/>
          </a:p>
        </p:txBody>
      </p:sp>
      <p:cxnSp>
        <p:nvCxnSpPr>
          <p:cNvPr id="50" name="Straight Connector 49"/>
          <p:cNvCxnSpPr/>
          <p:nvPr/>
        </p:nvCxnSpPr>
        <p:spPr>
          <a:xfrm>
            <a:off x="0" y="4977919"/>
            <a:ext cx="915114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0" y="5330797"/>
            <a:ext cx="14714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When a current carrying wire is placed in a permanent magnetic field they exert a force on each other; this is the </a:t>
            </a:r>
            <a:r>
              <a:rPr lang="en-GB" sz="1200" b="1" dirty="0"/>
              <a:t>motor effect. </a:t>
            </a:r>
            <a:endParaRPr lang="en-US" sz="1200" b="1" dirty="0"/>
          </a:p>
        </p:txBody>
      </p:sp>
      <p:sp>
        <p:nvSpPr>
          <p:cNvPr id="20" name="Rectangle 19"/>
          <p:cNvSpPr/>
          <p:nvPr/>
        </p:nvSpPr>
        <p:spPr>
          <a:xfrm>
            <a:off x="5301759" y="4937220"/>
            <a:ext cx="2059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Fleming’s left-hand rule allows us to predict the force when the current is perpendicular to the magnetic field:</a:t>
            </a:r>
          </a:p>
          <a:p>
            <a:pPr lvl="0"/>
            <a:r>
              <a:rPr lang="en-GB" sz="1200" b="1" dirty="0"/>
              <a:t>F</a:t>
            </a:r>
            <a:r>
              <a:rPr lang="en-GB" sz="1200" dirty="0"/>
              <a:t>irst finger is the magnetic </a:t>
            </a:r>
            <a:r>
              <a:rPr lang="en-GB" sz="1200" b="1" dirty="0"/>
              <a:t>F</a:t>
            </a:r>
            <a:r>
              <a:rPr lang="en-GB" sz="1200" dirty="0"/>
              <a:t>ield</a:t>
            </a:r>
          </a:p>
          <a:p>
            <a:pPr lvl="0"/>
            <a:r>
              <a:rPr lang="en-GB" sz="1200" dirty="0" err="1"/>
              <a:t>se</a:t>
            </a:r>
            <a:r>
              <a:rPr lang="en-GB" sz="1200" b="1" dirty="0" err="1"/>
              <a:t>C</a:t>
            </a:r>
            <a:r>
              <a:rPr lang="en-GB" sz="1200" dirty="0" err="1"/>
              <a:t>ond</a:t>
            </a:r>
            <a:r>
              <a:rPr lang="en-GB" sz="1200" dirty="0"/>
              <a:t> finger is the </a:t>
            </a:r>
            <a:r>
              <a:rPr lang="en-GB" sz="1200" b="1" dirty="0"/>
              <a:t>C</a:t>
            </a:r>
            <a:r>
              <a:rPr lang="en-GB" sz="1200" dirty="0"/>
              <a:t>urrent</a:t>
            </a:r>
          </a:p>
          <a:p>
            <a:r>
              <a:rPr lang="en-GB" sz="1200" dirty="0" err="1"/>
              <a:t>thu</a:t>
            </a:r>
            <a:r>
              <a:rPr lang="en-GB" sz="1200" b="1" dirty="0" err="1"/>
              <a:t>M</a:t>
            </a:r>
            <a:r>
              <a:rPr lang="en-GB" sz="1200" dirty="0" err="1"/>
              <a:t>b</a:t>
            </a:r>
            <a:r>
              <a:rPr lang="en-GB" sz="1200" dirty="0"/>
              <a:t> is the force (</a:t>
            </a:r>
            <a:r>
              <a:rPr lang="en-GB" sz="1200" b="1" dirty="0"/>
              <a:t>M</a:t>
            </a:r>
            <a:r>
              <a:rPr lang="en-GB" sz="1200" dirty="0"/>
              <a:t>ovement) 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3504864" y="4935083"/>
            <a:ext cx="17042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The factors that affect the size of the force </a:t>
            </a:r>
            <a:r>
              <a:rPr lang="en-GB" sz="1200" dirty="0" smtClean="0"/>
              <a:t>are:</a:t>
            </a:r>
            <a:endParaRPr lang="en-GB" sz="1200" dirty="0"/>
          </a:p>
          <a:p>
            <a:pPr marL="100800" lvl="0" indent="-100800">
              <a:buFont typeface="Arial"/>
              <a:buChar char="•"/>
            </a:pPr>
            <a:r>
              <a:rPr lang="en-GB" sz="1200" dirty="0"/>
              <a:t>the size of the current</a:t>
            </a:r>
          </a:p>
          <a:p>
            <a:pPr marL="100800" lvl="0" indent="-100800">
              <a:buFont typeface="Arial"/>
              <a:buChar char="•"/>
            </a:pPr>
            <a:r>
              <a:rPr lang="en-GB" sz="1200" dirty="0"/>
              <a:t>the strength of the permanent magnet (the magnetic flux density)</a:t>
            </a:r>
          </a:p>
          <a:p>
            <a:pPr marL="100800" lvl="0" indent="-100800">
              <a:buFont typeface="Arial"/>
              <a:buChar char="•"/>
            </a:pPr>
            <a:r>
              <a:rPr lang="en-GB" sz="1200" dirty="0"/>
              <a:t>the length of the wire</a:t>
            </a:r>
          </a:p>
          <a:p>
            <a:r>
              <a:rPr lang="en-GB" sz="1200" dirty="0"/>
              <a:t>and these are linked in the formula </a:t>
            </a:r>
            <a:r>
              <a:rPr lang="en-GB" sz="1200" b="1" i="1" dirty="0"/>
              <a:t>F=</a:t>
            </a:r>
            <a:r>
              <a:rPr lang="en-GB" sz="1200" b="1" i="1" dirty="0" err="1"/>
              <a:t>BIl</a:t>
            </a:r>
            <a:r>
              <a:rPr lang="en-GB" sz="1200" dirty="0"/>
              <a:t>.</a:t>
            </a:r>
          </a:p>
          <a:p>
            <a:endParaRPr lang="en-US" sz="1200" dirty="0"/>
          </a:p>
        </p:txBody>
      </p:sp>
      <p:pic>
        <p:nvPicPr>
          <p:cNvPr id="51" name="Picture 50" descr="mage result for magnetic fields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8427" y="2193228"/>
            <a:ext cx="2689343" cy="18091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  <a:ext uri="{FAA26D3D-D897-4be2-8F04-BA451C77F1D7}">
              <ma14:placeholderFlag xmlns:ma14="http://schemas.microsoft.com/office/mac/drawingml/2011/main"/>
            </a:ext>
          </a:extLst>
        </p:spPr>
      </p:pic>
      <p:sp>
        <p:nvSpPr>
          <p:cNvPr id="36" name="TextBox 35"/>
          <p:cNvSpPr txBox="1"/>
          <p:nvPr/>
        </p:nvSpPr>
        <p:spPr>
          <a:xfrm>
            <a:off x="1332009" y="495665"/>
            <a:ext cx="15488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Magnetic materials:</a:t>
            </a:r>
          </a:p>
          <a:p>
            <a:r>
              <a:rPr lang="en-US" sz="1200" dirty="0" smtClean="0"/>
              <a:t>Iron</a:t>
            </a:r>
          </a:p>
          <a:p>
            <a:r>
              <a:rPr lang="en-US" sz="1200" dirty="0" smtClean="0"/>
              <a:t>Cobalt</a:t>
            </a:r>
          </a:p>
          <a:p>
            <a:r>
              <a:rPr lang="en-US" sz="1200" dirty="0" smtClean="0"/>
              <a:t>Nickel</a:t>
            </a:r>
          </a:p>
          <a:p>
            <a:r>
              <a:rPr lang="en-US" sz="1200" dirty="0" smtClean="0"/>
              <a:t>Steel (an alloy of iron)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0" y="913885"/>
            <a:ext cx="10996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2 poles of a bar magnet are called the north (seeking) pole and the south (seeking) pole</a:t>
            </a:r>
            <a:endParaRPr 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1316518" y="1641891"/>
            <a:ext cx="20754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Like poles repel</a:t>
            </a:r>
          </a:p>
          <a:p>
            <a:r>
              <a:rPr lang="en-US" sz="1200" dirty="0" smtClean="0"/>
              <a:t>Unlike poles attract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2865364" y="495662"/>
            <a:ext cx="122359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Permanent</a:t>
            </a:r>
            <a:r>
              <a:rPr lang="en-US" sz="1200" dirty="0" smtClean="0"/>
              <a:t> magnets</a:t>
            </a:r>
          </a:p>
          <a:p>
            <a:r>
              <a:rPr lang="en-US" sz="1200" dirty="0" smtClean="0"/>
              <a:t>Have their own magnetic field. Field lines follow the same pattern running from north to south. The strongest field is at the poles.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0" y="3748472"/>
            <a:ext cx="26175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Induced</a:t>
            </a:r>
            <a:r>
              <a:rPr lang="en-US" sz="1200" dirty="0" smtClean="0"/>
              <a:t> magnets</a:t>
            </a:r>
          </a:p>
          <a:p>
            <a:r>
              <a:rPr lang="en-US" sz="1200" dirty="0" smtClean="0"/>
              <a:t>A magnetic material will become magnetic when placed in a strong magnetic field.</a:t>
            </a:r>
          </a:p>
          <a:p>
            <a:r>
              <a:rPr lang="en-US" sz="1200" dirty="0" smtClean="0"/>
              <a:t>Induced magnetism always causes a force of attraction.</a:t>
            </a:r>
            <a:endParaRPr lang="en-US" sz="1200" dirty="0"/>
          </a:p>
        </p:txBody>
      </p:sp>
      <p:sp>
        <p:nvSpPr>
          <p:cNvPr id="55" name="TextBox 54"/>
          <p:cNvSpPr txBox="1"/>
          <p:nvPr/>
        </p:nvSpPr>
        <p:spPr>
          <a:xfrm>
            <a:off x="2462666" y="3918853"/>
            <a:ext cx="17192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liquid core of the Earth generates a magnetic field like a bar magnet. It stretches beyond the atmosphere.</a:t>
            </a:r>
            <a:endParaRPr lang="en-US" sz="1200" dirty="0"/>
          </a:p>
        </p:txBody>
      </p:sp>
      <p:sp>
        <p:nvSpPr>
          <p:cNvPr id="56" name="Rectangle 55"/>
          <p:cNvSpPr/>
          <p:nvPr/>
        </p:nvSpPr>
        <p:spPr>
          <a:xfrm>
            <a:off x="2874563" y="2734077"/>
            <a:ext cx="12298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You can find the invisible lines using iron filings or a plotting compass</a:t>
            </a:r>
          </a:p>
        </p:txBody>
      </p:sp>
      <p:cxnSp>
        <p:nvCxnSpPr>
          <p:cNvPr id="59" name="Straight Connector 58"/>
          <p:cNvCxnSpPr/>
          <p:nvPr/>
        </p:nvCxnSpPr>
        <p:spPr>
          <a:xfrm>
            <a:off x="4237800" y="449197"/>
            <a:ext cx="0" cy="45384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299502" y="427956"/>
            <a:ext cx="10749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When a current flows through a wire a magnetic field is produced around the wire. It always creates the same pattern and can be predicted using the right hand thumb rule. </a:t>
            </a:r>
            <a:endParaRPr lang="en-US" sz="1200" dirty="0"/>
          </a:p>
        </p:txBody>
      </p:sp>
      <p:sp>
        <p:nvSpPr>
          <p:cNvPr id="61" name="Rectangle 60"/>
          <p:cNvSpPr/>
          <p:nvPr/>
        </p:nvSpPr>
        <p:spPr>
          <a:xfrm>
            <a:off x="7821673" y="2827973"/>
            <a:ext cx="132232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An </a:t>
            </a:r>
            <a:r>
              <a:rPr lang="en-GB" sz="1200" b="1" dirty="0"/>
              <a:t>electromagnet </a:t>
            </a:r>
            <a:r>
              <a:rPr lang="en-GB" sz="1200" dirty="0"/>
              <a:t>is a solenoid with an iron core; adding the core increases the strength of the magnetic field </a:t>
            </a:r>
            <a:endParaRPr lang="en-US" sz="1200" dirty="0"/>
          </a:p>
        </p:txBody>
      </p:sp>
      <p:sp>
        <p:nvSpPr>
          <p:cNvPr id="62" name="Rectangle 61"/>
          <p:cNvSpPr/>
          <p:nvPr/>
        </p:nvSpPr>
        <p:spPr>
          <a:xfrm>
            <a:off x="5482921" y="442538"/>
            <a:ext cx="34597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The strength of the magnetic field depends on the current through the wire and the distance from the wire.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646994" y="1144100"/>
            <a:ext cx="195783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A </a:t>
            </a:r>
            <a:r>
              <a:rPr lang="en-GB" sz="1200" b="1" dirty="0"/>
              <a:t>solenoid</a:t>
            </a:r>
            <a:r>
              <a:rPr lang="en-GB" sz="1200" dirty="0"/>
              <a:t> is a coil of wire; coiling the wire increases the strength of the magnetic field by increasing the length of wire involved in the coil</a:t>
            </a:r>
            <a:r>
              <a:rPr lang="en-GB" sz="1200" dirty="0" smtClean="0"/>
              <a:t>. </a:t>
            </a:r>
          </a:p>
          <a:p>
            <a:r>
              <a:rPr lang="en-GB" sz="1200" dirty="0" smtClean="0"/>
              <a:t>The </a:t>
            </a:r>
            <a:r>
              <a:rPr lang="en-GB" sz="1200" dirty="0"/>
              <a:t>magnetic field created around a solenoid is a similar shape to a bar magnet.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862544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 descr="Macintosh HD:Users:sdalton:Desktop:Screen Shot 2019-07-19 at 16.47.36.pn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653288" y="1587493"/>
            <a:ext cx="1712621" cy="9976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2" y="0"/>
            <a:ext cx="5932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Magnets and Electromagnets (Triple)</a:t>
            </a:r>
            <a:endParaRPr lang="en-GB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523220"/>
            <a:ext cx="288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4</a:t>
            </a:r>
            <a:r>
              <a:rPr lang="en-GB" sz="2000" dirty="0" smtClean="0"/>
              <a:t>. The generator effect</a:t>
            </a:r>
            <a:endParaRPr lang="en-GB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5765031" y="3858002"/>
            <a:ext cx="33789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5. Uses of electromagnetism</a:t>
            </a:r>
            <a:endParaRPr lang="en-GB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3405994"/>
            <a:ext cx="2880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6. Transformers</a:t>
            </a:r>
            <a:endParaRPr lang="en-GB" sz="2000" dirty="0"/>
          </a:p>
        </p:txBody>
      </p:sp>
      <p:pic>
        <p:nvPicPr>
          <p:cNvPr id="29" name="Picture 28" descr="mage result for alternator diagram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549473" y="0"/>
            <a:ext cx="3594527" cy="176974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Picture 30" descr="elated image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78202" y="1618475"/>
            <a:ext cx="1665798" cy="1016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 descr="mage result for loudspeaker microphone gcse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29969" y="4193819"/>
            <a:ext cx="2041585" cy="1937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 descr="Macintosh HD:Users:sdalton:Desktop:Screen Shot 2019-07-19 at 16.52.02.png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4898646"/>
            <a:ext cx="4758899" cy="195935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1349" y="941668"/>
            <a:ext cx="2261315" cy="199749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32049" y="584660"/>
            <a:ext cx="27574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A wire moving in a magnetic field induces a potential difference between the 2 ends of the wire. If the wire is part of a circuit a current will flow; this is called the </a:t>
            </a:r>
            <a:r>
              <a:rPr lang="en-GB" sz="1200" b="1" dirty="0"/>
              <a:t>generator effect </a:t>
            </a:r>
            <a:r>
              <a:rPr lang="en-GB" sz="1200" dirty="0"/>
              <a:t>and current direction can be predicted using Fleming’s right-hand rule. </a:t>
            </a: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2504605" y="1935510"/>
            <a:ext cx="24472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The size of the induced potential difference is affected by</a:t>
            </a:r>
          </a:p>
          <a:p>
            <a:pPr marL="100800" lvl="0" indent="-100800">
              <a:buFont typeface="Arial"/>
              <a:buChar char="•"/>
            </a:pPr>
            <a:r>
              <a:rPr lang="en-GB" sz="1200" dirty="0"/>
              <a:t>the strength of the magnetic field</a:t>
            </a:r>
          </a:p>
          <a:p>
            <a:pPr marL="100800" lvl="0" indent="-100800">
              <a:buFont typeface="Arial"/>
              <a:buChar char="•"/>
            </a:pPr>
            <a:r>
              <a:rPr lang="en-GB" sz="1200" dirty="0"/>
              <a:t>length of the solenoid</a:t>
            </a:r>
          </a:p>
          <a:p>
            <a:pPr marL="100800" lvl="0" indent="-100800">
              <a:buFont typeface="Arial"/>
              <a:buChar char="•"/>
            </a:pPr>
            <a:r>
              <a:rPr lang="en-GB" sz="1200" dirty="0"/>
              <a:t>force of the </a:t>
            </a:r>
            <a:r>
              <a:rPr lang="en-GB" sz="1200" dirty="0" smtClean="0"/>
              <a:t>movement</a:t>
            </a:r>
            <a:endParaRPr lang="en-GB" sz="1200" dirty="0"/>
          </a:p>
        </p:txBody>
      </p:sp>
      <p:sp>
        <p:nvSpPr>
          <p:cNvPr id="7" name="Rectangle 6"/>
          <p:cNvSpPr/>
          <p:nvPr/>
        </p:nvSpPr>
        <p:spPr>
          <a:xfrm>
            <a:off x="0" y="2859814"/>
            <a:ext cx="53537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The direction of the induced current </a:t>
            </a:r>
            <a:r>
              <a:rPr lang="en-GB" sz="1200" dirty="0" smtClean="0"/>
              <a:t>is </a:t>
            </a:r>
            <a:r>
              <a:rPr lang="en-GB" sz="1200" dirty="0"/>
              <a:t>affected </a:t>
            </a:r>
            <a:r>
              <a:rPr lang="en-GB" sz="1200" dirty="0" smtClean="0"/>
              <a:t>by the </a:t>
            </a:r>
            <a:r>
              <a:rPr lang="en-GB" sz="1200" dirty="0"/>
              <a:t>direction of the magnetic </a:t>
            </a:r>
            <a:r>
              <a:rPr lang="en-GB" sz="1200" dirty="0" smtClean="0"/>
              <a:t>field and the </a:t>
            </a:r>
            <a:r>
              <a:rPr lang="en-GB" sz="1200" dirty="0"/>
              <a:t>direction of the </a:t>
            </a:r>
            <a:r>
              <a:rPr lang="en-GB" sz="1200" dirty="0" smtClean="0"/>
              <a:t>movement.</a:t>
            </a:r>
            <a:endParaRPr lang="en-GB" sz="1200" dirty="0"/>
          </a:p>
        </p:txBody>
      </p:sp>
      <p:sp>
        <p:nvSpPr>
          <p:cNvPr id="8" name="Rectangle 7"/>
          <p:cNvSpPr/>
          <p:nvPr/>
        </p:nvSpPr>
        <p:spPr>
          <a:xfrm>
            <a:off x="5610998" y="2492440"/>
            <a:ext cx="17685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The generator effect is used in an </a:t>
            </a:r>
            <a:r>
              <a:rPr lang="en-GB" sz="1200" b="1" dirty="0"/>
              <a:t>alternator</a:t>
            </a:r>
            <a:r>
              <a:rPr lang="en-GB" sz="1200" dirty="0"/>
              <a:t> to produce </a:t>
            </a:r>
            <a:r>
              <a:rPr lang="en-GB" sz="1200" dirty="0" err="1"/>
              <a:t>a.c</a:t>
            </a:r>
            <a:r>
              <a:rPr lang="en-GB" sz="1200" dirty="0"/>
              <a:t>. A rotating magnet spins within a coil of wire inducing an alternating potential </a:t>
            </a:r>
            <a:r>
              <a:rPr lang="en-GB" sz="1200" dirty="0" smtClean="0"/>
              <a:t>difference.</a:t>
            </a:r>
          </a:p>
        </p:txBody>
      </p:sp>
      <p:sp>
        <p:nvSpPr>
          <p:cNvPr id="9" name="Rectangle 8"/>
          <p:cNvSpPr/>
          <p:nvPr/>
        </p:nvSpPr>
        <p:spPr>
          <a:xfrm>
            <a:off x="7379510" y="2491260"/>
            <a:ext cx="180066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The generator effect is used in a </a:t>
            </a:r>
            <a:r>
              <a:rPr lang="en-GB" sz="1200" b="1" dirty="0"/>
              <a:t>dynamo</a:t>
            </a:r>
            <a:r>
              <a:rPr lang="en-GB" sz="1200" dirty="0"/>
              <a:t> to produce </a:t>
            </a:r>
            <a:r>
              <a:rPr lang="en-GB" sz="1200" dirty="0" err="1"/>
              <a:t>d.c.</a:t>
            </a:r>
            <a:r>
              <a:rPr lang="en-GB" sz="1200" dirty="0"/>
              <a:t> This works in the same way as an alternator, but uses a split ring </a:t>
            </a:r>
            <a:r>
              <a:rPr lang="en-GB" sz="1200" dirty="0" err="1"/>
              <a:t>commutator</a:t>
            </a:r>
            <a:r>
              <a:rPr lang="en-GB" sz="1200" dirty="0"/>
              <a:t> to stop the current reversing. </a:t>
            </a:r>
            <a:endParaRPr lang="en-US" sz="1200" dirty="0"/>
          </a:p>
        </p:txBody>
      </p:sp>
      <p:sp>
        <p:nvSpPr>
          <p:cNvPr id="12" name="Rectangle 11"/>
          <p:cNvSpPr/>
          <p:nvPr/>
        </p:nvSpPr>
        <p:spPr>
          <a:xfrm>
            <a:off x="1" y="3858815"/>
            <a:ext cx="3311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/>
              <a:t>An </a:t>
            </a:r>
            <a:r>
              <a:rPr lang="en-GB" sz="1200" dirty="0"/>
              <a:t>alternating current is supplied to the primary </a:t>
            </a:r>
            <a:r>
              <a:rPr lang="en-GB" sz="1200" dirty="0" smtClean="0"/>
              <a:t>coil. This </a:t>
            </a:r>
            <a:r>
              <a:rPr lang="en-GB" sz="1200" dirty="0"/>
              <a:t>creates an alternating magnetic field in the iron </a:t>
            </a:r>
            <a:r>
              <a:rPr lang="en-GB" sz="1200" dirty="0" smtClean="0"/>
              <a:t>core. </a:t>
            </a:r>
            <a:r>
              <a:rPr lang="en-GB" sz="1200" dirty="0"/>
              <a:t>As the alternating field is constantly moving it induces an alternating potential difference in the secondary coil; because the coil is connected to a circuit an alternating current flows in the secondary coil. 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1864794" y="3380690"/>
            <a:ext cx="273013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A </a:t>
            </a:r>
            <a:r>
              <a:rPr lang="en-GB" sz="1200" b="1" dirty="0"/>
              <a:t>transformer </a:t>
            </a:r>
            <a:r>
              <a:rPr lang="en-GB" sz="1200" dirty="0"/>
              <a:t>is two separate coils of wire wound around an iron core. </a:t>
            </a:r>
            <a:endParaRPr lang="en-US" sz="1200" dirty="0"/>
          </a:p>
        </p:txBody>
      </p:sp>
      <p:cxnSp>
        <p:nvCxnSpPr>
          <p:cNvPr id="57" name="Straight Connector 56"/>
          <p:cNvCxnSpPr/>
          <p:nvPr/>
        </p:nvCxnSpPr>
        <p:spPr>
          <a:xfrm>
            <a:off x="4645428" y="3386860"/>
            <a:ext cx="0" cy="346669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0" y="3394239"/>
            <a:ext cx="564396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5644425" y="3391304"/>
            <a:ext cx="0" cy="49731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5643960" y="3891597"/>
            <a:ext cx="346868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4606295" y="3388073"/>
            <a:ext cx="10847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Two examples needed are the loudspeaker and the microphone. </a:t>
            </a:r>
            <a:endParaRPr lang="en-US" sz="1200" dirty="0"/>
          </a:p>
        </p:txBody>
      </p:sp>
      <p:sp>
        <p:nvSpPr>
          <p:cNvPr id="46" name="Rectangle 45"/>
          <p:cNvSpPr/>
          <p:nvPr/>
        </p:nvSpPr>
        <p:spPr>
          <a:xfrm>
            <a:off x="4606292" y="4582404"/>
            <a:ext cx="16334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 smtClean="0"/>
              <a:t>Loudspeakers</a:t>
            </a:r>
            <a:r>
              <a:rPr lang="en-GB" sz="1200" dirty="0" smtClean="0"/>
              <a:t> </a:t>
            </a:r>
            <a:r>
              <a:rPr lang="en-GB" sz="1200" dirty="0"/>
              <a:t>use the motor </a:t>
            </a:r>
            <a:r>
              <a:rPr lang="en-GB" sz="1200" dirty="0" smtClean="0"/>
              <a:t>effect. </a:t>
            </a:r>
            <a:r>
              <a:rPr lang="en-GB" sz="1200" dirty="0"/>
              <a:t>The cone of the speaker is attached to a solenoid that is placed </a:t>
            </a:r>
            <a:r>
              <a:rPr lang="en-GB" sz="1200" dirty="0" smtClean="0"/>
              <a:t>in a </a:t>
            </a:r>
            <a:r>
              <a:rPr lang="en-GB" sz="1200" dirty="0"/>
              <a:t>permanent </a:t>
            </a:r>
            <a:r>
              <a:rPr lang="en-GB" sz="1200" dirty="0" smtClean="0"/>
              <a:t>magnet field. </a:t>
            </a:r>
            <a:r>
              <a:rPr lang="en-GB" sz="1200" dirty="0"/>
              <a:t>Changes in the current supplied to </a:t>
            </a:r>
            <a:r>
              <a:rPr lang="en-GB" sz="1200" dirty="0" smtClean="0"/>
              <a:t>the</a:t>
            </a:r>
            <a:endParaRPr lang="en-US" sz="1200" dirty="0"/>
          </a:p>
        </p:txBody>
      </p:sp>
      <p:sp>
        <p:nvSpPr>
          <p:cNvPr id="47" name="Rectangle 46"/>
          <p:cNvSpPr/>
          <p:nvPr/>
        </p:nvSpPr>
        <p:spPr>
          <a:xfrm>
            <a:off x="7741829" y="4185167"/>
            <a:ext cx="147663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A </a:t>
            </a:r>
            <a:r>
              <a:rPr lang="en-GB" sz="1200" b="1" dirty="0"/>
              <a:t>microphone </a:t>
            </a:r>
            <a:r>
              <a:rPr lang="en-GB" sz="1200" dirty="0"/>
              <a:t>uses the generator effect </a:t>
            </a:r>
            <a:r>
              <a:rPr lang="en-GB" sz="1200" dirty="0" smtClean="0"/>
              <a:t>(works the </a:t>
            </a:r>
            <a:r>
              <a:rPr lang="en-GB" sz="1200" dirty="0"/>
              <a:t>opposite way to a </a:t>
            </a:r>
            <a:r>
              <a:rPr lang="en-GB" sz="1200" dirty="0" smtClean="0"/>
              <a:t>speaker). </a:t>
            </a:r>
            <a:r>
              <a:rPr lang="en-GB" sz="1200" dirty="0"/>
              <a:t>The </a:t>
            </a:r>
            <a:r>
              <a:rPr lang="en-GB" sz="1200" dirty="0" smtClean="0"/>
              <a:t>sound </a:t>
            </a:r>
            <a:r>
              <a:rPr lang="en-GB" sz="1200" dirty="0"/>
              <a:t>waves move a cone in and out. This is attached to a </a:t>
            </a:r>
            <a:r>
              <a:rPr lang="en-GB" sz="1200" dirty="0" smtClean="0"/>
              <a:t>solenoid in </a:t>
            </a:r>
            <a:r>
              <a:rPr lang="en-GB" sz="1200" dirty="0"/>
              <a:t>a permanent magnetic field; the movement of the solenoid induces a changing </a:t>
            </a:r>
            <a:r>
              <a:rPr lang="en-GB" sz="1200" dirty="0" err="1" smtClean="0"/>
              <a:t>p.d</a:t>
            </a:r>
            <a:r>
              <a:rPr lang="en-GB" sz="1200" dirty="0" smtClean="0"/>
              <a:t>., </a:t>
            </a:r>
            <a:r>
              <a:rPr lang="en-GB" sz="1200" dirty="0"/>
              <a:t>and therefore </a:t>
            </a:r>
            <a:r>
              <a:rPr lang="en-GB" sz="1200" dirty="0" err="1" smtClean="0"/>
              <a:t>a.c</a:t>
            </a:r>
            <a:r>
              <a:rPr lang="en-GB" sz="1200" dirty="0" smtClean="0"/>
              <a:t>.. </a:t>
            </a:r>
            <a:endParaRPr lang="en-US" sz="1200" dirty="0"/>
          </a:p>
        </p:txBody>
      </p:sp>
      <p:sp>
        <p:nvSpPr>
          <p:cNvPr id="66" name="Rectangle 65"/>
          <p:cNvSpPr/>
          <p:nvPr/>
        </p:nvSpPr>
        <p:spPr>
          <a:xfrm>
            <a:off x="4603356" y="6045837"/>
            <a:ext cx="3110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solenoid affect the force between </a:t>
            </a:r>
            <a:r>
              <a:rPr lang="en-GB" sz="1200" dirty="0" smtClean="0"/>
              <a:t>the </a:t>
            </a:r>
            <a:r>
              <a:rPr lang="en-GB" sz="1200" dirty="0"/>
              <a:t>magnet and the solenoid causing it to move backward and forwards; this move the speaker cone in and out creating sound (pressure) waves. </a:t>
            </a:r>
            <a:endParaRPr lang="en-US" sz="1200" dirty="0"/>
          </a:p>
        </p:txBody>
      </p:sp>
      <p:pic>
        <p:nvPicPr>
          <p:cNvPr id="14" name="Picture 13" descr="Screen Shot 2019-07-24 at 11.25.40.png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198244" y="4092455"/>
            <a:ext cx="1191503" cy="862396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3753842" y="3821918"/>
            <a:ext cx="836018" cy="30777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/>
              <a:t>On sheet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72781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200A1427A9D645B9CFD1A1A8B065B3" ma:contentTypeVersion="4" ma:contentTypeDescription="Create a new document." ma:contentTypeScope="" ma:versionID="33bf7e9959602a569ed5708cb50bfd6d">
  <xsd:schema xmlns:xsd="http://www.w3.org/2001/XMLSchema" xmlns:xs="http://www.w3.org/2001/XMLSchema" xmlns:p="http://schemas.microsoft.com/office/2006/metadata/properties" xmlns:ns2="aef8632f-f0dc-4867-8d80-544330cb397b" targetNamespace="http://schemas.microsoft.com/office/2006/metadata/properties" ma:root="true" ma:fieldsID="acdc54436b4b01dd430ecdc9e22b23d5" ns2:_="">
    <xsd:import namespace="aef8632f-f0dc-4867-8d80-544330cb39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f8632f-f0dc-4867-8d80-544330cb39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72E3A7C-F65C-4F07-ADBB-DAFDD5AC9CA4}"/>
</file>

<file path=customXml/itemProps2.xml><?xml version="1.0" encoding="utf-8"?>
<ds:datastoreItem xmlns:ds="http://schemas.openxmlformats.org/officeDocument/2006/customXml" ds:itemID="{8F0030FA-C58C-4B2E-857D-645B0D97AF17}"/>
</file>

<file path=customXml/itemProps3.xml><?xml version="1.0" encoding="utf-8"?>
<ds:datastoreItem xmlns:ds="http://schemas.openxmlformats.org/officeDocument/2006/customXml" ds:itemID="{E11F436D-22F9-4A02-85E4-8B91DDF459B1}"/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749</Words>
  <Application>Microsoft Macintosh PowerPoint</Application>
  <PresentationFormat>On-screen Show (4:3)</PresentationFormat>
  <Paragraphs>55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 Dalton</dc:creator>
  <cp:lastModifiedBy>S Dalton</cp:lastModifiedBy>
  <cp:revision>22</cp:revision>
  <dcterms:created xsi:type="dcterms:W3CDTF">2019-07-10T09:48:35Z</dcterms:created>
  <dcterms:modified xsi:type="dcterms:W3CDTF">2019-07-24T10:26:36Z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0x01010096200A1427A9D645B9CFD1A1A8B065B3</vt:lpwstr>
  </property>
  <property fmtid="{D5CDD505-2E9C-101B-9397-08002B2CF9AE}" pid="3" name="Order">
    <vt:r8>74081200</vt:r8>
  </property>
</Properties>
</file>