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0" r:id="rId2"/>
    <p:sldId id="262" r:id="rId3"/>
    <p:sldId id="261" r:id="rId4"/>
  </p:sldIdLst>
  <p:sldSz cx="9144000" cy="6858000" type="screen4x3"/>
  <p:notesSz cx="7004050" cy="9290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87" autoAdjust="0"/>
    <p:restoredTop sz="94663"/>
  </p:normalViewPr>
  <p:slideViewPr>
    <p:cSldViewPr snapToGrid="0" snapToObjects="1">
      <p:cViewPr varScale="1">
        <p:scale>
          <a:sx n="88" d="100"/>
          <a:sy n="88" d="100"/>
        </p:scale>
        <p:origin x="89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6288C61-1E15-2A4D-A099-EAF67CE6CF1D}"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507B33-565A-0B40-9D29-6A70637D4189}" type="slidenum">
              <a:rPr lang="en-US" smtClean="0"/>
              <a:t>‹#›</a:t>
            </a:fld>
            <a:endParaRPr lang="en-US"/>
          </a:p>
        </p:txBody>
      </p:sp>
    </p:spTree>
    <p:extLst>
      <p:ext uri="{BB962C8B-B14F-4D97-AF65-F5344CB8AC3E}">
        <p14:creationId xmlns:p14="http://schemas.microsoft.com/office/powerpoint/2010/main" val="35091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288C61-1E15-2A4D-A099-EAF67CE6CF1D}"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507B33-565A-0B40-9D29-6A70637D4189}" type="slidenum">
              <a:rPr lang="en-US" smtClean="0"/>
              <a:t>‹#›</a:t>
            </a:fld>
            <a:endParaRPr lang="en-US"/>
          </a:p>
        </p:txBody>
      </p:sp>
    </p:spTree>
    <p:extLst>
      <p:ext uri="{BB962C8B-B14F-4D97-AF65-F5344CB8AC3E}">
        <p14:creationId xmlns:p14="http://schemas.microsoft.com/office/powerpoint/2010/main" val="2514888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288C61-1E15-2A4D-A099-EAF67CE6CF1D}"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507B33-565A-0B40-9D29-6A70637D4189}" type="slidenum">
              <a:rPr lang="en-US" smtClean="0"/>
              <a:t>‹#›</a:t>
            </a:fld>
            <a:endParaRPr lang="en-US"/>
          </a:p>
        </p:txBody>
      </p:sp>
    </p:spTree>
    <p:extLst>
      <p:ext uri="{BB962C8B-B14F-4D97-AF65-F5344CB8AC3E}">
        <p14:creationId xmlns:p14="http://schemas.microsoft.com/office/powerpoint/2010/main" val="2425257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288C61-1E15-2A4D-A099-EAF67CE6CF1D}"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507B33-565A-0B40-9D29-6A70637D4189}" type="slidenum">
              <a:rPr lang="en-US" smtClean="0"/>
              <a:t>‹#›</a:t>
            </a:fld>
            <a:endParaRPr lang="en-US"/>
          </a:p>
        </p:txBody>
      </p:sp>
    </p:spTree>
    <p:extLst>
      <p:ext uri="{BB962C8B-B14F-4D97-AF65-F5344CB8AC3E}">
        <p14:creationId xmlns:p14="http://schemas.microsoft.com/office/powerpoint/2010/main" val="2737804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6288C61-1E15-2A4D-A099-EAF67CE6CF1D}"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507B33-565A-0B40-9D29-6A70637D4189}" type="slidenum">
              <a:rPr lang="en-US" smtClean="0"/>
              <a:t>‹#›</a:t>
            </a:fld>
            <a:endParaRPr lang="en-US"/>
          </a:p>
        </p:txBody>
      </p:sp>
    </p:spTree>
    <p:extLst>
      <p:ext uri="{BB962C8B-B14F-4D97-AF65-F5344CB8AC3E}">
        <p14:creationId xmlns:p14="http://schemas.microsoft.com/office/powerpoint/2010/main" val="3828264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6288C61-1E15-2A4D-A099-EAF67CE6CF1D}"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507B33-565A-0B40-9D29-6A70637D4189}" type="slidenum">
              <a:rPr lang="en-US" smtClean="0"/>
              <a:t>‹#›</a:t>
            </a:fld>
            <a:endParaRPr lang="en-US"/>
          </a:p>
        </p:txBody>
      </p:sp>
    </p:spTree>
    <p:extLst>
      <p:ext uri="{BB962C8B-B14F-4D97-AF65-F5344CB8AC3E}">
        <p14:creationId xmlns:p14="http://schemas.microsoft.com/office/powerpoint/2010/main" val="1787604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6288C61-1E15-2A4D-A099-EAF67CE6CF1D}" type="datetimeFigureOut">
              <a:rPr lang="en-US" smtClean="0"/>
              <a:t>6/23/2020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507B33-565A-0B40-9D29-6A70637D4189}" type="slidenum">
              <a:rPr lang="en-US" smtClean="0"/>
              <a:t>‹#›</a:t>
            </a:fld>
            <a:endParaRPr lang="en-US"/>
          </a:p>
        </p:txBody>
      </p:sp>
    </p:spTree>
    <p:extLst>
      <p:ext uri="{BB962C8B-B14F-4D97-AF65-F5344CB8AC3E}">
        <p14:creationId xmlns:p14="http://schemas.microsoft.com/office/powerpoint/2010/main" val="1383085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6288C61-1E15-2A4D-A099-EAF67CE6CF1D}" type="datetimeFigureOut">
              <a:rPr lang="en-US" smtClean="0"/>
              <a:t>6/23/2020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507B33-565A-0B40-9D29-6A70637D4189}" type="slidenum">
              <a:rPr lang="en-US" smtClean="0"/>
              <a:t>‹#›</a:t>
            </a:fld>
            <a:endParaRPr lang="en-US"/>
          </a:p>
        </p:txBody>
      </p:sp>
    </p:spTree>
    <p:extLst>
      <p:ext uri="{BB962C8B-B14F-4D97-AF65-F5344CB8AC3E}">
        <p14:creationId xmlns:p14="http://schemas.microsoft.com/office/powerpoint/2010/main" val="2629905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288C61-1E15-2A4D-A099-EAF67CE6CF1D}" type="datetimeFigureOut">
              <a:rPr lang="en-US" smtClean="0"/>
              <a:t>6/23/2020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507B33-565A-0B40-9D29-6A70637D4189}" type="slidenum">
              <a:rPr lang="en-US" smtClean="0"/>
              <a:t>‹#›</a:t>
            </a:fld>
            <a:endParaRPr lang="en-US"/>
          </a:p>
        </p:txBody>
      </p:sp>
    </p:spTree>
    <p:extLst>
      <p:ext uri="{BB962C8B-B14F-4D97-AF65-F5344CB8AC3E}">
        <p14:creationId xmlns:p14="http://schemas.microsoft.com/office/powerpoint/2010/main" val="4181246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6288C61-1E15-2A4D-A099-EAF67CE6CF1D}"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507B33-565A-0B40-9D29-6A70637D4189}" type="slidenum">
              <a:rPr lang="en-US" smtClean="0"/>
              <a:t>‹#›</a:t>
            </a:fld>
            <a:endParaRPr lang="en-US"/>
          </a:p>
        </p:txBody>
      </p:sp>
    </p:spTree>
    <p:extLst>
      <p:ext uri="{BB962C8B-B14F-4D97-AF65-F5344CB8AC3E}">
        <p14:creationId xmlns:p14="http://schemas.microsoft.com/office/powerpoint/2010/main" val="202178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6288C61-1E15-2A4D-A099-EAF67CE6CF1D}"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507B33-565A-0B40-9D29-6A70637D4189}" type="slidenum">
              <a:rPr lang="en-US" smtClean="0"/>
              <a:t>‹#›</a:t>
            </a:fld>
            <a:endParaRPr lang="en-US"/>
          </a:p>
        </p:txBody>
      </p:sp>
    </p:spTree>
    <p:extLst>
      <p:ext uri="{BB962C8B-B14F-4D97-AF65-F5344CB8AC3E}">
        <p14:creationId xmlns:p14="http://schemas.microsoft.com/office/powerpoint/2010/main" val="3456673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288C61-1E15-2A4D-A099-EAF67CE6CF1D}" type="datetimeFigureOut">
              <a:rPr lang="en-US" smtClean="0"/>
              <a:t>6/23/2020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507B33-565A-0B40-9D29-6A70637D4189}" type="slidenum">
              <a:rPr lang="en-US" smtClean="0"/>
              <a:t>‹#›</a:t>
            </a:fld>
            <a:endParaRPr lang="en-US"/>
          </a:p>
        </p:txBody>
      </p:sp>
    </p:spTree>
    <p:extLst>
      <p:ext uri="{BB962C8B-B14F-4D97-AF65-F5344CB8AC3E}">
        <p14:creationId xmlns:p14="http://schemas.microsoft.com/office/powerpoint/2010/main" val="13045987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file:////var/folders/mf/x4mn140j51j_5tpjg2kd8mnc0000gn/T/com.microsoft.Word/WebArchiveCopyPasteTempFiles/105-1.jpg" TargetMode="External"/><Relationship Id="rId13" Type="http://schemas.openxmlformats.org/officeDocument/2006/relationships/image" Target="../media/image7.jpeg"/><Relationship Id="rId3" Type="http://schemas.openxmlformats.org/officeDocument/2006/relationships/image" Target="file:////var/folders/mf/x4mn140j51j_5tpjg2kd8mnc0000gn/T/com.microsoft.Word/WebArchiveCopyPasteTempFiles/bDE0tx8JcLG2d2WlHqg-weEQYTKpkgM7jTG6vv_SdkyI_Ka3H3vhBJOVVWnyEbDXIGO34jBob2TyLl4CX_7VLXzBmgcVHhg8nyJ8lZDIRqt8w5dSaGI1fQay" TargetMode="External"/><Relationship Id="rId7" Type="http://schemas.openxmlformats.org/officeDocument/2006/relationships/image" Target="../media/image4.jpeg"/><Relationship Id="rId12" Type="http://schemas.openxmlformats.org/officeDocument/2006/relationships/image" Target="file:////var/folders/mf/x4mn140j51j_5tpjg2kd8mnc0000gn/T/com.microsoft.Word/WebArchiveCopyPasteTempFiles/4756812_orig.gif%3f457" TargetMode="External"/><Relationship Id="rId2" Type="http://schemas.openxmlformats.org/officeDocument/2006/relationships/image" Target="../media/image1.gif"/><Relationship Id="rId1" Type="http://schemas.openxmlformats.org/officeDocument/2006/relationships/slideLayout" Target="../slideLayouts/slideLayout7.xml"/><Relationship Id="rId6" Type="http://schemas.openxmlformats.org/officeDocument/2006/relationships/image" Target="file:////var/folders/mf/x4mn140j51j_5tpjg2kd8mnc0000gn/T/com.microsoft.Word/WebArchiveCopyPasteTempFiles/e3hTCN7N4Ze6WQk8-_2c21l-2wePOouDjOCFNr6OU2M1G3je2AJjsJWP-5tjmR7QXiBVyN29K7gMAwgNFS40eK8" TargetMode="External"/><Relationship Id="rId11" Type="http://schemas.openxmlformats.org/officeDocument/2006/relationships/image" Target="../media/image6.gif"/><Relationship Id="rId5" Type="http://schemas.openxmlformats.org/officeDocument/2006/relationships/image" Target="../media/image3.png"/><Relationship Id="rId10" Type="http://schemas.openxmlformats.org/officeDocument/2006/relationships/image" Target="file:////var/folders/mf/x4mn140j51j_5tpjg2kd8mnc0000gn/T/com.microsoft.Word/WebArchiveCopyPasteTempFiles/Plane-mirror.png" TargetMode="External"/><Relationship Id="rId4" Type="http://schemas.openxmlformats.org/officeDocument/2006/relationships/image" Target="../media/image2.png"/><Relationship Id="rId9" Type="http://schemas.openxmlformats.org/officeDocument/2006/relationships/image" Target="../media/image5.png"/><Relationship Id="rId14" Type="http://schemas.openxmlformats.org/officeDocument/2006/relationships/image" Target="file:////var/folders/mf/x4mn140j51j_5tpjg2kd8mnc0000gn/T/com.microsoft.Word/WebArchiveCopyPasteTempFiles/Z"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1.gif"/><Relationship Id="rId3" Type="http://schemas.openxmlformats.org/officeDocument/2006/relationships/image" Target="file:////var/folders/mf/x4mn140j51j_5tpjg2kd8mnc0000gn/T/com.microsoft.Word/WebArchiveCopyPasteTempFiles/images%3fq=tbn%253AANd9GcRyVJql1AuRXB7GqZH2Vkoj_Co3tjIkl_WIpSnOgPIIWMEWCgxF&amp;usqp=CAU" TargetMode="External"/><Relationship Id="rId7" Type="http://schemas.openxmlformats.org/officeDocument/2006/relationships/image" Target="file:////var/folders/mf/x4mn140j51j_5tpjg2kd8mnc0000gn/T/com.microsoft.Word/WebArchiveCopyPasteTempFiles/2b208272d30c7244aa44c99babc0904b.gif" TargetMode="External"/><Relationship Id="rId12"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0.gif"/><Relationship Id="rId11" Type="http://schemas.openxmlformats.org/officeDocument/2006/relationships/image" Target="file:////var/folders/mf/x4mn140j51j_5tpjg2kd8mnc0000gn/T/com.microsoft.Word/WebArchiveCopyPasteTempFiles/Refraction1.gif" TargetMode="External"/><Relationship Id="rId5" Type="http://schemas.openxmlformats.org/officeDocument/2006/relationships/image" Target="file:////var/folders/mf/x4mn140j51j_5tpjg2kd8mnc0000gn/T/com.microsoft.Word/WebArchiveCopyPasteTempFiles/images%3fq=tbn%253AANd9GcQP9TvcScfZEwoWcmCY3Zna_8iR7kK69VILsIZttuJVpMbpjFli&amp;usqp=CAU" TargetMode="External"/><Relationship Id="rId10" Type="http://schemas.openxmlformats.org/officeDocument/2006/relationships/image" Target="../media/image12.gif"/><Relationship Id="rId4" Type="http://schemas.openxmlformats.org/officeDocument/2006/relationships/image" Target="../media/image9.png"/><Relationship Id="rId9" Type="http://schemas.openxmlformats.org/officeDocument/2006/relationships/image" Target="file:////var/folders/mf/x4mn140j51j_5tpjg2kd8mnc0000gn/T/com.microsoft.Word/WebArchiveCopyPasteTempFiles/8QrA-y7mRGUMt-xLWl_d2ZQ4qsffPGK5HGOA-3z9guqNT350RTiL9mQDdcYmNIFSc6jqmuMR6XR6oUEGFmE9rxHXARbRWHqJeOZwAt4"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17.jpeg"/><Relationship Id="rId13" Type="http://schemas.openxmlformats.org/officeDocument/2006/relationships/image" Target="https://encrypted-tbn0.gstatic.com/images?q=tbn%3AANd9GcTQMurDqj1CkiHsRspv-EWpHEiind2k_6bE1rMfi0oRqZyLanII&amp;usqp=CAU" TargetMode="External"/><Relationship Id="rId18" Type="http://schemas.openxmlformats.org/officeDocument/2006/relationships/image" Target="file:////var/folders/mf/x4mn140j51j_5tpjg2kd8mnc0000gn/T/com.microsoft.Word/WebArchiveCopyPasteTempFiles/Leslie%2520cube.jpg" TargetMode="External"/><Relationship Id="rId3" Type="http://schemas.openxmlformats.org/officeDocument/2006/relationships/image" Target="file:////var/folders/mf/x4mn140j51j_5tpjg2kd8mnc0000gn/T/com.microsoft.Word/WebArchiveCopyPasteTempFiles/graph.crop_969x727_0,11.preview.png" TargetMode="External"/><Relationship Id="rId7" Type="http://schemas.openxmlformats.org/officeDocument/2006/relationships/image" Target="file:////var/folders/mf/x4mn140j51j_5tpjg2kd8mnc0000gn/T/com.microsoft.Word/WebArchiveCopyPasteTempFiles/sprectrum-from-a-prism.jpg" TargetMode="External"/><Relationship Id="rId12" Type="http://schemas.openxmlformats.org/officeDocument/2006/relationships/image" Target="../media/image19.png"/><Relationship Id="rId17" Type="http://schemas.openxmlformats.org/officeDocument/2006/relationships/image" Target="../media/image22.jpeg"/><Relationship Id="rId2" Type="http://schemas.openxmlformats.org/officeDocument/2006/relationships/image" Target="../media/image14.png"/><Relationship Id="rId16" Type="http://schemas.openxmlformats.org/officeDocument/2006/relationships/image" Target="file:////var/folders/mf/x4mn140j51j_5tpjg2kd8mnc0000gn/T/com.microsoft.Word/WebArchiveCopyPasteTempFiles/diffuse-reflection.jpg" TargetMode="External"/><Relationship Id="rId1" Type="http://schemas.openxmlformats.org/officeDocument/2006/relationships/slideLayout" Target="../slideLayouts/slideLayout7.xml"/><Relationship Id="rId6" Type="http://schemas.openxmlformats.org/officeDocument/2006/relationships/image" Target="../media/image16.jpeg"/><Relationship Id="rId11" Type="http://schemas.openxmlformats.org/officeDocument/2006/relationships/image" Target="file:////var/folders/mf/x4mn140j51j_5tpjg2kd8mnc0000gn/T/com.microsoft.Word/WebArchiveCopyPasteTempFiles/ray-diagram-concave-lens.png" TargetMode="External"/><Relationship Id="rId5" Type="http://schemas.openxmlformats.org/officeDocument/2006/relationships/image" Target="file:////var/folders/mf/x4mn140j51j_5tpjg2kd8mnc0000gn/T/com.microsoft.Word/WebArchiveCopyPasteTempFiles/91068_orig.gif" TargetMode="External"/><Relationship Id="rId15" Type="http://schemas.openxmlformats.org/officeDocument/2006/relationships/image" Target="../media/image21.jpeg"/><Relationship Id="rId10" Type="http://schemas.openxmlformats.org/officeDocument/2006/relationships/image" Target="../media/image18.png"/><Relationship Id="rId4" Type="http://schemas.openxmlformats.org/officeDocument/2006/relationships/image" Target="../media/image15.gif"/><Relationship Id="rId9" Type="http://schemas.openxmlformats.org/officeDocument/2006/relationships/image" Target="file:////var/folders/mf/x4mn140j51j_5tpjg2kd8mnc0000gn/T/com.microsoft.Word/WebArchiveCopyPasteTempFiles/529264529.JPG%3f298" TargetMode="External"/><Relationship Id="rId1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55" descr="SWOT Revision">
            <a:extLst>
              <a:ext uri="{FF2B5EF4-FFF2-40B4-BE49-F238E27FC236}">
                <a16:creationId xmlns:a16="http://schemas.microsoft.com/office/drawing/2014/main" id="{0F73E41B-5C6F-714A-A932-C568632B86B2}"/>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64250" y="2389482"/>
            <a:ext cx="3115034" cy="762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75C7B19-32B4-5F48-8AE6-2448AF97791E}"/>
              </a:ext>
            </a:extLst>
          </p:cNvPr>
          <p:cNvSpPr txBox="1"/>
          <p:nvPr/>
        </p:nvSpPr>
        <p:spPr>
          <a:xfrm>
            <a:off x="24270" y="-31519"/>
            <a:ext cx="974583" cy="400110"/>
          </a:xfrm>
          <a:prstGeom prst="rect">
            <a:avLst/>
          </a:prstGeom>
          <a:noFill/>
          <a:ln>
            <a:noFill/>
          </a:ln>
        </p:spPr>
        <p:txBody>
          <a:bodyPr wrap="square" rtlCol="0">
            <a:spAutoFit/>
          </a:bodyPr>
          <a:lstStyle/>
          <a:p>
            <a:r>
              <a:rPr lang="en-GB" sz="2000" b="1" dirty="0"/>
              <a:t>Waves </a:t>
            </a:r>
          </a:p>
        </p:txBody>
      </p:sp>
      <p:sp>
        <p:nvSpPr>
          <p:cNvPr id="5" name="Rectangle 4">
            <a:extLst>
              <a:ext uri="{FF2B5EF4-FFF2-40B4-BE49-F238E27FC236}">
                <a16:creationId xmlns:a16="http://schemas.microsoft.com/office/drawing/2014/main" id="{478F44BF-12A2-3D4E-B972-CB31E406C20E}"/>
              </a:ext>
            </a:extLst>
          </p:cNvPr>
          <p:cNvSpPr/>
          <p:nvPr/>
        </p:nvSpPr>
        <p:spPr>
          <a:xfrm>
            <a:off x="3250331" y="285385"/>
            <a:ext cx="3669632" cy="646331"/>
          </a:xfrm>
          <a:prstGeom prst="rect">
            <a:avLst/>
          </a:prstGeom>
          <a:ln>
            <a:noFill/>
          </a:ln>
        </p:spPr>
        <p:txBody>
          <a:bodyPr wrap="square">
            <a:spAutoFit/>
          </a:bodyPr>
          <a:lstStyle/>
          <a:p>
            <a:r>
              <a:rPr lang="en-GB" sz="1200" b="1" u="sng" dirty="0">
                <a:cs typeface="Arial" panose="020B0604020202020204" pitchFamily="34" charset="0"/>
              </a:rPr>
              <a:t>Required practical 1</a:t>
            </a:r>
            <a:r>
              <a:rPr lang="en-GB" sz="1200" dirty="0">
                <a:cs typeface="Arial" panose="020B0604020202020204" pitchFamily="34" charset="0"/>
              </a:rPr>
              <a:t>. </a:t>
            </a:r>
            <a:r>
              <a:rPr lang="en-GB" sz="1200" dirty="0" smtClean="0">
                <a:cs typeface="Arial" panose="020B0604020202020204" pitchFamily="34" charset="0"/>
              </a:rPr>
              <a:t>Measuring the speed of waves in a </a:t>
            </a:r>
            <a:r>
              <a:rPr lang="en-GB" sz="1200" dirty="0" err="1" smtClean="0">
                <a:cs typeface="Arial" panose="020B0604020202020204" pitchFamily="34" charset="0"/>
              </a:rPr>
              <a:t>a</a:t>
            </a:r>
            <a:r>
              <a:rPr lang="en-GB" sz="1200" dirty="0" smtClean="0">
                <a:cs typeface="Arial" panose="020B0604020202020204" pitchFamily="34" charset="0"/>
              </a:rPr>
              <a:t> fluid. Using </a:t>
            </a:r>
            <a:r>
              <a:rPr lang="en-GB" sz="1200" dirty="0">
                <a:cs typeface="Arial" panose="020B0604020202020204" pitchFamily="34" charset="0"/>
              </a:rPr>
              <a:t>a ripple tank to </a:t>
            </a:r>
            <a:r>
              <a:rPr lang="en-GB" sz="1200" dirty="0" smtClean="0">
                <a:cs typeface="Arial" panose="020B0604020202020204" pitchFamily="34" charset="0"/>
              </a:rPr>
              <a:t>measure the wavelength and frequency, so calculate the wave speed. </a:t>
            </a:r>
            <a:endParaRPr lang="en-GB" sz="1200" dirty="0">
              <a:cs typeface="Arial" panose="020B0604020202020204" pitchFamily="34" charset="0"/>
            </a:endParaRPr>
          </a:p>
        </p:txBody>
      </p:sp>
      <p:sp>
        <p:nvSpPr>
          <p:cNvPr id="6" name="Rectangle 5">
            <a:extLst>
              <a:ext uri="{FF2B5EF4-FFF2-40B4-BE49-F238E27FC236}">
                <a16:creationId xmlns:a16="http://schemas.microsoft.com/office/drawing/2014/main" id="{B107ECE7-7448-B848-93B5-242501B3B08E}"/>
              </a:ext>
            </a:extLst>
          </p:cNvPr>
          <p:cNvSpPr/>
          <p:nvPr/>
        </p:nvSpPr>
        <p:spPr>
          <a:xfrm>
            <a:off x="5992" y="369892"/>
            <a:ext cx="3352416" cy="2123658"/>
          </a:xfrm>
          <a:prstGeom prst="rect">
            <a:avLst/>
          </a:prstGeom>
          <a:ln>
            <a:noFill/>
          </a:ln>
        </p:spPr>
        <p:txBody>
          <a:bodyPr wrap="square">
            <a:spAutoFit/>
          </a:bodyPr>
          <a:lstStyle/>
          <a:p>
            <a:r>
              <a:rPr lang="en-GB" sz="1200" dirty="0">
                <a:cs typeface="Arial" panose="020B0604020202020204" pitchFamily="34" charset="0"/>
              </a:rPr>
              <a:t>All waves transfer energy from one place to another. The particles that make up a wave oscillate about a fixed point, passing the energy onto </a:t>
            </a:r>
            <a:r>
              <a:rPr lang="en-GB" sz="1200" dirty="0" smtClean="0">
                <a:cs typeface="Arial" panose="020B0604020202020204" pitchFamily="34" charset="0"/>
              </a:rPr>
              <a:t>the next </a:t>
            </a:r>
            <a:r>
              <a:rPr lang="en-GB" sz="1200" dirty="0">
                <a:cs typeface="Arial" panose="020B0604020202020204" pitchFamily="34" charset="0"/>
              </a:rPr>
              <a:t>particles. Energy moves along but the matter </a:t>
            </a:r>
            <a:r>
              <a:rPr lang="en-GB" sz="1200" dirty="0" smtClean="0">
                <a:cs typeface="Arial" panose="020B0604020202020204" pitchFamily="34" charset="0"/>
              </a:rPr>
              <a:t>remains around the fixed point. </a:t>
            </a:r>
            <a:r>
              <a:rPr lang="en-GB" sz="1200" dirty="0">
                <a:cs typeface="Arial" panose="020B0604020202020204" pitchFamily="34" charset="0"/>
              </a:rPr>
              <a:t>In a transverse wave, </a:t>
            </a:r>
            <a:r>
              <a:rPr lang="en-GB" sz="1200" dirty="0" smtClean="0">
                <a:cs typeface="Arial" panose="020B0604020202020204" pitchFamily="34" charset="0"/>
              </a:rPr>
              <a:t>e.g. </a:t>
            </a:r>
            <a:r>
              <a:rPr lang="en-GB" sz="1200" dirty="0">
                <a:cs typeface="Arial" panose="020B0604020202020204" pitchFamily="34" charset="0"/>
              </a:rPr>
              <a:t>water wave, the oscillations are perpendicular to the direction of energy transfer. </a:t>
            </a:r>
          </a:p>
          <a:p>
            <a:r>
              <a:rPr lang="en-GB" sz="1200" dirty="0">
                <a:cs typeface="Arial" panose="020B0604020202020204" pitchFamily="34" charset="0"/>
              </a:rPr>
              <a:t>In a longitudinal wave, </a:t>
            </a:r>
            <a:r>
              <a:rPr lang="en-GB" sz="1200" dirty="0" smtClean="0">
                <a:cs typeface="Arial" panose="020B0604020202020204" pitchFamily="34" charset="0"/>
              </a:rPr>
              <a:t>e.g. </a:t>
            </a:r>
            <a:r>
              <a:rPr lang="en-GB" sz="1200" dirty="0">
                <a:cs typeface="Arial" panose="020B0604020202020204" pitchFamily="34" charset="0"/>
              </a:rPr>
              <a:t>sound wave, the oscillations are parallel to the direction of energy transfer.</a:t>
            </a:r>
          </a:p>
        </p:txBody>
      </p:sp>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8386C881-0EF1-DE45-8626-FE757CA5AA64}"/>
                  </a:ext>
                </a:extLst>
              </p:cNvPr>
              <p:cNvSpPr/>
              <p:nvPr/>
            </p:nvSpPr>
            <p:spPr>
              <a:xfrm>
                <a:off x="17925" y="3395811"/>
                <a:ext cx="4239121" cy="3426259"/>
              </a:xfrm>
              <a:prstGeom prst="rect">
                <a:avLst/>
              </a:prstGeom>
              <a:ln>
                <a:noFill/>
              </a:ln>
            </p:spPr>
            <p:txBody>
              <a:bodyPr wrap="square">
                <a:spAutoFit/>
              </a:bodyPr>
              <a:lstStyle/>
              <a:p>
                <a:r>
                  <a:rPr lang="en-GB" sz="1200" dirty="0">
                    <a:cs typeface="Arial" panose="020B0604020202020204" pitchFamily="34" charset="0"/>
                  </a:rPr>
                  <a:t>The amplitude - the maximum displacement any particle achieves from its undisturbed position in </a:t>
                </a:r>
                <a:r>
                  <a:rPr lang="en-GB" sz="1200" dirty="0" smtClean="0">
                    <a:cs typeface="Arial" panose="020B0604020202020204" pitchFamily="34" charset="0"/>
                  </a:rPr>
                  <a:t>metres</a:t>
                </a:r>
                <a:endParaRPr lang="en-GB" sz="1200" dirty="0">
                  <a:cs typeface="Arial" panose="020B0604020202020204" pitchFamily="34" charset="0"/>
                </a:endParaRPr>
              </a:p>
              <a:p>
                <a:r>
                  <a:rPr lang="en-GB" sz="1200" dirty="0">
                    <a:cs typeface="Arial" panose="020B0604020202020204" pitchFamily="34" charset="0"/>
                  </a:rPr>
                  <a:t>The wavelength of a wave is the distance from two equivalent points on the wave. The frequency of a wave is the number of waves passing a point per second.</a:t>
                </a:r>
              </a:p>
              <a:p>
                <a:endParaRPr lang="en-GB" sz="1200" dirty="0">
                  <a:cs typeface="Arial" panose="020B0604020202020204" pitchFamily="34" charset="0"/>
                </a:endParaRPr>
              </a:p>
              <a:p>
                <a:endParaRPr lang="en-GB" sz="1200" dirty="0">
                  <a:cs typeface="Arial" panose="020B0604020202020204" pitchFamily="34" charset="0"/>
                </a:endParaRPr>
              </a:p>
              <a:p>
                <a:r>
                  <a:rPr lang="en-GB" sz="1200" dirty="0" smtClean="0">
                    <a:cs typeface="Arial" panose="020B0604020202020204" pitchFamily="34" charset="0"/>
                  </a:rPr>
                  <a:t>The </a:t>
                </a:r>
                <a:r>
                  <a:rPr lang="en-GB" sz="1200" dirty="0">
                    <a:cs typeface="Arial" panose="020B0604020202020204" pitchFamily="34" charset="0"/>
                  </a:rPr>
                  <a:t>period of a wave is how long it takes for one complete oscillation in seconds </a:t>
                </a:r>
              </a:p>
              <a:p>
                <a:pPr/>
                <a14:m>
                  <m:oMathPara xmlns:m="http://schemas.openxmlformats.org/officeDocument/2006/math">
                    <m:oMathParaPr>
                      <m:jc m:val="centerGroup"/>
                    </m:oMathParaPr>
                    <m:oMath xmlns:m="http://schemas.openxmlformats.org/officeDocument/2006/math">
                      <m:r>
                        <a:rPr lang="en-GB" sz="1200" i="1">
                          <a:latin typeface="Cambria Math" panose="02040503050406030204" pitchFamily="18" charset="0"/>
                        </a:rPr>
                        <m:t>𝑃𝑒𝑟𝑖𝑜𝑑</m:t>
                      </m:r>
                      <m:r>
                        <a:rPr lang="en-GB" sz="1200" i="1">
                          <a:latin typeface="Cambria Math" panose="02040503050406030204" pitchFamily="18" charset="0"/>
                        </a:rPr>
                        <m:t> </m:t>
                      </m:r>
                      <m:d>
                        <m:dPr>
                          <m:begChr m:val="["/>
                          <m:endChr m:val="]"/>
                          <m:ctrlPr>
                            <a:rPr lang="en-GB" sz="1200" i="1">
                              <a:latin typeface="Cambria Math" panose="02040503050406030204" pitchFamily="18" charset="0"/>
                            </a:rPr>
                          </m:ctrlPr>
                        </m:dPr>
                        <m:e>
                          <m:r>
                            <a:rPr lang="en-GB" sz="1200" i="1">
                              <a:latin typeface="Cambria Math" panose="02040503050406030204" pitchFamily="18" charset="0"/>
                            </a:rPr>
                            <m:t>𝑇</m:t>
                          </m:r>
                        </m:e>
                      </m:d>
                      <m:r>
                        <a:rPr lang="en-GB" sz="1200" i="1">
                          <a:latin typeface="Cambria Math" panose="02040503050406030204" pitchFamily="18" charset="0"/>
                        </a:rPr>
                        <m:t> =</m:t>
                      </m:r>
                      <m:f>
                        <m:fPr>
                          <m:ctrlPr>
                            <a:rPr lang="en-GB" sz="1200" i="1">
                              <a:latin typeface="Cambria Math" panose="02040503050406030204" pitchFamily="18" charset="0"/>
                            </a:rPr>
                          </m:ctrlPr>
                        </m:fPr>
                        <m:num>
                          <m:r>
                            <a:rPr lang="en-GB" sz="1200" i="1">
                              <a:latin typeface="Cambria Math" panose="02040503050406030204" pitchFamily="18" charset="0"/>
                            </a:rPr>
                            <m:t>1</m:t>
                          </m:r>
                        </m:num>
                        <m:den>
                          <m:r>
                            <a:rPr lang="en-GB" sz="1200" i="1">
                              <a:latin typeface="Cambria Math" panose="02040503050406030204" pitchFamily="18" charset="0"/>
                            </a:rPr>
                            <m:t>𝑓</m:t>
                          </m:r>
                        </m:den>
                      </m:f>
                      <m:r>
                        <a:rPr lang="en-GB" sz="1200" i="1">
                          <a:latin typeface="Cambria Math" panose="02040503050406030204" pitchFamily="18" charset="0"/>
                        </a:rPr>
                        <m:t>      </m:t>
                      </m:r>
                    </m:oMath>
                  </m:oMathPara>
                </a14:m>
                <a:endParaRPr lang="en-GB" sz="1200" dirty="0" smtClean="0"/>
              </a:p>
              <a:p>
                <a:r>
                  <a:rPr lang="en-GB" sz="1200" dirty="0" smtClean="0"/>
                  <a:t>The </a:t>
                </a:r>
                <a:r>
                  <a:rPr lang="en-GB" sz="1200" dirty="0"/>
                  <a:t>wave speed is the speed at which the energy is transferred (or the wave moves) through the medium.</a:t>
                </a:r>
              </a:p>
              <a:p>
                <a:r>
                  <a:rPr lang="en-GB" sz="1200" dirty="0"/>
                  <a:t>All waves obey the wave equation:</a:t>
                </a:r>
              </a:p>
              <a:p>
                <a:pPr/>
                <a14:m>
                  <m:oMathPara xmlns:m="http://schemas.openxmlformats.org/officeDocument/2006/math">
                    <m:oMathParaPr>
                      <m:jc m:val="centerGroup"/>
                    </m:oMathParaPr>
                    <m:oMath xmlns:m="http://schemas.openxmlformats.org/officeDocument/2006/math">
                      <m:r>
                        <a:rPr lang="en-GB" sz="1200" i="1">
                          <a:latin typeface="Cambria Math" panose="02040503050406030204" pitchFamily="18" charset="0"/>
                        </a:rPr>
                        <m:t>𝑤𝑎𝑣𝑒</m:t>
                      </m:r>
                      <m:r>
                        <a:rPr lang="en-GB" sz="1200" i="1">
                          <a:latin typeface="Cambria Math" panose="02040503050406030204" pitchFamily="18" charset="0"/>
                        </a:rPr>
                        <m:t> </m:t>
                      </m:r>
                      <m:r>
                        <a:rPr lang="en-GB" sz="1200" i="1">
                          <a:latin typeface="Cambria Math" panose="02040503050406030204" pitchFamily="18" charset="0"/>
                        </a:rPr>
                        <m:t>𝑠𝑝𝑒𝑒𝑑</m:t>
                      </m:r>
                      <m:r>
                        <a:rPr lang="en-GB" sz="1200" i="1">
                          <a:latin typeface="Cambria Math" panose="02040503050406030204" pitchFamily="18" charset="0"/>
                        </a:rPr>
                        <m:t> =  </m:t>
                      </m:r>
                      <m:r>
                        <a:rPr lang="en-GB" sz="1200" i="1">
                          <a:latin typeface="Cambria Math" panose="02040503050406030204" pitchFamily="18" charset="0"/>
                        </a:rPr>
                        <m:t>𝑓𝑟𝑒𝑞𝑢𝑒𝑛𝑐𝑦</m:t>
                      </m:r>
                      <m:r>
                        <a:rPr lang="en-GB" sz="1200" i="1">
                          <a:latin typeface="Cambria Math" panose="02040503050406030204" pitchFamily="18" charset="0"/>
                        </a:rPr>
                        <m:t> × </m:t>
                      </m:r>
                      <m:r>
                        <a:rPr lang="en-GB" sz="1200" i="1">
                          <a:latin typeface="Cambria Math" panose="02040503050406030204" pitchFamily="18" charset="0"/>
                        </a:rPr>
                        <m:t>𝑤𝑎𝑣𝑒𝑙𝑒𝑛𝑔𝑡h</m:t>
                      </m:r>
                      <m:r>
                        <a:rPr lang="en-GB" sz="1200" i="1">
                          <a:latin typeface="Cambria Math" panose="02040503050406030204" pitchFamily="18" charset="0"/>
                        </a:rPr>
                        <m:t>  </m:t>
                      </m:r>
                    </m:oMath>
                  </m:oMathPara>
                </a14:m>
                <a:endParaRPr lang="en-GB" sz="1200" dirty="0"/>
              </a:p>
              <a:p>
                <a:endParaRPr lang="en-GB" sz="1200" dirty="0"/>
              </a:p>
              <a:p>
                <a:pPr algn="ctr"/>
                <a14:m>
                  <m:oMath xmlns:m="http://schemas.openxmlformats.org/officeDocument/2006/math">
                    <m:r>
                      <a:rPr lang="en-GB" sz="1200" i="1">
                        <a:latin typeface="Cambria Math" panose="02040503050406030204" pitchFamily="18" charset="0"/>
                      </a:rPr>
                      <m:t>[ </m:t>
                    </m:r>
                    <m:r>
                      <a:rPr lang="en-GB" sz="1200" b="1" i="1">
                        <a:latin typeface="Cambria Math" panose="02040503050406030204" pitchFamily="18" charset="0"/>
                      </a:rPr>
                      <m:t>𝒗</m:t>
                    </m:r>
                    <m:r>
                      <a:rPr lang="en-GB" sz="1200" b="1" i="1">
                        <a:latin typeface="Cambria Math" panose="02040503050406030204" pitchFamily="18" charset="0"/>
                      </a:rPr>
                      <m:t> = </m:t>
                    </m:r>
                    <m:r>
                      <a:rPr lang="en-GB" sz="1200" b="1" i="1">
                        <a:latin typeface="Cambria Math" panose="02040503050406030204" pitchFamily="18" charset="0"/>
                      </a:rPr>
                      <m:t>𝒇</m:t>
                    </m:r>
                    <m:r>
                      <a:rPr lang="en-GB" sz="1200" b="1" i="1">
                        <a:latin typeface="Cambria Math" panose="02040503050406030204" pitchFamily="18" charset="0"/>
                      </a:rPr>
                      <m:t> </m:t>
                    </m:r>
                    <m:r>
                      <a:rPr lang="en-GB" sz="1200" b="1" i="1">
                        <a:latin typeface="Cambria Math" panose="02040503050406030204" pitchFamily="18" charset="0"/>
                      </a:rPr>
                      <m:t>𝝀</m:t>
                    </m:r>
                    <m:r>
                      <a:rPr lang="en-GB" sz="1200" b="1" i="1">
                        <a:latin typeface="Cambria Math" panose="02040503050406030204" pitchFamily="18" charset="0"/>
                      </a:rPr>
                      <m:t> </m:t>
                    </m:r>
                    <m:r>
                      <a:rPr lang="en-GB" sz="1200" i="1">
                        <a:latin typeface="Cambria Math" panose="02040503050406030204" pitchFamily="18" charset="0"/>
                      </a:rPr>
                      <m:t>]</m:t>
                    </m:r>
                  </m:oMath>
                </a14:m>
                <a:r>
                  <a:rPr lang="en-GB" sz="1200" dirty="0"/>
                  <a:t> </a:t>
                </a:r>
              </a:p>
              <a:p>
                <a:r>
                  <a:rPr lang="en-GB" sz="1200" dirty="0">
                    <a:solidFill>
                      <a:srgbClr val="FF0000"/>
                    </a:solidFill>
                    <a:cs typeface="Arial" panose="020B0604020202020204" pitchFamily="34" charset="0"/>
                  </a:rPr>
                  <a:t>The speed of sound is measured with an oscilloscope.</a:t>
                </a:r>
              </a:p>
            </p:txBody>
          </p:sp>
        </mc:Choice>
        <mc:Fallback xmlns="">
          <p:sp>
            <p:nvSpPr>
              <p:cNvPr id="7" name="Rectangle 6">
                <a:extLst>
                  <a:ext uri="{FF2B5EF4-FFF2-40B4-BE49-F238E27FC236}">
                    <a16:creationId xmlns:a16="http://schemas.microsoft.com/office/drawing/2014/main" id="{8386C881-0EF1-DE45-8626-FE757CA5AA64}"/>
                  </a:ext>
                </a:extLst>
              </p:cNvPr>
              <p:cNvSpPr>
                <a:spLocks noRot="1" noChangeAspect="1" noMove="1" noResize="1" noEditPoints="1" noAdjustHandles="1" noChangeArrowheads="1" noChangeShapeType="1" noTextEdit="1"/>
              </p:cNvSpPr>
              <p:nvPr/>
            </p:nvSpPr>
            <p:spPr>
              <a:xfrm>
                <a:off x="17925" y="3395811"/>
                <a:ext cx="4239121" cy="3426259"/>
              </a:xfrm>
              <a:prstGeom prst="rect">
                <a:avLst/>
              </a:prstGeom>
              <a:blipFill>
                <a:blip r:embed="rId4"/>
                <a:stretch>
                  <a:fillRect l="-144" b="-534"/>
                </a:stretch>
              </a:blipFill>
              <a:ln>
                <a:noFill/>
              </a:ln>
            </p:spPr>
            <p:txBody>
              <a:bodyPr/>
              <a:lstStyle/>
              <a:p>
                <a:r>
                  <a:rPr lang="en-US">
                    <a:noFill/>
                  </a:rPr>
                  <a:t> </a:t>
                </a:r>
              </a:p>
            </p:txBody>
          </p:sp>
        </mc:Fallback>
      </mc:AlternateContent>
      <p:sp>
        <p:nvSpPr>
          <p:cNvPr id="8" name="TextBox 7">
            <a:extLst>
              <a:ext uri="{FF2B5EF4-FFF2-40B4-BE49-F238E27FC236}">
                <a16:creationId xmlns:a16="http://schemas.microsoft.com/office/drawing/2014/main" id="{211C0A09-54FA-BF4D-83B2-E55B02EF83CB}"/>
              </a:ext>
            </a:extLst>
          </p:cNvPr>
          <p:cNvSpPr txBox="1"/>
          <p:nvPr/>
        </p:nvSpPr>
        <p:spPr>
          <a:xfrm>
            <a:off x="20286" y="3142427"/>
            <a:ext cx="2774325" cy="307777"/>
          </a:xfrm>
          <a:prstGeom prst="rect">
            <a:avLst/>
          </a:prstGeom>
          <a:noFill/>
          <a:ln>
            <a:noFill/>
          </a:ln>
        </p:spPr>
        <p:txBody>
          <a:bodyPr wrap="square" rtlCol="0">
            <a:spAutoFit/>
          </a:bodyPr>
          <a:lstStyle/>
          <a:p>
            <a:r>
              <a:rPr lang="en-GB" sz="1400" b="1" dirty="0"/>
              <a:t>2 The wave equation</a:t>
            </a:r>
          </a:p>
        </p:txBody>
      </p:sp>
      <p:sp>
        <p:nvSpPr>
          <p:cNvPr id="9" name="Rectangle 8">
            <a:extLst>
              <a:ext uri="{FF2B5EF4-FFF2-40B4-BE49-F238E27FC236}">
                <a16:creationId xmlns:a16="http://schemas.microsoft.com/office/drawing/2014/main" id="{8DD97514-29E4-FD41-8333-DA4ACE544F1D}"/>
              </a:ext>
            </a:extLst>
          </p:cNvPr>
          <p:cNvSpPr/>
          <p:nvPr/>
        </p:nvSpPr>
        <p:spPr>
          <a:xfrm>
            <a:off x="3244161" y="1698436"/>
            <a:ext cx="5845772" cy="830997"/>
          </a:xfrm>
          <a:prstGeom prst="rect">
            <a:avLst/>
          </a:prstGeom>
          <a:ln>
            <a:noFill/>
          </a:ln>
        </p:spPr>
        <p:txBody>
          <a:bodyPr wrap="square">
            <a:spAutoFit/>
          </a:bodyPr>
          <a:lstStyle/>
          <a:p>
            <a:r>
              <a:rPr lang="en-GB" sz="1200" dirty="0">
                <a:cs typeface="Arial" panose="020B0604020202020204" pitchFamily="34" charset="0"/>
              </a:rPr>
              <a:t>Waves travel out from a point in all directions. A ray diagram shows a number of rays travelling in a straight line between the wave source and an object or surface. When a wave meets the boundary between two materials, some of its energy is reflected, some is absorbed, and some is transmitted.</a:t>
            </a:r>
          </a:p>
        </p:txBody>
      </p:sp>
      <p:cxnSp>
        <p:nvCxnSpPr>
          <p:cNvPr id="10" name="Straight Connector 9">
            <a:extLst>
              <a:ext uri="{FF2B5EF4-FFF2-40B4-BE49-F238E27FC236}">
                <a16:creationId xmlns:a16="http://schemas.microsoft.com/office/drawing/2014/main" id="{288A503F-117C-774A-A08E-D39959B1E86A}"/>
              </a:ext>
            </a:extLst>
          </p:cNvPr>
          <p:cNvCxnSpPr>
            <a:cxnSpLocks/>
          </p:cNvCxnSpPr>
          <p:nvPr/>
        </p:nvCxnSpPr>
        <p:spPr>
          <a:xfrm flipH="1" flipV="1">
            <a:off x="24271" y="3149754"/>
            <a:ext cx="3241324" cy="172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9C19028-5DFF-6A4D-AB51-C78F569A96DD}"/>
              </a:ext>
            </a:extLst>
          </p:cNvPr>
          <p:cNvSpPr txBox="1"/>
          <p:nvPr/>
        </p:nvSpPr>
        <p:spPr>
          <a:xfrm>
            <a:off x="-87623" y="182968"/>
            <a:ext cx="3681947" cy="307777"/>
          </a:xfrm>
          <a:prstGeom prst="rect">
            <a:avLst/>
          </a:prstGeom>
          <a:noFill/>
          <a:ln>
            <a:noFill/>
          </a:ln>
        </p:spPr>
        <p:txBody>
          <a:bodyPr wrap="square" rtlCol="0">
            <a:spAutoFit/>
          </a:bodyPr>
          <a:lstStyle/>
          <a:p>
            <a:r>
              <a:rPr lang="en-GB" sz="1400" b="1" dirty="0"/>
              <a:t> 1 How can you describe a wave? </a:t>
            </a:r>
          </a:p>
        </p:txBody>
      </p:sp>
      <p:sp>
        <p:nvSpPr>
          <p:cNvPr id="3" name="Rectangle 2">
            <a:extLst>
              <a:ext uri="{FF2B5EF4-FFF2-40B4-BE49-F238E27FC236}">
                <a16:creationId xmlns:a16="http://schemas.microsoft.com/office/drawing/2014/main" id="{1B5B0A4B-439C-1745-84FE-FFE4FC2BD785}"/>
              </a:ext>
            </a:extLst>
          </p:cNvPr>
          <p:cNvSpPr>
            <a:spLocks noChangeArrowheads="1"/>
          </p:cNvSpPr>
          <p:nvPr/>
        </p:nvSpPr>
        <p:spPr bwMode="auto">
          <a:xfrm>
            <a:off x="2153935" y="-13990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4">
            <a:extLst>
              <a:ext uri="{FF2B5EF4-FFF2-40B4-BE49-F238E27FC236}">
                <a16:creationId xmlns:a16="http://schemas.microsoft.com/office/drawing/2014/main" id="{219E721B-48A1-A54D-8391-28EDD451B143}"/>
              </a:ext>
            </a:extLst>
          </p:cNvPr>
          <p:cNvSpPr>
            <a:spLocks noChangeArrowheads="1"/>
          </p:cNvSpPr>
          <p:nvPr/>
        </p:nvSpPr>
        <p:spPr bwMode="auto">
          <a:xfrm>
            <a:off x="3030558" y="1371621"/>
            <a:ext cx="2268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6" name="Rectangle 8">
            <a:extLst>
              <a:ext uri="{FF2B5EF4-FFF2-40B4-BE49-F238E27FC236}">
                <a16:creationId xmlns:a16="http://schemas.microsoft.com/office/drawing/2014/main" id="{A6B10E54-3C41-534C-A63E-6DA77248C629}"/>
              </a:ext>
            </a:extLst>
          </p:cNvPr>
          <p:cNvSpPr>
            <a:spLocks noChangeArrowheads="1"/>
          </p:cNvSpPr>
          <p:nvPr/>
        </p:nvSpPr>
        <p:spPr bwMode="auto">
          <a:xfrm>
            <a:off x="2684585" y="46243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Connector 25">
            <a:extLst>
              <a:ext uri="{FF2B5EF4-FFF2-40B4-BE49-F238E27FC236}">
                <a16:creationId xmlns:a16="http://schemas.microsoft.com/office/drawing/2014/main" id="{F1E1D4B9-9E5A-EC4C-B428-217E3AEDED53}"/>
              </a:ext>
            </a:extLst>
          </p:cNvPr>
          <p:cNvCxnSpPr>
            <a:cxnSpLocks/>
          </p:cNvCxnSpPr>
          <p:nvPr/>
        </p:nvCxnSpPr>
        <p:spPr>
          <a:xfrm>
            <a:off x="3250331" y="0"/>
            <a:ext cx="0" cy="33196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46F20CD5-ABB8-4746-89EB-B159E3ACB87E}"/>
              </a:ext>
            </a:extLst>
          </p:cNvPr>
          <p:cNvSpPr txBox="1"/>
          <p:nvPr/>
        </p:nvSpPr>
        <p:spPr>
          <a:xfrm>
            <a:off x="3271960" y="65551"/>
            <a:ext cx="2244050" cy="307777"/>
          </a:xfrm>
          <a:prstGeom prst="rect">
            <a:avLst/>
          </a:prstGeom>
          <a:noFill/>
          <a:ln>
            <a:noFill/>
          </a:ln>
        </p:spPr>
        <p:txBody>
          <a:bodyPr wrap="square" rtlCol="0">
            <a:spAutoFit/>
          </a:bodyPr>
          <a:lstStyle/>
          <a:p>
            <a:r>
              <a:rPr lang="en-GB" sz="1400" b="1" dirty="0"/>
              <a:t>3 Measuring a wave</a:t>
            </a:r>
          </a:p>
        </p:txBody>
      </p:sp>
      <p:sp>
        <p:nvSpPr>
          <p:cNvPr id="21" name="Rectangle 10">
            <a:extLst>
              <a:ext uri="{FF2B5EF4-FFF2-40B4-BE49-F238E27FC236}">
                <a16:creationId xmlns:a16="http://schemas.microsoft.com/office/drawing/2014/main" id="{118FCD7D-348B-7045-9EC2-E52D9AB028CF}"/>
              </a:ext>
            </a:extLst>
          </p:cNvPr>
          <p:cNvSpPr>
            <a:spLocks noChangeArrowheads="1"/>
          </p:cNvSpPr>
          <p:nvPr/>
        </p:nvSpPr>
        <p:spPr bwMode="auto">
          <a:xfrm>
            <a:off x="7945864" y="397461"/>
            <a:ext cx="110934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35" name="TextBox 34">
            <a:extLst>
              <a:ext uri="{FF2B5EF4-FFF2-40B4-BE49-F238E27FC236}">
                <a16:creationId xmlns:a16="http://schemas.microsoft.com/office/drawing/2014/main" id="{F0EDCB84-F398-DE4C-8048-E0B8008AE105}"/>
              </a:ext>
            </a:extLst>
          </p:cNvPr>
          <p:cNvSpPr txBox="1"/>
          <p:nvPr/>
        </p:nvSpPr>
        <p:spPr>
          <a:xfrm>
            <a:off x="3250331" y="1464363"/>
            <a:ext cx="3275793" cy="307777"/>
          </a:xfrm>
          <a:prstGeom prst="rect">
            <a:avLst/>
          </a:prstGeom>
          <a:noFill/>
          <a:ln>
            <a:noFill/>
          </a:ln>
        </p:spPr>
        <p:txBody>
          <a:bodyPr wrap="square" rtlCol="0">
            <a:spAutoFit/>
          </a:bodyPr>
          <a:lstStyle/>
          <a:p>
            <a:r>
              <a:rPr lang="en-GB" sz="1400" b="1" dirty="0"/>
              <a:t>4  Properties of waves </a:t>
            </a:r>
          </a:p>
        </p:txBody>
      </p:sp>
      <p:sp>
        <p:nvSpPr>
          <p:cNvPr id="38" name="Rectangle 37">
            <a:extLst>
              <a:ext uri="{FF2B5EF4-FFF2-40B4-BE49-F238E27FC236}">
                <a16:creationId xmlns:a16="http://schemas.microsoft.com/office/drawing/2014/main" id="{69E3D8D6-D8F9-CA44-8C6F-979AAA50C760}"/>
              </a:ext>
            </a:extLst>
          </p:cNvPr>
          <p:cNvSpPr/>
          <p:nvPr/>
        </p:nvSpPr>
        <p:spPr>
          <a:xfrm>
            <a:off x="4015420" y="4738854"/>
            <a:ext cx="4823655" cy="1200329"/>
          </a:xfrm>
          <a:prstGeom prst="rect">
            <a:avLst/>
          </a:prstGeom>
          <a:ln>
            <a:noFill/>
          </a:ln>
        </p:spPr>
        <p:txBody>
          <a:bodyPr wrap="square">
            <a:spAutoFit/>
          </a:bodyPr>
          <a:lstStyle/>
          <a:p>
            <a:r>
              <a:rPr lang="en-GB" sz="1200" dirty="0">
                <a:solidFill>
                  <a:srgbClr val="FF0000"/>
                </a:solidFill>
              </a:rPr>
              <a:t>Sound waves are longitudinal waves  which can travel through solids, liquids and </a:t>
            </a:r>
            <a:r>
              <a:rPr lang="en-GB" sz="1200" dirty="0" smtClean="0">
                <a:solidFill>
                  <a:srgbClr val="FF0000"/>
                </a:solidFill>
              </a:rPr>
              <a:t>gases. </a:t>
            </a:r>
            <a:r>
              <a:rPr lang="en-GB" sz="1200" dirty="0">
                <a:solidFill>
                  <a:srgbClr val="FF0000"/>
                </a:solidFill>
              </a:rPr>
              <a:t>Sound in a medium is due to vibration of the particles that make up the medium. </a:t>
            </a:r>
          </a:p>
          <a:p>
            <a:r>
              <a:rPr lang="en-GB" sz="1200" dirty="0">
                <a:solidFill>
                  <a:srgbClr val="FF0000"/>
                </a:solidFill>
              </a:rPr>
              <a:t>Sounds waves have frequencies, amplitude and wavelength.</a:t>
            </a:r>
          </a:p>
          <a:p>
            <a:r>
              <a:rPr lang="en-GB" sz="1200" dirty="0">
                <a:solidFill>
                  <a:srgbClr val="FF0000"/>
                </a:solidFill>
              </a:rPr>
              <a:t>The amplitude of sound is </a:t>
            </a:r>
            <a:r>
              <a:rPr lang="en-GB" sz="1200" dirty="0" smtClean="0">
                <a:solidFill>
                  <a:srgbClr val="FF0000"/>
                </a:solidFill>
              </a:rPr>
              <a:t>linked to its </a:t>
            </a:r>
            <a:r>
              <a:rPr lang="en-GB" sz="1200" dirty="0">
                <a:solidFill>
                  <a:srgbClr val="FF0000"/>
                </a:solidFill>
              </a:rPr>
              <a:t>loudness. The frequency and wavelength of a </a:t>
            </a:r>
            <a:r>
              <a:rPr lang="en-GB" sz="1200" dirty="0" smtClean="0">
                <a:solidFill>
                  <a:srgbClr val="FF0000"/>
                </a:solidFill>
              </a:rPr>
              <a:t>sound </a:t>
            </a:r>
            <a:r>
              <a:rPr lang="en-GB" sz="1200" dirty="0">
                <a:solidFill>
                  <a:srgbClr val="FF0000"/>
                </a:solidFill>
              </a:rPr>
              <a:t>is linked with pitch.</a:t>
            </a:r>
          </a:p>
        </p:txBody>
      </p:sp>
      <p:sp>
        <p:nvSpPr>
          <p:cNvPr id="31" name="Rectangle 12">
            <a:extLst>
              <a:ext uri="{FF2B5EF4-FFF2-40B4-BE49-F238E27FC236}">
                <a16:creationId xmlns:a16="http://schemas.microsoft.com/office/drawing/2014/main" id="{66DC5090-B04E-0442-965D-226215D0838B}"/>
              </a:ext>
            </a:extLst>
          </p:cNvPr>
          <p:cNvSpPr>
            <a:spLocks noChangeArrowheads="1"/>
          </p:cNvSpPr>
          <p:nvPr/>
        </p:nvSpPr>
        <p:spPr bwMode="auto">
          <a:xfrm>
            <a:off x="4580476" y="552939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2" name="Rectangle 14">
            <a:extLst>
              <a:ext uri="{FF2B5EF4-FFF2-40B4-BE49-F238E27FC236}">
                <a16:creationId xmlns:a16="http://schemas.microsoft.com/office/drawing/2014/main" id="{FC88E1D3-ECDC-1343-BBB2-E9C1B3E40D32}"/>
              </a:ext>
            </a:extLst>
          </p:cNvPr>
          <p:cNvSpPr>
            <a:spLocks noChangeArrowheads="1"/>
          </p:cNvSpPr>
          <p:nvPr/>
        </p:nvSpPr>
        <p:spPr bwMode="auto">
          <a:xfrm>
            <a:off x="4467581" y="561275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3" name="Rectangle 16">
            <a:extLst>
              <a:ext uri="{FF2B5EF4-FFF2-40B4-BE49-F238E27FC236}">
                <a16:creationId xmlns:a16="http://schemas.microsoft.com/office/drawing/2014/main" id="{9621726B-7EB8-954E-BDD3-939A6487DE95}"/>
              </a:ext>
            </a:extLst>
          </p:cNvPr>
          <p:cNvSpPr>
            <a:spLocks noChangeArrowheads="1"/>
          </p:cNvSpPr>
          <p:nvPr/>
        </p:nvSpPr>
        <p:spPr bwMode="auto">
          <a:xfrm>
            <a:off x="6198785" y="5617630"/>
            <a:ext cx="109345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34" name="Rectangle 18">
            <a:extLst>
              <a:ext uri="{FF2B5EF4-FFF2-40B4-BE49-F238E27FC236}">
                <a16:creationId xmlns:a16="http://schemas.microsoft.com/office/drawing/2014/main" id="{76D118FF-E94D-F74B-96DB-C5165E2456DE}"/>
              </a:ext>
            </a:extLst>
          </p:cNvPr>
          <p:cNvSpPr>
            <a:spLocks noChangeArrowheads="1"/>
          </p:cNvSpPr>
          <p:nvPr/>
        </p:nvSpPr>
        <p:spPr bwMode="auto">
          <a:xfrm>
            <a:off x="8654344" y="528764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55" name="Straight Connector 54">
            <a:extLst>
              <a:ext uri="{FF2B5EF4-FFF2-40B4-BE49-F238E27FC236}">
                <a16:creationId xmlns:a16="http://schemas.microsoft.com/office/drawing/2014/main" id="{CF30C243-B2F3-2046-905B-B37A80B58BC7}"/>
              </a:ext>
            </a:extLst>
          </p:cNvPr>
          <p:cNvCxnSpPr>
            <a:cxnSpLocks/>
          </p:cNvCxnSpPr>
          <p:nvPr/>
        </p:nvCxnSpPr>
        <p:spPr>
          <a:xfrm flipH="1" flipV="1">
            <a:off x="3254663" y="1466372"/>
            <a:ext cx="5868000" cy="179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2C571527-8528-A64B-8D3F-B56B505BB13A}"/>
              </a:ext>
            </a:extLst>
          </p:cNvPr>
          <p:cNvCxnSpPr>
            <a:cxnSpLocks/>
          </p:cNvCxnSpPr>
          <p:nvPr/>
        </p:nvCxnSpPr>
        <p:spPr>
          <a:xfrm>
            <a:off x="3239445" y="3332517"/>
            <a:ext cx="81599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2">
            <a:extLst>
              <a:ext uri="{FF2B5EF4-FFF2-40B4-BE49-F238E27FC236}">
                <a16:creationId xmlns:a16="http://schemas.microsoft.com/office/drawing/2014/main" id="{089B4C1E-657F-994C-8891-04E779BE1620}"/>
              </a:ext>
            </a:extLst>
          </p:cNvPr>
          <p:cNvSpPr>
            <a:spLocks noChangeArrowheads="1"/>
          </p:cNvSpPr>
          <p:nvPr/>
        </p:nvSpPr>
        <p:spPr bwMode="auto">
          <a:xfrm>
            <a:off x="1262349" y="50365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a:extLst>
              <a:ext uri="{FF2B5EF4-FFF2-40B4-BE49-F238E27FC236}">
                <a16:creationId xmlns:a16="http://schemas.microsoft.com/office/drawing/2014/main" id="{A7737B1C-0C9E-D84E-BF0C-4791BA3DB92B}"/>
              </a:ext>
            </a:extLst>
          </p:cNvPr>
          <p:cNvSpPr>
            <a:spLocks noChangeArrowheads="1"/>
          </p:cNvSpPr>
          <p:nvPr/>
        </p:nvSpPr>
        <p:spPr bwMode="auto">
          <a:xfrm>
            <a:off x="-1503231" y="-29341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5" name="Picture 53" descr="Wave characteristics review (article) | Khan Academy">
            <a:extLst>
              <a:ext uri="{FF2B5EF4-FFF2-40B4-BE49-F238E27FC236}">
                <a16:creationId xmlns:a16="http://schemas.microsoft.com/office/drawing/2014/main" id="{E2BCB0AA-70E4-8548-9688-2B3E2FF234EB}"/>
              </a:ext>
            </a:extLst>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2210437" y="4177415"/>
            <a:ext cx="1744288" cy="555761"/>
          </a:xfrm>
          <a:prstGeom prst="rect">
            <a:avLst/>
          </a:prstGeom>
          <a:noFill/>
          <a:extLst>
            <a:ext uri="{909E8E84-426E-40DD-AFC4-6F175D3DCCD1}">
              <a14:hiddenFill xmlns:a14="http://schemas.microsoft.com/office/drawing/2010/main">
                <a:solidFill>
                  <a:srgbClr val="FFFFFF"/>
                </a:solidFill>
              </a14:hiddenFill>
            </a:ext>
          </a:extLst>
        </p:spPr>
      </p:pic>
      <p:sp>
        <p:nvSpPr>
          <p:cNvPr id="22" name="Rectangle 6">
            <a:extLst>
              <a:ext uri="{FF2B5EF4-FFF2-40B4-BE49-F238E27FC236}">
                <a16:creationId xmlns:a16="http://schemas.microsoft.com/office/drawing/2014/main" id="{28109B89-86D0-FA4E-BF9A-9EE64DBE62A4}"/>
              </a:ext>
            </a:extLst>
          </p:cNvPr>
          <p:cNvSpPr>
            <a:spLocks noChangeArrowheads="1"/>
          </p:cNvSpPr>
          <p:nvPr/>
        </p:nvSpPr>
        <p:spPr bwMode="auto">
          <a:xfrm>
            <a:off x="4251300" y="-91166"/>
            <a:ext cx="1382627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29" name="Picture 57" descr="Cambridge International AS and A Level: Physics">
            <a:extLst>
              <a:ext uri="{FF2B5EF4-FFF2-40B4-BE49-F238E27FC236}">
                <a16:creationId xmlns:a16="http://schemas.microsoft.com/office/drawing/2014/main" id="{DC1F383B-1929-C34B-B463-AEA6F99A9E04}"/>
              </a:ext>
            </a:extLst>
          </p:cNvPr>
          <p:cNvPicPr>
            <a:picLocks noChangeAspect="1" noChangeArrowheads="1"/>
          </p:cNvPicPr>
          <p:nvPr/>
        </p:nvPicPr>
        <p:blipFill>
          <a:blip r:embed="rId7" r:link="rId8">
            <a:extLst>
              <a:ext uri="{28A0092B-C50C-407E-A947-70E740481C1C}">
                <a14:useLocalDpi xmlns:a14="http://schemas.microsoft.com/office/drawing/2010/main" val="0"/>
              </a:ext>
            </a:extLst>
          </a:blip>
          <a:srcRect/>
          <a:stretch>
            <a:fillRect/>
          </a:stretch>
        </p:blipFill>
        <p:spPr bwMode="auto">
          <a:xfrm>
            <a:off x="6743734" y="22371"/>
            <a:ext cx="2353062" cy="1437079"/>
          </a:xfrm>
          <a:prstGeom prst="rect">
            <a:avLst/>
          </a:prstGeom>
          <a:noFill/>
          <a:extLst>
            <a:ext uri="{909E8E84-426E-40DD-AFC4-6F175D3DCCD1}">
              <a14:hiddenFill xmlns:a14="http://schemas.microsoft.com/office/drawing/2010/main">
                <a:solidFill>
                  <a:srgbClr val="FFFFFF"/>
                </a:solidFill>
              </a14:hiddenFill>
            </a:ext>
          </a:extLst>
        </p:spPr>
      </p:pic>
      <p:sp>
        <p:nvSpPr>
          <p:cNvPr id="30" name="Rectangle 8">
            <a:extLst>
              <a:ext uri="{FF2B5EF4-FFF2-40B4-BE49-F238E27FC236}">
                <a16:creationId xmlns:a16="http://schemas.microsoft.com/office/drawing/2014/main" id="{EF9263BB-5352-BD44-AC32-9196F1C196C3}"/>
              </a:ext>
            </a:extLst>
          </p:cNvPr>
          <p:cNvSpPr>
            <a:spLocks noChangeArrowheads="1"/>
          </p:cNvSpPr>
          <p:nvPr/>
        </p:nvSpPr>
        <p:spPr bwMode="auto">
          <a:xfrm>
            <a:off x="6287453" y="2736478"/>
            <a:ext cx="676182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36" name="Picture 58" descr="A screenshot of a cell phone&#10;&#10;Description automatically generated">
            <a:extLst>
              <a:ext uri="{FF2B5EF4-FFF2-40B4-BE49-F238E27FC236}">
                <a16:creationId xmlns:a16="http://schemas.microsoft.com/office/drawing/2014/main" id="{746CEA9E-426D-8B40-A603-CCE060332704}"/>
              </a:ext>
            </a:extLst>
          </p:cNvPr>
          <p:cNvPicPr>
            <a:picLocks noChangeAspect="1" noChangeArrowheads="1"/>
          </p:cNvPicPr>
          <p:nvPr/>
        </p:nvPicPr>
        <p:blipFill>
          <a:blip r:embed="rId9" r:link="rId10">
            <a:extLst>
              <a:ext uri="{28A0092B-C50C-407E-A947-70E740481C1C}">
                <a14:useLocalDpi xmlns:a14="http://schemas.microsoft.com/office/drawing/2010/main" val="0"/>
              </a:ext>
            </a:extLst>
          </a:blip>
          <a:srcRect/>
          <a:stretch>
            <a:fillRect/>
          </a:stretch>
        </p:blipFill>
        <p:spPr bwMode="auto">
          <a:xfrm>
            <a:off x="4360326" y="3142427"/>
            <a:ext cx="1845877" cy="1236585"/>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60" descr="Reflection and Refraction 3.1 - Ray Diagrams - Fysics Fanatic">
            <a:extLst>
              <a:ext uri="{FF2B5EF4-FFF2-40B4-BE49-F238E27FC236}">
                <a16:creationId xmlns:a16="http://schemas.microsoft.com/office/drawing/2014/main" id="{3F7FE7BC-F251-C645-B901-B5B763F54BB1}"/>
              </a:ext>
            </a:extLst>
          </p:cNvPr>
          <p:cNvPicPr>
            <a:picLocks noChangeAspect="1" noChangeArrowheads="1"/>
          </p:cNvPicPr>
          <p:nvPr/>
        </p:nvPicPr>
        <p:blipFill rotWithShape="1">
          <a:blip r:embed="rId11" r:link="rId12">
            <a:extLst>
              <a:ext uri="{28A0092B-C50C-407E-A947-70E740481C1C}">
                <a14:useLocalDpi xmlns:a14="http://schemas.microsoft.com/office/drawing/2010/main" val="0"/>
              </a:ext>
            </a:extLst>
          </a:blip>
          <a:srcRect l="4350" r="13008"/>
          <a:stretch/>
        </p:blipFill>
        <p:spPr bwMode="auto">
          <a:xfrm>
            <a:off x="6538098" y="3097758"/>
            <a:ext cx="2416504" cy="1255801"/>
          </a:xfrm>
          <a:prstGeom prst="rect">
            <a:avLst/>
          </a:prstGeom>
          <a:noFill/>
          <a:extLst>
            <a:ext uri="{909E8E84-426E-40DD-AFC4-6F175D3DCCD1}">
              <a14:hiddenFill xmlns:a14="http://schemas.microsoft.com/office/drawing/2010/main">
                <a:solidFill>
                  <a:srgbClr val="FFFFFF"/>
                </a:solidFill>
              </a14:hiddenFill>
            </a:ext>
          </a:extLst>
        </p:spPr>
      </p:pic>
      <p:cxnSp>
        <p:nvCxnSpPr>
          <p:cNvPr id="67" name="Straight Connector 66">
            <a:extLst>
              <a:ext uri="{FF2B5EF4-FFF2-40B4-BE49-F238E27FC236}">
                <a16:creationId xmlns:a16="http://schemas.microsoft.com/office/drawing/2014/main" id="{2957FB7E-D892-F74E-AF41-D3E8E3B34684}"/>
              </a:ext>
            </a:extLst>
          </p:cNvPr>
          <p:cNvCxnSpPr>
            <a:cxnSpLocks/>
          </p:cNvCxnSpPr>
          <p:nvPr/>
        </p:nvCxnSpPr>
        <p:spPr>
          <a:xfrm>
            <a:off x="4033330" y="3345426"/>
            <a:ext cx="1" cy="347563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C6B0F8B1-E510-834C-A3F2-6B9D49BAAD3B}"/>
              </a:ext>
            </a:extLst>
          </p:cNvPr>
          <p:cNvSpPr txBox="1"/>
          <p:nvPr/>
        </p:nvSpPr>
        <p:spPr>
          <a:xfrm>
            <a:off x="4070752" y="4470427"/>
            <a:ext cx="2001700" cy="307777"/>
          </a:xfrm>
          <a:prstGeom prst="rect">
            <a:avLst/>
          </a:prstGeom>
          <a:solidFill>
            <a:schemeClr val="bg1"/>
          </a:solidFill>
          <a:ln>
            <a:noFill/>
          </a:ln>
        </p:spPr>
        <p:txBody>
          <a:bodyPr wrap="square" rtlCol="0">
            <a:spAutoFit/>
          </a:bodyPr>
          <a:lstStyle/>
          <a:p>
            <a:r>
              <a:rPr lang="en-GB" sz="1400" b="1" dirty="0">
                <a:solidFill>
                  <a:srgbClr val="FF0000"/>
                </a:solidFill>
              </a:rPr>
              <a:t>5. Sound waves</a:t>
            </a:r>
          </a:p>
        </p:txBody>
      </p:sp>
      <p:sp>
        <p:nvSpPr>
          <p:cNvPr id="79" name="Rectangle 78">
            <a:extLst>
              <a:ext uri="{FF2B5EF4-FFF2-40B4-BE49-F238E27FC236}">
                <a16:creationId xmlns:a16="http://schemas.microsoft.com/office/drawing/2014/main" id="{EA52030D-FDBE-6040-A730-DD281C991B0A}"/>
              </a:ext>
            </a:extLst>
          </p:cNvPr>
          <p:cNvSpPr/>
          <p:nvPr/>
        </p:nvSpPr>
        <p:spPr>
          <a:xfrm>
            <a:off x="4055444" y="5935080"/>
            <a:ext cx="2919668" cy="830997"/>
          </a:xfrm>
          <a:prstGeom prst="rect">
            <a:avLst/>
          </a:prstGeom>
          <a:solidFill>
            <a:schemeClr val="bg1"/>
          </a:solidFill>
          <a:ln>
            <a:noFill/>
          </a:ln>
        </p:spPr>
        <p:txBody>
          <a:bodyPr wrap="square">
            <a:spAutoFit/>
          </a:bodyPr>
          <a:lstStyle/>
          <a:p>
            <a:r>
              <a:rPr lang="en-GB" sz="1200" dirty="0">
                <a:solidFill>
                  <a:srgbClr val="FF0000"/>
                </a:solidFill>
              </a:rPr>
              <a:t>The normal range of human hearing is </a:t>
            </a:r>
            <a:r>
              <a:rPr lang="en-GB" sz="1200" dirty="0" smtClean="0">
                <a:solidFill>
                  <a:srgbClr val="FF0000"/>
                </a:solidFill>
              </a:rPr>
              <a:t>20Hz </a:t>
            </a:r>
            <a:r>
              <a:rPr lang="en-GB" sz="1200" dirty="0">
                <a:solidFill>
                  <a:srgbClr val="FF0000"/>
                </a:solidFill>
              </a:rPr>
              <a:t>to 20kHz. Within the ear sound waves cause the ear drum and other structures to vibrate.</a:t>
            </a:r>
          </a:p>
        </p:txBody>
      </p:sp>
      <p:sp>
        <p:nvSpPr>
          <p:cNvPr id="61" name="Rectangle 12">
            <a:extLst>
              <a:ext uri="{FF2B5EF4-FFF2-40B4-BE49-F238E27FC236}">
                <a16:creationId xmlns:a16="http://schemas.microsoft.com/office/drawing/2014/main" id="{5B531A1C-1175-354E-A86E-BCDF78E66891}"/>
              </a:ext>
            </a:extLst>
          </p:cNvPr>
          <p:cNvSpPr>
            <a:spLocks noChangeArrowheads="1"/>
          </p:cNvSpPr>
          <p:nvPr/>
        </p:nvSpPr>
        <p:spPr bwMode="auto">
          <a:xfrm>
            <a:off x="9007594" y="236390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63" name="Picture 61" descr="GCSE Biology: Structure of the Ear">
            <a:extLst>
              <a:ext uri="{FF2B5EF4-FFF2-40B4-BE49-F238E27FC236}">
                <a16:creationId xmlns:a16="http://schemas.microsoft.com/office/drawing/2014/main" id="{D248B17F-20CD-5B4E-B2DE-7E637EA1064B}"/>
              </a:ext>
            </a:extLst>
          </p:cNvPr>
          <p:cNvPicPr>
            <a:picLocks noChangeAspect="1" noChangeArrowheads="1"/>
          </p:cNvPicPr>
          <p:nvPr/>
        </p:nvPicPr>
        <p:blipFill>
          <a:blip r:embed="rId13" r:link="rId14">
            <a:extLst>
              <a:ext uri="{28A0092B-C50C-407E-A947-70E740481C1C}">
                <a14:useLocalDpi xmlns:a14="http://schemas.microsoft.com/office/drawing/2010/main" val="0"/>
              </a:ext>
            </a:extLst>
          </a:blip>
          <a:srcRect/>
          <a:stretch>
            <a:fillRect/>
          </a:stretch>
        </p:blipFill>
        <p:spPr bwMode="auto">
          <a:xfrm>
            <a:off x="6962148" y="5797423"/>
            <a:ext cx="2057713" cy="1038510"/>
          </a:xfrm>
          <a:prstGeom prst="rect">
            <a:avLst/>
          </a:prstGeom>
          <a:noFill/>
          <a:extLst>
            <a:ext uri="{909E8E84-426E-40DD-AFC4-6F175D3DCCD1}">
              <a14:hiddenFill xmlns:a14="http://schemas.microsoft.com/office/drawing/2010/main">
                <a:solidFill>
                  <a:srgbClr val="FFFFFF"/>
                </a:solidFill>
              </a14:hiddenFill>
            </a:ext>
          </a:extLst>
        </p:spPr>
      </p:pic>
      <p:sp>
        <p:nvSpPr>
          <p:cNvPr id="82" name="Rectangle 81">
            <a:extLst>
              <a:ext uri="{FF2B5EF4-FFF2-40B4-BE49-F238E27FC236}">
                <a16:creationId xmlns:a16="http://schemas.microsoft.com/office/drawing/2014/main" id="{0AE332C8-72BF-E248-AD17-CA93B961490D}"/>
              </a:ext>
            </a:extLst>
          </p:cNvPr>
          <p:cNvSpPr/>
          <p:nvPr/>
        </p:nvSpPr>
        <p:spPr>
          <a:xfrm>
            <a:off x="3247124" y="853175"/>
            <a:ext cx="3980989" cy="646331"/>
          </a:xfrm>
          <a:prstGeom prst="rect">
            <a:avLst/>
          </a:prstGeom>
          <a:ln>
            <a:noFill/>
          </a:ln>
        </p:spPr>
        <p:txBody>
          <a:bodyPr wrap="square">
            <a:spAutoFit/>
          </a:bodyPr>
          <a:lstStyle/>
          <a:p>
            <a:r>
              <a:rPr lang="en-GB" sz="1200" b="1" u="sng" dirty="0">
                <a:cs typeface="Arial" panose="020B0604020202020204" pitchFamily="34" charset="0"/>
              </a:rPr>
              <a:t>Required practical 2</a:t>
            </a:r>
            <a:r>
              <a:rPr lang="en-GB" sz="1200" dirty="0">
                <a:cs typeface="Arial" panose="020B0604020202020204" pitchFamily="34" charset="0"/>
              </a:rPr>
              <a:t>. </a:t>
            </a:r>
            <a:r>
              <a:rPr lang="en-GB" sz="1200" dirty="0" smtClean="0">
                <a:cs typeface="Arial" panose="020B0604020202020204" pitchFamily="34" charset="0"/>
              </a:rPr>
              <a:t>Measuring the speed of waves in a solid. Using a vibration generator and a string to measure the wavelength and frequency, so calculate the wave speed.</a:t>
            </a:r>
            <a:endParaRPr lang="en-GB" sz="1200" dirty="0">
              <a:cs typeface="Arial" panose="020B0604020202020204" pitchFamily="34" charset="0"/>
            </a:endParaRPr>
          </a:p>
        </p:txBody>
      </p:sp>
      <p:sp>
        <p:nvSpPr>
          <p:cNvPr id="86" name="Rectangle 14">
            <a:extLst>
              <a:ext uri="{FF2B5EF4-FFF2-40B4-BE49-F238E27FC236}">
                <a16:creationId xmlns:a16="http://schemas.microsoft.com/office/drawing/2014/main" id="{F53B6ABB-56C1-D64A-B913-52360E3ED8E7}"/>
              </a:ext>
            </a:extLst>
          </p:cNvPr>
          <p:cNvSpPr>
            <a:spLocks noChangeArrowheads="1"/>
          </p:cNvSpPr>
          <p:nvPr/>
        </p:nvSpPr>
        <p:spPr bwMode="auto">
          <a:xfrm>
            <a:off x="9533998" y="2929606"/>
            <a:ext cx="1325999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96" name="Rectangle 18">
            <a:extLst>
              <a:ext uri="{FF2B5EF4-FFF2-40B4-BE49-F238E27FC236}">
                <a16:creationId xmlns:a16="http://schemas.microsoft.com/office/drawing/2014/main" id="{33721F59-C4C5-3A45-B319-83D2943DDCA2}"/>
              </a:ext>
            </a:extLst>
          </p:cNvPr>
          <p:cNvSpPr>
            <a:spLocks noChangeArrowheads="1"/>
          </p:cNvSpPr>
          <p:nvPr/>
        </p:nvSpPr>
        <p:spPr bwMode="auto">
          <a:xfrm>
            <a:off x="5126780" y="589460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0" name="Rectangle 20">
            <a:extLst>
              <a:ext uri="{FF2B5EF4-FFF2-40B4-BE49-F238E27FC236}">
                <a16:creationId xmlns:a16="http://schemas.microsoft.com/office/drawing/2014/main" id="{ACCB35CB-1B1B-9D4B-9930-17B0F2067090}"/>
              </a:ext>
            </a:extLst>
          </p:cNvPr>
          <p:cNvSpPr>
            <a:spLocks noChangeArrowheads="1"/>
          </p:cNvSpPr>
          <p:nvPr/>
        </p:nvSpPr>
        <p:spPr bwMode="auto">
          <a:xfrm>
            <a:off x="7845753" y="6038311"/>
            <a:ext cx="1105955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13" name="Rectangle 112">
            <a:extLst>
              <a:ext uri="{FF2B5EF4-FFF2-40B4-BE49-F238E27FC236}">
                <a16:creationId xmlns:a16="http://schemas.microsoft.com/office/drawing/2014/main" id="{80E7044E-D493-A54E-9CBF-2ABE46B26957}"/>
              </a:ext>
            </a:extLst>
          </p:cNvPr>
          <p:cNvSpPr/>
          <p:nvPr/>
        </p:nvSpPr>
        <p:spPr>
          <a:xfrm>
            <a:off x="3243823" y="2485601"/>
            <a:ext cx="5745941" cy="830997"/>
          </a:xfrm>
          <a:prstGeom prst="rect">
            <a:avLst/>
          </a:prstGeom>
        </p:spPr>
        <p:txBody>
          <a:bodyPr wrap="square">
            <a:spAutoFit/>
          </a:bodyPr>
          <a:lstStyle/>
          <a:p>
            <a:r>
              <a:rPr lang="en-GB" sz="1200" dirty="0">
                <a:cs typeface="Arial" panose="020B0604020202020204" pitchFamily="34" charset="0"/>
              </a:rPr>
              <a:t>When a wave is reflected off a surface, the angle of incidence is equal to the angle of reflection</a:t>
            </a:r>
          </a:p>
          <a:p>
            <a:r>
              <a:rPr lang="en-GB" sz="1200" dirty="0">
                <a:cs typeface="Arial" panose="020B0604020202020204" pitchFamily="34" charset="0"/>
              </a:rPr>
              <a:t>When a wave enters a glass block it is refracted. The light slows down and bends towards the normal line. </a:t>
            </a:r>
          </a:p>
        </p:txBody>
      </p:sp>
      <p:sp>
        <p:nvSpPr>
          <p:cNvPr id="17" name="Rectangle 16"/>
          <p:cNvSpPr/>
          <p:nvPr/>
        </p:nvSpPr>
        <p:spPr>
          <a:xfrm>
            <a:off x="2585868" y="4954026"/>
            <a:ext cx="1545079" cy="415498"/>
          </a:xfrm>
          <a:prstGeom prst="rect">
            <a:avLst/>
          </a:prstGeom>
        </p:spPr>
        <p:txBody>
          <a:bodyPr wrap="square">
            <a:spAutoFit/>
          </a:bodyPr>
          <a:lstStyle/>
          <a:p>
            <a:r>
              <a:rPr lang="en-GB" sz="1050" dirty="0"/>
              <a:t>period, </a:t>
            </a:r>
            <a:r>
              <a:rPr lang="en-GB" sz="1050" i="1" dirty="0"/>
              <a:t>T</a:t>
            </a:r>
            <a:r>
              <a:rPr lang="en-GB" sz="1050" dirty="0"/>
              <a:t>, in seconds, s frequency,</a:t>
            </a:r>
            <a:r>
              <a:rPr lang="en-GB" sz="1050" i="1" dirty="0"/>
              <a:t> f</a:t>
            </a:r>
            <a:r>
              <a:rPr lang="en-GB" sz="1050" dirty="0"/>
              <a:t>, in hertz, Hz</a:t>
            </a:r>
            <a:endParaRPr lang="en-GB" sz="1050" dirty="0">
              <a:cs typeface="Arial" panose="020B0604020202020204" pitchFamily="34" charset="0"/>
            </a:endParaRPr>
          </a:p>
        </p:txBody>
      </p:sp>
      <p:cxnSp>
        <p:nvCxnSpPr>
          <p:cNvPr id="51" name="Straight Connector 50">
            <a:extLst>
              <a:ext uri="{FF2B5EF4-FFF2-40B4-BE49-F238E27FC236}">
                <a16:creationId xmlns:a16="http://schemas.microsoft.com/office/drawing/2014/main" id="{CF30C243-B2F3-2046-905B-B37A80B58BC7}"/>
              </a:ext>
            </a:extLst>
          </p:cNvPr>
          <p:cNvCxnSpPr>
            <a:cxnSpLocks/>
          </p:cNvCxnSpPr>
          <p:nvPr/>
        </p:nvCxnSpPr>
        <p:spPr>
          <a:xfrm flipH="1" flipV="1">
            <a:off x="4048980" y="4492778"/>
            <a:ext cx="5076000" cy="1643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5374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Box 74">
            <a:extLst>
              <a:ext uri="{FF2B5EF4-FFF2-40B4-BE49-F238E27FC236}">
                <a16:creationId xmlns:a16="http://schemas.microsoft.com/office/drawing/2014/main" id="{B6ED68F5-FB7F-0D43-874F-1850814C9E2A}"/>
              </a:ext>
            </a:extLst>
          </p:cNvPr>
          <p:cNvSpPr txBox="1"/>
          <p:nvPr/>
        </p:nvSpPr>
        <p:spPr>
          <a:xfrm>
            <a:off x="4852057" y="2311813"/>
            <a:ext cx="4775038" cy="461665"/>
          </a:xfrm>
          <a:prstGeom prst="rect">
            <a:avLst/>
          </a:prstGeom>
          <a:noFill/>
          <a:ln>
            <a:noFill/>
          </a:ln>
        </p:spPr>
        <p:txBody>
          <a:bodyPr wrap="square" rtlCol="0">
            <a:spAutoFit/>
          </a:bodyPr>
          <a:lstStyle/>
          <a:p>
            <a:r>
              <a:rPr lang="en-GB" sz="1200" dirty="0" smtClean="0">
                <a:cs typeface="Arial" panose="020B0604020202020204" pitchFamily="34" charset="0"/>
              </a:rPr>
              <a:t>The amount </a:t>
            </a:r>
            <a:r>
              <a:rPr lang="en-GB" sz="1200" dirty="0">
                <a:cs typeface="Arial" panose="020B0604020202020204" pitchFamily="34" charset="0"/>
              </a:rPr>
              <a:t>of infrared radiation absorbed or radiated by a surface depends on the nature of that </a:t>
            </a:r>
            <a:r>
              <a:rPr lang="en-GB" sz="1200" dirty="0" smtClean="0">
                <a:cs typeface="Arial" panose="020B0604020202020204" pitchFamily="34" charset="0"/>
              </a:rPr>
              <a:t>surface, e.g. colour</a:t>
            </a:r>
            <a:endParaRPr lang="en-GB" sz="1200" dirty="0">
              <a:cs typeface="Arial" panose="020B0604020202020204" pitchFamily="34" charset="0"/>
            </a:endParaRPr>
          </a:p>
        </p:txBody>
      </p:sp>
      <p:sp>
        <p:nvSpPr>
          <p:cNvPr id="80" name="TextBox 79">
            <a:extLst>
              <a:ext uri="{FF2B5EF4-FFF2-40B4-BE49-F238E27FC236}">
                <a16:creationId xmlns:a16="http://schemas.microsoft.com/office/drawing/2014/main" id="{211C0A09-54FA-BF4D-83B2-E55B02EF83CB}"/>
              </a:ext>
            </a:extLst>
          </p:cNvPr>
          <p:cNvSpPr txBox="1"/>
          <p:nvPr/>
        </p:nvSpPr>
        <p:spPr>
          <a:xfrm>
            <a:off x="4840934" y="2733235"/>
            <a:ext cx="3508596" cy="307777"/>
          </a:xfrm>
          <a:prstGeom prst="rect">
            <a:avLst/>
          </a:prstGeom>
          <a:noFill/>
          <a:ln>
            <a:noFill/>
          </a:ln>
        </p:spPr>
        <p:txBody>
          <a:bodyPr wrap="square" rtlCol="0">
            <a:spAutoFit/>
          </a:bodyPr>
          <a:lstStyle/>
          <a:p>
            <a:r>
              <a:rPr lang="en-GB" sz="1400" b="1" dirty="0"/>
              <a:t>9 EM and electrical circuits</a:t>
            </a:r>
          </a:p>
        </p:txBody>
      </p:sp>
      <p:sp>
        <p:nvSpPr>
          <p:cNvPr id="4" name="TextBox 3">
            <a:extLst>
              <a:ext uri="{FF2B5EF4-FFF2-40B4-BE49-F238E27FC236}">
                <a16:creationId xmlns:a16="http://schemas.microsoft.com/office/drawing/2014/main" id="{075C7B19-32B4-5F48-8AE6-2448AF97791E}"/>
              </a:ext>
            </a:extLst>
          </p:cNvPr>
          <p:cNvSpPr txBox="1"/>
          <p:nvPr/>
        </p:nvSpPr>
        <p:spPr>
          <a:xfrm>
            <a:off x="9157" y="-20554"/>
            <a:ext cx="974583" cy="400110"/>
          </a:xfrm>
          <a:prstGeom prst="rect">
            <a:avLst/>
          </a:prstGeom>
          <a:noFill/>
          <a:ln>
            <a:noFill/>
          </a:ln>
        </p:spPr>
        <p:txBody>
          <a:bodyPr wrap="square" rtlCol="0">
            <a:spAutoFit/>
          </a:bodyPr>
          <a:lstStyle/>
          <a:p>
            <a:r>
              <a:rPr lang="en-GB" sz="2000" b="1" dirty="0"/>
              <a:t>Waves </a:t>
            </a:r>
          </a:p>
        </p:txBody>
      </p:sp>
      <p:sp>
        <p:nvSpPr>
          <p:cNvPr id="3" name="Rectangle 2">
            <a:extLst>
              <a:ext uri="{FF2B5EF4-FFF2-40B4-BE49-F238E27FC236}">
                <a16:creationId xmlns:a16="http://schemas.microsoft.com/office/drawing/2014/main" id="{1B5B0A4B-439C-1745-84FE-FFE4FC2BD785}"/>
              </a:ext>
            </a:extLst>
          </p:cNvPr>
          <p:cNvSpPr>
            <a:spLocks noChangeArrowheads="1"/>
          </p:cNvSpPr>
          <p:nvPr/>
        </p:nvSpPr>
        <p:spPr bwMode="auto">
          <a:xfrm>
            <a:off x="2153935" y="-13990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4">
            <a:extLst>
              <a:ext uri="{FF2B5EF4-FFF2-40B4-BE49-F238E27FC236}">
                <a16:creationId xmlns:a16="http://schemas.microsoft.com/office/drawing/2014/main" id="{219E721B-48A1-A54D-8391-28EDD451B143}"/>
              </a:ext>
            </a:extLst>
          </p:cNvPr>
          <p:cNvSpPr>
            <a:spLocks noChangeArrowheads="1"/>
          </p:cNvSpPr>
          <p:nvPr/>
        </p:nvSpPr>
        <p:spPr bwMode="auto">
          <a:xfrm>
            <a:off x="9157" y="1304659"/>
            <a:ext cx="490997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200" dirty="0">
                <a:ea typeface="Calibri" panose="020F0502020204030204" pitchFamily="34" charset="0"/>
                <a:cs typeface="Times New Roman" panose="02020603050405020304" pitchFamily="18" charset="0"/>
              </a:rPr>
              <a:t>Ultrasonic waves are partially reflected when they meet a boundary between different </a:t>
            </a:r>
            <a:r>
              <a:rPr lang="en-GB" sz="1200" dirty="0" smtClean="0">
                <a:ea typeface="Calibri" panose="020F0502020204030204" pitchFamily="34" charset="0"/>
                <a:cs typeface="Times New Roman" panose="02020603050405020304" pitchFamily="18" charset="0"/>
              </a:rPr>
              <a:t>materials. </a:t>
            </a:r>
            <a:r>
              <a:rPr lang="en-GB" sz="1200" dirty="0">
                <a:ea typeface="Calibri" panose="020F0502020204030204" pitchFamily="34" charset="0"/>
                <a:cs typeface="Times New Roman" panose="02020603050405020304" pitchFamily="18" charset="0"/>
              </a:rPr>
              <a:t>The  distance of a boundary is </a:t>
            </a:r>
            <a:r>
              <a:rPr lang="en-GB" sz="1200" dirty="0" smtClean="0">
                <a:ea typeface="Calibri" panose="020F0502020204030204" pitchFamily="34" charset="0"/>
                <a:cs typeface="Times New Roman" panose="02020603050405020304" pitchFamily="18" charset="0"/>
              </a:rPr>
              <a:t>calculated by </a:t>
            </a:r>
            <a:r>
              <a:rPr lang="en-GB" sz="1200" dirty="0">
                <a:ea typeface="Calibri" panose="020F0502020204030204" pitchFamily="34" charset="0"/>
                <a:cs typeface="Times New Roman" panose="02020603050405020304" pitchFamily="18" charset="0"/>
              </a:rPr>
              <a:t>measuring </a:t>
            </a:r>
            <a:r>
              <a:rPr lang="en-GB" sz="1200" dirty="0" smtClean="0">
                <a:ea typeface="Calibri" panose="020F0502020204030204" pitchFamily="34" charset="0"/>
                <a:cs typeface="Times New Roman" panose="02020603050405020304" pitchFamily="18" charset="0"/>
              </a:rPr>
              <a:t>the </a:t>
            </a:r>
            <a:r>
              <a:rPr lang="en-GB" sz="1200" dirty="0">
                <a:ea typeface="Calibri" panose="020F0502020204030204" pitchFamily="34" charset="0"/>
                <a:cs typeface="Times New Roman" panose="02020603050405020304" pitchFamily="18" charset="0"/>
              </a:rPr>
              <a:t>time taken for the wave to return to </a:t>
            </a:r>
            <a:r>
              <a:rPr lang="en-GB" sz="1200" dirty="0" smtClean="0">
                <a:ea typeface="Calibri" panose="020F0502020204030204" pitchFamily="34" charset="0"/>
                <a:cs typeface="Times New Roman" panose="02020603050405020304" pitchFamily="18" charset="0"/>
              </a:rPr>
              <a:t>the detector</a:t>
            </a:r>
            <a:r>
              <a:rPr lang="en-GB" sz="1200" dirty="0">
                <a:ea typeface="Calibri" panose="020F0502020204030204" pitchFamily="34" charset="0"/>
                <a:cs typeface="Times New Roman" panose="02020603050405020304" pitchFamily="18" charset="0"/>
              </a:rPr>
              <a:t> </a:t>
            </a:r>
            <a:r>
              <a:rPr lang="en-GB" sz="1200" dirty="0" smtClean="0">
                <a:ea typeface="Calibri" panose="020F0502020204030204" pitchFamily="34" charset="0"/>
                <a:cs typeface="Times New Roman" panose="02020603050405020304" pitchFamily="18" charset="0"/>
              </a:rPr>
              <a:t>and knowing the speed of sound in the medium.</a:t>
            </a:r>
            <a:endParaRPr lang="en-GB" sz="1200" dirty="0">
              <a:ea typeface="Calibri" panose="020F0502020204030204" pitchFamily="34" charset="0"/>
              <a:cs typeface="Times New Roman" panose="02020603050405020304" pitchFamily="18" charset="0"/>
            </a:endParaRPr>
          </a:p>
        </p:txBody>
      </p:sp>
      <p:sp>
        <p:nvSpPr>
          <p:cNvPr id="16" name="Rectangle 8">
            <a:extLst>
              <a:ext uri="{FF2B5EF4-FFF2-40B4-BE49-F238E27FC236}">
                <a16:creationId xmlns:a16="http://schemas.microsoft.com/office/drawing/2014/main" id="{A6B10E54-3C41-534C-A63E-6DA77248C629}"/>
              </a:ext>
            </a:extLst>
          </p:cNvPr>
          <p:cNvSpPr>
            <a:spLocks noChangeArrowheads="1"/>
          </p:cNvSpPr>
          <p:nvPr/>
        </p:nvSpPr>
        <p:spPr bwMode="auto">
          <a:xfrm>
            <a:off x="2684585" y="46243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0">
            <a:extLst>
              <a:ext uri="{FF2B5EF4-FFF2-40B4-BE49-F238E27FC236}">
                <a16:creationId xmlns:a16="http://schemas.microsoft.com/office/drawing/2014/main" id="{118FCD7D-348B-7045-9EC2-E52D9AB028CF}"/>
              </a:ext>
            </a:extLst>
          </p:cNvPr>
          <p:cNvSpPr>
            <a:spLocks noChangeArrowheads="1"/>
          </p:cNvSpPr>
          <p:nvPr/>
        </p:nvSpPr>
        <p:spPr bwMode="auto">
          <a:xfrm>
            <a:off x="7945864" y="397461"/>
            <a:ext cx="110934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40" name="TextBox 39">
            <a:extLst>
              <a:ext uri="{FF2B5EF4-FFF2-40B4-BE49-F238E27FC236}">
                <a16:creationId xmlns:a16="http://schemas.microsoft.com/office/drawing/2014/main" id="{B878B52B-6BEF-9043-9214-0A1E1EFD6432}"/>
              </a:ext>
            </a:extLst>
          </p:cNvPr>
          <p:cNvSpPr txBox="1"/>
          <p:nvPr/>
        </p:nvSpPr>
        <p:spPr>
          <a:xfrm>
            <a:off x="131207" y="5067637"/>
            <a:ext cx="2423057" cy="307777"/>
          </a:xfrm>
          <a:prstGeom prst="rect">
            <a:avLst/>
          </a:prstGeom>
          <a:noFill/>
          <a:ln>
            <a:noFill/>
          </a:ln>
        </p:spPr>
        <p:txBody>
          <a:bodyPr wrap="square" rtlCol="0">
            <a:spAutoFit/>
          </a:bodyPr>
          <a:lstStyle/>
          <a:p>
            <a:r>
              <a:rPr lang="en-GB" sz="1400" b="1" dirty="0"/>
              <a:t>7. </a:t>
            </a:r>
            <a:r>
              <a:rPr lang="en-GB" sz="1400" b="1" dirty="0" smtClean="0"/>
              <a:t>Electromagnetic </a:t>
            </a:r>
            <a:r>
              <a:rPr lang="en-GB" sz="1400" b="1" dirty="0"/>
              <a:t>spectrum </a:t>
            </a:r>
          </a:p>
        </p:txBody>
      </p:sp>
      <p:sp>
        <p:nvSpPr>
          <p:cNvPr id="31" name="Rectangle 12">
            <a:extLst>
              <a:ext uri="{FF2B5EF4-FFF2-40B4-BE49-F238E27FC236}">
                <a16:creationId xmlns:a16="http://schemas.microsoft.com/office/drawing/2014/main" id="{66DC5090-B04E-0442-965D-226215D0838B}"/>
              </a:ext>
            </a:extLst>
          </p:cNvPr>
          <p:cNvSpPr>
            <a:spLocks noChangeArrowheads="1"/>
          </p:cNvSpPr>
          <p:nvPr/>
        </p:nvSpPr>
        <p:spPr bwMode="auto">
          <a:xfrm>
            <a:off x="4580476" y="552939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2" name="Rectangle 14">
            <a:extLst>
              <a:ext uri="{FF2B5EF4-FFF2-40B4-BE49-F238E27FC236}">
                <a16:creationId xmlns:a16="http://schemas.microsoft.com/office/drawing/2014/main" id="{FC88E1D3-ECDC-1343-BBB2-E9C1B3E40D32}"/>
              </a:ext>
            </a:extLst>
          </p:cNvPr>
          <p:cNvSpPr>
            <a:spLocks noChangeArrowheads="1"/>
          </p:cNvSpPr>
          <p:nvPr/>
        </p:nvSpPr>
        <p:spPr bwMode="auto">
          <a:xfrm>
            <a:off x="4467581" y="561275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3" name="Rectangle 16">
            <a:extLst>
              <a:ext uri="{FF2B5EF4-FFF2-40B4-BE49-F238E27FC236}">
                <a16:creationId xmlns:a16="http://schemas.microsoft.com/office/drawing/2014/main" id="{9621726B-7EB8-954E-BDD3-939A6487DE95}"/>
              </a:ext>
            </a:extLst>
          </p:cNvPr>
          <p:cNvSpPr>
            <a:spLocks noChangeArrowheads="1"/>
          </p:cNvSpPr>
          <p:nvPr/>
        </p:nvSpPr>
        <p:spPr bwMode="auto">
          <a:xfrm>
            <a:off x="6198785" y="5617630"/>
            <a:ext cx="1093459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34" name="Rectangle 18">
            <a:extLst>
              <a:ext uri="{FF2B5EF4-FFF2-40B4-BE49-F238E27FC236}">
                <a16:creationId xmlns:a16="http://schemas.microsoft.com/office/drawing/2014/main" id="{76D118FF-E94D-F74B-96DB-C5165E2456DE}"/>
              </a:ext>
            </a:extLst>
          </p:cNvPr>
          <p:cNvSpPr>
            <a:spLocks noChangeArrowheads="1"/>
          </p:cNvSpPr>
          <p:nvPr/>
        </p:nvSpPr>
        <p:spPr bwMode="auto">
          <a:xfrm>
            <a:off x="8752318" y="528764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58" name="Straight Connector 57">
            <a:extLst>
              <a:ext uri="{FF2B5EF4-FFF2-40B4-BE49-F238E27FC236}">
                <a16:creationId xmlns:a16="http://schemas.microsoft.com/office/drawing/2014/main" id="{2C571527-8528-A64B-8D3F-B56B505BB13A}"/>
              </a:ext>
            </a:extLst>
          </p:cNvPr>
          <p:cNvCxnSpPr>
            <a:cxnSpLocks/>
          </p:cNvCxnSpPr>
          <p:nvPr/>
        </p:nvCxnSpPr>
        <p:spPr>
          <a:xfrm>
            <a:off x="4840934" y="-9069"/>
            <a:ext cx="22247" cy="338726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90CF2968-9E97-7B4E-8597-40035F3E6363}"/>
              </a:ext>
            </a:extLst>
          </p:cNvPr>
          <p:cNvCxnSpPr>
            <a:cxnSpLocks/>
          </p:cNvCxnSpPr>
          <p:nvPr/>
        </p:nvCxnSpPr>
        <p:spPr>
          <a:xfrm flipH="1">
            <a:off x="2444807" y="4853295"/>
            <a:ext cx="669124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2">
            <a:extLst>
              <a:ext uri="{FF2B5EF4-FFF2-40B4-BE49-F238E27FC236}">
                <a16:creationId xmlns:a16="http://schemas.microsoft.com/office/drawing/2014/main" id="{089B4C1E-657F-994C-8891-04E779BE1620}"/>
              </a:ext>
            </a:extLst>
          </p:cNvPr>
          <p:cNvSpPr>
            <a:spLocks noChangeArrowheads="1"/>
          </p:cNvSpPr>
          <p:nvPr/>
        </p:nvSpPr>
        <p:spPr bwMode="auto">
          <a:xfrm>
            <a:off x="1262349" y="50365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4">
            <a:extLst>
              <a:ext uri="{FF2B5EF4-FFF2-40B4-BE49-F238E27FC236}">
                <a16:creationId xmlns:a16="http://schemas.microsoft.com/office/drawing/2014/main" id="{A7737B1C-0C9E-D84E-BF0C-4791BA3DB92B}"/>
              </a:ext>
            </a:extLst>
          </p:cNvPr>
          <p:cNvSpPr>
            <a:spLocks noChangeArrowheads="1"/>
          </p:cNvSpPr>
          <p:nvPr/>
        </p:nvSpPr>
        <p:spPr bwMode="auto">
          <a:xfrm>
            <a:off x="-1503231" y="-29341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57" name="Straight Connector 56">
            <a:extLst>
              <a:ext uri="{FF2B5EF4-FFF2-40B4-BE49-F238E27FC236}">
                <a16:creationId xmlns:a16="http://schemas.microsoft.com/office/drawing/2014/main" id="{D13E53E2-F037-A348-9800-9F3DCC741AAB}"/>
              </a:ext>
            </a:extLst>
          </p:cNvPr>
          <p:cNvCxnSpPr>
            <a:cxnSpLocks/>
          </p:cNvCxnSpPr>
          <p:nvPr/>
        </p:nvCxnSpPr>
        <p:spPr>
          <a:xfrm flipH="1">
            <a:off x="4852056" y="2767330"/>
            <a:ext cx="4284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2957FB7E-D892-F74E-AF41-D3E8E3B34684}"/>
              </a:ext>
            </a:extLst>
          </p:cNvPr>
          <p:cNvCxnSpPr>
            <a:cxnSpLocks/>
          </p:cNvCxnSpPr>
          <p:nvPr/>
        </p:nvCxnSpPr>
        <p:spPr>
          <a:xfrm>
            <a:off x="5485494" y="3364995"/>
            <a:ext cx="0" cy="148763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D8CD81FD-BFAC-C94A-95BC-29B0F8624A22}"/>
              </a:ext>
            </a:extLst>
          </p:cNvPr>
          <p:cNvCxnSpPr>
            <a:cxnSpLocks/>
          </p:cNvCxnSpPr>
          <p:nvPr/>
        </p:nvCxnSpPr>
        <p:spPr>
          <a:xfrm flipH="1">
            <a:off x="45435" y="5101929"/>
            <a:ext cx="239929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08C42674-D10C-6E44-8290-CACA54FC35A8}"/>
              </a:ext>
            </a:extLst>
          </p:cNvPr>
          <p:cNvCxnSpPr>
            <a:cxnSpLocks/>
          </p:cNvCxnSpPr>
          <p:nvPr/>
        </p:nvCxnSpPr>
        <p:spPr>
          <a:xfrm>
            <a:off x="5152999" y="5769207"/>
            <a:ext cx="0" cy="108879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Rectangle 12">
            <a:extLst>
              <a:ext uri="{FF2B5EF4-FFF2-40B4-BE49-F238E27FC236}">
                <a16:creationId xmlns:a16="http://schemas.microsoft.com/office/drawing/2014/main" id="{5B531A1C-1175-354E-A86E-BCDF78E66891}"/>
              </a:ext>
            </a:extLst>
          </p:cNvPr>
          <p:cNvSpPr>
            <a:spLocks noChangeArrowheads="1"/>
          </p:cNvSpPr>
          <p:nvPr/>
        </p:nvSpPr>
        <p:spPr bwMode="auto">
          <a:xfrm>
            <a:off x="9105568" y="236390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1" name="TextBox 40">
            <a:extLst>
              <a:ext uri="{FF2B5EF4-FFF2-40B4-BE49-F238E27FC236}">
                <a16:creationId xmlns:a16="http://schemas.microsoft.com/office/drawing/2014/main" id="{23EC9E16-B540-154F-9348-6676BD559EA4}"/>
              </a:ext>
            </a:extLst>
          </p:cNvPr>
          <p:cNvSpPr txBox="1"/>
          <p:nvPr/>
        </p:nvSpPr>
        <p:spPr>
          <a:xfrm>
            <a:off x="9157" y="252208"/>
            <a:ext cx="2423877" cy="307777"/>
          </a:xfrm>
          <a:prstGeom prst="rect">
            <a:avLst/>
          </a:prstGeom>
          <a:noFill/>
          <a:ln>
            <a:noFill/>
          </a:ln>
        </p:spPr>
        <p:txBody>
          <a:bodyPr wrap="square" rtlCol="0">
            <a:spAutoFit/>
          </a:bodyPr>
          <a:lstStyle/>
          <a:p>
            <a:r>
              <a:rPr lang="en-GB" sz="1400" b="1" dirty="0"/>
              <a:t>6 Uses of waves</a:t>
            </a:r>
          </a:p>
        </p:txBody>
      </p:sp>
      <p:cxnSp>
        <p:nvCxnSpPr>
          <p:cNvPr id="91" name="Straight Connector 90">
            <a:extLst>
              <a:ext uri="{FF2B5EF4-FFF2-40B4-BE49-F238E27FC236}">
                <a16:creationId xmlns:a16="http://schemas.microsoft.com/office/drawing/2014/main" id="{ED3052BC-4613-AF4B-93D4-A5C1205DEA52}"/>
              </a:ext>
            </a:extLst>
          </p:cNvPr>
          <p:cNvCxnSpPr>
            <a:cxnSpLocks/>
          </p:cNvCxnSpPr>
          <p:nvPr/>
        </p:nvCxnSpPr>
        <p:spPr>
          <a:xfrm>
            <a:off x="4852521" y="3378199"/>
            <a:ext cx="64689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Rectangle 83">
            <a:extLst>
              <a:ext uri="{FF2B5EF4-FFF2-40B4-BE49-F238E27FC236}">
                <a16:creationId xmlns:a16="http://schemas.microsoft.com/office/drawing/2014/main" id="{A61985F2-B267-F04E-9A50-704AE9D17ADE}"/>
              </a:ext>
            </a:extLst>
          </p:cNvPr>
          <p:cNvSpPr/>
          <p:nvPr/>
        </p:nvSpPr>
        <p:spPr>
          <a:xfrm>
            <a:off x="2385836" y="3343644"/>
            <a:ext cx="3179044" cy="1569660"/>
          </a:xfrm>
          <a:prstGeom prst="rect">
            <a:avLst/>
          </a:prstGeom>
        </p:spPr>
        <p:txBody>
          <a:bodyPr wrap="square">
            <a:spAutoFit/>
          </a:bodyPr>
          <a:lstStyle/>
          <a:p>
            <a:r>
              <a:rPr lang="en-GB" sz="1200" b="1" dirty="0">
                <a:cs typeface="Arial" panose="020B0604020202020204" pitchFamily="34" charset="0"/>
              </a:rPr>
              <a:t>Seismic waves </a:t>
            </a:r>
            <a:r>
              <a:rPr lang="en-GB" sz="1200" dirty="0" smtClean="0">
                <a:cs typeface="Arial" panose="020B0604020202020204" pitchFamily="34" charset="0"/>
              </a:rPr>
              <a:t>are</a:t>
            </a:r>
            <a:r>
              <a:rPr lang="en-GB" sz="1200" b="1" dirty="0" smtClean="0">
                <a:cs typeface="Arial" panose="020B0604020202020204" pitchFamily="34" charset="0"/>
              </a:rPr>
              <a:t> </a:t>
            </a:r>
            <a:r>
              <a:rPr lang="en-GB" sz="1200" dirty="0" smtClean="0">
                <a:cs typeface="Arial" panose="020B0604020202020204" pitchFamily="34" charset="0"/>
              </a:rPr>
              <a:t>produced </a:t>
            </a:r>
            <a:r>
              <a:rPr lang="en-GB" sz="1200" dirty="0">
                <a:cs typeface="Arial" panose="020B0604020202020204" pitchFamily="34" charset="0"/>
              </a:rPr>
              <a:t>by earthquakes and measured with a SEISMOMETER. P-waves are longitudinal waves and travel through solids </a:t>
            </a:r>
            <a:endParaRPr lang="en-GB" sz="1200" dirty="0" smtClean="0">
              <a:cs typeface="Arial" panose="020B0604020202020204" pitchFamily="34" charset="0"/>
            </a:endParaRPr>
          </a:p>
          <a:p>
            <a:r>
              <a:rPr lang="en-GB" sz="1200" dirty="0" smtClean="0">
                <a:cs typeface="Arial" panose="020B0604020202020204" pitchFamily="34" charset="0"/>
              </a:rPr>
              <a:t>and </a:t>
            </a:r>
            <a:r>
              <a:rPr lang="en-GB" sz="1200" dirty="0">
                <a:cs typeface="Arial" panose="020B0604020202020204" pitchFamily="34" charset="0"/>
              </a:rPr>
              <a:t>liquids but travel twice as fast as S-waves</a:t>
            </a:r>
            <a:r>
              <a:rPr lang="en-GB" sz="1200" dirty="0" smtClean="0">
                <a:cs typeface="Arial" panose="020B0604020202020204" pitchFamily="34" charset="0"/>
              </a:rPr>
              <a:t>.</a:t>
            </a:r>
          </a:p>
          <a:p>
            <a:r>
              <a:rPr lang="en-GB" sz="1200" dirty="0" smtClean="0">
                <a:cs typeface="Arial" panose="020B0604020202020204" pitchFamily="34" charset="0"/>
              </a:rPr>
              <a:t> </a:t>
            </a:r>
            <a:r>
              <a:rPr lang="en-GB" sz="1200" dirty="0">
                <a:cs typeface="Arial" panose="020B0604020202020204" pitchFamily="34" charset="0"/>
              </a:rPr>
              <a:t>S-waves are transverse waves and don’t </a:t>
            </a:r>
            <a:r>
              <a:rPr lang="en-GB" sz="1200" dirty="0" smtClean="0">
                <a:cs typeface="Arial" panose="020B0604020202020204" pitchFamily="34" charset="0"/>
              </a:rPr>
              <a:t>travel </a:t>
            </a:r>
            <a:r>
              <a:rPr lang="en-GB" sz="1200" dirty="0">
                <a:cs typeface="Arial" panose="020B0604020202020204" pitchFamily="34" charset="0"/>
              </a:rPr>
              <a:t>through liquids. P-waves and S-waves provide evidence for the structure and size of the earth’s core. </a:t>
            </a:r>
            <a:endParaRPr lang="en-US" sz="1200" dirty="0">
              <a:cs typeface="Arial" panose="020B0604020202020204" pitchFamily="34" charset="0"/>
            </a:endParaRPr>
          </a:p>
        </p:txBody>
      </p:sp>
      <p:sp>
        <p:nvSpPr>
          <p:cNvPr id="85" name="Rectangle 84">
            <a:extLst>
              <a:ext uri="{FF2B5EF4-FFF2-40B4-BE49-F238E27FC236}">
                <a16:creationId xmlns:a16="http://schemas.microsoft.com/office/drawing/2014/main" id="{110C19B8-F05D-F546-AC35-7A92A1920443}"/>
              </a:ext>
            </a:extLst>
          </p:cNvPr>
          <p:cNvSpPr/>
          <p:nvPr/>
        </p:nvSpPr>
        <p:spPr>
          <a:xfrm>
            <a:off x="7533" y="545453"/>
            <a:ext cx="2670407" cy="830997"/>
          </a:xfrm>
          <a:prstGeom prst="rect">
            <a:avLst/>
          </a:prstGeom>
        </p:spPr>
        <p:txBody>
          <a:bodyPr wrap="square">
            <a:spAutoFit/>
          </a:bodyPr>
          <a:lstStyle/>
          <a:p>
            <a:r>
              <a:rPr lang="en-GB" sz="1200" b="1" dirty="0">
                <a:ea typeface="Calibri" panose="020F0502020204030204" pitchFamily="34" charset="0"/>
                <a:cs typeface="Times New Roman" panose="02020603050405020304" pitchFamily="18" charset="0"/>
              </a:rPr>
              <a:t>Ultrasound </a:t>
            </a:r>
            <a:r>
              <a:rPr lang="en-GB" sz="1200" dirty="0">
                <a:ea typeface="Calibri" panose="020F0502020204030204" pitchFamily="34" charset="0"/>
                <a:cs typeface="Times New Roman" panose="02020603050405020304" pitchFamily="18" charset="0"/>
              </a:rPr>
              <a:t>waves </a:t>
            </a:r>
            <a:r>
              <a:rPr lang="en-GB" sz="1200" dirty="0" smtClean="0">
                <a:ea typeface="Calibri" panose="020F0502020204030204" pitchFamily="34" charset="0"/>
                <a:cs typeface="Times New Roman" panose="02020603050405020304" pitchFamily="18" charset="0"/>
              </a:rPr>
              <a:t>are </a:t>
            </a:r>
            <a:r>
              <a:rPr lang="en-GB" sz="1200" dirty="0">
                <a:ea typeface="Calibri" panose="020F0502020204030204" pitchFamily="34" charset="0"/>
                <a:cs typeface="Times New Roman" panose="02020603050405020304" pitchFamily="18" charset="0"/>
              </a:rPr>
              <a:t>used in </a:t>
            </a:r>
            <a:r>
              <a:rPr lang="en-GB" sz="1200" i="1" dirty="0">
                <a:ea typeface="Calibri" panose="020F0502020204030204" pitchFamily="34" charset="0"/>
                <a:cs typeface="Times New Roman" panose="02020603050405020304" pitchFamily="18" charset="0"/>
              </a:rPr>
              <a:t>pre-natal scanning</a:t>
            </a:r>
            <a:r>
              <a:rPr lang="en-GB" sz="1200" dirty="0">
                <a:ea typeface="Calibri" panose="020F0502020204030204" pitchFamily="34" charset="0"/>
                <a:cs typeface="Times New Roman" panose="02020603050405020304" pitchFamily="18" charset="0"/>
              </a:rPr>
              <a:t>, detection of kidney stones, tumours and producing </a:t>
            </a:r>
            <a:r>
              <a:rPr lang="en-GB" sz="1200" dirty="0" smtClean="0">
                <a:ea typeface="Calibri" panose="020F0502020204030204" pitchFamily="34" charset="0"/>
                <a:cs typeface="Times New Roman" panose="02020603050405020304" pitchFamily="18" charset="0"/>
              </a:rPr>
              <a:t>images of damaged </a:t>
            </a:r>
            <a:r>
              <a:rPr lang="en-GB" sz="1200" dirty="0">
                <a:ea typeface="Calibri" panose="020F0502020204030204" pitchFamily="34" charset="0"/>
                <a:cs typeface="Times New Roman" panose="02020603050405020304" pitchFamily="18" charset="0"/>
              </a:rPr>
              <a:t>ligaments and muscles. </a:t>
            </a:r>
          </a:p>
        </p:txBody>
      </p:sp>
      <p:sp>
        <p:nvSpPr>
          <p:cNvPr id="86" name="Rectangle 14">
            <a:extLst>
              <a:ext uri="{FF2B5EF4-FFF2-40B4-BE49-F238E27FC236}">
                <a16:creationId xmlns:a16="http://schemas.microsoft.com/office/drawing/2014/main" id="{F53B6ABB-56C1-D64A-B913-52360E3ED8E7}"/>
              </a:ext>
            </a:extLst>
          </p:cNvPr>
          <p:cNvSpPr>
            <a:spLocks noChangeArrowheads="1"/>
          </p:cNvSpPr>
          <p:nvPr/>
        </p:nvSpPr>
        <p:spPr bwMode="auto">
          <a:xfrm>
            <a:off x="9533998" y="2929606"/>
            <a:ext cx="1325999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87" name="Picture 63" descr="OCR GCSE (9-1) Physics A (Gateway Science) J249/04 SAM">
            <a:extLst>
              <a:ext uri="{FF2B5EF4-FFF2-40B4-BE49-F238E27FC236}">
                <a16:creationId xmlns:a16="http://schemas.microsoft.com/office/drawing/2014/main" id="{6C01D04A-EAE5-E749-A399-346B5B915F81}"/>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035527" y="76906"/>
            <a:ext cx="1801650" cy="1266473"/>
          </a:xfrm>
          <a:prstGeom prst="rect">
            <a:avLst/>
          </a:prstGeom>
          <a:noFill/>
          <a:extLst>
            <a:ext uri="{909E8E84-426E-40DD-AFC4-6F175D3DCCD1}">
              <a14:hiddenFill xmlns:a14="http://schemas.microsoft.com/office/drawing/2010/main">
                <a:solidFill>
                  <a:srgbClr val="FFFFFF"/>
                </a:solidFill>
              </a14:hiddenFill>
            </a:ext>
          </a:extLst>
        </p:spPr>
      </p:pic>
      <p:sp>
        <p:nvSpPr>
          <p:cNvPr id="101" name="Rectangle 100">
            <a:extLst>
              <a:ext uri="{FF2B5EF4-FFF2-40B4-BE49-F238E27FC236}">
                <a16:creationId xmlns:a16="http://schemas.microsoft.com/office/drawing/2014/main" id="{9E86B266-853C-2F46-ADAB-CB94ACAB4883}"/>
              </a:ext>
            </a:extLst>
          </p:cNvPr>
          <p:cNvSpPr/>
          <p:nvPr/>
        </p:nvSpPr>
        <p:spPr>
          <a:xfrm>
            <a:off x="17725" y="2033674"/>
            <a:ext cx="2917651" cy="1569660"/>
          </a:xfrm>
          <a:prstGeom prst="rect">
            <a:avLst/>
          </a:prstGeom>
        </p:spPr>
        <p:txBody>
          <a:bodyPr wrap="square">
            <a:spAutoFit/>
          </a:bodyPr>
          <a:lstStyle/>
          <a:p>
            <a:r>
              <a:rPr lang="en-GB" sz="1200" b="1" dirty="0"/>
              <a:t>Echo sounding</a:t>
            </a:r>
            <a:r>
              <a:rPr lang="en-GB" sz="1200" dirty="0"/>
              <a:t>, or sonar, uses ultrasonic waves to detect objects in deep water and measuring the depth of water. The time taken between a pulse being sent and the reflection being detected is used to calculate the distance travelled by the sound wave. They use high frequency sound waves.</a:t>
            </a:r>
          </a:p>
        </p:txBody>
      </p:sp>
      <p:pic>
        <p:nvPicPr>
          <p:cNvPr id="93" name="Picture 62" descr="Physics-SchoolUK.com - Waves KS4.">
            <a:extLst>
              <a:ext uri="{FF2B5EF4-FFF2-40B4-BE49-F238E27FC236}">
                <a16:creationId xmlns:a16="http://schemas.microsoft.com/office/drawing/2014/main" id="{A067BD23-77AC-A548-966F-CFED54637ADD}"/>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3176231" y="2117569"/>
            <a:ext cx="1466830" cy="1169543"/>
          </a:xfrm>
          <a:prstGeom prst="rect">
            <a:avLst/>
          </a:prstGeom>
          <a:noFill/>
          <a:extLst>
            <a:ext uri="{909E8E84-426E-40DD-AFC4-6F175D3DCCD1}">
              <a14:hiddenFill xmlns:a14="http://schemas.microsoft.com/office/drawing/2010/main">
                <a:solidFill>
                  <a:srgbClr val="FFFFFF"/>
                </a:solidFill>
              </a14:hiddenFill>
            </a:ext>
          </a:extLst>
        </p:spPr>
      </p:pic>
      <p:sp>
        <p:nvSpPr>
          <p:cNvPr id="96" name="Rectangle 18">
            <a:extLst>
              <a:ext uri="{FF2B5EF4-FFF2-40B4-BE49-F238E27FC236}">
                <a16:creationId xmlns:a16="http://schemas.microsoft.com/office/drawing/2014/main" id="{33721F59-C4C5-3A45-B319-83D2943DDCA2}"/>
              </a:ext>
            </a:extLst>
          </p:cNvPr>
          <p:cNvSpPr>
            <a:spLocks noChangeArrowheads="1"/>
          </p:cNvSpPr>
          <p:nvPr/>
        </p:nvSpPr>
        <p:spPr bwMode="auto">
          <a:xfrm>
            <a:off x="5224754" y="5894609"/>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97" name="Picture 66" descr="PlATE TECTONICS | Sutori">
            <a:extLst>
              <a:ext uri="{FF2B5EF4-FFF2-40B4-BE49-F238E27FC236}">
                <a16:creationId xmlns:a16="http://schemas.microsoft.com/office/drawing/2014/main" id="{8FD5BB2E-7A7C-9D40-81CD-D08ECA02BF9C}"/>
              </a:ext>
            </a:extLst>
          </p:cNvPr>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1572" y="3620996"/>
            <a:ext cx="2434606" cy="141730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9" name="Table 98">
            <a:extLst>
              <a:ext uri="{FF2B5EF4-FFF2-40B4-BE49-F238E27FC236}">
                <a16:creationId xmlns:a16="http://schemas.microsoft.com/office/drawing/2014/main" id="{70A9B3F8-CE92-7548-9B64-824B88A0302D}"/>
              </a:ext>
            </a:extLst>
          </p:cNvPr>
          <p:cNvGraphicFramePr>
            <a:graphicFrameLocks noGrp="1"/>
          </p:cNvGraphicFramePr>
          <p:nvPr>
            <p:extLst>
              <p:ext uri="{D42A27DB-BD31-4B8C-83A1-F6EECF244321}">
                <p14:modId xmlns:p14="http://schemas.microsoft.com/office/powerpoint/2010/main" val="2268883175"/>
              </p:ext>
            </p:extLst>
          </p:nvPr>
        </p:nvGraphicFramePr>
        <p:xfrm>
          <a:off x="45434" y="5336250"/>
          <a:ext cx="2692089" cy="1463040"/>
        </p:xfrm>
        <a:graphic>
          <a:graphicData uri="http://schemas.openxmlformats.org/drawingml/2006/table">
            <a:tbl>
              <a:tblPr firstRow="1" firstCol="1" bandRow="1">
                <a:tableStyleId>{5C22544A-7EE6-4342-B048-85BDC9FD1C3A}</a:tableStyleId>
              </a:tblPr>
              <a:tblGrid>
                <a:gridCol w="2692089">
                  <a:extLst>
                    <a:ext uri="{9D8B030D-6E8A-4147-A177-3AD203B41FA5}">
                      <a16:colId xmlns:a16="http://schemas.microsoft.com/office/drawing/2014/main" val="2694459605"/>
                    </a:ext>
                  </a:extLst>
                </a:gridCol>
              </a:tblGrid>
              <a:tr h="0">
                <a:tc>
                  <a:txBody>
                    <a:bodyPr/>
                    <a:lstStyle/>
                    <a:p>
                      <a:pPr>
                        <a:spcAft>
                          <a:spcPts val="0"/>
                        </a:spcAft>
                      </a:pPr>
                      <a:r>
                        <a:rPr lang="en-GB" sz="1200" b="0" dirty="0">
                          <a:solidFill>
                            <a:schemeClr val="tx1"/>
                          </a:solidFill>
                          <a:effectLst/>
                          <a:latin typeface="+mn-lt"/>
                          <a:cs typeface="Arial" panose="020B0604020202020204" pitchFamily="34" charset="0"/>
                        </a:rPr>
                        <a:t>Electromagnetic waves </a:t>
                      </a:r>
                      <a:r>
                        <a:rPr lang="en-GB" sz="1200" b="0" dirty="0" smtClean="0">
                          <a:solidFill>
                            <a:schemeClr val="tx1"/>
                          </a:solidFill>
                          <a:effectLst/>
                          <a:latin typeface="+mn-lt"/>
                          <a:cs typeface="Arial" panose="020B0604020202020204" pitchFamily="34" charset="0"/>
                        </a:rPr>
                        <a:t>(EM waves) are </a:t>
                      </a:r>
                      <a:r>
                        <a:rPr lang="en-GB" sz="1200" b="0" dirty="0">
                          <a:solidFill>
                            <a:schemeClr val="tx1"/>
                          </a:solidFill>
                          <a:effectLst/>
                          <a:latin typeface="+mn-lt"/>
                          <a:cs typeface="Arial" panose="020B0604020202020204" pitchFamily="34" charset="0"/>
                        </a:rPr>
                        <a:t>transverse waves that transfer energy from the source of the waves to an absorber. They all travel with the speed of light in air or </a:t>
                      </a:r>
                      <a:r>
                        <a:rPr lang="en-GB" sz="1200" b="0" dirty="0" smtClean="0">
                          <a:solidFill>
                            <a:schemeClr val="tx1"/>
                          </a:solidFill>
                          <a:effectLst/>
                          <a:latin typeface="+mn-lt"/>
                          <a:cs typeface="Arial" panose="020B0604020202020204" pitchFamily="34" charset="0"/>
                        </a:rPr>
                        <a:t>a vacuum</a:t>
                      </a:r>
                      <a:r>
                        <a:rPr lang="en-GB" sz="1200" b="0" dirty="0">
                          <a:solidFill>
                            <a:schemeClr val="tx1"/>
                          </a:solidFill>
                          <a:effectLst/>
                          <a:latin typeface="+mn-lt"/>
                          <a:cs typeface="Arial" panose="020B0604020202020204" pitchFamily="34" charset="0"/>
                        </a:rPr>
                        <a:t>. They form a continuous </a:t>
                      </a:r>
                      <a:r>
                        <a:rPr lang="en-GB" sz="1200" b="0" dirty="0" smtClean="0">
                          <a:solidFill>
                            <a:schemeClr val="tx1"/>
                          </a:solidFill>
                          <a:effectLst/>
                          <a:latin typeface="+mn-lt"/>
                          <a:cs typeface="Arial" panose="020B0604020202020204" pitchFamily="34" charset="0"/>
                        </a:rPr>
                        <a:t>spectrum of wavelengths </a:t>
                      </a:r>
                      <a:r>
                        <a:rPr lang="en-GB" sz="1200" b="0" dirty="0">
                          <a:solidFill>
                            <a:schemeClr val="tx1"/>
                          </a:solidFill>
                          <a:effectLst/>
                          <a:latin typeface="+mn-lt"/>
                          <a:cs typeface="Arial" panose="020B0604020202020204" pitchFamily="34" charset="0"/>
                        </a:rPr>
                        <a:t>and are grouped in order of their wavelength and their frequency. </a:t>
                      </a:r>
                    </a:p>
                  </a:txBody>
                  <a:tcPr marL="68580" marR="68580" marT="0" marB="0">
                    <a:solidFill>
                      <a:schemeClr val="bg1"/>
                    </a:solidFill>
                  </a:tcPr>
                </a:tc>
                <a:extLst>
                  <a:ext uri="{0D108BD9-81ED-4DB2-BD59-A6C34878D82A}">
                    <a16:rowId xmlns:a16="http://schemas.microsoft.com/office/drawing/2014/main" val="1600807079"/>
                  </a:ext>
                </a:extLst>
              </a:tr>
            </a:tbl>
          </a:graphicData>
        </a:graphic>
      </p:graphicFrame>
      <p:sp>
        <p:nvSpPr>
          <p:cNvPr id="100" name="Rectangle 20">
            <a:extLst>
              <a:ext uri="{FF2B5EF4-FFF2-40B4-BE49-F238E27FC236}">
                <a16:creationId xmlns:a16="http://schemas.microsoft.com/office/drawing/2014/main" id="{ACCB35CB-1B1B-9D4B-9930-17B0F2067090}"/>
              </a:ext>
            </a:extLst>
          </p:cNvPr>
          <p:cNvSpPr>
            <a:spLocks noChangeArrowheads="1"/>
          </p:cNvSpPr>
          <p:nvPr/>
        </p:nvSpPr>
        <p:spPr bwMode="auto">
          <a:xfrm>
            <a:off x="7845753" y="6038311"/>
            <a:ext cx="1105955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43" name="Picture 75" descr="The Electromagnetic Spectrum">
            <a:extLst>
              <a:ext uri="{FF2B5EF4-FFF2-40B4-BE49-F238E27FC236}">
                <a16:creationId xmlns:a16="http://schemas.microsoft.com/office/drawing/2014/main" id="{35B746D6-4563-0544-BF4E-1C405E549F8E}"/>
              </a:ext>
            </a:extLst>
          </p:cNvPr>
          <p:cNvPicPr>
            <a:picLocks noChangeAspect="1" noChangeArrowheads="1"/>
          </p:cNvPicPr>
          <p:nvPr/>
        </p:nvPicPr>
        <p:blipFill>
          <a:blip r:embed="rId8" r:link="rId9">
            <a:extLst>
              <a:ext uri="{28A0092B-C50C-407E-A947-70E740481C1C}">
                <a14:useLocalDpi xmlns:a14="http://schemas.microsoft.com/office/drawing/2010/main" val="0"/>
              </a:ext>
            </a:extLst>
          </a:blip>
          <a:srcRect/>
          <a:stretch>
            <a:fillRect/>
          </a:stretch>
        </p:blipFill>
        <p:spPr bwMode="auto">
          <a:xfrm>
            <a:off x="2568125" y="4890259"/>
            <a:ext cx="2966847" cy="876292"/>
          </a:xfrm>
          <a:prstGeom prst="rect">
            <a:avLst/>
          </a:prstGeom>
          <a:noFill/>
          <a:extLst>
            <a:ext uri="{909E8E84-426E-40DD-AFC4-6F175D3DCCD1}">
              <a14:hiddenFill xmlns:a14="http://schemas.microsoft.com/office/drawing/2010/main">
                <a:solidFill>
                  <a:srgbClr val="FFFFFF"/>
                </a:solidFill>
              </a14:hiddenFill>
            </a:ext>
          </a:extLst>
        </p:spPr>
      </p:pic>
      <p:cxnSp>
        <p:nvCxnSpPr>
          <p:cNvPr id="125" name="Straight Connector 124">
            <a:extLst>
              <a:ext uri="{FF2B5EF4-FFF2-40B4-BE49-F238E27FC236}">
                <a16:creationId xmlns:a16="http://schemas.microsoft.com/office/drawing/2014/main" id="{8BA114E0-EEAE-824D-A089-745423376219}"/>
              </a:ext>
            </a:extLst>
          </p:cNvPr>
          <p:cNvCxnSpPr>
            <a:cxnSpLocks/>
          </p:cNvCxnSpPr>
          <p:nvPr/>
        </p:nvCxnSpPr>
        <p:spPr>
          <a:xfrm flipH="1">
            <a:off x="5564276" y="4843770"/>
            <a:ext cx="604" cy="92543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16" name="Rectangle 115">
            <a:extLst>
              <a:ext uri="{FF2B5EF4-FFF2-40B4-BE49-F238E27FC236}">
                <a16:creationId xmlns:a16="http://schemas.microsoft.com/office/drawing/2014/main" id="{4BD35894-2E12-9D41-80BC-C19B00437587}"/>
              </a:ext>
            </a:extLst>
          </p:cNvPr>
          <p:cNvSpPr/>
          <p:nvPr/>
        </p:nvSpPr>
        <p:spPr>
          <a:xfrm>
            <a:off x="2684585" y="5756109"/>
            <a:ext cx="2561748" cy="1015663"/>
          </a:xfrm>
          <a:prstGeom prst="rect">
            <a:avLst/>
          </a:prstGeom>
        </p:spPr>
        <p:txBody>
          <a:bodyPr wrap="square">
            <a:spAutoFit/>
          </a:bodyPr>
          <a:lstStyle/>
          <a:p>
            <a:r>
              <a:rPr lang="en-GB" sz="1200" dirty="0">
                <a:cs typeface="Arial" panose="020B0604020202020204" pitchFamily="34" charset="0"/>
              </a:rPr>
              <a:t>Going from long to short wavelength (or from low to high frequency) the groups are: - radio, microwave, infra-red, visible light (red to violet), ultra-violet, X-rays and gamma-rays. </a:t>
            </a:r>
            <a:endParaRPr lang="en-US" sz="1200" dirty="0"/>
          </a:p>
        </p:txBody>
      </p:sp>
      <p:sp>
        <p:nvSpPr>
          <p:cNvPr id="68" name="TextBox 67">
            <a:extLst>
              <a:ext uri="{FF2B5EF4-FFF2-40B4-BE49-F238E27FC236}">
                <a16:creationId xmlns:a16="http://schemas.microsoft.com/office/drawing/2014/main" id="{59C19028-5DFF-6A4D-AB51-C78F569A96DD}"/>
              </a:ext>
            </a:extLst>
          </p:cNvPr>
          <p:cNvSpPr txBox="1"/>
          <p:nvPr/>
        </p:nvSpPr>
        <p:spPr>
          <a:xfrm>
            <a:off x="4838226" y="57428"/>
            <a:ext cx="4044079" cy="307777"/>
          </a:xfrm>
          <a:prstGeom prst="rect">
            <a:avLst/>
          </a:prstGeom>
          <a:noFill/>
          <a:ln>
            <a:noFill/>
          </a:ln>
        </p:spPr>
        <p:txBody>
          <a:bodyPr wrap="square" rtlCol="0">
            <a:spAutoFit/>
          </a:bodyPr>
          <a:lstStyle/>
          <a:p>
            <a:r>
              <a:rPr lang="en-GB" sz="1400" b="1" dirty="0"/>
              <a:t>8 Properties of EM spectrum </a:t>
            </a:r>
          </a:p>
        </p:txBody>
      </p:sp>
      <p:sp>
        <p:nvSpPr>
          <p:cNvPr id="71" name="Rectangle 70">
            <a:extLst>
              <a:ext uri="{FF2B5EF4-FFF2-40B4-BE49-F238E27FC236}">
                <a16:creationId xmlns:a16="http://schemas.microsoft.com/office/drawing/2014/main" id="{B107ECE7-7448-B848-93B5-242501B3B08E}"/>
              </a:ext>
            </a:extLst>
          </p:cNvPr>
          <p:cNvSpPr/>
          <p:nvPr/>
        </p:nvSpPr>
        <p:spPr>
          <a:xfrm>
            <a:off x="4863181" y="346605"/>
            <a:ext cx="2307262" cy="1015663"/>
          </a:xfrm>
          <a:prstGeom prst="rect">
            <a:avLst/>
          </a:prstGeom>
          <a:ln>
            <a:noFill/>
          </a:ln>
        </p:spPr>
        <p:txBody>
          <a:bodyPr wrap="square">
            <a:spAutoFit/>
          </a:bodyPr>
          <a:lstStyle/>
          <a:p>
            <a:r>
              <a:rPr lang="en-GB" sz="1200" dirty="0">
                <a:cs typeface="Arial" panose="020B0604020202020204" pitchFamily="34" charset="0"/>
              </a:rPr>
              <a:t>Different wavelengths of electromagnetic waves affect how the wave is reflected, refracted, absorbed or transmitted </a:t>
            </a:r>
            <a:r>
              <a:rPr lang="en-GB" sz="1200" dirty="0" smtClean="0">
                <a:cs typeface="Arial" panose="020B0604020202020204" pitchFamily="34" charset="0"/>
              </a:rPr>
              <a:t>by </a:t>
            </a:r>
            <a:r>
              <a:rPr lang="en-GB" sz="1200" dirty="0">
                <a:cs typeface="Arial" panose="020B0604020202020204" pitchFamily="34" charset="0"/>
              </a:rPr>
              <a:t>different substances (HT only) </a:t>
            </a:r>
          </a:p>
        </p:txBody>
      </p:sp>
      <p:pic>
        <p:nvPicPr>
          <p:cNvPr id="72" name="Picture 69" descr="A close up of a map&#10;&#10;Description automatically generated">
            <a:extLst>
              <a:ext uri="{FF2B5EF4-FFF2-40B4-BE49-F238E27FC236}">
                <a16:creationId xmlns:a16="http://schemas.microsoft.com/office/drawing/2014/main" id="{0ED6589A-784A-B141-BA0D-69083CC0F43C}"/>
              </a:ext>
            </a:extLst>
          </p:cNvPr>
          <p:cNvPicPr>
            <a:picLocks noChangeAspect="1" noChangeArrowheads="1"/>
          </p:cNvPicPr>
          <p:nvPr/>
        </p:nvPicPr>
        <p:blipFill>
          <a:blip r:embed="rId10" r:link="rId11">
            <a:extLst>
              <a:ext uri="{28A0092B-C50C-407E-A947-70E740481C1C}">
                <a14:useLocalDpi xmlns:a14="http://schemas.microsoft.com/office/drawing/2010/main" val="0"/>
              </a:ext>
            </a:extLst>
          </a:blip>
          <a:srcRect/>
          <a:stretch>
            <a:fillRect/>
          </a:stretch>
        </p:blipFill>
        <p:spPr bwMode="auto">
          <a:xfrm>
            <a:off x="7080725" y="32527"/>
            <a:ext cx="1964055" cy="1408181"/>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36D83DE5-1A44-7644-84F9-135B0842D822}"/>
              </a:ext>
            </a:extLst>
          </p:cNvPr>
          <p:cNvSpPr/>
          <p:nvPr/>
        </p:nvSpPr>
        <p:spPr>
          <a:xfrm>
            <a:off x="4851372" y="1405416"/>
            <a:ext cx="4434146" cy="1015663"/>
          </a:xfrm>
          <a:prstGeom prst="rect">
            <a:avLst/>
          </a:prstGeom>
        </p:spPr>
        <p:txBody>
          <a:bodyPr wrap="square">
            <a:spAutoFit/>
          </a:bodyPr>
          <a:lstStyle/>
          <a:p>
            <a:r>
              <a:rPr lang="en-GB" sz="1200" dirty="0">
                <a:cs typeface="Arial" panose="020B0604020202020204" pitchFamily="34" charset="0"/>
              </a:rPr>
              <a:t>Wave fronts makes it easier to visualise loads of waves moving together.  If we show movement of light from air into glass, when the first wave fronts start to move into glass, they slow down; they move closer together and the wavelength decreases.  So, the speed slows down because the frequency stays the same </a:t>
            </a:r>
          </a:p>
        </p:txBody>
      </p:sp>
      <p:sp>
        <p:nvSpPr>
          <p:cNvPr id="29" name="Rectangle 28"/>
          <p:cNvSpPr/>
          <p:nvPr/>
        </p:nvSpPr>
        <p:spPr>
          <a:xfrm>
            <a:off x="4840486" y="2888822"/>
            <a:ext cx="4572000" cy="461665"/>
          </a:xfrm>
          <a:prstGeom prst="rect">
            <a:avLst/>
          </a:prstGeom>
        </p:spPr>
        <p:txBody>
          <a:bodyPr>
            <a:spAutoFit/>
          </a:bodyPr>
          <a:lstStyle/>
          <a:p>
            <a:pPr lvl="0"/>
            <a:r>
              <a:rPr lang="en-GB" sz="1200" dirty="0">
                <a:cs typeface="Arial" panose="020B0604020202020204" pitchFamily="34" charset="0"/>
              </a:rPr>
              <a:t>Radio waves can be caused by oscillations in electrical circuits</a:t>
            </a:r>
            <a:r>
              <a:rPr lang="en-GB" sz="1200" dirty="0" smtClean="0">
                <a:cs typeface="Arial" panose="020B0604020202020204" pitchFamily="34" charset="0"/>
              </a:rPr>
              <a:t>. A transmitter will emit radio waves if </a:t>
            </a:r>
            <a:r>
              <a:rPr lang="en-GB" sz="1200" dirty="0" err="1" smtClean="0">
                <a:cs typeface="Arial" panose="020B0604020202020204" pitchFamily="34" charset="0"/>
              </a:rPr>
              <a:t>a.c</a:t>
            </a:r>
            <a:r>
              <a:rPr lang="en-GB" sz="1200" dirty="0" smtClean="0">
                <a:cs typeface="Arial" panose="020B0604020202020204" pitchFamily="34" charset="0"/>
              </a:rPr>
              <a:t>. is used. (HT </a:t>
            </a:r>
            <a:r>
              <a:rPr lang="en-GB" sz="1200" dirty="0">
                <a:cs typeface="Arial" panose="020B0604020202020204" pitchFamily="34" charset="0"/>
              </a:rPr>
              <a:t>only.)</a:t>
            </a:r>
          </a:p>
        </p:txBody>
      </p:sp>
      <p:sp>
        <p:nvSpPr>
          <p:cNvPr id="39" name="Rectangle 38"/>
          <p:cNvSpPr/>
          <p:nvPr/>
        </p:nvSpPr>
        <p:spPr>
          <a:xfrm>
            <a:off x="5463293" y="3252472"/>
            <a:ext cx="3595467" cy="1200329"/>
          </a:xfrm>
          <a:prstGeom prst="rect">
            <a:avLst/>
          </a:prstGeom>
        </p:spPr>
        <p:txBody>
          <a:bodyPr wrap="square">
            <a:spAutoFit/>
          </a:bodyPr>
          <a:lstStyle/>
          <a:p>
            <a:r>
              <a:rPr lang="en-GB" sz="1200" dirty="0">
                <a:cs typeface="Arial" panose="020B0604020202020204" pitchFamily="34" charset="0"/>
              </a:rPr>
              <a:t>When radio </a:t>
            </a:r>
            <a:r>
              <a:rPr lang="en-GB" sz="1200" dirty="0" smtClean="0">
                <a:cs typeface="Arial" panose="020B0604020202020204" pitchFamily="34" charset="0"/>
              </a:rPr>
              <a:t>waves </a:t>
            </a:r>
            <a:r>
              <a:rPr lang="en-GB" sz="1200" dirty="0">
                <a:cs typeface="Arial" panose="020B0604020202020204" pitchFamily="34" charset="0"/>
              </a:rPr>
              <a:t>are absorbed by a conductor </a:t>
            </a:r>
            <a:r>
              <a:rPr lang="en-GB" sz="1200" dirty="0" smtClean="0">
                <a:cs typeface="Arial" panose="020B0604020202020204" pitchFamily="34" charset="0"/>
              </a:rPr>
              <a:t>they </a:t>
            </a:r>
            <a:r>
              <a:rPr lang="en-GB" sz="1200" dirty="0">
                <a:cs typeface="Arial" panose="020B0604020202020204" pitchFamily="34" charset="0"/>
              </a:rPr>
              <a:t>create an alternating current with the same frequency as the radio wave itself, this is how the signal is </a:t>
            </a:r>
            <a:r>
              <a:rPr lang="en-GB" sz="1200" dirty="0" smtClean="0">
                <a:cs typeface="Arial" panose="020B0604020202020204" pitchFamily="34" charset="0"/>
              </a:rPr>
              <a:t>received by an aerial. </a:t>
            </a:r>
            <a:r>
              <a:rPr lang="en-GB" sz="1200" dirty="0">
                <a:cs typeface="Arial" panose="020B0604020202020204" pitchFamily="34" charset="0"/>
              </a:rPr>
              <a:t>When the oscillation is induced in an electrical circuit it creates an electrical signal that matches the wave. </a:t>
            </a:r>
            <a:r>
              <a:rPr lang="en-GB" sz="1200" dirty="0" smtClean="0">
                <a:cs typeface="Arial" panose="020B0604020202020204" pitchFamily="34" charset="0"/>
              </a:rPr>
              <a:t>(HT </a:t>
            </a:r>
            <a:r>
              <a:rPr lang="en-GB" sz="1200" dirty="0">
                <a:cs typeface="Arial" panose="020B0604020202020204" pitchFamily="34" charset="0"/>
              </a:rPr>
              <a:t>only</a:t>
            </a:r>
            <a:r>
              <a:rPr lang="en-GB" sz="1200" dirty="0" smtClean="0">
                <a:cs typeface="Arial" panose="020B0604020202020204" pitchFamily="34" charset="0"/>
              </a:rPr>
              <a:t>.)</a:t>
            </a:r>
            <a:r>
              <a:rPr lang="en-GB" sz="1200" i="1" dirty="0" smtClean="0">
                <a:cs typeface="Arial" panose="020B0604020202020204" pitchFamily="34" charset="0"/>
              </a:rPr>
              <a:t>                                                     </a:t>
            </a:r>
            <a:endParaRPr lang="en-GB" sz="1200" i="1" dirty="0">
              <a:cs typeface="Arial" panose="020B0604020202020204" pitchFamily="34" charset="0"/>
            </a:endParaRPr>
          </a:p>
        </p:txBody>
      </p:sp>
      <p:pic>
        <p:nvPicPr>
          <p:cNvPr id="42" name="Picture 41"/>
          <p:cNvPicPr>
            <a:picLocks noChangeAspect="1"/>
          </p:cNvPicPr>
          <p:nvPr/>
        </p:nvPicPr>
        <p:blipFill>
          <a:blip r:embed="rId12"/>
          <a:stretch>
            <a:fillRect/>
          </a:stretch>
        </p:blipFill>
        <p:spPr>
          <a:xfrm>
            <a:off x="5608257" y="4402570"/>
            <a:ext cx="3370853" cy="425675"/>
          </a:xfrm>
          <a:prstGeom prst="rect">
            <a:avLst/>
          </a:prstGeom>
        </p:spPr>
      </p:pic>
      <p:sp>
        <p:nvSpPr>
          <p:cNvPr id="88" name="Rectangle 87">
            <a:extLst>
              <a:ext uri="{FF2B5EF4-FFF2-40B4-BE49-F238E27FC236}">
                <a16:creationId xmlns:a16="http://schemas.microsoft.com/office/drawing/2014/main" id="{D92F6DAB-46A5-6D42-A0E4-B63F2A40891A}"/>
              </a:ext>
            </a:extLst>
          </p:cNvPr>
          <p:cNvSpPr/>
          <p:nvPr/>
        </p:nvSpPr>
        <p:spPr>
          <a:xfrm>
            <a:off x="5529038" y="4807604"/>
            <a:ext cx="2017475" cy="307777"/>
          </a:xfrm>
          <a:prstGeom prst="rect">
            <a:avLst/>
          </a:prstGeom>
        </p:spPr>
        <p:txBody>
          <a:bodyPr wrap="none">
            <a:spAutoFit/>
          </a:bodyPr>
          <a:lstStyle/>
          <a:p>
            <a:r>
              <a:rPr lang="en-GB" sz="1400" b="1" dirty="0"/>
              <a:t>10 Hazards of EM waves </a:t>
            </a:r>
          </a:p>
        </p:txBody>
      </p:sp>
      <p:sp>
        <p:nvSpPr>
          <p:cNvPr id="90" name="Rectangle 89">
            <a:extLst>
              <a:ext uri="{FF2B5EF4-FFF2-40B4-BE49-F238E27FC236}">
                <a16:creationId xmlns:a16="http://schemas.microsoft.com/office/drawing/2014/main" id="{3F639361-0483-864B-A8A3-11C038DA7498}"/>
              </a:ext>
            </a:extLst>
          </p:cNvPr>
          <p:cNvSpPr/>
          <p:nvPr/>
        </p:nvSpPr>
        <p:spPr>
          <a:xfrm>
            <a:off x="5599500" y="4983045"/>
            <a:ext cx="3644327" cy="1200329"/>
          </a:xfrm>
          <a:prstGeom prst="rect">
            <a:avLst/>
          </a:prstGeom>
        </p:spPr>
        <p:txBody>
          <a:bodyPr wrap="square">
            <a:spAutoFit/>
          </a:bodyPr>
          <a:lstStyle/>
          <a:p>
            <a:r>
              <a:rPr lang="en-GB" sz="1200" dirty="0">
                <a:cs typeface="Arial" panose="020B0604020202020204" pitchFamily="34" charset="0"/>
              </a:rPr>
              <a:t>If an unstable nucleus of an atom changes, it can give out excess energy as gamma rays. </a:t>
            </a:r>
          </a:p>
          <a:p>
            <a:r>
              <a:rPr lang="en-GB" sz="1200" dirty="0">
                <a:cs typeface="Arial" panose="020B0604020202020204" pitchFamily="34" charset="0"/>
              </a:rPr>
              <a:t>The effect </a:t>
            </a:r>
            <a:r>
              <a:rPr lang="en-GB" sz="1200" dirty="0" smtClean="0">
                <a:cs typeface="Arial" panose="020B0604020202020204" pitchFamily="34" charset="0"/>
              </a:rPr>
              <a:t>on our body </a:t>
            </a:r>
            <a:r>
              <a:rPr lang="en-GB" sz="1200" dirty="0">
                <a:cs typeface="Arial" panose="020B0604020202020204" pitchFamily="34" charset="0"/>
              </a:rPr>
              <a:t>depends on the type of radiation and the size of the dose. Radiation dose (in Sieverts) is a measure of the damage caused by the radiation in the body</a:t>
            </a:r>
            <a:r>
              <a:rPr lang="en-GB" sz="1200" dirty="0" smtClean="0">
                <a:cs typeface="Arial" panose="020B0604020202020204" pitchFamily="34" charset="0"/>
              </a:rPr>
              <a:t>.</a:t>
            </a:r>
            <a:endParaRPr lang="en-GB" sz="1200" dirty="0">
              <a:cs typeface="Arial" panose="020B0604020202020204" pitchFamily="34" charset="0"/>
            </a:endParaRPr>
          </a:p>
        </p:txBody>
      </p:sp>
      <p:sp>
        <p:nvSpPr>
          <p:cNvPr id="46" name="Rectangle 45"/>
          <p:cNvSpPr/>
          <p:nvPr/>
        </p:nvSpPr>
        <p:spPr>
          <a:xfrm>
            <a:off x="5206450" y="6070522"/>
            <a:ext cx="4037378" cy="830997"/>
          </a:xfrm>
          <a:prstGeom prst="rect">
            <a:avLst/>
          </a:prstGeom>
        </p:spPr>
        <p:txBody>
          <a:bodyPr wrap="square">
            <a:spAutoFit/>
          </a:bodyPr>
          <a:lstStyle/>
          <a:p>
            <a:r>
              <a:rPr lang="en-GB" sz="1200" dirty="0">
                <a:cs typeface="Arial" panose="020B0604020202020204" pitchFamily="34" charset="0"/>
              </a:rPr>
              <a:t>UV waves can cause skin to age prematurely and increase the risk of skin cancer. </a:t>
            </a:r>
          </a:p>
          <a:p>
            <a:r>
              <a:rPr lang="en-GB" sz="1200" dirty="0">
                <a:cs typeface="Arial" panose="020B0604020202020204" pitchFamily="34" charset="0"/>
              </a:rPr>
              <a:t>X-rays and gamma rays are ionising radiation that can cause mutation of genes and cancer. </a:t>
            </a:r>
            <a:endParaRPr lang="en-GB" sz="1200" dirty="0">
              <a:ea typeface="Times New Roman" panose="02020603050405020304" pitchFamily="18" charset="0"/>
              <a:cs typeface="Arial" panose="020B0604020202020204" pitchFamily="34" charset="0"/>
            </a:endParaRPr>
          </a:p>
        </p:txBody>
      </p:sp>
      <p:sp>
        <p:nvSpPr>
          <p:cNvPr id="50" name="Rectangle 49">
            <a:extLst>
              <a:ext uri="{FF2B5EF4-FFF2-40B4-BE49-F238E27FC236}">
                <a16:creationId xmlns:a16="http://schemas.microsoft.com/office/drawing/2014/main" id="{110C19B8-F05D-F546-AC35-7A92A1920443}"/>
              </a:ext>
            </a:extLst>
          </p:cNvPr>
          <p:cNvSpPr/>
          <p:nvPr/>
        </p:nvSpPr>
        <p:spPr>
          <a:xfrm>
            <a:off x="1289935" y="-8525"/>
            <a:ext cx="2026153" cy="646331"/>
          </a:xfrm>
          <a:prstGeom prst="rect">
            <a:avLst/>
          </a:prstGeom>
        </p:spPr>
        <p:txBody>
          <a:bodyPr wrap="square">
            <a:spAutoFit/>
          </a:bodyPr>
          <a:lstStyle/>
          <a:p>
            <a:r>
              <a:rPr lang="en-GB" sz="1200" b="1" dirty="0">
                <a:ea typeface="Calibri" panose="020F0502020204030204" pitchFamily="34" charset="0"/>
                <a:cs typeface="Times New Roman" panose="02020603050405020304" pitchFamily="18" charset="0"/>
              </a:rPr>
              <a:t>Ultrasound </a:t>
            </a:r>
            <a:r>
              <a:rPr lang="en-GB" sz="1200" dirty="0">
                <a:ea typeface="Calibri" panose="020F0502020204030204" pitchFamily="34" charset="0"/>
                <a:cs typeface="Times New Roman" panose="02020603050405020304" pitchFamily="18" charset="0"/>
              </a:rPr>
              <a:t>waves </a:t>
            </a:r>
            <a:r>
              <a:rPr lang="en-GB" sz="1200" dirty="0" smtClean="0">
                <a:ea typeface="Calibri" panose="020F0502020204030204" pitchFamily="34" charset="0"/>
                <a:cs typeface="Times New Roman" panose="02020603050405020304" pitchFamily="18" charset="0"/>
              </a:rPr>
              <a:t>are sound waves of a </a:t>
            </a:r>
            <a:r>
              <a:rPr lang="en-GB" sz="1200" u="sng" dirty="0" smtClean="0">
                <a:ea typeface="Calibri" panose="020F0502020204030204" pitchFamily="34" charset="0"/>
                <a:cs typeface="Times New Roman" panose="02020603050405020304" pitchFamily="18" charset="0"/>
              </a:rPr>
              <a:t>very</a:t>
            </a:r>
            <a:r>
              <a:rPr lang="en-GB" sz="1200" dirty="0" smtClean="0">
                <a:ea typeface="Calibri" panose="020F0502020204030204" pitchFamily="34" charset="0"/>
                <a:cs typeface="Times New Roman" panose="02020603050405020304" pitchFamily="18" charset="0"/>
              </a:rPr>
              <a:t> high frequency – above 20,000Hz)</a:t>
            </a:r>
            <a:endParaRPr lang="en-GB" sz="1200" dirty="0">
              <a:ea typeface="Calibri" panose="020F0502020204030204" pitchFamily="34" charset="0"/>
              <a:cs typeface="Times New Roman" panose="02020603050405020304" pitchFamily="18" charset="0"/>
            </a:endParaRPr>
          </a:p>
        </p:txBody>
      </p:sp>
      <p:cxnSp>
        <p:nvCxnSpPr>
          <p:cNvPr id="54" name="Straight Connector 53">
            <a:extLst>
              <a:ext uri="{FF2B5EF4-FFF2-40B4-BE49-F238E27FC236}">
                <a16:creationId xmlns:a16="http://schemas.microsoft.com/office/drawing/2014/main" id="{8BA114E0-EEAE-824D-A089-745423376219}"/>
              </a:ext>
            </a:extLst>
          </p:cNvPr>
          <p:cNvCxnSpPr>
            <a:cxnSpLocks/>
          </p:cNvCxnSpPr>
          <p:nvPr/>
        </p:nvCxnSpPr>
        <p:spPr>
          <a:xfrm>
            <a:off x="2462338" y="4853295"/>
            <a:ext cx="0" cy="26861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08C42674-D10C-6E44-8290-CACA54FC35A8}"/>
              </a:ext>
            </a:extLst>
          </p:cNvPr>
          <p:cNvCxnSpPr>
            <a:cxnSpLocks/>
          </p:cNvCxnSpPr>
          <p:nvPr/>
        </p:nvCxnSpPr>
        <p:spPr>
          <a:xfrm flipH="1">
            <a:off x="5152999" y="5779983"/>
            <a:ext cx="42380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1303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5" name="Picture 78" descr="Black Body Radiation GCSE - Physics AQA 2018 spec | Teaching Resources">
            <a:extLst>
              <a:ext uri="{FF2B5EF4-FFF2-40B4-BE49-F238E27FC236}">
                <a16:creationId xmlns:a16="http://schemas.microsoft.com/office/drawing/2014/main" id="{2958BA1F-DBB0-F24E-AFBC-D3ECAC4E87BB}"/>
              </a:ext>
            </a:extLst>
          </p:cNvP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4982586" y="4522113"/>
            <a:ext cx="1385492" cy="150410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75C7B19-32B4-5F48-8AE6-2448AF97791E}"/>
              </a:ext>
            </a:extLst>
          </p:cNvPr>
          <p:cNvSpPr txBox="1"/>
          <p:nvPr/>
        </p:nvSpPr>
        <p:spPr>
          <a:xfrm>
            <a:off x="-1391057" y="35917"/>
            <a:ext cx="3459394" cy="400110"/>
          </a:xfrm>
          <a:prstGeom prst="rect">
            <a:avLst/>
          </a:prstGeom>
          <a:noFill/>
          <a:ln>
            <a:noFill/>
          </a:ln>
        </p:spPr>
        <p:txBody>
          <a:bodyPr wrap="square" rtlCol="0">
            <a:spAutoFit/>
          </a:bodyPr>
          <a:lstStyle/>
          <a:p>
            <a:r>
              <a:rPr lang="en-GB" sz="2000" b="1" dirty="0"/>
              <a:t>Waves </a:t>
            </a:r>
          </a:p>
        </p:txBody>
      </p:sp>
      <p:sp>
        <p:nvSpPr>
          <p:cNvPr id="5" name="Rectangle 4">
            <a:extLst>
              <a:ext uri="{FF2B5EF4-FFF2-40B4-BE49-F238E27FC236}">
                <a16:creationId xmlns:a16="http://schemas.microsoft.com/office/drawing/2014/main" id="{478F44BF-12A2-3D4E-B972-CB31E406C20E}"/>
              </a:ext>
            </a:extLst>
          </p:cNvPr>
          <p:cNvSpPr/>
          <p:nvPr/>
        </p:nvSpPr>
        <p:spPr>
          <a:xfrm>
            <a:off x="9383" y="1038873"/>
            <a:ext cx="3611979" cy="1384995"/>
          </a:xfrm>
          <a:prstGeom prst="rect">
            <a:avLst/>
          </a:prstGeom>
          <a:ln>
            <a:noFill/>
          </a:ln>
        </p:spPr>
        <p:txBody>
          <a:bodyPr wrap="square">
            <a:spAutoFit/>
          </a:bodyPr>
          <a:lstStyle/>
          <a:p>
            <a:r>
              <a:rPr lang="en-GB" sz="1200" dirty="0">
                <a:cs typeface="Arial" panose="020B0604020202020204" pitchFamily="34" charset="0"/>
              </a:rPr>
              <a:t>radio waves – television and radio </a:t>
            </a:r>
          </a:p>
          <a:p>
            <a:r>
              <a:rPr lang="en-GB" sz="1200" dirty="0">
                <a:cs typeface="Arial" panose="020B0604020202020204" pitchFamily="34" charset="0"/>
              </a:rPr>
              <a:t>microwaves – </a:t>
            </a:r>
            <a:r>
              <a:rPr lang="en-GB" sz="1200" dirty="0" smtClean="0">
                <a:cs typeface="Arial" panose="020B0604020202020204" pitchFamily="34" charset="0"/>
              </a:rPr>
              <a:t>mobile phones, </a:t>
            </a:r>
            <a:r>
              <a:rPr lang="en-GB" sz="1200" dirty="0">
                <a:cs typeface="Arial" panose="020B0604020202020204" pitchFamily="34" charset="0"/>
              </a:rPr>
              <a:t>cooking food</a:t>
            </a:r>
          </a:p>
          <a:p>
            <a:r>
              <a:rPr lang="en-GB" sz="1200" dirty="0">
                <a:cs typeface="Arial" panose="020B0604020202020204" pitchFamily="34" charset="0"/>
              </a:rPr>
              <a:t>infrared – electrical heaters, cooking food, IR cameras</a:t>
            </a:r>
          </a:p>
          <a:p>
            <a:r>
              <a:rPr lang="en-GB" sz="1200" dirty="0">
                <a:cs typeface="Arial" panose="020B0604020202020204" pitchFamily="34" charset="0"/>
              </a:rPr>
              <a:t>visible light – fibre optic </a:t>
            </a:r>
            <a:r>
              <a:rPr lang="en-GB" sz="1200" dirty="0" smtClean="0">
                <a:cs typeface="Arial" panose="020B0604020202020204" pitchFamily="34" charset="0"/>
              </a:rPr>
              <a:t>communications, photography</a:t>
            </a:r>
            <a:endParaRPr lang="en-GB" sz="1200" dirty="0">
              <a:cs typeface="Arial" panose="020B0604020202020204" pitchFamily="34" charset="0"/>
            </a:endParaRPr>
          </a:p>
          <a:p>
            <a:r>
              <a:rPr lang="fr-FR" sz="1200" dirty="0">
                <a:cs typeface="Arial" panose="020B0604020202020204" pitchFamily="34" charset="0"/>
              </a:rPr>
              <a:t>ultraviolet – </a:t>
            </a:r>
            <a:r>
              <a:rPr lang="fr-FR" sz="1200" dirty="0" err="1">
                <a:cs typeface="Arial" panose="020B0604020202020204" pitchFamily="34" charset="0"/>
              </a:rPr>
              <a:t>energy</a:t>
            </a:r>
            <a:r>
              <a:rPr lang="fr-FR" sz="1200" dirty="0">
                <a:cs typeface="Arial" panose="020B0604020202020204" pitchFamily="34" charset="0"/>
              </a:rPr>
              <a:t> efficient </a:t>
            </a:r>
            <a:r>
              <a:rPr lang="fr-FR" sz="1200" dirty="0" err="1">
                <a:cs typeface="Arial" panose="020B0604020202020204" pitchFamily="34" charset="0"/>
              </a:rPr>
              <a:t>lamps</a:t>
            </a:r>
            <a:r>
              <a:rPr lang="fr-FR" sz="1200" dirty="0">
                <a:cs typeface="Arial" panose="020B0604020202020204" pitchFamily="34" charset="0"/>
              </a:rPr>
              <a:t>, </a:t>
            </a:r>
            <a:r>
              <a:rPr lang="fr-FR" sz="1200" dirty="0" err="1">
                <a:cs typeface="Arial" panose="020B0604020202020204" pitchFamily="34" charset="0"/>
              </a:rPr>
              <a:t>sun</a:t>
            </a:r>
            <a:r>
              <a:rPr lang="fr-FR" sz="1200" dirty="0">
                <a:cs typeface="Arial" panose="020B0604020202020204" pitchFamily="34" charset="0"/>
              </a:rPr>
              <a:t> </a:t>
            </a:r>
            <a:r>
              <a:rPr lang="fr-FR" sz="1200" dirty="0" err="1">
                <a:cs typeface="Arial" panose="020B0604020202020204" pitchFamily="34" charset="0"/>
              </a:rPr>
              <a:t>tanning</a:t>
            </a:r>
            <a:endParaRPr lang="en-GB" sz="1200" dirty="0">
              <a:cs typeface="Arial" panose="020B0604020202020204" pitchFamily="34" charset="0"/>
            </a:endParaRPr>
          </a:p>
          <a:p>
            <a:r>
              <a:rPr lang="en-GB" sz="1200" dirty="0">
                <a:cs typeface="Arial" panose="020B0604020202020204" pitchFamily="34" charset="0"/>
              </a:rPr>
              <a:t>X-rays – medical imaging and treatments</a:t>
            </a:r>
            <a:r>
              <a:rPr lang="en-GB" sz="1200" dirty="0" smtClean="0">
                <a:cs typeface="Arial" panose="020B0604020202020204" pitchFamily="34" charset="0"/>
              </a:rPr>
              <a:t>.</a:t>
            </a:r>
          </a:p>
          <a:p>
            <a:r>
              <a:rPr lang="en-GB" sz="1200" dirty="0">
                <a:cs typeface="Arial" panose="020B0604020202020204" pitchFamily="34" charset="0"/>
              </a:rPr>
              <a:t>g</a:t>
            </a:r>
            <a:r>
              <a:rPr lang="en-GB" sz="1200" dirty="0" smtClean="0">
                <a:cs typeface="Arial" panose="020B0604020202020204" pitchFamily="34" charset="0"/>
              </a:rPr>
              <a:t>amma rays – sterilisation, medical imaging.</a:t>
            </a:r>
            <a:endParaRPr lang="en-GB" sz="1200" dirty="0">
              <a:cs typeface="Arial" panose="020B0604020202020204" pitchFamily="34" charset="0"/>
            </a:endParaRPr>
          </a:p>
        </p:txBody>
      </p:sp>
      <p:sp>
        <p:nvSpPr>
          <p:cNvPr id="17" name="Rectangle 2">
            <a:extLst>
              <a:ext uri="{FF2B5EF4-FFF2-40B4-BE49-F238E27FC236}">
                <a16:creationId xmlns:a16="http://schemas.microsoft.com/office/drawing/2014/main" id="{F28D12B9-C117-D94C-BCFA-9F8CFE00C622}"/>
              </a:ext>
            </a:extLst>
          </p:cNvPr>
          <p:cNvSpPr>
            <a:spLocks noChangeArrowheads="1"/>
          </p:cNvSpPr>
          <p:nvPr/>
        </p:nvSpPr>
        <p:spPr bwMode="auto">
          <a:xfrm>
            <a:off x="3356726" y="472117"/>
            <a:ext cx="554734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Rectangle 2">
            <a:extLst>
              <a:ext uri="{FF2B5EF4-FFF2-40B4-BE49-F238E27FC236}">
                <a16:creationId xmlns:a16="http://schemas.microsoft.com/office/drawing/2014/main" id="{1B5B0A4B-439C-1745-84FE-FFE4FC2BD785}"/>
              </a:ext>
            </a:extLst>
          </p:cNvPr>
          <p:cNvSpPr>
            <a:spLocks noChangeArrowheads="1"/>
          </p:cNvSpPr>
          <p:nvPr/>
        </p:nvSpPr>
        <p:spPr bwMode="auto">
          <a:xfrm>
            <a:off x="2153935" y="-13990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6" name="Rectangle 8">
            <a:extLst>
              <a:ext uri="{FF2B5EF4-FFF2-40B4-BE49-F238E27FC236}">
                <a16:creationId xmlns:a16="http://schemas.microsoft.com/office/drawing/2014/main" id="{A6B10E54-3C41-534C-A63E-6DA77248C629}"/>
              </a:ext>
            </a:extLst>
          </p:cNvPr>
          <p:cNvSpPr>
            <a:spLocks noChangeArrowheads="1"/>
          </p:cNvSpPr>
          <p:nvPr/>
        </p:nvSpPr>
        <p:spPr bwMode="auto">
          <a:xfrm>
            <a:off x="2684585" y="462431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26" name="Straight Connector 25">
            <a:extLst>
              <a:ext uri="{FF2B5EF4-FFF2-40B4-BE49-F238E27FC236}">
                <a16:creationId xmlns:a16="http://schemas.microsoft.com/office/drawing/2014/main" id="{F1E1D4B9-9E5A-EC4C-B428-217E3AEDED53}"/>
              </a:ext>
            </a:extLst>
          </p:cNvPr>
          <p:cNvCxnSpPr>
            <a:cxnSpLocks/>
          </p:cNvCxnSpPr>
          <p:nvPr/>
        </p:nvCxnSpPr>
        <p:spPr>
          <a:xfrm>
            <a:off x="3654020" y="0"/>
            <a:ext cx="0" cy="238848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46F20CD5-ABB8-4746-89EB-B159E3ACB87E}"/>
              </a:ext>
            </a:extLst>
          </p:cNvPr>
          <p:cNvSpPr txBox="1"/>
          <p:nvPr/>
        </p:nvSpPr>
        <p:spPr>
          <a:xfrm>
            <a:off x="1971" y="-28424"/>
            <a:ext cx="4955767" cy="307777"/>
          </a:xfrm>
          <a:prstGeom prst="rect">
            <a:avLst/>
          </a:prstGeom>
          <a:noFill/>
          <a:ln>
            <a:noFill/>
          </a:ln>
        </p:spPr>
        <p:txBody>
          <a:bodyPr wrap="square" rtlCol="0">
            <a:spAutoFit/>
          </a:bodyPr>
          <a:lstStyle/>
          <a:p>
            <a:r>
              <a:rPr lang="en-GB" sz="1400" b="1" dirty="0">
                <a:solidFill>
                  <a:srgbClr val="FF0000"/>
                </a:solidFill>
              </a:rPr>
              <a:t>11 Uses of EM spectrum</a:t>
            </a:r>
          </a:p>
        </p:txBody>
      </p:sp>
      <p:sp>
        <p:nvSpPr>
          <p:cNvPr id="21" name="Rectangle 10">
            <a:extLst>
              <a:ext uri="{FF2B5EF4-FFF2-40B4-BE49-F238E27FC236}">
                <a16:creationId xmlns:a16="http://schemas.microsoft.com/office/drawing/2014/main" id="{118FCD7D-348B-7045-9EC2-E52D9AB028CF}"/>
              </a:ext>
            </a:extLst>
          </p:cNvPr>
          <p:cNvSpPr>
            <a:spLocks noChangeArrowheads="1"/>
          </p:cNvSpPr>
          <p:nvPr/>
        </p:nvSpPr>
        <p:spPr bwMode="auto">
          <a:xfrm>
            <a:off x="7945864" y="397461"/>
            <a:ext cx="1109346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35" name="TextBox 34">
            <a:extLst>
              <a:ext uri="{FF2B5EF4-FFF2-40B4-BE49-F238E27FC236}">
                <a16:creationId xmlns:a16="http://schemas.microsoft.com/office/drawing/2014/main" id="{F0EDCB84-F398-DE4C-8048-E0B8008AE105}"/>
              </a:ext>
            </a:extLst>
          </p:cNvPr>
          <p:cNvSpPr txBox="1"/>
          <p:nvPr/>
        </p:nvSpPr>
        <p:spPr>
          <a:xfrm>
            <a:off x="3664902" y="-30595"/>
            <a:ext cx="3774455" cy="307777"/>
          </a:xfrm>
          <a:prstGeom prst="rect">
            <a:avLst/>
          </a:prstGeom>
          <a:noFill/>
          <a:ln>
            <a:noFill/>
          </a:ln>
        </p:spPr>
        <p:txBody>
          <a:bodyPr wrap="square" rtlCol="0">
            <a:spAutoFit/>
          </a:bodyPr>
          <a:lstStyle/>
          <a:p>
            <a:r>
              <a:rPr lang="en-GB" sz="1400" b="1" dirty="0" smtClean="0">
                <a:solidFill>
                  <a:srgbClr val="FF0000"/>
                </a:solidFill>
              </a:rPr>
              <a:t>13. </a:t>
            </a:r>
            <a:r>
              <a:rPr lang="en-GB" sz="1400" b="1" dirty="0">
                <a:solidFill>
                  <a:srgbClr val="FF0000"/>
                </a:solidFill>
              </a:rPr>
              <a:t>Visible light and coloured light</a:t>
            </a:r>
          </a:p>
        </p:txBody>
      </p:sp>
      <p:sp>
        <p:nvSpPr>
          <p:cNvPr id="37" name="TextBox 36">
            <a:extLst>
              <a:ext uri="{FF2B5EF4-FFF2-40B4-BE49-F238E27FC236}">
                <a16:creationId xmlns:a16="http://schemas.microsoft.com/office/drawing/2014/main" id="{C6B0F8B1-E510-834C-A3F2-6B9D49BAAD3B}"/>
              </a:ext>
            </a:extLst>
          </p:cNvPr>
          <p:cNvSpPr txBox="1"/>
          <p:nvPr/>
        </p:nvSpPr>
        <p:spPr>
          <a:xfrm>
            <a:off x="4024094" y="3424387"/>
            <a:ext cx="3768015" cy="307777"/>
          </a:xfrm>
          <a:prstGeom prst="rect">
            <a:avLst/>
          </a:prstGeom>
          <a:noFill/>
          <a:ln>
            <a:noFill/>
          </a:ln>
        </p:spPr>
        <p:txBody>
          <a:bodyPr wrap="square" rtlCol="0">
            <a:spAutoFit/>
          </a:bodyPr>
          <a:lstStyle/>
          <a:p>
            <a:r>
              <a:rPr lang="en-GB" sz="1400" b="1" dirty="0">
                <a:solidFill>
                  <a:srgbClr val="FF0000"/>
                </a:solidFill>
              </a:rPr>
              <a:t>14. </a:t>
            </a:r>
            <a:r>
              <a:rPr lang="en-GB" sz="1400" b="1" dirty="0" smtClean="0">
                <a:solidFill>
                  <a:srgbClr val="FF0000"/>
                </a:solidFill>
              </a:rPr>
              <a:t>Infra Red </a:t>
            </a:r>
            <a:r>
              <a:rPr lang="en-GB" sz="1400" b="1" dirty="0">
                <a:solidFill>
                  <a:srgbClr val="FF0000"/>
                </a:solidFill>
              </a:rPr>
              <a:t>radiation </a:t>
            </a:r>
          </a:p>
        </p:txBody>
      </p:sp>
      <p:sp>
        <p:nvSpPr>
          <p:cNvPr id="38" name="Rectangle 37">
            <a:extLst>
              <a:ext uri="{FF2B5EF4-FFF2-40B4-BE49-F238E27FC236}">
                <a16:creationId xmlns:a16="http://schemas.microsoft.com/office/drawing/2014/main" id="{69E3D8D6-D8F9-CA44-8C6F-979AAA50C760}"/>
              </a:ext>
            </a:extLst>
          </p:cNvPr>
          <p:cNvSpPr/>
          <p:nvPr/>
        </p:nvSpPr>
        <p:spPr>
          <a:xfrm>
            <a:off x="2305934" y="4821294"/>
            <a:ext cx="2848205" cy="2123658"/>
          </a:xfrm>
          <a:prstGeom prst="rect">
            <a:avLst/>
          </a:prstGeom>
          <a:ln>
            <a:noFill/>
          </a:ln>
        </p:spPr>
        <p:txBody>
          <a:bodyPr wrap="square">
            <a:spAutoFit/>
          </a:bodyPr>
          <a:lstStyle/>
          <a:p>
            <a:r>
              <a:rPr lang="en-GB" sz="1200" dirty="0"/>
              <a:t>The temperature of a body determines the rate at which it emits radiation and </a:t>
            </a:r>
            <a:r>
              <a:rPr lang="en-GB" sz="1200" dirty="0" smtClean="0"/>
              <a:t>the </a:t>
            </a:r>
            <a:r>
              <a:rPr lang="en-GB" sz="1200" dirty="0"/>
              <a:t>wavelength of radiation it emits.</a:t>
            </a:r>
          </a:p>
          <a:p>
            <a:r>
              <a:rPr lang="en-GB" sz="1200" dirty="0"/>
              <a:t>As temperature increases the amount of radiation an object emits at all wavelengths increases, but the intensity of shorter wavelengths increases faster.</a:t>
            </a:r>
          </a:p>
          <a:p>
            <a:r>
              <a:rPr lang="en-GB" sz="1200" dirty="0"/>
              <a:t>As an object is heated it first glows red hot. As it gets hotter, it emits even shorter wavelengths and it becomes </a:t>
            </a:r>
            <a:r>
              <a:rPr lang="en-GB" sz="1200" dirty="0" smtClean="0"/>
              <a:t>more white as it emits all visible spectra. </a:t>
            </a:r>
            <a:endParaRPr lang="en-GB" sz="1200" dirty="0"/>
          </a:p>
        </p:txBody>
      </p:sp>
      <p:sp>
        <p:nvSpPr>
          <p:cNvPr id="31" name="Rectangle 12">
            <a:extLst>
              <a:ext uri="{FF2B5EF4-FFF2-40B4-BE49-F238E27FC236}">
                <a16:creationId xmlns:a16="http://schemas.microsoft.com/office/drawing/2014/main" id="{66DC5090-B04E-0442-965D-226215D0838B}"/>
              </a:ext>
            </a:extLst>
          </p:cNvPr>
          <p:cNvSpPr>
            <a:spLocks noChangeArrowheads="1"/>
          </p:cNvSpPr>
          <p:nvPr/>
        </p:nvSpPr>
        <p:spPr bwMode="auto">
          <a:xfrm>
            <a:off x="4580476" y="552939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2" name="Rectangle 14">
            <a:extLst>
              <a:ext uri="{FF2B5EF4-FFF2-40B4-BE49-F238E27FC236}">
                <a16:creationId xmlns:a16="http://schemas.microsoft.com/office/drawing/2014/main" id="{FC88E1D3-ECDC-1343-BBB2-E9C1B3E40D32}"/>
              </a:ext>
            </a:extLst>
          </p:cNvPr>
          <p:cNvSpPr>
            <a:spLocks noChangeArrowheads="1"/>
          </p:cNvSpPr>
          <p:nvPr/>
        </p:nvSpPr>
        <p:spPr bwMode="auto">
          <a:xfrm>
            <a:off x="4467581" y="561275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4" name="Rectangle 18">
            <a:extLst>
              <a:ext uri="{FF2B5EF4-FFF2-40B4-BE49-F238E27FC236}">
                <a16:creationId xmlns:a16="http://schemas.microsoft.com/office/drawing/2014/main" id="{76D118FF-E94D-F74B-96DB-C5165E2456DE}"/>
              </a:ext>
            </a:extLst>
          </p:cNvPr>
          <p:cNvSpPr>
            <a:spLocks noChangeArrowheads="1"/>
          </p:cNvSpPr>
          <p:nvPr/>
        </p:nvSpPr>
        <p:spPr bwMode="auto">
          <a:xfrm>
            <a:off x="8654344" y="528764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53" name="Straight Connector 52">
            <a:extLst>
              <a:ext uri="{FF2B5EF4-FFF2-40B4-BE49-F238E27FC236}">
                <a16:creationId xmlns:a16="http://schemas.microsoft.com/office/drawing/2014/main" id="{6C5C00A3-0E88-444F-B7B9-16610054F8FC}"/>
              </a:ext>
            </a:extLst>
          </p:cNvPr>
          <p:cNvCxnSpPr>
            <a:cxnSpLocks/>
          </p:cNvCxnSpPr>
          <p:nvPr/>
        </p:nvCxnSpPr>
        <p:spPr>
          <a:xfrm>
            <a:off x="4070270" y="2721526"/>
            <a:ext cx="0" cy="189585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90CF2968-9E97-7B4E-8597-40035F3E6363}"/>
              </a:ext>
            </a:extLst>
          </p:cNvPr>
          <p:cNvCxnSpPr>
            <a:cxnSpLocks/>
          </p:cNvCxnSpPr>
          <p:nvPr/>
        </p:nvCxnSpPr>
        <p:spPr>
          <a:xfrm flipH="1" flipV="1">
            <a:off x="4071371" y="3475880"/>
            <a:ext cx="3104135" cy="538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Rectangle 8">
            <a:extLst>
              <a:ext uri="{FF2B5EF4-FFF2-40B4-BE49-F238E27FC236}">
                <a16:creationId xmlns:a16="http://schemas.microsoft.com/office/drawing/2014/main" id="{20F7FA72-778C-1B45-9FF9-3E2132265C27}"/>
              </a:ext>
            </a:extLst>
          </p:cNvPr>
          <p:cNvSpPr>
            <a:spLocks noChangeArrowheads="1"/>
          </p:cNvSpPr>
          <p:nvPr/>
        </p:nvSpPr>
        <p:spPr bwMode="auto">
          <a:xfrm>
            <a:off x="-152400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4" name="Rectangle 10">
            <a:extLst>
              <a:ext uri="{FF2B5EF4-FFF2-40B4-BE49-F238E27FC236}">
                <a16:creationId xmlns:a16="http://schemas.microsoft.com/office/drawing/2014/main" id="{904A3D05-9703-BE4F-8DFA-552B7149BF43}"/>
              </a:ext>
            </a:extLst>
          </p:cNvPr>
          <p:cNvSpPr>
            <a:spLocks noChangeArrowheads="1"/>
          </p:cNvSpPr>
          <p:nvPr/>
        </p:nvSpPr>
        <p:spPr bwMode="auto">
          <a:xfrm>
            <a:off x="-1317740" y="-830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2" name="Rectangle 14">
            <a:extLst>
              <a:ext uri="{FF2B5EF4-FFF2-40B4-BE49-F238E27FC236}">
                <a16:creationId xmlns:a16="http://schemas.microsoft.com/office/drawing/2014/main" id="{8C4A8209-3AC9-174C-9D36-91EA514DBBFB}"/>
              </a:ext>
            </a:extLst>
          </p:cNvPr>
          <p:cNvSpPr>
            <a:spLocks noChangeArrowheads="1"/>
          </p:cNvSpPr>
          <p:nvPr/>
        </p:nvSpPr>
        <p:spPr bwMode="auto">
          <a:xfrm>
            <a:off x="7768035" y="-11324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6" name="Rectangle 55">
            <a:extLst>
              <a:ext uri="{FF2B5EF4-FFF2-40B4-BE49-F238E27FC236}">
                <a16:creationId xmlns:a16="http://schemas.microsoft.com/office/drawing/2014/main" id="{0B3A8893-0587-1F4C-836B-1ABF73C3338C}"/>
              </a:ext>
            </a:extLst>
          </p:cNvPr>
          <p:cNvSpPr/>
          <p:nvPr/>
        </p:nvSpPr>
        <p:spPr>
          <a:xfrm>
            <a:off x="-12802" y="2539866"/>
            <a:ext cx="4240658" cy="461665"/>
          </a:xfrm>
          <a:prstGeom prst="rect">
            <a:avLst/>
          </a:prstGeom>
        </p:spPr>
        <p:txBody>
          <a:bodyPr wrap="square">
            <a:spAutoFit/>
          </a:bodyPr>
          <a:lstStyle/>
          <a:p>
            <a:r>
              <a:rPr lang="en-GB" sz="1200" dirty="0">
                <a:cs typeface="Arial" panose="020B0604020202020204" pitchFamily="34" charset="0"/>
              </a:rPr>
              <a:t>A lens forms an image by refracting light. In a convex lens, parallel rays of light are brought to a focus at the principal focus. </a:t>
            </a:r>
            <a:endParaRPr lang="en-US" sz="1200" dirty="0">
              <a:cs typeface="Arial" panose="020B0604020202020204" pitchFamily="34" charset="0"/>
            </a:endParaRPr>
          </a:p>
        </p:txBody>
      </p:sp>
      <p:sp>
        <p:nvSpPr>
          <p:cNvPr id="84" name="TextBox 83">
            <a:extLst>
              <a:ext uri="{FF2B5EF4-FFF2-40B4-BE49-F238E27FC236}">
                <a16:creationId xmlns:a16="http://schemas.microsoft.com/office/drawing/2014/main" id="{36C9DAF4-A703-F546-B120-C5C46E85D24F}"/>
              </a:ext>
            </a:extLst>
          </p:cNvPr>
          <p:cNvSpPr txBox="1"/>
          <p:nvPr/>
        </p:nvSpPr>
        <p:spPr>
          <a:xfrm>
            <a:off x="-28711" y="2359319"/>
            <a:ext cx="5179493" cy="307777"/>
          </a:xfrm>
          <a:prstGeom prst="rect">
            <a:avLst/>
          </a:prstGeom>
          <a:noFill/>
          <a:ln>
            <a:noFill/>
          </a:ln>
        </p:spPr>
        <p:txBody>
          <a:bodyPr wrap="square" rtlCol="0">
            <a:spAutoFit/>
          </a:bodyPr>
          <a:lstStyle/>
          <a:p>
            <a:r>
              <a:rPr lang="en-GB" sz="1400" b="1" dirty="0">
                <a:solidFill>
                  <a:srgbClr val="FF0000"/>
                </a:solidFill>
              </a:rPr>
              <a:t>12 Ray diagrams for </a:t>
            </a:r>
            <a:r>
              <a:rPr lang="en-GB" sz="1400" b="1" dirty="0" smtClean="0">
                <a:solidFill>
                  <a:srgbClr val="FF0000"/>
                </a:solidFill>
              </a:rPr>
              <a:t>lenses</a:t>
            </a:r>
            <a:endParaRPr lang="en-GB" sz="1400" b="1" dirty="0">
              <a:solidFill>
                <a:srgbClr val="FF0000"/>
              </a:solidFill>
            </a:endParaRPr>
          </a:p>
        </p:txBody>
      </p:sp>
      <p:sp>
        <p:nvSpPr>
          <p:cNvPr id="86" name="Rectangle 85">
            <a:extLst>
              <a:ext uri="{FF2B5EF4-FFF2-40B4-BE49-F238E27FC236}">
                <a16:creationId xmlns:a16="http://schemas.microsoft.com/office/drawing/2014/main" id="{31659BC4-7A42-F841-B4D3-270052F9A1EB}"/>
              </a:ext>
            </a:extLst>
          </p:cNvPr>
          <p:cNvSpPr/>
          <p:nvPr/>
        </p:nvSpPr>
        <p:spPr>
          <a:xfrm>
            <a:off x="3753" y="5337378"/>
            <a:ext cx="2280483" cy="1569660"/>
          </a:xfrm>
          <a:prstGeom prst="rect">
            <a:avLst/>
          </a:prstGeom>
        </p:spPr>
        <p:txBody>
          <a:bodyPr wrap="square">
            <a:spAutoFit/>
          </a:bodyPr>
          <a:lstStyle/>
          <a:p>
            <a:r>
              <a:rPr lang="en-GB" sz="1200" dirty="0">
                <a:cs typeface="Arial" panose="020B0604020202020204" pitchFamily="34" charset="0"/>
              </a:rPr>
              <a:t>A perfect black body is an object that </a:t>
            </a:r>
            <a:r>
              <a:rPr lang="en-GB" sz="1200" i="1" u="sng" dirty="0">
                <a:cs typeface="Arial" panose="020B0604020202020204" pitchFamily="34" charset="0"/>
              </a:rPr>
              <a:t>absorbs all</a:t>
            </a:r>
            <a:r>
              <a:rPr lang="en-GB" sz="1200" dirty="0">
                <a:cs typeface="Arial" panose="020B0604020202020204" pitchFamily="34" charset="0"/>
              </a:rPr>
              <a:t> of the radiation incident on it and it does not reflect or transmit any radiation. Since a good absorber is also a good emitter a perfect black body would be the best possible emitter. </a:t>
            </a:r>
          </a:p>
        </p:txBody>
      </p:sp>
      <p:sp>
        <p:nvSpPr>
          <p:cNvPr id="87" name="Rectangle 86">
            <a:extLst>
              <a:ext uri="{FF2B5EF4-FFF2-40B4-BE49-F238E27FC236}">
                <a16:creationId xmlns:a16="http://schemas.microsoft.com/office/drawing/2014/main" id="{4268D831-FE41-2144-9392-009617A599E8}"/>
              </a:ext>
            </a:extLst>
          </p:cNvPr>
          <p:cNvSpPr/>
          <p:nvPr/>
        </p:nvSpPr>
        <p:spPr>
          <a:xfrm>
            <a:off x="3694861" y="235972"/>
            <a:ext cx="3371537" cy="461665"/>
          </a:xfrm>
          <a:prstGeom prst="rect">
            <a:avLst/>
          </a:prstGeom>
        </p:spPr>
        <p:txBody>
          <a:bodyPr wrap="square">
            <a:spAutoFit/>
          </a:bodyPr>
          <a:lstStyle/>
          <a:p>
            <a:r>
              <a:rPr lang="en-GB" sz="1200" dirty="0">
                <a:cs typeface="Arial" panose="020B0604020202020204" pitchFamily="34" charset="0"/>
              </a:rPr>
              <a:t>Each colour within the </a:t>
            </a:r>
            <a:r>
              <a:rPr lang="en-GB" sz="1200" i="1" u="sng" dirty="0">
                <a:cs typeface="Arial" panose="020B0604020202020204" pitchFamily="34" charset="0"/>
              </a:rPr>
              <a:t>visible light</a:t>
            </a:r>
            <a:r>
              <a:rPr lang="en-GB" sz="1200" dirty="0">
                <a:cs typeface="Arial" panose="020B0604020202020204" pitchFamily="34" charset="0"/>
              </a:rPr>
              <a:t> spectrum has its own narrow band of wavelength and frequency. </a:t>
            </a:r>
          </a:p>
        </p:txBody>
      </p:sp>
      <p:sp>
        <p:nvSpPr>
          <p:cNvPr id="95" name="Rectangle 94">
            <a:extLst>
              <a:ext uri="{FF2B5EF4-FFF2-40B4-BE49-F238E27FC236}">
                <a16:creationId xmlns:a16="http://schemas.microsoft.com/office/drawing/2014/main" id="{7B718395-C051-7C4D-976E-380E95A925C1}"/>
              </a:ext>
            </a:extLst>
          </p:cNvPr>
          <p:cNvSpPr/>
          <p:nvPr/>
        </p:nvSpPr>
        <p:spPr>
          <a:xfrm>
            <a:off x="4957737" y="5898507"/>
            <a:ext cx="4251577" cy="1015663"/>
          </a:xfrm>
          <a:prstGeom prst="rect">
            <a:avLst/>
          </a:prstGeom>
        </p:spPr>
        <p:txBody>
          <a:bodyPr wrap="square">
            <a:spAutoFit/>
          </a:bodyPr>
          <a:lstStyle/>
          <a:p>
            <a:r>
              <a:rPr lang="en-GB" sz="1200" dirty="0"/>
              <a:t>The temperature of the Earth depends on many factors including; how much energy </a:t>
            </a:r>
            <a:r>
              <a:rPr lang="en-GB" sz="1200" dirty="0" smtClean="0"/>
              <a:t>it receives </a:t>
            </a:r>
            <a:r>
              <a:rPr lang="en-GB" sz="1200" dirty="0"/>
              <a:t>from the Sun, how much energy is reflected back into space and how much energy </a:t>
            </a:r>
            <a:r>
              <a:rPr lang="en-GB" sz="1200" dirty="0" smtClean="0"/>
              <a:t>is emitted </a:t>
            </a:r>
            <a:r>
              <a:rPr lang="en-GB" sz="1200" dirty="0"/>
              <a:t>into space. The Earth’s atmosphere also affects how much of the radiation emitted from the surface escapes into space. </a:t>
            </a:r>
            <a:endParaRPr lang="en-GB" sz="1200" dirty="0">
              <a:solidFill>
                <a:srgbClr val="FF0000"/>
              </a:solidFill>
            </a:endParaRPr>
          </a:p>
        </p:txBody>
      </p:sp>
      <p:sp>
        <p:nvSpPr>
          <p:cNvPr id="101" name="Rectangle 100">
            <a:extLst>
              <a:ext uri="{FF2B5EF4-FFF2-40B4-BE49-F238E27FC236}">
                <a16:creationId xmlns:a16="http://schemas.microsoft.com/office/drawing/2014/main" id="{CA253F39-F482-C24F-8106-BF1B3A488DFE}"/>
              </a:ext>
            </a:extLst>
          </p:cNvPr>
          <p:cNvSpPr/>
          <p:nvPr/>
        </p:nvSpPr>
        <p:spPr>
          <a:xfrm>
            <a:off x="4040724" y="3591606"/>
            <a:ext cx="3472803" cy="1015663"/>
          </a:xfrm>
          <a:prstGeom prst="rect">
            <a:avLst/>
          </a:prstGeom>
        </p:spPr>
        <p:txBody>
          <a:bodyPr wrap="square">
            <a:spAutoFit/>
          </a:bodyPr>
          <a:lstStyle/>
          <a:p>
            <a:r>
              <a:rPr lang="en-GB" sz="1200" dirty="0"/>
              <a:t>All objects, regardless of temperature, emit and absorb IR </a:t>
            </a:r>
            <a:r>
              <a:rPr lang="en-GB" sz="1200" dirty="0" smtClean="0"/>
              <a:t>radiation</a:t>
            </a:r>
            <a:r>
              <a:rPr lang="en-GB" sz="1200" dirty="0"/>
              <a:t>. The rate at which an object emits radiation depends in the nature of the surface and on its temperature- the hotter an object is the faster it emits IR radiation. </a:t>
            </a:r>
            <a:endParaRPr lang="en-GB" sz="1200" dirty="0">
              <a:solidFill>
                <a:srgbClr val="FF0000"/>
              </a:solidFill>
            </a:endParaRPr>
          </a:p>
        </p:txBody>
      </p:sp>
      <p:sp>
        <p:nvSpPr>
          <p:cNvPr id="103" name="Rectangle 16">
            <a:extLst>
              <a:ext uri="{FF2B5EF4-FFF2-40B4-BE49-F238E27FC236}">
                <a16:creationId xmlns:a16="http://schemas.microsoft.com/office/drawing/2014/main" id="{9C31ACE4-62B2-3440-A762-DB33139F7FDE}"/>
              </a:ext>
            </a:extLst>
          </p:cNvPr>
          <p:cNvSpPr>
            <a:spLocks noChangeArrowheads="1"/>
          </p:cNvSpPr>
          <p:nvPr/>
        </p:nvSpPr>
        <p:spPr bwMode="auto">
          <a:xfrm flipV="1">
            <a:off x="10498342" y="5285584"/>
            <a:ext cx="408797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05" name="Rectangle 20">
            <a:extLst>
              <a:ext uri="{FF2B5EF4-FFF2-40B4-BE49-F238E27FC236}">
                <a16:creationId xmlns:a16="http://schemas.microsoft.com/office/drawing/2014/main" id="{FE58EE26-7A56-CB41-A9BC-08B39C83A0EE}"/>
              </a:ext>
            </a:extLst>
          </p:cNvPr>
          <p:cNvSpPr>
            <a:spLocks noChangeArrowheads="1"/>
          </p:cNvSpPr>
          <p:nvPr/>
        </p:nvSpPr>
        <p:spPr bwMode="auto">
          <a:xfrm>
            <a:off x="9446542" y="5206746"/>
            <a:ext cx="611292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cxnSp>
        <p:nvCxnSpPr>
          <p:cNvPr id="138" name="Straight Connector 137">
            <a:extLst>
              <a:ext uri="{FF2B5EF4-FFF2-40B4-BE49-F238E27FC236}">
                <a16:creationId xmlns:a16="http://schemas.microsoft.com/office/drawing/2014/main" id="{12FE0A49-6320-494C-98E0-974A1B71AA46}"/>
              </a:ext>
            </a:extLst>
          </p:cNvPr>
          <p:cNvCxnSpPr>
            <a:cxnSpLocks/>
          </p:cNvCxnSpPr>
          <p:nvPr/>
        </p:nvCxnSpPr>
        <p:spPr>
          <a:xfrm flipV="1">
            <a:off x="2220020" y="4624316"/>
            <a:ext cx="0" cy="222857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72753EAD-AE58-5F4C-9DDB-8D5C23A6219E}"/>
              </a:ext>
            </a:extLst>
          </p:cNvPr>
          <p:cNvSpPr txBox="1"/>
          <p:nvPr/>
        </p:nvSpPr>
        <p:spPr>
          <a:xfrm>
            <a:off x="-13497" y="5141290"/>
            <a:ext cx="1933727" cy="307777"/>
          </a:xfrm>
          <a:prstGeom prst="rect">
            <a:avLst/>
          </a:prstGeom>
          <a:noFill/>
          <a:ln>
            <a:noFill/>
          </a:ln>
        </p:spPr>
        <p:txBody>
          <a:bodyPr wrap="square" rtlCol="0">
            <a:spAutoFit/>
          </a:bodyPr>
          <a:lstStyle/>
          <a:p>
            <a:r>
              <a:rPr lang="en-GB" sz="1400" b="1" dirty="0">
                <a:solidFill>
                  <a:srgbClr val="FF0000"/>
                </a:solidFill>
              </a:rPr>
              <a:t>15. Black bodies </a:t>
            </a:r>
          </a:p>
        </p:txBody>
      </p:sp>
      <p:sp>
        <p:nvSpPr>
          <p:cNvPr id="63" name="TextBox 62">
            <a:extLst>
              <a:ext uri="{FF2B5EF4-FFF2-40B4-BE49-F238E27FC236}">
                <a16:creationId xmlns:a16="http://schemas.microsoft.com/office/drawing/2014/main" id="{68938672-F37C-1D43-A0C0-CFF546B4F5A7}"/>
              </a:ext>
            </a:extLst>
          </p:cNvPr>
          <p:cNvSpPr txBox="1"/>
          <p:nvPr/>
        </p:nvSpPr>
        <p:spPr>
          <a:xfrm>
            <a:off x="2330094" y="4614088"/>
            <a:ext cx="2173539" cy="307777"/>
          </a:xfrm>
          <a:prstGeom prst="rect">
            <a:avLst/>
          </a:prstGeom>
          <a:noFill/>
          <a:ln>
            <a:noFill/>
          </a:ln>
        </p:spPr>
        <p:txBody>
          <a:bodyPr wrap="square" rtlCol="0">
            <a:spAutoFit/>
          </a:bodyPr>
          <a:lstStyle/>
          <a:p>
            <a:r>
              <a:rPr lang="en-GB" sz="1400" b="1" dirty="0">
                <a:solidFill>
                  <a:srgbClr val="FF0000"/>
                </a:solidFill>
              </a:rPr>
              <a:t>16. Thermal equilibrium </a:t>
            </a:r>
          </a:p>
        </p:txBody>
      </p:sp>
      <p:sp>
        <p:nvSpPr>
          <p:cNvPr id="12" name="Rectangle 4">
            <a:extLst>
              <a:ext uri="{FF2B5EF4-FFF2-40B4-BE49-F238E27FC236}">
                <a16:creationId xmlns:a16="http://schemas.microsoft.com/office/drawing/2014/main" id="{58363103-7466-B547-B477-4174EBA71345}"/>
              </a:ext>
            </a:extLst>
          </p:cNvPr>
          <p:cNvSpPr>
            <a:spLocks noChangeArrowheads="1"/>
          </p:cNvSpPr>
          <p:nvPr/>
        </p:nvSpPr>
        <p:spPr bwMode="auto">
          <a:xfrm>
            <a:off x="4895699" y="1247173"/>
            <a:ext cx="83811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5" name="Rectangle 6">
            <a:extLst>
              <a:ext uri="{FF2B5EF4-FFF2-40B4-BE49-F238E27FC236}">
                <a16:creationId xmlns:a16="http://schemas.microsoft.com/office/drawing/2014/main" id="{D0F89272-E4B2-F146-B9A7-32B19E4E9F83}"/>
              </a:ext>
            </a:extLst>
          </p:cNvPr>
          <p:cNvSpPr>
            <a:spLocks noChangeArrowheads="1"/>
          </p:cNvSpPr>
          <p:nvPr/>
        </p:nvSpPr>
        <p:spPr bwMode="auto">
          <a:xfrm>
            <a:off x="-882727" y="3401118"/>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Rectangle 8">
            <a:extLst>
              <a:ext uri="{FF2B5EF4-FFF2-40B4-BE49-F238E27FC236}">
                <a16:creationId xmlns:a16="http://schemas.microsoft.com/office/drawing/2014/main" id="{496B53CB-55D9-6246-A087-04DCB1FA16A0}"/>
              </a:ext>
            </a:extLst>
          </p:cNvPr>
          <p:cNvSpPr>
            <a:spLocks noChangeArrowheads="1"/>
          </p:cNvSpPr>
          <p:nvPr/>
        </p:nvSpPr>
        <p:spPr bwMode="auto">
          <a:xfrm>
            <a:off x="2358800" y="-14404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 name="Picture 80" descr="Radiowaves - Miss Wise's Physics Site">
            <a:extLst>
              <a:ext uri="{FF2B5EF4-FFF2-40B4-BE49-F238E27FC236}">
                <a16:creationId xmlns:a16="http://schemas.microsoft.com/office/drawing/2014/main" id="{C995EC53-9871-864F-A7AD-848F2B909EB8}"/>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2171826" y="-3328"/>
            <a:ext cx="1447800" cy="1181100"/>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10">
            <a:extLst>
              <a:ext uri="{FF2B5EF4-FFF2-40B4-BE49-F238E27FC236}">
                <a16:creationId xmlns:a16="http://schemas.microsoft.com/office/drawing/2014/main" id="{891B053F-777E-2047-8E25-2FC9468AC511}"/>
              </a:ext>
            </a:extLst>
          </p:cNvPr>
          <p:cNvSpPr>
            <a:spLocks noChangeArrowheads="1"/>
          </p:cNvSpPr>
          <p:nvPr/>
        </p:nvSpPr>
        <p:spPr bwMode="auto">
          <a:xfrm>
            <a:off x="2527473" y="320894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57" name="Picture 76" descr="What is the difference between speed, velocity and acceleration?">
            <a:extLst>
              <a:ext uri="{FF2B5EF4-FFF2-40B4-BE49-F238E27FC236}">
                <a16:creationId xmlns:a16="http://schemas.microsoft.com/office/drawing/2014/main" id="{4030484B-AE0F-5B4A-992D-29A2D87394BC}"/>
              </a:ext>
            </a:extLst>
          </p:cNvPr>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6737720" y="486350"/>
            <a:ext cx="2471595" cy="889000"/>
          </a:xfrm>
          <a:prstGeom prst="rect">
            <a:avLst/>
          </a:prstGeom>
          <a:noFill/>
          <a:extLst>
            <a:ext uri="{909E8E84-426E-40DD-AFC4-6F175D3DCCD1}">
              <a14:hiddenFill xmlns:a14="http://schemas.microsoft.com/office/drawing/2010/main">
                <a:solidFill>
                  <a:srgbClr val="FFFFFF"/>
                </a:solidFill>
              </a14:hiddenFill>
            </a:ext>
          </a:extLst>
        </p:spPr>
      </p:pic>
      <p:sp>
        <p:nvSpPr>
          <p:cNvPr id="25" name="Rectangle 12">
            <a:extLst>
              <a:ext uri="{FF2B5EF4-FFF2-40B4-BE49-F238E27FC236}">
                <a16:creationId xmlns:a16="http://schemas.microsoft.com/office/drawing/2014/main" id="{47E05D41-E8C8-1D41-9724-FA367BD5707E}"/>
              </a:ext>
            </a:extLst>
          </p:cNvPr>
          <p:cNvSpPr>
            <a:spLocks noChangeArrowheads="1"/>
          </p:cNvSpPr>
          <p:nvPr/>
        </p:nvSpPr>
        <p:spPr bwMode="auto">
          <a:xfrm>
            <a:off x="4520664" y="297090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8" name="Picture 81" descr="Visible Light &amp; Color - Maggie's Science Connection">
            <a:extLst>
              <a:ext uri="{FF2B5EF4-FFF2-40B4-BE49-F238E27FC236}">
                <a16:creationId xmlns:a16="http://schemas.microsoft.com/office/drawing/2014/main" id="{D8E4A1AD-7334-CD46-A64A-AAF6B3C32373}"/>
              </a:ext>
            </a:extLst>
          </p:cNvPr>
          <p:cNvPicPr>
            <a:picLocks noChangeAspect="1" noChangeArrowheads="1"/>
          </p:cNvPicPr>
          <p:nvPr/>
        </p:nvPicPr>
        <p:blipFill rotWithShape="1">
          <a:blip r:embed="rId8" r:link="rId9">
            <a:extLst>
              <a:ext uri="{28A0092B-C50C-407E-A947-70E740481C1C}">
                <a14:useLocalDpi xmlns:a14="http://schemas.microsoft.com/office/drawing/2010/main" val="0"/>
              </a:ext>
            </a:extLst>
          </a:blip>
          <a:srcRect r="43261"/>
          <a:stretch/>
        </p:blipFill>
        <p:spPr bwMode="auto">
          <a:xfrm>
            <a:off x="7339169" y="1378790"/>
            <a:ext cx="1837490" cy="868607"/>
          </a:xfrm>
          <a:prstGeom prst="rect">
            <a:avLst/>
          </a:prstGeom>
          <a:noFill/>
          <a:extLst>
            <a:ext uri="{909E8E84-426E-40DD-AFC4-6F175D3DCCD1}">
              <a14:hiddenFill xmlns:a14="http://schemas.microsoft.com/office/drawing/2010/main">
                <a:solidFill>
                  <a:srgbClr val="FFFFFF"/>
                </a:solidFill>
              </a14:hiddenFill>
            </a:ext>
          </a:extLst>
        </p:spPr>
      </p:pic>
      <p:sp>
        <p:nvSpPr>
          <p:cNvPr id="30" name="Rectangle 29">
            <a:extLst>
              <a:ext uri="{FF2B5EF4-FFF2-40B4-BE49-F238E27FC236}">
                <a16:creationId xmlns:a16="http://schemas.microsoft.com/office/drawing/2014/main" id="{FF1C8B13-050E-5843-B7F5-8B0567268434}"/>
              </a:ext>
            </a:extLst>
          </p:cNvPr>
          <p:cNvSpPr/>
          <p:nvPr/>
        </p:nvSpPr>
        <p:spPr>
          <a:xfrm>
            <a:off x="22488" y="144104"/>
            <a:ext cx="2219304" cy="1015663"/>
          </a:xfrm>
          <a:prstGeom prst="rect">
            <a:avLst/>
          </a:prstGeom>
        </p:spPr>
        <p:txBody>
          <a:bodyPr wrap="square">
            <a:spAutoFit/>
          </a:bodyPr>
          <a:lstStyle/>
          <a:p>
            <a:r>
              <a:rPr lang="en-GB" sz="1200" dirty="0">
                <a:cs typeface="Arial" panose="020B0604020202020204" pitchFamily="34" charset="0"/>
              </a:rPr>
              <a:t>Microwaves can be transmitted by satellites because they can penetrate the ionosphere. Radio waves have lower frequency and are reflected by </a:t>
            </a:r>
            <a:r>
              <a:rPr lang="en-GB" sz="1200" dirty="0" smtClean="0">
                <a:cs typeface="Arial" panose="020B0604020202020204" pitchFamily="34" charset="0"/>
              </a:rPr>
              <a:t>the ionosphere</a:t>
            </a:r>
            <a:r>
              <a:rPr lang="en-GB" sz="1200" dirty="0">
                <a:cs typeface="Arial" panose="020B0604020202020204" pitchFamily="34" charset="0"/>
              </a:rPr>
              <a:t>. </a:t>
            </a:r>
          </a:p>
        </p:txBody>
      </p:sp>
      <p:sp>
        <p:nvSpPr>
          <p:cNvPr id="48" name="Rectangle 14">
            <a:extLst>
              <a:ext uri="{FF2B5EF4-FFF2-40B4-BE49-F238E27FC236}">
                <a16:creationId xmlns:a16="http://schemas.microsoft.com/office/drawing/2014/main" id="{252F7EFB-5082-BA4B-986C-040782C6D516}"/>
              </a:ext>
            </a:extLst>
          </p:cNvPr>
          <p:cNvSpPr>
            <a:spLocks noChangeArrowheads="1"/>
          </p:cNvSpPr>
          <p:nvPr/>
        </p:nvSpPr>
        <p:spPr bwMode="auto">
          <a:xfrm>
            <a:off x="9086249" y="11513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9" name="Picture 73" descr="Concave Lens and Ray Diagrams (examples, solutions, videos, notes)">
            <a:extLst>
              <a:ext uri="{FF2B5EF4-FFF2-40B4-BE49-F238E27FC236}">
                <a16:creationId xmlns:a16="http://schemas.microsoft.com/office/drawing/2014/main" id="{35124D41-41BB-3B44-AC62-350AC5240471}"/>
              </a:ext>
            </a:extLst>
          </p:cNvPr>
          <p:cNvPicPr>
            <a:picLocks noChangeAspect="1" noChangeArrowheads="1"/>
          </p:cNvPicPr>
          <p:nvPr/>
        </p:nvPicPr>
        <p:blipFill>
          <a:blip r:embed="rId10" r:link="rId11">
            <a:extLst>
              <a:ext uri="{28A0092B-C50C-407E-A947-70E740481C1C}">
                <a14:useLocalDpi xmlns:a14="http://schemas.microsoft.com/office/drawing/2010/main" val="0"/>
              </a:ext>
            </a:extLst>
          </a:blip>
          <a:srcRect/>
          <a:stretch>
            <a:fillRect/>
          </a:stretch>
        </p:blipFill>
        <p:spPr bwMode="auto">
          <a:xfrm>
            <a:off x="1920230" y="2939686"/>
            <a:ext cx="1659660" cy="1033180"/>
          </a:xfrm>
          <a:prstGeom prst="rect">
            <a:avLst/>
          </a:prstGeom>
          <a:noFill/>
          <a:extLst>
            <a:ext uri="{909E8E84-426E-40DD-AFC4-6F175D3DCCD1}">
              <a14:hiddenFill xmlns:a14="http://schemas.microsoft.com/office/drawing/2010/main">
                <a:solidFill>
                  <a:srgbClr val="FFFFFF"/>
                </a:solidFill>
              </a14:hiddenFill>
            </a:ext>
          </a:extLst>
        </p:spPr>
      </p:pic>
      <p:sp>
        <p:nvSpPr>
          <p:cNvPr id="50" name="Rectangle 16">
            <a:extLst>
              <a:ext uri="{FF2B5EF4-FFF2-40B4-BE49-F238E27FC236}">
                <a16:creationId xmlns:a16="http://schemas.microsoft.com/office/drawing/2014/main" id="{48589BBB-F100-0C4F-BB00-9F20463B3C74}"/>
              </a:ext>
            </a:extLst>
          </p:cNvPr>
          <p:cNvSpPr>
            <a:spLocks noChangeArrowheads="1"/>
          </p:cNvSpPr>
          <p:nvPr/>
        </p:nvSpPr>
        <p:spPr bwMode="auto">
          <a:xfrm>
            <a:off x="7621903" y="203574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51" name="Picture 74" descr="What are the differences between a convex lens and a concave lens ...">
            <a:extLst>
              <a:ext uri="{FF2B5EF4-FFF2-40B4-BE49-F238E27FC236}">
                <a16:creationId xmlns:a16="http://schemas.microsoft.com/office/drawing/2014/main" id="{1140A743-935E-1446-A26E-4D96341BD85F}"/>
              </a:ext>
            </a:extLst>
          </p:cNvPr>
          <p:cNvPicPr>
            <a:picLocks noChangeAspect="1" noChangeArrowheads="1"/>
          </p:cNvPicPr>
          <p:nvPr/>
        </p:nvPicPr>
        <p:blipFill>
          <a:blip r:embed="rId12" r:link="rId13">
            <a:extLst>
              <a:ext uri="{28A0092B-C50C-407E-A947-70E740481C1C}">
                <a14:useLocalDpi xmlns:a14="http://schemas.microsoft.com/office/drawing/2010/main" val="0"/>
              </a:ext>
            </a:extLst>
          </a:blip>
          <a:srcRect/>
          <a:stretch>
            <a:fillRect/>
          </a:stretch>
        </p:blipFill>
        <p:spPr bwMode="auto">
          <a:xfrm>
            <a:off x="62169" y="2956258"/>
            <a:ext cx="1305767" cy="931890"/>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a14="http://schemas.microsoft.com/office/drawing/2010/main" Requires="a14">
          <p:sp>
            <p:nvSpPr>
              <p:cNvPr id="54" name="Rectangle 53">
                <a:extLst>
                  <a:ext uri="{FF2B5EF4-FFF2-40B4-BE49-F238E27FC236}">
                    <a16:creationId xmlns:a16="http://schemas.microsoft.com/office/drawing/2014/main" id="{64017484-B5C8-6D4C-B832-8C38374BEC17}"/>
                  </a:ext>
                </a:extLst>
              </p:cNvPr>
              <p:cNvSpPr/>
              <p:nvPr/>
            </p:nvSpPr>
            <p:spPr>
              <a:xfrm>
                <a:off x="-15360" y="4003870"/>
                <a:ext cx="4060062" cy="1166153"/>
              </a:xfrm>
              <a:prstGeom prst="rect">
                <a:avLst/>
              </a:prstGeom>
            </p:spPr>
            <p:txBody>
              <a:bodyPr wrap="square">
                <a:spAutoFit/>
              </a:bodyPr>
              <a:lstStyle/>
              <a:p>
                <a:r>
                  <a:rPr lang="en-GB" sz="1200" dirty="0" smtClean="0">
                    <a:cs typeface="Arial" panose="020B0604020202020204" pitchFamily="34" charset="0"/>
                  </a:rPr>
                  <a:t>The image produced by a convex lens can be either real or virtual. The image produced by a concave lens is always virtual. The magnification of a lens can be calculated using the equation:</a:t>
                </a:r>
              </a:p>
              <a:p>
                <a:pPr/>
                <a14:m>
                  <m:oMathPara xmlns:m="http://schemas.openxmlformats.org/officeDocument/2006/math">
                    <m:oMathParaPr>
                      <m:jc m:val="left"/>
                    </m:oMathParaPr>
                    <m:oMath xmlns:m="http://schemas.openxmlformats.org/officeDocument/2006/math">
                      <m:r>
                        <a:rPr lang="en-US" sz="1050" b="0" i="1" smtClean="0">
                          <a:latin typeface="Cambria Math" panose="02040503050406030204" pitchFamily="18" charset="0"/>
                        </a:rPr>
                        <m:t>𝑚𝑎𝑔𝑛𝑖𝑓𝑖𝑐𝑎𝑡𝑖𝑜𝑛</m:t>
                      </m:r>
                      <m:r>
                        <a:rPr lang="en-US" sz="1050" b="0" i="1" smtClean="0">
                          <a:latin typeface="Cambria Math" panose="02040503050406030204" pitchFamily="18" charset="0"/>
                        </a:rPr>
                        <m:t>=</m:t>
                      </m:r>
                      <m:f>
                        <m:fPr>
                          <m:ctrlPr>
                            <a:rPr lang="en-US" sz="1050" b="0" i="1" smtClean="0">
                              <a:latin typeface="Cambria Math" panose="02040503050406030204" pitchFamily="18" charset="0"/>
                            </a:rPr>
                          </m:ctrlPr>
                        </m:fPr>
                        <m:num>
                          <m:r>
                            <a:rPr lang="en-US" sz="1050" b="0" i="1" smtClean="0">
                              <a:latin typeface="Cambria Math" panose="02040503050406030204" pitchFamily="18" charset="0"/>
                            </a:rPr>
                            <m:t>𝑖𝑚𝑎𝑔𝑒</m:t>
                          </m:r>
                          <m:r>
                            <a:rPr lang="en-US" sz="1050" b="0" i="1" smtClean="0">
                              <a:latin typeface="Cambria Math" panose="02040503050406030204" pitchFamily="18" charset="0"/>
                            </a:rPr>
                            <m:t> </m:t>
                          </m:r>
                          <m:r>
                            <a:rPr lang="en-US" sz="1050" b="0" i="1" smtClean="0">
                              <a:latin typeface="Cambria Math" panose="02040503050406030204" pitchFamily="18" charset="0"/>
                            </a:rPr>
                            <m:t>h𝑒𝑖𝑔h𝑡</m:t>
                          </m:r>
                        </m:num>
                        <m:den>
                          <m:r>
                            <a:rPr lang="en-US" sz="1050" b="0" i="1" smtClean="0">
                              <a:latin typeface="Cambria Math" panose="02040503050406030204" pitchFamily="18" charset="0"/>
                            </a:rPr>
                            <m:t>𝑜𝑏𝑗𝑒𝑐𝑡</m:t>
                          </m:r>
                          <m:r>
                            <a:rPr lang="en-US" sz="1050" b="0" i="1" smtClean="0">
                              <a:latin typeface="Cambria Math" panose="02040503050406030204" pitchFamily="18" charset="0"/>
                            </a:rPr>
                            <m:t> </m:t>
                          </m:r>
                          <m:r>
                            <a:rPr lang="en-US" sz="1050" b="0" i="1" smtClean="0">
                              <a:latin typeface="Cambria Math" panose="02040503050406030204" pitchFamily="18" charset="0"/>
                            </a:rPr>
                            <m:t>h𝑒𝑖𝑔h𝑡</m:t>
                          </m:r>
                        </m:den>
                      </m:f>
                    </m:oMath>
                  </m:oMathPara>
                </a14:m>
                <a:endParaRPr lang="en-GB" sz="1050" dirty="0">
                  <a:cs typeface="Arial" panose="020B0604020202020204" pitchFamily="34" charset="0"/>
                </a:endParaRPr>
              </a:p>
            </p:txBody>
          </p:sp>
        </mc:Choice>
        <mc:Fallback>
          <p:sp>
            <p:nvSpPr>
              <p:cNvPr id="54" name="Rectangle 53">
                <a:extLst>
                  <a:ext uri="{FF2B5EF4-FFF2-40B4-BE49-F238E27FC236}">
                    <a16:creationId xmlns:a16="http://schemas.microsoft.com/office/drawing/2014/main" id="{64017484-B5C8-6D4C-B832-8C38374BEC17}"/>
                  </a:ext>
                </a:extLst>
              </p:cNvPr>
              <p:cNvSpPr>
                <a:spLocks noRot="1" noChangeAspect="1" noMove="1" noResize="1" noEditPoints="1" noAdjustHandles="1" noChangeArrowheads="1" noChangeShapeType="1" noTextEdit="1"/>
              </p:cNvSpPr>
              <p:nvPr/>
            </p:nvSpPr>
            <p:spPr>
              <a:xfrm>
                <a:off x="-15360" y="4003870"/>
                <a:ext cx="4060062" cy="1166153"/>
              </a:xfrm>
              <a:prstGeom prst="rect">
                <a:avLst/>
              </a:prstGeom>
              <a:blipFill>
                <a:blip r:embed="rId14"/>
                <a:stretch>
                  <a:fillRect t="-524" b="-1047"/>
                </a:stretch>
              </a:blipFill>
            </p:spPr>
            <p:txBody>
              <a:bodyPr/>
              <a:lstStyle/>
              <a:p>
                <a:r>
                  <a:rPr lang="en-US">
                    <a:noFill/>
                  </a:rPr>
                  <a:t> </a:t>
                </a:r>
              </a:p>
            </p:txBody>
          </p:sp>
        </mc:Fallback>
      </mc:AlternateContent>
      <p:cxnSp>
        <p:nvCxnSpPr>
          <p:cNvPr id="96" name="Straight Connector 95">
            <a:extLst>
              <a:ext uri="{FF2B5EF4-FFF2-40B4-BE49-F238E27FC236}">
                <a16:creationId xmlns:a16="http://schemas.microsoft.com/office/drawing/2014/main" id="{71CF341D-C75F-7844-BA9B-5C089A5AC32A}"/>
              </a:ext>
            </a:extLst>
          </p:cNvPr>
          <p:cNvCxnSpPr>
            <a:cxnSpLocks/>
          </p:cNvCxnSpPr>
          <p:nvPr/>
        </p:nvCxnSpPr>
        <p:spPr>
          <a:xfrm flipV="1">
            <a:off x="-14033" y="2388480"/>
            <a:ext cx="3668053" cy="1600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Rectangle 77">
            <a:extLst>
              <a:ext uri="{FF2B5EF4-FFF2-40B4-BE49-F238E27FC236}">
                <a16:creationId xmlns:a16="http://schemas.microsoft.com/office/drawing/2014/main" id="{B5E57669-0E19-F646-97C5-D943008552B2}"/>
              </a:ext>
            </a:extLst>
          </p:cNvPr>
          <p:cNvSpPr/>
          <p:nvPr/>
        </p:nvSpPr>
        <p:spPr>
          <a:xfrm>
            <a:off x="4073382" y="2439198"/>
            <a:ext cx="3096982" cy="1015663"/>
          </a:xfrm>
          <a:prstGeom prst="rect">
            <a:avLst/>
          </a:prstGeom>
        </p:spPr>
        <p:txBody>
          <a:bodyPr wrap="square">
            <a:spAutoFit/>
          </a:bodyPr>
          <a:lstStyle/>
          <a:p>
            <a:r>
              <a:rPr lang="en-GB" sz="1200" dirty="0" smtClean="0">
                <a:cs typeface="Arial" panose="020B0604020202020204" pitchFamily="34" charset="0"/>
              </a:rPr>
              <a:t>Reflection </a:t>
            </a:r>
            <a:r>
              <a:rPr lang="en-GB" sz="1200" dirty="0">
                <a:cs typeface="Arial" panose="020B0604020202020204" pitchFamily="34" charset="0"/>
              </a:rPr>
              <a:t>from a rough surface causes scattering this is called </a:t>
            </a:r>
            <a:r>
              <a:rPr lang="en-GB" sz="1200" i="1" dirty="0">
                <a:cs typeface="Arial" panose="020B0604020202020204" pitchFamily="34" charset="0"/>
              </a:rPr>
              <a:t>diffuse reflection. </a:t>
            </a:r>
            <a:endParaRPr lang="en-GB" sz="1200" dirty="0">
              <a:cs typeface="Arial" panose="020B0604020202020204" pitchFamily="34" charset="0"/>
            </a:endParaRPr>
          </a:p>
          <a:p>
            <a:r>
              <a:rPr lang="en-GB" sz="1200" dirty="0">
                <a:cs typeface="Arial" panose="020B0604020202020204" pitchFamily="34" charset="0"/>
              </a:rPr>
              <a:t>The colour of an opaque object is determined by which wavelengths of light are more strongly </a:t>
            </a:r>
            <a:r>
              <a:rPr lang="en-GB" sz="1200" i="1" dirty="0">
                <a:cs typeface="Arial" panose="020B0604020202020204" pitchFamily="34" charset="0"/>
              </a:rPr>
              <a:t>reflected</a:t>
            </a:r>
            <a:r>
              <a:rPr lang="en-GB" sz="1200" dirty="0">
                <a:cs typeface="Arial" panose="020B0604020202020204" pitchFamily="34" charset="0"/>
              </a:rPr>
              <a:t>. </a:t>
            </a:r>
          </a:p>
        </p:txBody>
      </p:sp>
      <p:cxnSp>
        <p:nvCxnSpPr>
          <p:cNvPr id="110" name="Straight Connector 109">
            <a:extLst>
              <a:ext uri="{FF2B5EF4-FFF2-40B4-BE49-F238E27FC236}">
                <a16:creationId xmlns:a16="http://schemas.microsoft.com/office/drawing/2014/main" id="{0BC08052-A496-B249-99C7-D889F23673E5}"/>
              </a:ext>
            </a:extLst>
          </p:cNvPr>
          <p:cNvCxnSpPr>
            <a:cxnSpLocks/>
          </p:cNvCxnSpPr>
          <p:nvPr/>
        </p:nvCxnSpPr>
        <p:spPr>
          <a:xfrm flipH="1">
            <a:off x="6479990" y="4401844"/>
            <a:ext cx="266401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Rectangle 98">
            <a:extLst>
              <a:ext uri="{FF2B5EF4-FFF2-40B4-BE49-F238E27FC236}">
                <a16:creationId xmlns:a16="http://schemas.microsoft.com/office/drawing/2014/main" id="{9103CA08-CB82-5A4F-8AA6-6443D6AD5444}"/>
              </a:ext>
            </a:extLst>
          </p:cNvPr>
          <p:cNvSpPr/>
          <p:nvPr/>
        </p:nvSpPr>
        <p:spPr>
          <a:xfrm>
            <a:off x="3681061" y="624522"/>
            <a:ext cx="3045773" cy="646331"/>
          </a:xfrm>
          <a:prstGeom prst="rect">
            <a:avLst/>
          </a:prstGeom>
        </p:spPr>
        <p:txBody>
          <a:bodyPr wrap="square">
            <a:spAutoFit/>
          </a:bodyPr>
          <a:lstStyle/>
          <a:p>
            <a:r>
              <a:rPr lang="en-GB" sz="1200" dirty="0">
                <a:cs typeface="Arial" panose="020B0604020202020204" pitchFamily="34" charset="0"/>
              </a:rPr>
              <a:t>The colour of an object is related to the reflection, absorption and transmission of different wavelengths of light by the object.</a:t>
            </a:r>
          </a:p>
        </p:txBody>
      </p:sp>
      <p:sp>
        <p:nvSpPr>
          <p:cNvPr id="100" name="Rectangle 99">
            <a:extLst>
              <a:ext uri="{FF2B5EF4-FFF2-40B4-BE49-F238E27FC236}">
                <a16:creationId xmlns:a16="http://schemas.microsoft.com/office/drawing/2014/main" id="{1A157B0C-0D8B-A942-BB61-C4C4AEDCF346}"/>
              </a:ext>
            </a:extLst>
          </p:cNvPr>
          <p:cNvSpPr/>
          <p:nvPr/>
        </p:nvSpPr>
        <p:spPr>
          <a:xfrm>
            <a:off x="3681060" y="1215446"/>
            <a:ext cx="4191414" cy="461665"/>
          </a:xfrm>
          <a:prstGeom prst="rect">
            <a:avLst/>
          </a:prstGeom>
        </p:spPr>
        <p:txBody>
          <a:bodyPr wrap="square">
            <a:spAutoFit/>
          </a:bodyPr>
          <a:lstStyle/>
          <a:p>
            <a:r>
              <a:rPr lang="en-GB" sz="1200" dirty="0">
                <a:cs typeface="Arial" panose="020B0604020202020204" pitchFamily="34" charset="0"/>
              </a:rPr>
              <a:t>Wavelengths not reflected are </a:t>
            </a:r>
            <a:r>
              <a:rPr lang="en-GB" sz="1200" i="1" dirty="0">
                <a:cs typeface="Arial" panose="020B0604020202020204" pitchFamily="34" charset="0"/>
              </a:rPr>
              <a:t>absorbed</a:t>
            </a:r>
            <a:r>
              <a:rPr lang="en-GB" sz="1200" dirty="0">
                <a:cs typeface="Arial" panose="020B0604020202020204" pitchFamily="34" charset="0"/>
              </a:rPr>
              <a:t>. If all wavelengths are reflected equally the object appears </a:t>
            </a:r>
            <a:r>
              <a:rPr lang="en-GB" sz="1200" dirty="0" smtClean="0">
                <a:cs typeface="Arial" panose="020B0604020202020204" pitchFamily="34" charset="0"/>
              </a:rPr>
              <a:t>white</a:t>
            </a:r>
            <a:endParaRPr lang="en-GB" sz="1200" dirty="0">
              <a:cs typeface="Arial" panose="020B0604020202020204" pitchFamily="34" charset="0"/>
            </a:endParaRPr>
          </a:p>
        </p:txBody>
      </p:sp>
      <p:sp>
        <p:nvSpPr>
          <p:cNvPr id="118" name="Rectangle 117">
            <a:extLst>
              <a:ext uri="{FF2B5EF4-FFF2-40B4-BE49-F238E27FC236}">
                <a16:creationId xmlns:a16="http://schemas.microsoft.com/office/drawing/2014/main" id="{2DEB4B19-9CB2-2545-AA5D-B55C5904024B}"/>
              </a:ext>
            </a:extLst>
          </p:cNvPr>
          <p:cNvSpPr/>
          <p:nvPr/>
        </p:nvSpPr>
        <p:spPr>
          <a:xfrm>
            <a:off x="6221350" y="4564833"/>
            <a:ext cx="3051828" cy="1200329"/>
          </a:xfrm>
          <a:prstGeom prst="rect">
            <a:avLst/>
          </a:prstGeom>
        </p:spPr>
        <p:txBody>
          <a:bodyPr wrap="square">
            <a:spAutoFit/>
          </a:bodyPr>
          <a:lstStyle/>
          <a:p>
            <a:r>
              <a:rPr lang="en-GB" sz="1200" dirty="0" smtClean="0"/>
              <a:t>An </a:t>
            </a:r>
            <a:r>
              <a:rPr lang="en-GB" sz="1200" dirty="0"/>
              <a:t>object at constant temperature is absorbing radiation at the same rate as it is emitting radiation. The temperature of an object increases when the object absorbs radiation faster than it emits radiation. </a:t>
            </a:r>
            <a:r>
              <a:rPr lang="en-GB" sz="1200" dirty="0" smtClean="0"/>
              <a:t>(HT only.)</a:t>
            </a:r>
            <a:endParaRPr lang="en-GB" sz="1200" dirty="0"/>
          </a:p>
        </p:txBody>
      </p:sp>
      <p:sp>
        <p:nvSpPr>
          <p:cNvPr id="121" name="Rectangle 18">
            <a:extLst>
              <a:ext uri="{FF2B5EF4-FFF2-40B4-BE49-F238E27FC236}">
                <a16:creationId xmlns:a16="http://schemas.microsoft.com/office/drawing/2014/main" id="{E714B8CF-9669-AB47-B253-812E312A03FD}"/>
              </a:ext>
            </a:extLst>
          </p:cNvPr>
          <p:cNvSpPr>
            <a:spLocks noChangeArrowheads="1"/>
          </p:cNvSpPr>
          <p:nvPr/>
        </p:nvSpPr>
        <p:spPr bwMode="auto">
          <a:xfrm>
            <a:off x="11105856" y="4217388"/>
            <a:ext cx="58151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22" name="Rectangle 20">
            <a:extLst>
              <a:ext uri="{FF2B5EF4-FFF2-40B4-BE49-F238E27FC236}">
                <a16:creationId xmlns:a16="http://schemas.microsoft.com/office/drawing/2014/main" id="{FD170CA3-AC98-3A4D-8FC8-F9E22B7BF139}"/>
              </a:ext>
            </a:extLst>
          </p:cNvPr>
          <p:cNvSpPr>
            <a:spLocks noChangeArrowheads="1"/>
          </p:cNvSpPr>
          <p:nvPr/>
        </p:nvSpPr>
        <p:spPr bwMode="auto">
          <a:xfrm>
            <a:off x="8907563" y="32292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23" name="Picture 77" descr="What is Diffuse Reflection?">
            <a:extLst>
              <a:ext uri="{FF2B5EF4-FFF2-40B4-BE49-F238E27FC236}">
                <a16:creationId xmlns:a16="http://schemas.microsoft.com/office/drawing/2014/main" id="{8C8668FF-6FB5-BD42-AD9B-A56DD4A5F7A6}"/>
              </a:ext>
            </a:extLst>
          </p:cNvPr>
          <p:cNvPicPr>
            <a:picLocks noChangeAspect="1" noChangeArrowheads="1"/>
          </p:cNvPicPr>
          <p:nvPr/>
        </p:nvPicPr>
        <p:blipFill>
          <a:blip r:embed="rId15" r:link="rId16">
            <a:extLst>
              <a:ext uri="{28A0092B-C50C-407E-A947-70E740481C1C}">
                <a14:useLocalDpi xmlns:a14="http://schemas.microsoft.com/office/drawing/2010/main" val="0"/>
              </a:ext>
            </a:extLst>
          </a:blip>
          <a:srcRect/>
          <a:stretch>
            <a:fillRect/>
          </a:stretch>
        </p:blipFill>
        <p:spPr bwMode="auto">
          <a:xfrm>
            <a:off x="7303296" y="2209974"/>
            <a:ext cx="1806429" cy="1063314"/>
          </a:xfrm>
          <a:prstGeom prst="rect">
            <a:avLst/>
          </a:prstGeom>
          <a:noFill/>
          <a:extLst>
            <a:ext uri="{909E8E84-426E-40DD-AFC4-6F175D3DCCD1}">
              <a14:hiddenFill xmlns:a14="http://schemas.microsoft.com/office/drawing/2010/main">
                <a:solidFill>
                  <a:srgbClr val="FFFFFF"/>
                </a:solidFill>
              </a14:hiddenFill>
            </a:ext>
          </a:extLst>
        </p:spPr>
      </p:pic>
      <p:pic>
        <p:nvPicPr>
          <p:cNvPr id="2069" name="Picture 79" descr="Infrared radiation - Footprints-Science">
            <a:extLst>
              <a:ext uri="{FF2B5EF4-FFF2-40B4-BE49-F238E27FC236}">
                <a16:creationId xmlns:a16="http://schemas.microsoft.com/office/drawing/2014/main" id="{41FE3158-5B5F-7F4C-95DC-317061BF3227}"/>
              </a:ext>
            </a:extLst>
          </p:cNvPr>
          <p:cNvPicPr>
            <a:picLocks noChangeAspect="1" noChangeArrowheads="1"/>
          </p:cNvPicPr>
          <p:nvPr/>
        </p:nvPicPr>
        <p:blipFill>
          <a:blip r:embed="rId17" r:link="rId18">
            <a:extLst>
              <a:ext uri="{28A0092B-C50C-407E-A947-70E740481C1C}">
                <a14:useLocalDpi xmlns:a14="http://schemas.microsoft.com/office/drawing/2010/main" val="0"/>
              </a:ext>
            </a:extLst>
          </a:blip>
          <a:srcRect/>
          <a:stretch>
            <a:fillRect/>
          </a:stretch>
        </p:blipFill>
        <p:spPr bwMode="auto">
          <a:xfrm>
            <a:off x="7708303" y="3376953"/>
            <a:ext cx="1312630" cy="95464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3676961" y="1594703"/>
            <a:ext cx="4507888" cy="461665"/>
          </a:xfrm>
          <a:prstGeom prst="rect">
            <a:avLst/>
          </a:prstGeom>
        </p:spPr>
        <p:txBody>
          <a:bodyPr wrap="square">
            <a:spAutoFit/>
          </a:bodyPr>
          <a:lstStyle/>
          <a:p>
            <a:r>
              <a:rPr lang="en-GB" sz="1200" dirty="0" smtClean="0">
                <a:cs typeface="Arial" panose="020B0604020202020204" pitchFamily="34" charset="0"/>
              </a:rPr>
              <a:t>If </a:t>
            </a:r>
            <a:r>
              <a:rPr lang="en-GB" sz="1200" dirty="0">
                <a:cs typeface="Arial" panose="020B0604020202020204" pitchFamily="34" charset="0"/>
              </a:rPr>
              <a:t>all wavelengths are absorbed the objects appears </a:t>
            </a:r>
            <a:r>
              <a:rPr lang="en-GB" sz="1200" dirty="0" smtClean="0">
                <a:cs typeface="Arial" panose="020B0604020202020204" pitchFamily="34" charset="0"/>
              </a:rPr>
              <a:t>black. Objects </a:t>
            </a:r>
            <a:r>
              <a:rPr lang="en-GB" sz="1200" dirty="0">
                <a:cs typeface="Arial" panose="020B0604020202020204" pitchFamily="34" charset="0"/>
              </a:rPr>
              <a:t>that transmit light are either transparent or translucent. </a:t>
            </a:r>
          </a:p>
        </p:txBody>
      </p:sp>
      <p:sp>
        <p:nvSpPr>
          <p:cNvPr id="42" name="Rectangle 41"/>
          <p:cNvSpPr/>
          <p:nvPr/>
        </p:nvSpPr>
        <p:spPr>
          <a:xfrm>
            <a:off x="3770166" y="2016226"/>
            <a:ext cx="3835957" cy="461665"/>
          </a:xfrm>
          <a:prstGeom prst="rect">
            <a:avLst/>
          </a:prstGeom>
        </p:spPr>
        <p:txBody>
          <a:bodyPr wrap="square">
            <a:spAutoFit/>
          </a:bodyPr>
          <a:lstStyle/>
          <a:p>
            <a:r>
              <a:rPr lang="en-GB" sz="1200" dirty="0">
                <a:cs typeface="Arial" panose="020B0604020202020204" pitchFamily="34" charset="0"/>
              </a:rPr>
              <a:t>Reflection from a smooth surface in a single direction is called </a:t>
            </a:r>
            <a:r>
              <a:rPr lang="en-GB" sz="1200" i="1" dirty="0">
                <a:cs typeface="Arial" panose="020B0604020202020204" pitchFamily="34" charset="0"/>
              </a:rPr>
              <a:t>specular reflection</a:t>
            </a:r>
            <a:r>
              <a:rPr lang="en-GB" sz="1200" dirty="0">
                <a:cs typeface="Arial" panose="020B0604020202020204" pitchFamily="34" charset="0"/>
              </a:rPr>
              <a:t>. </a:t>
            </a:r>
            <a:endParaRPr lang="en-GB" sz="1200" dirty="0"/>
          </a:p>
        </p:txBody>
      </p:sp>
      <p:cxnSp>
        <p:nvCxnSpPr>
          <p:cNvPr id="89" name="Straight Connector 88">
            <a:extLst>
              <a:ext uri="{FF2B5EF4-FFF2-40B4-BE49-F238E27FC236}">
                <a16:creationId xmlns:a16="http://schemas.microsoft.com/office/drawing/2014/main" id="{926153D8-CBDA-154F-8AE8-C3D400406775}"/>
              </a:ext>
            </a:extLst>
          </p:cNvPr>
          <p:cNvCxnSpPr>
            <a:cxnSpLocks/>
          </p:cNvCxnSpPr>
          <p:nvPr/>
        </p:nvCxnSpPr>
        <p:spPr>
          <a:xfrm flipH="1" flipV="1">
            <a:off x="3661306" y="2387196"/>
            <a:ext cx="428192" cy="33475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0BC08052-A496-B249-99C7-D889F23673E5}"/>
              </a:ext>
            </a:extLst>
          </p:cNvPr>
          <p:cNvCxnSpPr>
            <a:cxnSpLocks/>
          </p:cNvCxnSpPr>
          <p:nvPr/>
        </p:nvCxnSpPr>
        <p:spPr>
          <a:xfrm flipH="1">
            <a:off x="2220020" y="4618668"/>
            <a:ext cx="310309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0BC08052-A496-B249-99C7-D889F23673E5}"/>
              </a:ext>
            </a:extLst>
          </p:cNvPr>
          <p:cNvCxnSpPr>
            <a:cxnSpLocks/>
          </p:cNvCxnSpPr>
          <p:nvPr/>
        </p:nvCxnSpPr>
        <p:spPr>
          <a:xfrm flipH="1">
            <a:off x="5323114" y="4400247"/>
            <a:ext cx="1167762" cy="21384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0BC08052-A496-B249-99C7-D889F23673E5}"/>
              </a:ext>
            </a:extLst>
          </p:cNvPr>
          <p:cNvCxnSpPr>
            <a:cxnSpLocks/>
          </p:cNvCxnSpPr>
          <p:nvPr/>
        </p:nvCxnSpPr>
        <p:spPr>
          <a:xfrm flipH="1" flipV="1">
            <a:off x="-15359" y="5132600"/>
            <a:ext cx="2235379" cy="1024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0BC08052-A496-B249-99C7-D889F23673E5}"/>
              </a:ext>
            </a:extLst>
          </p:cNvPr>
          <p:cNvCxnSpPr>
            <a:cxnSpLocks/>
          </p:cNvCxnSpPr>
          <p:nvPr/>
        </p:nvCxnSpPr>
        <p:spPr>
          <a:xfrm flipH="1" flipV="1">
            <a:off x="7178774" y="3304173"/>
            <a:ext cx="1986889"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5B8E837E-D981-5E46-B50A-98E981B67B06}"/>
              </a:ext>
            </a:extLst>
          </p:cNvPr>
          <p:cNvCxnSpPr>
            <a:cxnSpLocks/>
          </p:cNvCxnSpPr>
          <p:nvPr/>
        </p:nvCxnSpPr>
        <p:spPr>
          <a:xfrm flipV="1">
            <a:off x="7187182" y="3304174"/>
            <a:ext cx="0" cy="18798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8152345" y="0"/>
            <a:ext cx="981581" cy="461665"/>
          </a:xfrm>
          <a:prstGeom prst="rect">
            <a:avLst/>
          </a:prstGeom>
          <a:noFill/>
          <a:ln w="19050">
            <a:solidFill>
              <a:srgbClr val="FF0000"/>
            </a:solidFill>
          </a:ln>
        </p:spPr>
        <p:txBody>
          <a:bodyPr wrap="square" rtlCol="0">
            <a:spAutoFit/>
          </a:bodyPr>
          <a:lstStyle/>
          <a:p>
            <a:r>
              <a:rPr lang="en-US" sz="2400" b="1" dirty="0" smtClean="0"/>
              <a:t>Triple</a:t>
            </a:r>
            <a:endParaRPr lang="en-US" sz="2400" b="1" dirty="0"/>
          </a:p>
        </p:txBody>
      </p:sp>
      <p:sp>
        <p:nvSpPr>
          <p:cNvPr id="67" name="Rectangle 66">
            <a:extLst>
              <a:ext uri="{FF2B5EF4-FFF2-40B4-BE49-F238E27FC236}">
                <a16:creationId xmlns:a16="http://schemas.microsoft.com/office/drawing/2014/main" id="{0B3A8893-0587-1F4C-836B-1ABF73C3338C}"/>
              </a:ext>
            </a:extLst>
          </p:cNvPr>
          <p:cNvSpPr/>
          <p:nvPr/>
        </p:nvSpPr>
        <p:spPr>
          <a:xfrm>
            <a:off x="-1920" y="3824384"/>
            <a:ext cx="4240658" cy="276999"/>
          </a:xfrm>
          <a:prstGeom prst="rect">
            <a:avLst/>
          </a:prstGeom>
        </p:spPr>
        <p:txBody>
          <a:bodyPr wrap="square">
            <a:spAutoFit/>
          </a:bodyPr>
          <a:lstStyle/>
          <a:p>
            <a:r>
              <a:rPr lang="en-GB" sz="1200" dirty="0" smtClean="0">
                <a:cs typeface="Arial" panose="020B0604020202020204" pitchFamily="34" charset="0"/>
              </a:rPr>
              <a:t>A virtual image cannot be projected onto a screen.</a:t>
            </a:r>
            <a:endParaRPr lang="en-US" sz="1200" dirty="0">
              <a:cs typeface="Arial" panose="020B0604020202020204" pitchFamily="34" charset="0"/>
            </a:endParaRPr>
          </a:p>
        </p:txBody>
      </p:sp>
    </p:spTree>
    <p:extLst>
      <p:ext uri="{BB962C8B-B14F-4D97-AF65-F5344CB8AC3E}">
        <p14:creationId xmlns:p14="http://schemas.microsoft.com/office/powerpoint/2010/main" val="19415540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A8ABEAA-786A-4AE7-AA08-0604547EF2DA}"/>
</file>

<file path=customXml/itemProps2.xml><?xml version="1.0" encoding="utf-8"?>
<ds:datastoreItem xmlns:ds="http://schemas.openxmlformats.org/officeDocument/2006/customXml" ds:itemID="{152562EC-23D6-4E72-A0E5-698EE61C7ABA}"/>
</file>

<file path=customXml/itemProps3.xml><?xml version="1.0" encoding="utf-8"?>
<ds:datastoreItem xmlns:ds="http://schemas.openxmlformats.org/officeDocument/2006/customXml" ds:itemID="{AF8536CC-B8BD-4E53-8078-F26FBC08EBB4}"/>
</file>

<file path=docProps/app.xml><?xml version="1.0" encoding="utf-8"?>
<Properties xmlns="http://schemas.openxmlformats.org/officeDocument/2006/extended-properties" xmlns:vt="http://schemas.openxmlformats.org/officeDocument/2006/docPropsVTypes">
  <Template>Office Theme</Template>
  <TotalTime>4768</TotalTime>
  <Words>1684</Words>
  <Application>Microsoft Office PowerPoint</Application>
  <PresentationFormat>On-screen Show (4:3)</PresentationFormat>
  <Paragraphs>88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Cambria Math</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 Piccinino</dc:creator>
  <cp:lastModifiedBy>S Dalton</cp:lastModifiedBy>
  <cp:revision>145</cp:revision>
  <cp:lastPrinted>2020-06-23T09:35:51Z</cp:lastPrinted>
  <dcterms:created xsi:type="dcterms:W3CDTF">2020-04-29T10:07:19Z</dcterms:created>
  <dcterms:modified xsi:type="dcterms:W3CDTF">2020-06-23T11:52:35Z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Order">
    <vt:r8>74079000</vt:r8>
  </property>
</Properties>
</file>