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218"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 Parker" userId="bdc3a9b4-f12c-424a-a832-344dab446420" providerId="ADAL" clId="{D4ED46BD-4864-4D66-8DF4-F216944C7124}"/>
    <pc:docChg chg="delSld">
      <pc:chgData name="E Parker" userId="bdc3a9b4-f12c-424a-a832-344dab446420" providerId="ADAL" clId="{D4ED46BD-4864-4D66-8DF4-F216944C7124}" dt="2022-11-23T16:25:59.927" v="0" actId="2696"/>
      <pc:docMkLst>
        <pc:docMk/>
      </pc:docMkLst>
      <pc:sldChg chg="del">
        <pc:chgData name="E Parker" userId="bdc3a9b4-f12c-424a-a832-344dab446420" providerId="ADAL" clId="{D4ED46BD-4864-4D66-8DF4-F216944C7124}" dt="2022-11-23T16:25:59.927" v="0" actId="2696"/>
        <pc:sldMkLst>
          <pc:docMk/>
          <pc:sldMk cId="3862544621" sldId="256"/>
        </pc:sldMkLst>
      </pc:sldChg>
      <pc:sldChg chg="del">
        <pc:chgData name="E Parker" userId="bdc3a9b4-f12c-424a-a832-344dab446420" providerId="ADAL" clId="{D4ED46BD-4864-4D66-8DF4-F216944C7124}" dt="2022-11-23T16:25:59.927" v="0" actId="2696"/>
        <pc:sldMkLst>
          <pc:docMk/>
          <pc:sldMk cId="1514283636" sldId="257"/>
        </pc:sldMkLst>
      </pc:sldChg>
      <pc:sldChg chg="del">
        <pc:chgData name="E Parker" userId="bdc3a9b4-f12c-424a-a832-344dab446420" providerId="ADAL" clId="{D4ED46BD-4864-4D66-8DF4-F216944C7124}" dt="2022-11-23T16:25:59.927" v="0" actId="2696"/>
        <pc:sldMkLst>
          <pc:docMk/>
          <pc:sldMk cId="1863969695" sldId="2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DB0A79-4DD6-654F-A67C-C6B510B99218}" type="datetimeFigureOut">
              <a:rPr lang="en-US" smtClean="0"/>
              <a:t>11/23/2022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693458-635A-4F4C-84FB-A7C085CA760E}" type="slidenum">
              <a:rPr lang="en-US" smtClean="0"/>
              <a:t>‹#›</a:t>
            </a:fld>
            <a:endParaRPr lang="en-US"/>
          </a:p>
        </p:txBody>
      </p:sp>
    </p:spTree>
    <p:extLst>
      <p:ext uri="{BB962C8B-B14F-4D97-AF65-F5344CB8AC3E}">
        <p14:creationId xmlns:p14="http://schemas.microsoft.com/office/powerpoint/2010/main" val="20031903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693458-635A-4F4C-84FB-A7C085CA760E}" type="slidenum">
              <a:rPr lang="en-US" smtClean="0"/>
              <a:t>2</a:t>
            </a:fld>
            <a:endParaRPr lang="en-US"/>
          </a:p>
        </p:txBody>
      </p:sp>
    </p:spTree>
    <p:extLst>
      <p:ext uri="{BB962C8B-B14F-4D97-AF65-F5344CB8AC3E}">
        <p14:creationId xmlns:p14="http://schemas.microsoft.com/office/powerpoint/2010/main" val="262292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5AF1ED-0306-41D9-B981-FB9120135E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736680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5AF1ED-0306-41D9-B981-FB9120135E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227135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5AF1ED-0306-41D9-B981-FB9120135E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4168701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C5AF1ED-0306-41D9-B981-FB9120135E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41935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5AF1ED-0306-41D9-B981-FB9120135E29}" type="datetimeFigureOut">
              <a:rPr lang="en-GB" smtClean="0"/>
              <a:t>23/11/2022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221861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C5AF1ED-0306-41D9-B981-FB9120135E29}"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2159490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C5AF1ED-0306-41D9-B981-FB9120135E29}" type="datetimeFigureOut">
              <a:rPr lang="en-GB" smtClean="0"/>
              <a:t>23/11/2022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1447441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C5AF1ED-0306-41D9-B981-FB9120135E29}" type="datetimeFigureOut">
              <a:rPr lang="en-GB" smtClean="0"/>
              <a:t>23/11/2022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1138993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5AF1ED-0306-41D9-B981-FB9120135E29}" type="datetimeFigureOut">
              <a:rPr lang="en-GB" smtClean="0"/>
              <a:t>23/11/2022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997173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5AF1ED-0306-41D9-B981-FB9120135E29}"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3422367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C5AF1ED-0306-41D9-B981-FB9120135E29}" type="datetimeFigureOut">
              <a:rPr lang="en-GB" smtClean="0"/>
              <a:t>23/11/2022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C72204-4A3D-4CB4-A5F1-52A1AE75F496}" type="slidenum">
              <a:rPr lang="en-GB" smtClean="0"/>
              <a:t>‹#›</a:t>
            </a:fld>
            <a:endParaRPr lang="en-GB"/>
          </a:p>
        </p:txBody>
      </p:sp>
    </p:spTree>
    <p:extLst>
      <p:ext uri="{BB962C8B-B14F-4D97-AF65-F5344CB8AC3E}">
        <p14:creationId xmlns:p14="http://schemas.microsoft.com/office/powerpoint/2010/main" val="1219511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AF1ED-0306-41D9-B981-FB9120135E29}" type="datetimeFigureOut">
              <a:rPr lang="en-GB" smtClean="0"/>
              <a:t>23/11/2022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C72204-4A3D-4CB4-A5F1-52A1AE75F496}" type="slidenum">
              <a:rPr lang="en-GB" smtClean="0"/>
              <a:t>‹#›</a:t>
            </a:fld>
            <a:endParaRPr lang="en-GB"/>
          </a:p>
        </p:txBody>
      </p:sp>
    </p:spTree>
    <p:extLst>
      <p:ext uri="{BB962C8B-B14F-4D97-AF65-F5344CB8AC3E}">
        <p14:creationId xmlns:p14="http://schemas.microsoft.com/office/powerpoint/2010/main" val="1879152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3851920" cy="523220"/>
          </a:xfrm>
          <a:prstGeom prst="rect">
            <a:avLst/>
          </a:prstGeom>
          <a:noFill/>
        </p:spPr>
        <p:txBody>
          <a:bodyPr wrap="square" rtlCol="0">
            <a:spAutoFit/>
          </a:bodyPr>
          <a:lstStyle/>
          <a:p>
            <a:r>
              <a:rPr lang="en-GB" sz="2800" b="1" dirty="0"/>
              <a:t>Forces (and motion 1)</a:t>
            </a:r>
          </a:p>
        </p:txBody>
      </p:sp>
      <p:sp>
        <p:nvSpPr>
          <p:cNvPr id="22" name="TextBox 21"/>
          <p:cNvSpPr txBox="1"/>
          <p:nvPr/>
        </p:nvSpPr>
        <p:spPr>
          <a:xfrm>
            <a:off x="0" y="432718"/>
            <a:ext cx="1736355" cy="707886"/>
          </a:xfrm>
          <a:prstGeom prst="rect">
            <a:avLst/>
          </a:prstGeom>
          <a:noFill/>
        </p:spPr>
        <p:txBody>
          <a:bodyPr wrap="square" rtlCol="0">
            <a:spAutoFit/>
          </a:bodyPr>
          <a:lstStyle/>
          <a:p>
            <a:r>
              <a:rPr lang="en-GB" sz="2000" dirty="0"/>
              <a:t>9. Scalar and vector</a:t>
            </a:r>
          </a:p>
        </p:txBody>
      </p:sp>
      <p:pic>
        <p:nvPicPr>
          <p:cNvPr id="5" name="Picture 4" descr="mage result for circular motion"/>
          <p:cNvPicPr/>
          <p:nvPr/>
        </p:nvPicPr>
        <p:blipFill>
          <a:blip r:embed="rId2">
            <a:extLst>
              <a:ext uri="{28A0092B-C50C-407E-A947-70E740481C1C}">
                <a14:useLocalDpi xmlns:a14="http://schemas.microsoft.com/office/drawing/2010/main"/>
              </a:ext>
            </a:extLst>
          </a:blip>
          <a:srcRect/>
          <a:stretch>
            <a:fillRect/>
          </a:stretch>
        </p:blipFill>
        <p:spPr bwMode="auto">
          <a:xfrm>
            <a:off x="6515100" y="4427641"/>
            <a:ext cx="2628900" cy="2628900"/>
          </a:xfrm>
          <a:prstGeom prst="rect">
            <a:avLst/>
          </a:prstGeom>
          <a:noFill/>
          <a:ln>
            <a:noFill/>
          </a:ln>
        </p:spPr>
      </p:pic>
      <p:pic>
        <p:nvPicPr>
          <p:cNvPr id="6" name="Picture 5" descr="mage result for motion graphs"/>
          <p:cNvPicPr/>
          <p:nvPr/>
        </p:nvPicPr>
        <p:blipFill rotWithShape="1">
          <a:blip r:embed="rId3" cstate="print">
            <a:extLst>
              <a:ext uri="{28A0092B-C50C-407E-A947-70E740481C1C}">
                <a14:useLocalDpi xmlns:a14="http://schemas.microsoft.com/office/drawing/2010/main"/>
              </a:ext>
            </a:extLst>
          </a:blip>
          <a:srcRect l="1745" r="3752" b="24907"/>
          <a:stretch/>
        </p:blipFill>
        <p:spPr bwMode="auto">
          <a:xfrm>
            <a:off x="4373042" y="-16075"/>
            <a:ext cx="4770957" cy="4388477"/>
          </a:xfrm>
          <a:prstGeom prst="rect">
            <a:avLst/>
          </a:prstGeom>
          <a:noFill/>
          <a:ln>
            <a:noFill/>
          </a:ln>
          <a:extLst>
            <a:ext uri="{53640926-AAD7-44d8-BBD7-CCE9431645EC}">
              <a14:shadowObscured xmlns="" xmlns:a14="http://schemas.microsoft.com/office/drawing/2010/main"/>
            </a:ext>
          </a:extLst>
        </p:spPr>
      </p:pic>
      <p:pic>
        <p:nvPicPr>
          <p:cNvPr id="7" name="Picture 6" descr="mage result for terminal velocity"/>
          <p:cNvPicPr/>
          <p:nvPr/>
        </p:nvPicPr>
        <p:blipFill rotWithShape="1">
          <a:blip r:embed="rId4" cstate="print">
            <a:extLst>
              <a:ext uri="{28A0092B-C50C-407E-A947-70E740481C1C}">
                <a14:useLocalDpi xmlns:a14="http://schemas.microsoft.com/office/drawing/2010/main"/>
              </a:ext>
            </a:extLst>
          </a:blip>
          <a:srcRect/>
          <a:stretch/>
        </p:blipFill>
        <p:spPr bwMode="auto">
          <a:xfrm>
            <a:off x="3376246" y="659076"/>
            <a:ext cx="1057476" cy="3890151"/>
          </a:xfrm>
          <a:prstGeom prst="rect">
            <a:avLst/>
          </a:prstGeom>
          <a:noFill/>
          <a:ln>
            <a:noFill/>
          </a:ln>
          <a:extLst>
            <a:ext uri="{53640926-AAD7-44d8-BBD7-CCE9431645EC}">
              <a14:shadowObscured xmlns="" xmlns:a14="http://schemas.microsoft.com/office/drawing/2010/main"/>
            </a:ext>
          </a:extLst>
        </p:spPr>
      </p:pic>
      <p:sp>
        <p:nvSpPr>
          <p:cNvPr id="3" name="Line Callout 1 2"/>
          <p:cNvSpPr/>
          <p:nvPr/>
        </p:nvSpPr>
        <p:spPr>
          <a:xfrm>
            <a:off x="8022600" y="3665102"/>
            <a:ext cx="868177" cy="643000"/>
          </a:xfrm>
          <a:prstGeom prst="borderCallout1">
            <a:avLst>
              <a:gd name="adj1" fmla="val 18750"/>
              <a:gd name="adj2" fmla="val -8333"/>
              <a:gd name="adj3" fmla="val -65909"/>
              <a:gd name="adj4" fmla="val -247593"/>
            </a:avLst>
          </a:prstGeom>
          <a:solidFill>
            <a:srgbClr val="FFFFFF"/>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8038679" y="3665102"/>
            <a:ext cx="884255" cy="600164"/>
          </a:xfrm>
          <a:prstGeom prst="rect">
            <a:avLst/>
          </a:prstGeom>
          <a:noFill/>
          <a:effectLst/>
        </p:spPr>
        <p:txBody>
          <a:bodyPr wrap="square" rtlCol="0">
            <a:spAutoFit/>
          </a:bodyPr>
          <a:lstStyle/>
          <a:p>
            <a:r>
              <a:rPr lang="en-US" sz="1100" dirty="0"/>
              <a:t>Area under the line is the distance</a:t>
            </a:r>
          </a:p>
        </p:txBody>
      </p:sp>
      <p:sp>
        <p:nvSpPr>
          <p:cNvPr id="11" name="TextBox 10"/>
          <p:cNvSpPr txBox="1"/>
          <p:nvPr/>
        </p:nvSpPr>
        <p:spPr>
          <a:xfrm>
            <a:off x="4380744" y="0"/>
            <a:ext cx="2669904" cy="400110"/>
          </a:xfrm>
          <a:prstGeom prst="rect">
            <a:avLst/>
          </a:prstGeom>
          <a:noFill/>
        </p:spPr>
        <p:txBody>
          <a:bodyPr wrap="square" rtlCol="0">
            <a:spAutoFit/>
          </a:bodyPr>
          <a:lstStyle/>
          <a:p>
            <a:r>
              <a:rPr lang="en-GB" sz="2000" dirty="0"/>
              <a:t>11. Motion graphs</a:t>
            </a:r>
          </a:p>
        </p:txBody>
      </p:sp>
      <p:sp>
        <p:nvSpPr>
          <p:cNvPr id="12" name="TextBox 11"/>
          <p:cNvSpPr txBox="1"/>
          <p:nvPr/>
        </p:nvSpPr>
        <p:spPr>
          <a:xfrm>
            <a:off x="4477216" y="4443120"/>
            <a:ext cx="2178820" cy="400110"/>
          </a:xfrm>
          <a:prstGeom prst="rect">
            <a:avLst/>
          </a:prstGeom>
          <a:noFill/>
        </p:spPr>
        <p:txBody>
          <a:bodyPr wrap="square" rtlCol="0">
            <a:spAutoFit/>
          </a:bodyPr>
          <a:lstStyle/>
          <a:p>
            <a:r>
              <a:rPr lang="en-GB" sz="2000" dirty="0"/>
              <a:t>10. Circular motion</a:t>
            </a:r>
          </a:p>
        </p:txBody>
      </p:sp>
      <p:sp>
        <p:nvSpPr>
          <p:cNvPr id="9" name="Rectangle 8"/>
          <p:cNvSpPr/>
          <p:nvPr/>
        </p:nvSpPr>
        <p:spPr>
          <a:xfrm>
            <a:off x="4536826" y="4782173"/>
            <a:ext cx="2167433" cy="2123658"/>
          </a:xfrm>
          <a:prstGeom prst="rect">
            <a:avLst/>
          </a:prstGeom>
        </p:spPr>
        <p:txBody>
          <a:bodyPr wrap="square">
            <a:spAutoFit/>
          </a:bodyPr>
          <a:lstStyle/>
          <a:p>
            <a:r>
              <a:rPr lang="en-GB" sz="1200" dirty="0"/>
              <a:t>Circular motion involves constant speed, but changing velocity due to the change in direction.</a:t>
            </a:r>
          </a:p>
          <a:p>
            <a:r>
              <a:rPr lang="en-GB" sz="1200" dirty="0"/>
              <a:t>A </a:t>
            </a:r>
            <a:r>
              <a:rPr lang="en-GB" sz="1200" b="1" dirty="0"/>
              <a:t>change in velocity </a:t>
            </a:r>
            <a:r>
              <a:rPr lang="en-GB" sz="1200" dirty="0"/>
              <a:t>over time is the definition of acceleration. This means that an object travelling in a circle will be accelerating due to a resultant force acting towards the centre of the circle. </a:t>
            </a:r>
            <a:endParaRPr lang="en-US" sz="1200" dirty="0"/>
          </a:p>
        </p:txBody>
      </p:sp>
      <p:pic>
        <p:nvPicPr>
          <p:cNvPr id="10" name="Picture 9" descr="Screen Shot 2019-07-24 at 09.59.25.png"/>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675250" y="5851302"/>
            <a:ext cx="3038621" cy="821130"/>
          </a:xfrm>
          <a:prstGeom prst="rect">
            <a:avLst/>
          </a:prstGeom>
        </p:spPr>
      </p:pic>
      <p:sp>
        <p:nvSpPr>
          <p:cNvPr id="15" name="TextBox 14"/>
          <p:cNvSpPr txBox="1"/>
          <p:nvPr/>
        </p:nvSpPr>
        <p:spPr>
          <a:xfrm>
            <a:off x="2041824" y="424368"/>
            <a:ext cx="2459836" cy="400110"/>
          </a:xfrm>
          <a:prstGeom prst="rect">
            <a:avLst/>
          </a:prstGeom>
          <a:noFill/>
        </p:spPr>
        <p:txBody>
          <a:bodyPr wrap="square" rtlCol="0">
            <a:spAutoFit/>
          </a:bodyPr>
          <a:lstStyle/>
          <a:p>
            <a:r>
              <a:rPr lang="en-GB" sz="2000" dirty="0"/>
              <a:t>13. Terminal velocity</a:t>
            </a:r>
          </a:p>
        </p:txBody>
      </p:sp>
      <p:sp>
        <p:nvSpPr>
          <p:cNvPr id="16" name="Rectangle 15"/>
          <p:cNvSpPr/>
          <p:nvPr/>
        </p:nvSpPr>
        <p:spPr>
          <a:xfrm>
            <a:off x="3261836" y="6532776"/>
            <a:ext cx="838691" cy="276999"/>
          </a:xfrm>
          <a:prstGeom prst="rect">
            <a:avLst/>
          </a:prstGeom>
        </p:spPr>
        <p:txBody>
          <a:bodyPr wrap="none">
            <a:spAutoFit/>
          </a:bodyPr>
          <a:lstStyle/>
          <a:p>
            <a:r>
              <a:rPr lang="en-GB" sz="1200" dirty="0">
                <a:solidFill>
                  <a:srgbClr val="3366FF"/>
                </a:solidFill>
              </a:rPr>
              <a:t>seconds, s</a:t>
            </a:r>
            <a:endParaRPr lang="en-US" sz="1200" dirty="0">
              <a:solidFill>
                <a:srgbClr val="3366FF"/>
              </a:solidFill>
            </a:endParaRPr>
          </a:p>
        </p:txBody>
      </p:sp>
      <p:sp>
        <p:nvSpPr>
          <p:cNvPr id="17" name="TextBox 16"/>
          <p:cNvSpPr txBox="1"/>
          <p:nvPr/>
        </p:nvSpPr>
        <p:spPr>
          <a:xfrm>
            <a:off x="465722" y="6573945"/>
            <a:ext cx="2315662" cy="276999"/>
          </a:xfrm>
          <a:prstGeom prst="rect">
            <a:avLst/>
          </a:prstGeom>
          <a:noFill/>
        </p:spPr>
        <p:txBody>
          <a:bodyPr wrap="square" rtlCol="0">
            <a:spAutoFit/>
          </a:bodyPr>
          <a:lstStyle/>
          <a:p>
            <a:r>
              <a:rPr lang="en-US" sz="1200" dirty="0" err="1">
                <a:solidFill>
                  <a:srgbClr val="3366FF"/>
                </a:solidFill>
              </a:rPr>
              <a:t>metres</a:t>
            </a:r>
            <a:r>
              <a:rPr lang="en-US" sz="1200" dirty="0">
                <a:solidFill>
                  <a:srgbClr val="3366FF"/>
                </a:solidFill>
              </a:rPr>
              <a:t> per second squared, m/s</a:t>
            </a:r>
            <a:r>
              <a:rPr lang="en-US" sz="1200" baseline="30000" dirty="0">
                <a:solidFill>
                  <a:srgbClr val="3366FF"/>
                </a:solidFill>
              </a:rPr>
              <a:t>2</a:t>
            </a:r>
          </a:p>
        </p:txBody>
      </p:sp>
      <p:sp>
        <p:nvSpPr>
          <p:cNvPr id="18" name="TextBox 17"/>
          <p:cNvSpPr txBox="1"/>
          <p:nvPr/>
        </p:nvSpPr>
        <p:spPr>
          <a:xfrm>
            <a:off x="2073980" y="5564894"/>
            <a:ext cx="1768510" cy="276999"/>
          </a:xfrm>
          <a:prstGeom prst="rect">
            <a:avLst/>
          </a:prstGeom>
          <a:noFill/>
        </p:spPr>
        <p:txBody>
          <a:bodyPr wrap="square" rtlCol="0">
            <a:spAutoFit/>
          </a:bodyPr>
          <a:lstStyle/>
          <a:p>
            <a:r>
              <a:rPr lang="en-US" sz="1200" dirty="0" err="1">
                <a:solidFill>
                  <a:srgbClr val="3366FF"/>
                </a:solidFill>
              </a:rPr>
              <a:t>metres</a:t>
            </a:r>
            <a:r>
              <a:rPr lang="en-US" sz="1200" dirty="0">
                <a:solidFill>
                  <a:srgbClr val="3366FF"/>
                </a:solidFill>
              </a:rPr>
              <a:t> per second, m/s</a:t>
            </a:r>
          </a:p>
        </p:txBody>
      </p:sp>
      <p:cxnSp>
        <p:nvCxnSpPr>
          <p:cNvPr id="19" name="Straight Arrow Connector 18"/>
          <p:cNvCxnSpPr/>
          <p:nvPr/>
        </p:nvCxnSpPr>
        <p:spPr>
          <a:xfrm flipV="1">
            <a:off x="1109344" y="6350065"/>
            <a:ext cx="373132" cy="304988"/>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a:stCxn id="18" idx="2"/>
          </p:cNvCxnSpPr>
          <p:nvPr/>
        </p:nvCxnSpPr>
        <p:spPr>
          <a:xfrm flipH="1">
            <a:off x="2620613" y="5841893"/>
            <a:ext cx="337622" cy="18623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flipH="1" flipV="1">
            <a:off x="2904649" y="6445344"/>
            <a:ext cx="310823" cy="193634"/>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23" name="Group 22"/>
          <p:cNvGrpSpPr/>
          <p:nvPr/>
        </p:nvGrpSpPr>
        <p:grpSpPr>
          <a:xfrm>
            <a:off x="3528661" y="5290920"/>
            <a:ext cx="851865" cy="697030"/>
            <a:chOff x="4522631" y="3531618"/>
            <a:chExt cx="851865" cy="697030"/>
          </a:xfrm>
        </p:grpSpPr>
        <p:grpSp>
          <p:nvGrpSpPr>
            <p:cNvPr id="24" name="Group 23"/>
            <p:cNvGrpSpPr/>
            <p:nvPr/>
          </p:nvGrpSpPr>
          <p:grpSpPr>
            <a:xfrm>
              <a:off x="4522631" y="3531618"/>
              <a:ext cx="851865" cy="697030"/>
              <a:chOff x="4522631" y="3531618"/>
              <a:chExt cx="851865" cy="697030"/>
            </a:xfrm>
          </p:grpSpPr>
          <p:sp>
            <p:nvSpPr>
              <p:cNvPr id="29" name="Isosceles Triangle 28"/>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30" name="Straight Connector 29"/>
              <p:cNvCxnSpPr>
                <a:stCxn id="29" idx="1"/>
                <a:endCxn id="29"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31" name="Straight Connector 30"/>
              <p:cNvCxnSpPr>
                <a:stCxn id="29"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26" name="TextBox 25"/>
            <p:cNvSpPr txBox="1"/>
            <p:nvPr/>
          </p:nvSpPr>
          <p:spPr>
            <a:xfrm>
              <a:off x="4785933" y="3624557"/>
              <a:ext cx="418189" cy="276999"/>
            </a:xfrm>
            <a:prstGeom prst="rect">
              <a:avLst/>
            </a:prstGeom>
            <a:noFill/>
          </p:spPr>
          <p:txBody>
            <a:bodyPr wrap="square" rtlCol="0">
              <a:spAutoFit/>
            </a:bodyPr>
            <a:lstStyle/>
            <a:p>
              <a:r>
                <a:rPr lang="en-US" sz="1200" dirty="0" err="1">
                  <a:solidFill>
                    <a:srgbClr val="660066"/>
                  </a:solidFill>
                </a:rPr>
                <a:t>Δv</a:t>
              </a:r>
              <a:endParaRPr lang="en-US" sz="1200" dirty="0">
                <a:solidFill>
                  <a:srgbClr val="660066"/>
                </a:solidFill>
              </a:endParaRPr>
            </a:p>
          </p:txBody>
        </p:sp>
        <p:sp>
          <p:nvSpPr>
            <p:cNvPr id="27" name="TextBox 26"/>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a</a:t>
              </a:r>
            </a:p>
          </p:txBody>
        </p:sp>
        <p:sp>
          <p:nvSpPr>
            <p:cNvPr id="28" name="TextBox 27"/>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t</a:t>
              </a:r>
            </a:p>
          </p:txBody>
        </p:sp>
      </p:grpSp>
      <p:sp>
        <p:nvSpPr>
          <p:cNvPr id="32" name="TextBox 31"/>
          <p:cNvSpPr txBox="1"/>
          <p:nvPr/>
        </p:nvSpPr>
        <p:spPr>
          <a:xfrm>
            <a:off x="3818041" y="6100152"/>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pic>
        <p:nvPicPr>
          <p:cNvPr id="35" name="Picture 34" descr="Screen Shot 2019-07-24 at 10.06.12.png"/>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257238" y="4902877"/>
            <a:ext cx="2749230" cy="369726"/>
          </a:xfrm>
          <a:prstGeom prst="rect">
            <a:avLst/>
          </a:prstGeom>
        </p:spPr>
      </p:pic>
      <p:sp>
        <p:nvSpPr>
          <p:cNvPr id="36" name="Rectangle 35"/>
          <p:cNvSpPr/>
          <p:nvPr/>
        </p:nvSpPr>
        <p:spPr>
          <a:xfrm>
            <a:off x="3326666" y="4691876"/>
            <a:ext cx="838691" cy="276999"/>
          </a:xfrm>
          <a:prstGeom prst="rect">
            <a:avLst/>
          </a:prstGeom>
        </p:spPr>
        <p:txBody>
          <a:bodyPr wrap="none">
            <a:spAutoFit/>
          </a:bodyPr>
          <a:lstStyle/>
          <a:p>
            <a:r>
              <a:rPr lang="en-GB" sz="1200" dirty="0">
                <a:solidFill>
                  <a:srgbClr val="3366FF"/>
                </a:solidFill>
              </a:rPr>
              <a:t>seconds, s</a:t>
            </a:r>
            <a:endParaRPr lang="en-US" sz="1200" dirty="0">
              <a:solidFill>
                <a:srgbClr val="3366FF"/>
              </a:solidFill>
            </a:endParaRPr>
          </a:p>
        </p:txBody>
      </p:sp>
      <p:sp>
        <p:nvSpPr>
          <p:cNvPr id="37" name="TextBox 36"/>
          <p:cNvSpPr txBox="1"/>
          <p:nvPr/>
        </p:nvSpPr>
        <p:spPr>
          <a:xfrm>
            <a:off x="0" y="4636595"/>
            <a:ext cx="932487" cy="276999"/>
          </a:xfrm>
          <a:prstGeom prst="rect">
            <a:avLst/>
          </a:prstGeom>
          <a:noFill/>
        </p:spPr>
        <p:txBody>
          <a:bodyPr wrap="square" rtlCol="0">
            <a:spAutoFit/>
          </a:bodyPr>
          <a:lstStyle/>
          <a:p>
            <a:r>
              <a:rPr lang="en-US" sz="1200" dirty="0" err="1">
                <a:solidFill>
                  <a:srgbClr val="3366FF"/>
                </a:solidFill>
              </a:rPr>
              <a:t>metres</a:t>
            </a:r>
            <a:r>
              <a:rPr lang="en-US" sz="1200" dirty="0">
                <a:solidFill>
                  <a:srgbClr val="3366FF"/>
                </a:solidFill>
              </a:rPr>
              <a:t>, m</a:t>
            </a:r>
            <a:endParaRPr lang="en-US" sz="1200" baseline="30000" dirty="0">
              <a:solidFill>
                <a:srgbClr val="3366FF"/>
              </a:solidFill>
            </a:endParaRPr>
          </a:p>
        </p:txBody>
      </p:sp>
      <p:sp>
        <p:nvSpPr>
          <p:cNvPr id="38" name="TextBox 37"/>
          <p:cNvSpPr txBox="1"/>
          <p:nvPr/>
        </p:nvSpPr>
        <p:spPr>
          <a:xfrm>
            <a:off x="1447484" y="4575969"/>
            <a:ext cx="1768510" cy="276999"/>
          </a:xfrm>
          <a:prstGeom prst="rect">
            <a:avLst/>
          </a:prstGeom>
          <a:noFill/>
        </p:spPr>
        <p:txBody>
          <a:bodyPr wrap="square" rtlCol="0">
            <a:spAutoFit/>
          </a:bodyPr>
          <a:lstStyle/>
          <a:p>
            <a:r>
              <a:rPr lang="en-US" sz="1200" dirty="0" err="1">
                <a:solidFill>
                  <a:srgbClr val="3366FF"/>
                </a:solidFill>
              </a:rPr>
              <a:t>metres</a:t>
            </a:r>
            <a:r>
              <a:rPr lang="en-US" sz="1200" dirty="0">
                <a:solidFill>
                  <a:srgbClr val="3366FF"/>
                </a:solidFill>
              </a:rPr>
              <a:t> per second, m/s</a:t>
            </a:r>
          </a:p>
        </p:txBody>
      </p:sp>
      <p:cxnSp>
        <p:nvCxnSpPr>
          <p:cNvPr id="39" name="Straight Arrow Connector 38"/>
          <p:cNvCxnSpPr/>
          <p:nvPr/>
        </p:nvCxnSpPr>
        <p:spPr>
          <a:xfrm>
            <a:off x="787791" y="4838577"/>
            <a:ext cx="245041" cy="104613"/>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flipH="1">
            <a:off x="2170968" y="4820818"/>
            <a:ext cx="337622" cy="18623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36" idx="1"/>
          </p:cNvCxnSpPr>
          <p:nvPr/>
        </p:nvCxnSpPr>
        <p:spPr>
          <a:xfrm flipH="1">
            <a:off x="2953404" y="4830376"/>
            <a:ext cx="373262" cy="143793"/>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42" name="Group 41"/>
          <p:cNvGrpSpPr/>
          <p:nvPr/>
        </p:nvGrpSpPr>
        <p:grpSpPr>
          <a:xfrm>
            <a:off x="152937" y="5250420"/>
            <a:ext cx="851865" cy="697030"/>
            <a:chOff x="4522631" y="3531618"/>
            <a:chExt cx="851865" cy="697030"/>
          </a:xfrm>
        </p:grpSpPr>
        <p:grpSp>
          <p:nvGrpSpPr>
            <p:cNvPr id="43" name="Group 42"/>
            <p:cNvGrpSpPr/>
            <p:nvPr/>
          </p:nvGrpSpPr>
          <p:grpSpPr>
            <a:xfrm>
              <a:off x="4522631" y="3531618"/>
              <a:ext cx="851865" cy="697030"/>
              <a:chOff x="4522631" y="3531618"/>
              <a:chExt cx="851865" cy="697030"/>
            </a:xfrm>
          </p:grpSpPr>
          <p:sp>
            <p:nvSpPr>
              <p:cNvPr id="47" name="Isosceles Triangle 46"/>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48" name="Straight Connector 47"/>
              <p:cNvCxnSpPr>
                <a:stCxn id="47" idx="1"/>
                <a:endCxn id="47"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7"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44" name="TextBox 43"/>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s</a:t>
              </a:r>
            </a:p>
          </p:txBody>
        </p:sp>
        <p:sp>
          <p:nvSpPr>
            <p:cNvPr id="45" name="TextBox 44"/>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v</a:t>
              </a:r>
            </a:p>
          </p:txBody>
        </p:sp>
        <p:sp>
          <p:nvSpPr>
            <p:cNvPr id="46" name="TextBox 45"/>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t</a:t>
              </a:r>
            </a:p>
          </p:txBody>
        </p:sp>
      </p:grpSp>
      <p:sp>
        <p:nvSpPr>
          <p:cNvPr id="50" name="TextBox 49"/>
          <p:cNvSpPr txBox="1"/>
          <p:nvPr/>
        </p:nvSpPr>
        <p:spPr>
          <a:xfrm>
            <a:off x="796018" y="5207677"/>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52" name="TextBox 51"/>
          <p:cNvSpPr txBox="1"/>
          <p:nvPr/>
        </p:nvSpPr>
        <p:spPr>
          <a:xfrm>
            <a:off x="2154363" y="3809777"/>
            <a:ext cx="1270112" cy="461665"/>
          </a:xfrm>
          <a:prstGeom prst="rect">
            <a:avLst/>
          </a:prstGeom>
          <a:noFill/>
        </p:spPr>
        <p:txBody>
          <a:bodyPr wrap="square" rtlCol="0">
            <a:spAutoFit/>
          </a:bodyPr>
          <a:lstStyle/>
          <a:p>
            <a:r>
              <a:rPr lang="en-US" sz="1200" dirty="0"/>
              <a:t>Lower terminal velocity reached</a:t>
            </a:r>
          </a:p>
        </p:txBody>
      </p:sp>
      <p:sp>
        <p:nvSpPr>
          <p:cNvPr id="53" name="TextBox 52"/>
          <p:cNvSpPr txBox="1"/>
          <p:nvPr/>
        </p:nvSpPr>
        <p:spPr>
          <a:xfrm>
            <a:off x="2154366" y="868050"/>
            <a:ext cx="1350498" cy="461665"/>
          </a:xfrm>
          <a:prstGeom prst="rect">
            <a:avLst/>
          </a:prstGeom>
          <a:noFill/>
        </p:spPr>
        <p:txBody>
          <a:bodyPr wrap="square" rtlCol="0">
            <a:spAutoFit/>
          </a:bodyPr>
          <a:lstStyle/>
          <a:p>
            <a:r>
              <a:rPr lang="en-US" sz="1200" dirty="0"/>
              <a:t>Initial acceleration due to weight</a:t>
            </a:r>
          </a:p>
        </p:txBody>
      </p:sp>
      <p:sp>
        <p:nvSpPr>
          <p:cNvPr id="54" name="TextBox 53"/>
          <p:cNvSpPr txBox="1"/>
          <p:nvPr/>
        </p:nvSpPr>
        <p:spPr>
          <a:xfrm>
            <a:off x="2162070" y="1261575"/>
            <a:ext cx="1350498" cy="646331"/>
          </a:xfrm>
          <a:prstGeom prst="rect">
            <a:avLst/>
          </a:prstGeom>
          <a:noFill/>
        </p:spPr>
        <p:txBody>
          <a:bodyPr wrap="square" rtlCol="0">
            <a:spAutoFit/>
          </a:bodyPr>
          <a:lstStyle/>
          <a:p>
            <a:r>
              <a:rPr lang="en-US" sz="1200" dirty="0"/>
              <a:t>Drag forces increasing, but still accelerating</a:t>
            </a:r>
          </a:p>
        </p:txBody>
      </p:sp>
      <p:sp>
        <p:nvSpPr>
          <p:cNvPr id="55" name="TextBox 54"/>
          <p:cNvSpPr txBox="1"/>
          <p:nvPr/>
        </p:nvSpPr>
        <p:spPr>
          <a:xfrm>
            <a:off x="2153696" y="1864075"/>
            <a:ext cx="1479790" cy="646331"/>
          </a:xfrm>
          <a:prstGeom prst="rect">
            <a:avLst/>
          </a:prstGeom>
          <a:noFill/>
        </p:spPr>
        <p:txBody>
          <a:bodyPr wrap="square" rtlCol="0">
            <a:spAutoFit/>
          </a:bodyPr>
          <a:lstStyle/>
          <a:p>
            <a:r>
              <a:rPr lang="en-US" sz="1200" dirty="0"/>
              <a:t>Drag balances weight and terminal velocity reached</a:t>
            </a:r>
          </a:p>
        </p:txBody>
      </p:sp>
      <p:sp>
        <p:nvSpPr>
          <p:cNvPr id="56" name="TextBox 55"/>
          <p:cNvSpPr txBox="1"/>
          <p:nvPr/>
        </p:nvSpPr>
        <p:spPr>
          <a:xfrm>
            <a:off x="2161398" y="2884526"/>
            <a:ext cx="1456009" cy="830997"/>
          </a:xfrm>
          <a:prstGeom prst="rect">
            <a:avLst/>
          </a:prstGeom>
          <a:noFill/>
        </p:spPr>
        <p:txBody>
          <a:bodyPr wrap="square" rtlCol="0">
            <a:spAutoFit/>
          </a:bodyPr>
          <a:lstStyle/>
          <a:p>
            <a:r>
              <a:rPr lang="en-US" sz="1200" dirty="0"/>
              <a:t>Larger surface area means the drag force increases causing deceleration</a:t>
            </a:r>
          </a:p>
        </p:txBody>
      </p:sp>
      <p:sp>
        <p:nvSpPr>
          <p:cNvPr id="57" name="Rectangle 56"/>
          <p:cNvSpPr/>
          <p:nvPr/>
        </p:nvSpPr>
        <p:spPr>
          <a:xfrm>
            <a:off x="-32154" y="1039514"/>
            <a:ext cx="2138289" cy="2492990"/>
          </a:xfrm>
          <a:prstGeom prst="rect">
            <a:avLst/>
          </a:prstGeom>
        </p:spPr>
        <p:txBody>
          <a:bodyPr wrap="square">
            <a:spAutoFit/>
          </a:bodyPr>
          <a:lstStyle/>
          <a:p>
            <a:r>
              <a:rPr lang="en-GB" sz="1200" b="1" dirty="0"/>
              <a:t>Distance</a:t>
            </a:r>
            <a:r>
              <a:rPr lang="en-GB" sz="1200" dirty="0"/>
              <a:t> is a scalar quantity (magnitude only) and measures how far something moves. </a:t>
            </a:r>
            <a:r>
              <a:rPr lang="en-GB" sz="1200" b="1" dirty="0"/>
              <a:t>Displacement</a:t>
            </a:r>
            <a:r>
              <a:rPr lang="en-GB" sz="1200" dirty="0"/>
              <a:t> is a vector quantity (magnitude and direction) and measures how far something is from its starting point.</a:t>
            </a:r>
          </a:p>
          <a:p>
            <a:r>
              <a:rPr lang="en-GB" sz="1200" b="1" dirty="0"/>
              <a:t>Speed</a:t>
            </a:r>
            <a:r>
              <a:rPr lang="en-GB" sz="1200" dirty="0"/>
              <a:t> is a scalar quantity, the speed of a moving object is rarely constant and an average speed is often calculated. Velocity is a vector quantity. </a:t>
            </a:r>
            <a:endParaRPr lang="en-US" sz="1200" dirty="0"/>
          </a:p>
        </p:txBody>
      </p:sp>
      <p:sp>
        <p:nvSpPr>
          <p:cNvPr id="58" name="TextBox 57"/>
          <p:cNvSpPr txBox="1"/>
          <p:nvPr/>
        </p:nvSpPr>
        <p:spPr>
          <a:xfrm>
            <a:off x="0" y="3671519"/>
            <a:ext cx="1736355" cy="1015663"/>
          </a:xfrm>
          <a:prstGeom prst="rect">
            <a:avLst/>
          </a:prstGeom>
          <a:noFill/>
        </p:spPr>
        <p:txBody>
          <a:bodyPr wrap="square" rtlCol="0">
            <a:spAutoFit/>
          </a:bodyPr>
          <a:lstStyle/>
          <a:p>
            <a:r>
              <a:rPr lang="en-GB" sz="2000" dirty="0"/>
              <a:t>12. Velocity and acceleration</a:t>
            </a:r>
          </a:p>
        </p:txBody>
      </p:sp>
      <p:cxnSp>
        <p:nvCxnSpPr>
          <p:cNvPr id="59" name="Straight Connector 58"/>
          <p:cNvCxnSpPr/>
          <p:nvPr/>
        </p:nvCxnSpPr>
        <p:spPr>
          <a:xfrm flipH="1">
            <a:off x="2041825" y="466175"/>
            <a:ext cx="11647" cy="397052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H="1">
            <a:off x="4363348" y="0"/>
            <a:ext cx="12968" cy="442062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flipV="1">
            <a:off x="2041824" y="4420627"/>
            <a:ext cx="7134332" cy="131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16076" y="3597840"/>
            <a:ext cx="207397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a:off x="4525444" y="4404552"/>
            <a:ext cx="7290" cy="248559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0" y="4790352"/>
            <a:ext cx="4437352" cy="1623577"/>
          </a:xfrm>
          <a:prstGeom prst="line">
            <a:avLst/>
          </a:prstGeom>
          <a:ln w="6350" cmpd="sng">
            <a:solidFill>
              <a:srgbClr val="000000"/>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63969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3851920" cy="523220"/>
          </a:xfrm>
          <a:prstGeom prst="rect">
            <a:avLst/>
          </a:prstGeom>
          <a:noFill/>
        </p:spPr>
        <p:txBody>
          <a:bodyPr wrap="square" rtlCol="0">
            <a:spAutoFit/>
          </a:bodyPr>
          <a:lstStyle/>
          <a:p>
            <a:r>
              <a:rPr lang="en-GB" sz="2800" b="1" dirty="0"/>
              <a:t>Forces (and motion 2)</a:t>
            </a:r>
          </a:p>
        </p:txBody>
      </p:sp>
      <p:sp>
        <p:nvSpPr>
          <p:cNvPr id="22" name="TextBox 21"/>
          <p:cNvSpPr txBox="1"/>
          <p:nvPr/>
        </p:nvSpPr>
        <p:spPr>
          <a:xfrm>
            <a:off x="0" y="448793"/>
            <a:ext cx="3247628" cy="400110"/>
          </a:xfrm>
          <a:prstGeom prst="rect">
            <a:avLst/>
          </a:prstGeom>
          <a:noFill/>
        </p:spPr>
        <p:txBody>
          <a:bodyPr wrap="square" rtlCol="0">
            <a:spAutoFit/>
          </a:bodyPr>
          <a:lstStyle/>
          <a:p>
            <a:r>
              <a:rPr lang="en-GB" sz="2000" dirty="0"/>
              <a:t>14. Newton’s laws of motion</a:t>
            </a:r>
          </a:p>
        </p:txBody>
      </p:sp>
      <p:pic>
        <p:nvPicPr>
          <p:cNvPr id="5" name="Picture 4" descr="elated image"/>
          <p:cNvPicPr/>
          <p:nvPr/>
        </p:nvPicPr>
        <p:blipFill rotWithShape="1">
          <a:blip r:embed="rId3" cstate="print">
            <a:extLst>
              <a:ext uri="{28A0092B-C50C-407E-A947-70E740481C1C}">
                <a14:useLocalDpi xmlns:a14="http://schemas.microsoft.com/office/drawing/2010/main"/>
              </a:ext>
            </a:extLst>
          </a:blip>
          <a:srcRect/>
          <a:stretch/>
        </p:blipFill>
        <p:spPr bwMode="auto">
          <a:xfrm>
            <a:off x="16077" y="835901"/>
            <a:ext cx="3617406" cy="4870728"/>
          </a:xfrm>
          <a:prstGeom prst="rect">
            <a:avLst/>
          </a:prstGeom>
          <a:noFill/>
          <a:ln>
            <a:noFill/>
          </a:ln>
        </p:spPr>
      </p:pic>
      <p:pic>
        <p:nvPicPr>
          <p:cNvPr id="6" name="Picture 5" descr="mage result for stopping distances"/>
          <p:cNvPicPr/>
          <p:nvPr/>
        </p:nvPicPr>
        <p:blipFill rotWithShape="1">
          <a:blip r:embed="rId4" cstate="print">
            <a:extLst>
              <a:ext uri="{28A0092B-C50C-407E-A947-70E740481C1C}">
                <a14:useLocalDpi xmlns:a14="http://schemas.microsoft.com/office/drawing/2010/main"/>
              </a:ext>
            </a:extLst>
          </a:blip>
          <a:srcRect l="-1626" r="-299"/>
          <a:stretch/>
        </p:blipFill>
        <p:spPr bwMode="auto">
          <a:xfrm>
            <a:off x="6045200" y="16075"/>
            <a:ext cx="3098800" cy="2455545"/>
          </a:xfrm>
          <a:prstGeom prst="rect">
            <a:avLst/>
          </a:prstGeom>
          <a:noFill/>
          <a:ln>
            <a:noFill/>
          </a:ln>
          <a:extLst>
            <a:ext uri="{53640926-AAD7-44d8-BBD7-CCE9431645EC}">
              <a14:shadowObscured xmlns="" xmlns:a14="http://schemas.microsoft.com/office/drawing/2010/main"/>
            </a:ext>
          </a:extLst>
        </p:spPr>
      </p:pic>
      <p:pic>
        <p:nvPicPr>
          <p:cNvPr id="7" name="Picture 6" descr="mage result for momentum impulse"/>
          <p:cNvPicPr/>
          <p:nvPr/>
        </p:nvPicPr>
        <p:blipFill rotWithShape="1">
          <a:blip r:embed="rId5" cstate="print">
            <a:extLst>
              <a:ext uri="{28A0092B-C50C-407E-A947-70E740481C1C}">
                <a14:useLocalDpi xmlns:a14="http://schemas.microsoft.com/office/drawing/2010/main"/>
              </a:ext>
            </a:extLst>
          </a:blip>
          <a:srcRect/>
          <a:stretch/>
        </p:blipFill>
        <p:spPr bwMode="auto">
          <a:xfrm>
            <a:off x="3762619" y="4468852"/>
            <a:ext cx="2411088" cy="2105826"/>
          </a:xfrm>
          <a:prstGeom prst="rect">
            <a:avLst/>
          </a:prstGeom>
          <a:noFill/>
          <a:ln>
            <a:noFill/>
          </a:ln>
          <a:extLst>
            <a:ext uri="{53640926-AAD7-44d8-BBD7-CCE9431645EC}">
              <a14:shadowObscured xmlns="" xmlns:a14="http://schemas.microsoft.com/office/drawing/2010/main"/>
            </a:ext>
          </a:extLst>
        </p:spPr>
      </p:pic>
      <p:sp>
        <p:nvSpPr>
          <p:cNvPr id="8" name="TextBox 7"/>
          <p:cNvSpPr txBox="1"/>
          <p:nvPr/>
        </p:nvSpPr>
        <p:spPr>
          <a:xfrm>
            <a:off x="3737652" y="-64300"/>
            <a:ext cx="3247628" cy="400110"/>
          </a:xfrm>
          <a:prstGeom prst="rect">
            <a:avLst/>
          </a:prstGeom>
          <a:noFill/>
        </p:spPr>
        <p:txBody>
          <a:bodyPr wrap="square" rtlCol="0">
            <a:spAutoFit/>
          </a:bodyPr>
          <a:lstStyle/>
          <a:p>
            <a:r>
              <a:rPr lang="en-GB" sz="2000" dirty="0"/>
              <a:t>15. Stopping distances</a:t>
            </a:r>
          </a:p>
        </p:txBody>
      </p:sp>
      <p:sp>
        <p:nvSpPr>
          <p:cNvPr id="9" name="TextBox 8"/>
          <p:cNvSpPr txBox="1"/>
          <p:nvPr/>
        </p:nvSpPr>
        <p:spPr>
          <a:xfrm>
            <a:off x="3753728" y="3366095"/>
            <a:ext cx="3247628" cy="400110"/>
          </a:xfrm>
          <a:prstGeom prst="rect">
            <a:avLst/>
          </a:prstGeom>
          <a:noFill/>
        </p:spPr>
        <p:txBody>
          <a:bodyPr wrap="square" rtlCol="0">
            <a:spAutoFit/>
          </a:bodyPr>
          <a:lstStyle/>
          <a:p>
            <a:r>
              <a:rPr lang="en-GB" sz="2000" dirty="0"/>
              <a:t>16. Momentum</a:t>
            </a:r>
          </a:p>
        </p:txBody>
      </p:sp>
      <p:sp>
        <p:nvSpPr>
          <p:cNvPr id="2" name="Rectangle 1"/>
          <p:cNvSpPr/>
          <p:nvPr/>
        </p:nvSpPr>
        <p:spPr>
          <a:xfrm>
            <a:off x="0" y="1851985"/>
            <a:ext cx="1382653" cy="120032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en-GB" sz="1200" dirty="0"/>
              <a:t>An object will continue to be at rest or a steady speed unless acted on by a resultant force. </a:t>
            </a:r>
            <a:endParaRPr lang="en-US" sz="1200" dirty="0"/>
          </a:p>
        </p:txBody>
      </p:sp>
      <p:sp>
        <p:nvSpPr>
          <p:cNvPr id="10" name="Rectangle 9"/>
          <p:cNvSpPr/>
          <p:nvPr/>
        </p:nvSpPr>
        <p:spPr>
          <a:xfrm>
            <a:off x="0" y="3134261"/>
            <a:ext cx="1366576" cy="1200329"/>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r>
              <a:rPr lang="en-GB" sz="1200" dirty="0"/>
              <a:t>Acceleration is proportional to the resultant force, and inversely proportional to the mass. </a:t>
            </a:r>
            <a:endParaRPr lang="en-US" sz="1200" dirty="0"/>
          </a:p>
        </p:txBody>
      </p:sp>
      <p:sp>
        <p:nvSpPr>
          <p:cNvPr id="11" name="Rectangle 10"/>
          <p:cNvSpPr/>
          <p:nvPr/>
        </p:nvSpPr>
        <p:spPr>
          <a:xfrm>
            <a:off x="0" y="4536511"/>
            <a:ext cx="1382653" cy="101566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en-GB" sz="1200" dirty="0"/>
              <a:t>When two objects interact, the forces are equal in size, but opposite in direction </a:t>
            </a:r>
            <a:endParaRPr lang="en-US" sz="1200" dirty="0"/>
          </a:p>
        </p:txBody>
      </p:sp>
      <p:sp>
        <p:nvSpPr>
          <p:cNvPr id="12" name="TextBox 11"/>
          <p:cNvSpPr txBox="1"/>
          <p:nvPr/>
        </p:nvSpPr>
        <p:spPr>
          <a:xfrm>
            <a:off x="3263705" y="3793702"/>
            <a:ext cx="369779" cy="52322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US" sz="2800" dirty="0"/>
              <a:t>2</a:t>
            </a:r>
          </a:p>
        </p:txBody>
      </p:sp>
      <p:sp>
        <p:nvSpPr>
          <p:cNvPr id="15" name="TextBox 14"/>
          <p:cNvSpPr txBox="1"/>
          <p:nvPr/>
        </p:nvSpPr>
        <p:spPr>
          <a:xfrm>
            <a:off x="3255331" y="2515426"/>
            <a:ext cx="369779" cy="52322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US" sz="2800" dirty="0"/>
              <a:t>1</a:t>
            </a:r>
          </a:p>
        </p:txBody>
      </p:sp>
      <p:sp>
        <p:nvSpPr>
          <p:cNvPr id="16" name="TextBox 15"/>
          <p:cNvSpPr txBox="1"/>
          <p:nvPr/>
        </p:nvSpPr>
        <p:spPr>
          <a:xfrm>
            <a:off x="3246957" y="5175528"/>
            <a:ext cx="369779" cy="52322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r>
              <a:rPr lang="en-US" sz="2800" dirty="0"/>
              <a:t>3</a:t>
            </a:r>
          </a:p>
        </p:txBody>
      </p:sp>
      <p:pic>
        <p:nvPicPr>
          <p:cNvPr id="13" name="Picture 12" descr="Screen Shot 2019-07-24 at 10.36.08.png"/>
          <p:cNvPicPr>
            <a:picLocks noChangeAspect="1"/>
          </p:cNvPicPr>
          <p:nvPr/>
        </p:nvPicPr>
        <p:blipFill rotWithShape="1">
          <a:blip r:embed="rId6" cstate="print">
            <a:extLst>
              <a:ext uri="{28A0092B-C50C-407E-A947-70E740481C1C}">
                <a14:useLocalDpi xmlns:a14="http://schemas.microsoft.com/office/drawing/2010/main"/>
              </a:ext>
            </a:extLst>
          </a:blip>
          <a:srcRect/>
          <a:stretch/>
        </p:blipFill>
        <p:spPr>
          <a:xfrm>
            <a:off x="980719" y="6124578"/>
            <a:ext cx="2218677" cy="305425"/>
          </a:xfrm>
          <a:prstGeom prst="rect">
            <a:avLst/>
          </a:prstGeom>
        </p:spPr>
      </p:pic>
      <p:sp>
        <p:nvSpPr>
          <p:cNvPr id="19" name="Rectangle 18"/>
          <p:cNvSpPr/>
          <p:nvPr/>
        </p:nvSpPr>
        <p:spPr>
          <a:xfrm>
            <a:off x="689458" y="6532776"/>
            <a:ext cx="916838" cy="276999"/>
          </a:xfrm>
          <a:prstGeom prst="rect">
            <a:avLst/>
          </a:prstGeom>
        </p:spPr>
        <p:txBody>
          <a:bodyPr wrap="none">
            <a:spAutoFit/>
          </a:bodyPr>
          <a:lstStyle/>
          <a:p>
            <a:r>
              <a:rPr lang="en-GB" sz="1200" dirty="0" err="1">
                <a:solidFill>
                  <a:srgbClr val="3366FF"/>
                </a:solidFill>
              </a:rPr>
              <a:t>newtons</a:t>
            </a:r>
            <a:r>
              <a:rPr lang="en-GB" sz="1200" dirty="0">
                <a:solidFill>
                  <a:srgbClr val="3366FF"/>
                </a:solidFill>
              </a:rPr>
              <a:t>, N</a:t>
            </a:r>
            <a:endParaRPr lang="en-US" sz="1200" dirty="0">
              <a:solidFill>
                <a:srgbClr val="3366FF"/>
              </a:solidFill>
            </a:endParaRPr>
          </a:p>
        </p:txBody>
      </p:sp>
      <p:sp>
        <p:nvSpPr>
          <p:cNvPr id="20" name="TextBox 19"/>
          <p:cNvSpPr txBox="1"/>
          <p:nvPr/>
        </p:nvSpPr>
        <p:spPr>
          <a:xfrm>
            <a:off x="1526838" y="6581001"/>
            <a:ext cx="2315662" cy="276999"/>
          </a:xfrm>
          <a:prstGeom prst="rect">
            <a:avLst/>
          </a:prstGeom>
          <a:noFill/>
        </p:spPr>
        <p:txBody>
          <a:bodyPr wrap="square" rtlCol="0">
            <a:spAutoFit/>
          </a:bodyPr>
          <a:lstStyle/>
          <a:p>
            <a:r>
              <a:rPr lang="en-US" sz="1200" dirty="0" err="1">
                <a:solidFill>
                  <a:srgbClr val="3366FF"/>
                </a:solidFill>
              </a:rPr>
              <a:t>metres</a:t>
            </a:r>
            <a:r>
              <a:rPr lang="en-US" sz="1200" dirty="0">
                <a:solidFill>
                  <a:srgbClr val="3366FF"/>
                </a:solidFill>
              </a:rPr>
              <a:t> per second squared, m/s</a:t>
            </a:r>
            <a:r>
              <a:rPr lang="en-US" sz="1200" baseline="30000" dirty="0">
                <a:solidFill>
                  <a:srgbClr val="3366FF"/>
                </a:solidFill>
              </a:rPr>
              <a:t>2</a:t>
            </a:r>
          </a:p>
        </p:txBody>
      </p:sp>
      <p:sp>
        <p:nvSpPr>
          <p:cNvPr id="21" name="TextBox 20"/>
          <p:cNvSpPr txBox="1"/>
          <p:nvPr/>
        </p:nvSpPr>
        <p:spPr>
          <a:xfrm>
            <a:off x="627017" y="5789944"/>
            <a:ext cx="1141493" cy="276999"/>
          </a:xfrm>
          <a:prstGeom prst="rect">
            <a:avLst/>
          </a:prstGeom>
          <a:noFill/>
        </p:spPr>
        <p:txBody>
          <a:bodyPr wrap="square" rtlCol="0">
            <a:spAutoFit/>
          </a:bodyPr>
          <a:lstStyle/>
          <a:p>
            <a:r>
              <a:rPr lang="en-US" sz="1200" dirty="0">
                <a:solidFill>
                  <a:srgbClr val="3366FF"/>
                </a:solidFill>
              </a:rPr>
              <a:t>kilograms, kg</a:t>
            </a:r>
          </a:p>
        </p:txBody>
      </p:sp>
      <p:cxnSp>
        <p:nvCxnSpPr>
          <p:cNvPr id="23" name="Straight Arrow Connector 22"/>
          <p:cNvCxnSpPr/>
          <p:nvPr/>
        </p:nvCxnSpPr>
        <p:spPr>
          <a:xfrm flipV="1">
            <a:off x="1109344" y="6365703"/>
            <a:ext cx="176845" cy="28935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stCxn id="21" idx="2"/>
          </p:cNvCxnSpPr>
          <p:nvPr/>
        </p:nvCxnSpPr>
        <p:spPr>
          <a:xfrm>
            <a:off x="1197764" y="6066943"/>
            <a:ext cx="570746" cy="8978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V="1">
            <a:off x="2620611" y="6364969"/>
            <a:ext cx="155420" cy="241859"/>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27" name="Group 26"/>
          <p:cNvGrpSpPr/>
          <p:nvPr/>
        </p:nvGrpSpPr>
        <p:grpSpPr>
          <a:xfrm>
            <a:off x="0" y="5789245"/>
            <a:ext cx="851865" cy="697030"/>
            <a:chOff x="4522631" y="3531618"/>
            <a:chExt cx="851865" cy="697030"/>
          </a:xfrm>
        </p:grpSpPr>
        <p:grpSp>
          <p:nvGrpSpPr>
            <p:cNvPr id="28" name="Group 27"/>
            <p:cNvGrpSpPr/>
            <p:nvPr/>
          </p:nvGrpSpPr>
          <p:grpSpPr>
            <a:xfrm>
              <a:off x="4522631" y="3531618"/>
              <a:ext cx="851865" cy="697030"/>
              <a:chOff x="4522631" y="3531618"/>
              <a:chExt cx="851865" cy="697030"/>
            </a:xfrm>
          </p:grpSpPr>
          <p:sp>
            <p:nvSpPr>
              <p:cNvPr id="32" name="Isosceles Triangle 31"/>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33" name="Straight Connector 32"/>
              <p:cNvCxnSpPr>
                <a:stCxn id="32" idx="1"/>
                <a:endCxn id="32"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a:stCxn id="32"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29" name="TextBox 28"/>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F</a:t>
              </a:r>
            </a:p>
          </p:txBody>
        </p:sp>
        <p:sp>
          <p:nvSpPr>
            <p:cNvPr id="30" name="TextBox 29"/>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m</a:t>
              </a:r>
            </a:p>
          </p:txBody>
        </p:sp>
        <p:sp>
          <p:nvSpPr>
            <p:cNvPr id="31" name="TextBox 30"/>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a</a:t>
              </a:r>
            </a:p>
          </p:txBody>
        </p:sp>
      </p:grpSp>
      <p:sp>
        <p:nvSpPr>
          <p:cNvPr id="35" name="TextBox 34"/>
          <p:cNvSpPr txBox="1"/>
          <p:nvPr/>
        </p:nvSpPr>
        <p:spPr>
          <a:xfrm>
            <a:off x="120247" y="6544224"/>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37" name="Freeform 36"/>
          <p:cNvSpPr/>
          <p:nvPr/>
        </p:nvSpPr>
        <p:spPr>
          <a:xfrm>
            <a:off x="1254034" y="4179502"/>
            <a:ext cx="1400566" cy="1945076"/>
          </a:xfrm>
          <a:custGeom>
            <a:avLst/>
            <a:gdLst>
              <a:gd name="connsiteX0" fmla="*/ 0 w 1400566"/>
              <a:gd name="connsiteY0" fmla="*/ 0 h 1945076"/>
              <a:gd name="connsiteX1" fmla="*/ 1350499 w 1400566"/>
              <a:gd name="connsiteY1" fmla="*/ 1302075 h 1945076"/>
              <a:gd name="connsiteX2" fmla="*/ 980719 w 1400566"/>
              <a:gd name="connsiteY2" fmla="*/ 1945076 h 1945076"/>
            </a:gdLst>
            <a:ahLst/>
            <a:cxnLst>
              <a:cxn ang="0">
                <a:pos x="connsiteX0" y="connsiteY0"/>
              </a:cxn>
              <a:cxn ang="0">
                <a:pos x="connsiteX1" y="connsiteY1"/>
              </a:cxn>
              <a:cxn ang="0">
                <a:pos x="connsiteX2" y="connsiteY2"/>
              </a:cxn>
            </a:cxnLst>
            <a:rect l="l" t="t" r="r" b="b"/>
            <a:pathLst>
              <a:path w="1400566" h="1945076">
                <a:moveTo>
                  <a:pt x="0" y="0"/>
                </a:moveTo>
                <a:cubicBezTo>
                  <a:pt x="593523" y="488948"/>
                  <a:pt x="1187046" y="977896"/>
                  <a:pt x="1350499" y="1302075"/>
                </a:cubicBezTo>
                <a:cubicBezTo>
                  <a:pt x="1513952" y="1626254"/>
                  <a:pt x="1247335" y="1785665"/>
                  <a:pt x="980719" y="1945076"/>
                </a:cubicBezTo>
              </a:path>
            </a:pathLst>
          </a:custGeom>
          <a:ln>
            <a:headEnd type="none"/>
            <a:tailEnd type="arrow"/>
          </a:ln>
          <a:effectLst/>
        </p:spPr>
        <p:style>
          <a:lnRef idx="3">
            <a:schemeClr val="accent6"/>
          </a:lnRef>
          <a:fillRef idx="0">
            <a:schemeClr val="accent6"/>
          </a:fillRef>
          <a:effectRef idx="2">
            <a:schemeClr val="accent6"/>
          </a:effectRef>
          <a:fontRef idx="minor">
            <a:schemeClr val="tx1"/>
          </a:fontRef>
        </p:style>
        <p:txBody>
          <a:bodyPr rtlCol="0" anchor="ctr"/>
          <a:lstStyle/>
          <a:p>
            <a:pPr algn="ctr"/>
            <a:endParaRPr lang="en-US"/>
          </a:p>
        </p:txBody>
      </p:sp>
      <p:cxnSp>
        <p:nvCxnSpPr>
          <p:cNvPr id="39" name="Straight Connector 38"/>
          <p:cNvCxnSpPr/>
          <p:nvPr/>
        </p:nvCxnSpPr>
        <p:spPr>
          <a:xfrm flipH="1">
            <a:off x="3729181" y="0"/>
            <a:ext cx="20118" cy="6858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42" name="Picture 41" descr="Screen Shot 2019-07-24 at 10.48.01.png"/>
          <p:cNvPicPr>
            <a:picLocks noChangeAspect="1"/>
          </p:cNvPicPr>
          <p:nvPr/>
        </p:nvPicPr>
        <p:blipFill rotWithShape="1">
          <a:blip r:embed="rId7" cstate="print">
            <a:extLst>
              <a:ext uri="{28A0092B-C50C-407E-A947-70E740481C1C}">
                <a14:useLocalDpi xmlns:a14="http://schemas.microsoft.com/office/drawing/2010/main"/>
              </a:ext>
            </a:extLst>
          </a:blip>
          <a:srcRect/>
          <a:stretch/>
        </p:blipFill>
        <p:spPr>
          <a:xfrm>
            <a:off x="6318403" y="3697252"/>
            <a:ext cx="2315141" cy="337575"/>
          </a:xfrm>
          <a:prstGeom prst="rect">
            <a:avLst/>
          </a:prstGeom>
        </p:spPr>
      </p:pic>
      <p:pic>
        <p:nvPicPr>
          <p:cNvPr id="43" name="Picture 42" descr="Screen Shot 2019-07-24 at 10.49.25.png"/>
          <p:cNvPicPr>
            <a:picLocks noChangeAspect="1"/>
          </p:cNvPicPr>
          <p:nvPr/>
        </p:nvPicPr>
        <p:blipFill rotWithShape="1">
          <a:blip r:embed="rId8" cstate="print">
            <a:extLst>
              <a:ext uri="{28A0092B-C50C-407E-A947-70E740481C1C}">
                <a14:useLocalDpi xmlns:a14="http://schemas.microsoft.com/office/drawing/2010/main"/>
              </a:ext>
            </a:extLst>
          </a:blip>
          <a:srcRect/>
          <a:stretch/>
        </p:blipFill>
        <p:spPr>
          <a:xfrm>
            <a:off x="6362612" y="6070325"/>
            <a:ext cx="2797461" cy="321500"/>
          </a:xfrm>
          <a:prstGeom prst="rect">
            <a:avLst/>
          </a:prstGeom>
        </p:spPr>
      </p:pic>
      <p:sp>
        <p:nvSpPr>
          <p:cNvPr id="44" name="Rectangle 43"/>
          <p:cNvSpPr/>
          <p:nvPr/>
        </p:nvSpPr>
        <p:spPr>
          <a:xfrm>
            <a:off x="3716885" y="3674636"/>
            <a:ext cx="2906988" cy="830997"/>
          </a:xfrm>
          <a:prstGeom prst="rect">
            <a:avLst/>
          </a:prstGeom>
        </p:spPr>
        <p:txBody>
          <a:bodyPr wrap="square">
            <a:spAutoFit/>
          </a:bodyPr>
          <a:lstStyle/>
          <a:p>
            <a:r>
              <a:rPr lang="en-GB" sz="1200" dirty="0"/>
              <a:t>In a closed system, </a:t>
            </a:r>
            <a:r>
              <a:rPr lang="en-GB" sz="1200" b="1" dirty="0"/>
              <a:t>momentum</a:t>
            </a:r>
            <a:r>
              <a:rPr lang="en-GB" sz="1200" dirty="0"/>
              <a:t> is conserved; the total momentum before a collision is equal to the total momentum after a collision. </a:t>
            </a:r>
            <a:endParaRPr lang="en-US" sz="1200" dirty="0"/>
          </a:p>
        </p:txBody>
      </p:sp>
      <p:sp>
        <p:nvSpPr>
          <p:cNvPr id="45" name="Rectangle 44"/>
          <p:cNvSpPr/>
          <p:nvPr/>
        </p:nvSpPr>
        <p:spPr>
          <a:xfrm>
            <a:off x="5935560" y="4454864"/>
            <a:ext cx="3079820" cy="1384995"/>
          </a:xfrm>
          <a:prstGeom prst="rect">
            <a:avLst/>
          </a:prstGeom>
        </p:spPr>
        <p:txBody>
          <a:bodyPr wrap="square">
            <a:spAutoFit/>
          </a:bodyPr>
          <a:lstStyle/>
          <a:p>
            <a:r>
              <a:rPr lang="en-GB" sz="1200" dirty="0"/>
              <a:t>For a </a:t>
            </a:r>
            <a:r>
              <a:rPr lang="en-GB" sz="1200" b="1" dirty="0"/>
              <a:t>change in momentum</a:t>
            </a:r>
            <a:r>
              <a:rPr lang="en-GB" sz="1200" dirty="0"/>
              <a:t>, force and time are inversely proportional; if you can increase the time of a collision you can decrease the force involved.</a:t>
            </a:r>
          </a:p>
          <a:p>
            <a:r>
              <a:rPr lang="en-GB" sz="1200" dirty="0"/>
              <a:t>Seat belts, air bags, crash mats, cycle helmets and cushioned surfaces for playgrounds all use this idea. </a:t>
            </a:r>
            <a:endParaRPr lang="en-US" sz="1200" dirty="0"/>
          </a:p>
        </p:txBody>
      </p:sp>
      <p:sp>
        <p:nvSpPr>
          <p:cNvPr id="46" name="Rectangle 45"/>
          <p:cNvSpPr/>
          <p:nvPr/>
        </p:nvSpPr>
        <p:spPr>
          <a:xfrm>
            <a:off x="3732961" y="269186"/>
            <a:ext cx="2842680" cy="461665"/>
          </a:xfrm>
          <a:prstGeom prst="rect">
            <a:avLst/>
          </a:prstGeom>
        </p:spPr>
        <p:txBody>
          <a:bodyPr wrap="square">
            <a:spAutoFit/>
          </a:bodyPr>
          <a:lstStyle/>
          <a:p>
            <a:r>
              <a:rPr lang="en-GB" sz="1200" b="1" dirty="0"/>
              <a:t>Thinking distance </a:t>
            </a:r>
            <a:r>
              <a:rPr lang="en-GB" sz="1200" dirty="0"/>
              <a:t>is the distance travelled while a driver reacts to a situation.</a:t>
            </a:r>
            <a:endParaRPr lang="en-US" sz="1200" dirty="0"/>
          </a:p>
        </p:txBody>
      </p:sp>
      <p:sp>
        <p:nvSpPr>
          <p:cNvPr id="47" name="Rectangle 46"/>
          <p:cNvSpPr/>
          <p:nvPr/>
        </p:nvSpPr>
        <p:spPr>
          <a:xfrm>
            <a:off x="3732962" y="664885"/>
            <a:ext cx="2521132" cy="1015663"/>
          </a:xfrm>
          <a:prstGeom prst="rect">
            <a:avLst/>
          </a:prstGeom>
        </p:spPr>
        <p:txBody>
          <a:bodyPr wrap="square">
            <a:spAutoFit/>
          </a:bodyPr>
          <a:lstStyle/>
          <a:p>
            <a:r>
              <a:rPr lang="en-GB" sz="1200" dirty="0"/>
              <a:t>Thinking distance may be affected by:</a:t>
            </a:r>
          </a:p>
          <a:p>
            <a:pPr marL="171450" indent="-171450">
              <a:buFont typeface="Arial"/>
              <a:buChar char="•"/>
            </a:pPr>
            <a:r>
              <a:rPr lang="en-GB" sz="1200" dirty="0"/>
              <a:t>Tiredness</a:t>
            </a:r>
          </a:p>
          <a:p>
            <a:pPr marL="171450" indent="-171450">
              <a:buFont typeface="Arial"/>
              <a:buChar char="•"/>
            </a:pPr>
            <a:r>
              <a:rPr lang="en-GB" sz="1200" dirty="0"/>
              <a:t>Dugs</a:t>
            </a:r>
          </a:p>
          <a:p>
            <a:pPr marL="171450" indent="-171450">
              <a:buFont typeface="Arial"/>
              <a:buChar char="•"/>
            </a:pPr>
            <a:r>
              <a:rPr lang="en-GB" sz="1200" dirty="0"/>
              <a:t>Alcohol</a:t>
            </a:r>
          </a:p>
          <a:p>
            <a:pPr marL="171450" indent="-171450">
              <a:buFont typeface="Arial"/>
              <a:buChar char="•"/>
            </a:pPr>
            <a:r>
              <a:rPr lang="en-GB" sz="1200" dirty="0"/>
              <a:t>Distractions e.g. mobile phone</a:t>
            </a:r>
          </a:p>
        </p:txBody>
      </p:sp>
      <p:sp>
        <p:nvSpPr>
          <p:cNvPr id="48" name="Rectangle 47"/>
          <p:cNvSpPr/>
          <p:nvPr/>
        </p:nvSpPr>
        <p:spPr>
          <a:xfrm>
            <a:off x="3732963" y="2117812"/>
            <a:ext cx="2521132" cy="1200329"/>
          </a:xfrm>
          <a:prstGeom prst="rect">
            <a:avLst/>
          </a:prstGeom>
        </p:spPr>
        <p:txBody>
          <a:bodyPr wrap="square">
            <a:spAutoFit/>
          </a:bodyPr>
          <a:lstStyle/>
          <a:p>
            <a:r>
              <a:rPr lang="en-GB" sz="1200" dirty="0"/>
              <a:t>A vehicle’s braking distance may be affected by:</a:t>
            </a:r>
          </a:p>
          <a:p>
            <a:pPr marL="171450" indent="-171450">
              <a:buFont typeface="Arial"/>
              <a:buChar char="•"/>
            </a:pPr>
            <a:r>
              <a:rPr lang="en-GB" sz="1200" dirty="0"/>
              <a:t>The condition of the road</a:t>
            </a:r>
          </a:p>
          <a:p>
            <a:pPr marL="171450" indent="-171450">
              <a:buFont typeface="Arial"/>
              <a:buChar char="•"/>
            </a:pPr>
            <a:r>
              <a:rPr lang="en-GB" sz="1200" dirty="0"/>
              <a:t>The weather</a:t>
            </a:r>
          </a:p>
          <a:p>
            <a:pPr marL="171450" indent="-171450">
              <a:buFont typeface="Arial"/>
              <a:buChar char="•"/>
            </a:pPr>
            <a:r>
              <a:rPr lang="en-GB" sz="1200" dirty="0"/>
              <a:t>The condition of the car</a:t>
            </a:r>
          </a:p>
          <a:p>
            <a:pPr marL="171450" indent="-171450">
              <a:buFont typeface="Arial"/>
              <a:buChar char="•"/>
            </a:pPr>
            <a:r>
              <a:rPr lang="en-GB" sz="1200" dirty="0"/>
              <a:t>The mass of the vehicle </a:t>
            </a:r>
            <a:endParaRPr lang="en-US" sz="1200" dirty="0"/>
          </a:p>
        </p:txBody>
      </p:sp>
      <p:sp>
        <p:nvSpPr>
          <p:cNvPr id="49" name="Rectangle 48"/>
          <p:cNvSpPr/>
          <p:nvPr/>
        </p:nvSpPr>
        <p:spPr>
          <a:xfrm>
            <a:off x="5739620" y="2455387"/>
            <a:ext cx="3472710" cy="830997"/>
          </a:xfrm>
          <a:prstGeom prst="rect">
            <a:avLst/>
          </a:prstGeom>
        </p:spPr>
        <p:txBody>
          <a:bodyPr wrap="square">
            <a:spAutoFit/>
          </a:bodyPr>
          <a:lstStyle/>
          <a:p>
            <a:r>
              <a:rPr lang="en-GB" sz="1200" dirty="0"/>
              <a:t>When a force is applied to the brakes, work is done by friction. This decreases the kinetic energy store of the car, but increases the thermal store of the brakes and surroundings, increasing the temperature. </a:t>
            </a:r>
            <a:endParaRPr lang="en-US" sz="1200" dirty="0"/>
          </a:p>
        </p:txBody>
      </p:sp>
      <p:sp>
        <p:nvSpPr>
          <p:cNvPr id="50" name="Rectangle 49"/>
          <p:cNvSpPr/>
          <p:nvPr/>
        </p:nvSpPr>
        <p:spPr>
          <a:xfrm>
            <a:off x="3732962" y="1629385"/>
            <a:ext cx="2569364" cy="461665"/>
          </a:xfrm>
          <a:prstGeom prst="rect">
            <a:avLst/>
          </a:prstGeom>
        </p:spPr>
        <p:txBody>
          <a:bodyPr wrap="square">
            <a:spAutoFit/>
          </a:bodyPr>
          <a:lstStyle/>
          <a:p>
            <a:r>
              <a:rPr lang="en-GB" sz="1200" b="1" dirty="0"/>
              <a:t>Braking distance </a:t>
            </a:r>
            <a:r>
              <a:rPr lang="en-GB" sz="1200" dirty="0"/>
              <a:t>is the distance travelled while the brakes are applied. </a:t>
            </a:r>
            <a:endParaRPr lang="en-US" sz="1200" dirty="0"/>
          </a:p>
        </p:txBody>
      </p:sp>
      <p:sp>
        <p:nvSpPr>
          <p:cNvPr id="51" name="Rectangle 50"/>
          <p:cNvSpPr/>
          <p:nvPr/>
        </p:nvSpPr>
        <p:spPr>
          <a:xfrm>
            <a:off x="7748284" y="787676"/>
            <a:ext cx="1443948" cy="1015663"/>
          </a:xfrm>
          <a:prstGeom prst="rect">
            <a:avLst/>
          </a:prstGeom>
        </p:spPr>
        <p:txBody>
          <a:bodyPr wrap="square">
            <a:spAutoFit/>
          </a:bodyPr>
          <a:lstStyle/>
          <a:p>
            <a:r>
              <a:rPr lang="en-GB" sz="1200" dirty="0"/>
              <a:t>The total </a:t>
            </a:r>
            <a:r>
              <a:rPr lang="en-GB" sz="1200" b="1" dirty="0"/>
              <a:t>stopping distance </a:t>
            </a:r>
            <a:r>
              <a:rPr lang="en-GB" sz="1200" dirty="0"/>
              <a:t>is the sum of thinking distance and braking distance. </a:t>
            </a:r>
            <a:endParaRPr lang="en-US" sz="1200" dirty="0"/>
          </a:p>
        </p:txBody>
      </p:sp>
      <p:cxnSp>
        <p:nvCxnSpPr>
          <p:cNvPr id="52" name="Straight Connector 51"/>
          <p:cNvCxnSpPr/>
          <p:nvPr/>
        </p:nvCxnSpPr>
        <p:spPr>
          <a:xfrm flipH="1" flipV="1">
            <a:off x="3746026" y="3362927"/>
            <a:ext cx="5365821" cy="986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6372473" y="4064950"/>
            <a:ext cx="2132452" cy="461665"/>
          </a:xfrm>
          <a:prstGeom prst="rect">
            <a:avLst/>
          </a:prstGeom>
        </p:spPr>
        <p:txBody>
          <a:bodyPr wrap="square">
            <a:spAutoFit/>
          </a:bodyPr>
          <a:lstStyle/>
          <a:p>
            <a:r>
              <a:rPr lang="en-GB" sz="1200" dirty="0">
                <a:solidFill>
                  <a:srgbClr val="3366FF"/>
                </a:solidFill>
              </a:rPr>
              <a:t>kilogram metres per second, </a:t>
            </a:r>
            <a:r>
              <a:rPr lang="en-GB" sz="1200" dirty="0" err="1">
                <a:solidFill>
                  <a:srgbClr val="3366FF"/>
                </a:solidFill>
              </a:rPr>
              <a:t>kgm</a:t>
            </a:r>
            <a:r>
              <a:rPr lang="en-GB" sz="1200" dirty="0">
                <a:solidFill>
                  <a:srgbClr val="3366FF"/>
                </a:solidFill>
              </a:rPr>
              <a:t>/s</a:t>
            </a:r>
            <a:endParaRPr lang="en-US" sz="1200" dirty="0">
              <a:solidFill>
                <a:srgbClr val="3366FF"/>
              </a:solidFill>
            </a:endParaRPr>
          </a:p>
        </p:txBody>
      </p:sp>
      <p:sp>
        <p:nvSpPr>
          <p:cNvPr id="56" name="TextBox 55"/>
          <p:cNvSpPr txBox="1"/>
          <p:nvPr/>
        </p:nvSpPr>
        <p:spPr>
          <a:xfrm>
            <a:off x="7579632" y="3373725"/>
            <a:ext cx="1853763" cy="276999"/>
          </a:xfrm>
          <a:prstGeom prst="rect">
            <a:avLst/>
          </a:prstGeom>
          <a:noFill/>
        </p:spPr>
        <p:txBody>
          <a:bodyPr wrap="square" rtlCol="0">
            <a:spAutoFit/>
          </a:bodyPr>
          <a:lstStyle/>
          <a:p>
            <a:r>
              <a:rPr lang="en-US" sz="1200" dirty="0" err="1">
                <a:solidFill>
                  <a:srgbClr val="3366FF"/>
                </a:solidFill>
              </a:rPr>
              <a:t>metres</a:t>
            </a:r>
            <a:r>
              <a:rPr lang="en-US" sz="1200" dirty="0">
                <a:solidFill>
                  <a:srgbClr val="3366FF"/>
                </a:solidFill>
              </a:rPr>
              <a:t> per second, m/s</a:t>
            </a:r>
            <a:endParaRPr lang="en-US" sz="1200" baseline="30000" dirty="0">
              <a:solidFill>
                <a:srgbClr val="3366FF"/>
              </a:solidFill>
            </a:endParaRPr>
          </a:p>
        </p:txBody>
      </p:sp>
      <p:sp>
        <p:nvSpPr>
          <p:cNvPr id="57" name="TextBox 56"/>
          <p:cNvSpPr txBox="1"/>
          <p:nvPr/>
        </p:nvSpPr>
        <p:spPr>
          <a:xfrm>
            <a:off x="6470803" y="3386418"/>
            <a:ext cx="1141493" cy="276999"/>
          </a:xfrm>
          <a:prstGeom prst="rect">
            <a:avLst/>
          </a:prstGeom>
          <a:noFill/>
        </p:spPr>
        <p:txBody>
          <a:bodyPr wrap="square" rtlCol="0">
            <a:spAutoFit/>
          </a:bodyPr>
          <a:lstStyle/>
          <a:p>
            <a:r>
              <a:rPr lang="en-US" sz="1200" dirty="0">
                <a:solidFill>
                  <a:srgbClr val="3366FF"/>
                </a:solidFill>
              </a:rPr>
              <a:t>kilograms, kg</a:t>
            </a:r>
          </a:p>
        </p:txBody>
      </p:sp>
      <p:cxnSp>
        <p:nvCxnSpPr>
          <p:cNvPr id="58" name="Straight Arrow Connector 57"/>
          <p:cNvCxnSpPr>
            <a:stCxn id="55" idx="0"/>
          </p:cNvCxnSpPr>
          <p:nvPr/>
        </p:nvCxnSpPr>
        <p:spPr>
          <a:xfrm flipH="1" flipV="1">
            <a:off x="7057962" y="3986602"/>
            <a:ext cx="380737" cy="78348"/>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p:nvPr/>
        </p:nvCxnSpPr>
        <p:spPr>
          <a:xfrm>
            <a:off x="7443823" y="3536502"/>
            <a:ext cx="152399" cy="184550"/>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60" name="Straight Arrow Connector 59"/>
          <p:cNvCxnSpPr/>
          <p:nvPr/>
        </p:nvCxnSpPr>
        <p:spPr>
          <a:xfrm flipH="1">
            <a:off x="8247686" y="3600802"/>
            <a:ext cx="64310" cy="176826"/>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61" name="Group 60"/>
          <p:cNvGrpSpPr/>
          <p:nvPr/>
        </p:nvGrpSpPr>
        <p:grpSpPr>
          <a:xfrm>
            <a:off x="8292135" y="3675069"/>
            <a:ext cx="851865" cy="697030"/>
            <a:chOff x="4522631" y="3531618"/>
            <a:chExt cx="851865" cy="697030"/>
          </a:xfrm>
        </p:grpSpPr>
        <p:grpSp>
          <p:nvGrpSpPr>
            <p:cNvPr id="62" name="Group 61"/>
            <p:cNvGrpSpPr/>
            <p:nvPr/>
          </p:nvGrpSpPr>
          <p:grpSpPr>
            <a:xfrm>
              <a:off x="4522631" y="3531618"/>
              <a:ext cx="851865" cy="697030"/>
              <a:chOff x="4522631" y="3531618"/>
              <a:chExt cx="851865" cy="697030"/>
            </a:xfrm>
          </p:grpSpPr>
          <p:sp>
            <p:nvSpPr>
              <p:cNvPr id="66" name="Isosceles Triangle 65"/>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67" name="Straight Connector 66"/>
              <p:cNvCxnSpPr>
                <a:stCxn id="66" idx="1"/>
                <a:endCxn id="66"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68" name="Straight Connector 67"/>
              <p:cNvCxnSpPr>
                <a:stCxn id="66"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63" name="TextBox 62"/>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p</a:t>
              </a:r>
            </a:p>
          </p:txBody>
        </p:sp>
        <p:sp>
          <p:nvSpPr>
            <p:cNvPr id="64" name="TextBox 63"/>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m</a:t>
              </a:r>
            </a:p>
          </p:txBody>
        </p:sp>
        <p:sp>
          <p:nvSpPr>
            <p:cNvPr id="65" name="TextBox 64"/>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v</a:t>
              </a:r>
            </a:p>
          </p:txBody>
        </p:sp>
      </p:grpSp>
      <p:sp>
        <p:nvSpPr>
          <p:cNvPr id="69" name="TextBox 68"/>
          <p:cNvSpPr txBox="1"/>
          <p:nvPr/>
        </p:nvSpPr>
        <p:spPr>
          <a:xfrm>
            <a:off x="5883646" y="3449473"/>
            <a:ext cx="603233" cy="31377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1400" dirty="0"/>
              <a:t>Learn</a:t>
            </a:r>
          </a:p>
        </p:txBody>
      </p:sp>
      <p:sp>
        <p:nvSpPr>
          <p:cNvPr id="70" name="Rectangle 69"/>
          <p:cNvSpPr/>
          <p:nvPr/>
        </p:nvSpPr>
        <p:spPr>
          <a:xfrm>
            <a:off x="8318133" y="5680801"/>
            <a:ext cx="825867" cy="276999"/>
          </a:xfrm>
          <a:prstGeom prst="rect">
            <a:avLst/>
          </a:prstGeom>
        </p:spPr>
        <p:txBody>
          <a:bodyPr wrap="none">
            <a:spAutoFit/>
          </a:bodyPr>
          <a:lstStyle/>
          <a:p>
            <a:r>
              <a:rPr lang="en-GB" sz="1200" dirty="0">
                <a:solidFill>
                  <a:srgbClr val="3366FF"/>
                </a:solidFill>
              </a:rPr>
              <a:t>seconds, s</a:t>
            </a:r>
            <a:endParaRPr lang="en-US" sz="1200" dirty="0">
              <a:solidFill>
                <a:srgbClr val="3366FF"/>
              </a:solidFill>
            </a:endParaRPr>
          </a:p>
        </p:txBody>
      </p:sp>
      <p:sp>
        <p:nvSpPr>
          <p:cNvPr id="72" name="TextBox 71"/>
          <p:cNvSpPr txBox="1"/>
          <p:nvPr/>
        </p:nvSpPr>
        <p:spPr>
          <a:xfrm>
            <a:off x="7242517" y="5645269"/>
            <a:ext cx="1141493" cy="276999"/>
          </a:xfrm>
          <a:prstGeom prst="rect">
            <a:avLst/>
          </a:prstGeom>
          <a:noFill/>
        </p:spPr>
        <p:txBody>
          <a:bodyPr wrap="square" rtlCol="0">
            <a:spAutoFit/>
          </a:bodyPr>
          <a:lstStyle/>
          <a:p>
            <a:r>
              <a:rPr lang="en-US" sz="1200" dirty="0" err="1">
                <a:solidFill>
                  <a:srgbClr val="3366FF"/>
                </a:solidFill>
              </a:rPr>
              <a:t>newtons</a:t>
            </a:r>
            <a:r>
              <a:rPr lang="en-US" sz="1200" dirty="0">
                <a:solidFill>
                  <a:srgbClr val="3366FF"/>
                </a:solidFill>
              </a:rPr>
              <a:t>, N</a:t>
            </a:r>
          </a:p>
        </p:txBody>
      </p:sp>
      <p:cxnSp>
        <p:nvCxnSpPr>
          <p:cNvPr id="73" name="Straight Arrow Connector 72"/>
          <p:cNvCxnSpPr>
            <a:stCxn id="70" idx="2"/>
          </p:cNvCxnSpPr>
          <p:nvPr/>
        </p:nvCxnSpPr>
        <p:spPr>
          <a:xfrm>
            <a:off x="8731067" y="5957800"/>
            <a:ext cx="119186" cy="118553"/>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4" name="Straight Arrow Connector 73"/>
          <p:cNvCxnSpPr>
            <a:stCxn id="72" idx="2"/>
          </p:cNvCxnSpPr>
          <p:nvPr/>
        </p:nvCxnSpPr>
        <p:spPr>
          <a:xfrm>
            <a:off x="7813264" y="5922268"/>
            <a:ext cx="563042" cy="218385"/>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Arrow Connector 74"/>
          <p:cNvCxnSpPr/>
          <p:nvPr/>
        </p:nvCxnSpPr>
        <p:spPr>
          <a:xfrm flipH="1" flipV="1">
            <a:off x="7122272" y="6349629"/>
            <a:ext cx="353702" cy="176824"/>
          </a:xfrm>
          <a:prstGeom prst="straightConnector1">
            <a:avLst/>
          </a:prstGeom>
          <a:ln w="6350" cmpd="sng">
            <a:solidFill>
              <a:srgbClr val="3366FF"/>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76" name="Group 75"/>
          <p:cNvGrpSpPr/>
          <p:nvPr/>
        </p:nvGrpSpPr>
        <p:grpSpPr>
          <a:xfrm>
            <a:off x="5683013" y="5789245"/>
            <a:ext cx="851865" cy="697030"/>
            <a:chOff x="4522631" y="3531618"/>
            <a:chExt cx="851865" cy="697030"/>
          </a:xfrm>
        </p:grpSpPr>
        <p:grpSp>
          <p:nvGrpSpPr>
            <p:cNvPr id="77" name="Group 76"/>
            <p:cNvGrpSpPr/>
            <p:nvPr/>
          </p:nvGrpSpPr>
          <p:grpSpPr>
            <a:xfrm>
              <a:off x="4522631" y="3531618"/>
              <a:ext cx="851865" cy="697030"/>
              <a:chOff x="4522631" y="3531618"/>
              <a:chExt cx="851865" cy="697030"/>
            </a:xfrm>
          </p:grpSpPr>
          <p:sp>
            <p:nvSpPr>
              <p:cNvPr id="81" name="Isosceles Triangle 80"/>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82" name="Straight Connector 81"/>
              <p:cNvCxnSpPr>
                <a:stCxn id="81" idx="1"/>
                <a:endCxn id="81"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83" name="Straight Connector 82"/>
              <p:cNvCxnSpPr>
                <a:stCxn id="81"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78" name="TextBox 77"/>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Ft</a:t>
              </a:r>
            </a:p>
          </p:txBody>
        </p:sp>
        <p:sp>
          <p:nvSpPr>
            <p:cNvPr id="79" name="TextBox 78"/>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m</a:t>
              </a:r>
            </a:p>
          </p:txBody>
        </p:sp>
        <p:sp>
          <p:nvSpPr>
            <p:cNvPr id="80" name="TextBox 79"/>
            <p:cNvSpPr txBox="1"/>
            <p:nvPr/>
          </p:nvSpPr>
          <p:spPr>
            <a:xfrm>
              <a:off x="4951341" y="3913282"/>
              <a:ext cx="418189" cy="276999"/>
            </a:xfrm>
            <a:prstGeom prst="rect">
              <a:avLst/>
            </a:prstGeom>
            <a:noFill/>
          </p:spPr>
          <p:txBody>
            <a:bodyPr wrap="square" rtlCol="0">
              <a:spAutoFit/>
            </a:bodyPr>
            <a:lstStyle/>
            <a:p>
              <a:r>
                <a:rPr lang="en-US" sz="1200" dirty="0" err="1">
                  <a:solidFill>
                    <a:srgbClr val="660066"/>
                  </a:solidFill>
                </a:rPr>
                <a:t>Δv</a:t>
              </a:r>
              <a:endParaRPr lang="en-US" sz="1200" dirty="0">
                <a:solidFill>
                  <a:srgbClr val="660066"/>
                </a:solidFill>
              </a:endParaRPr>
            </a:p>
          </p:txBody>
        </p:sp>
      </p:grpSp>
      <p:sp>
        <p:nvSpPr>
          <p:cNvPr id="128" name="TextBox 127"/>
          <p:cNvSpPr txBox="1"/>
          <p:nvPr/>
        </p:nvSpPr>
        <p:spPr>
          <a:xfrm>
            <a:off x="5321610" y="6550223"/>
            <a:ext cx="836018" cy="30777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US" sz="1400" dirty="0"/>
              <a:t>On sheet</a:t>
            </a:r>
          </a:p>
        </p:txBody>
      </p:sp>
      <p:sp>
        <p:nvSpPr>
          <p:cNvPr id="133" name="Rectangle 132"/>
          <p:cNvSpPr/>
          <p:nvPr/>
        </p:nvSpPr>
        <p:spPr>
          <a:xfrm>
            <a:off x="6540950" y="6492785"/>
            <a:ext cx="2603050" cy="276999"/>
          </a:xfrm>
          <a:prstGeom prst="rect">
            <a:avLst/>
          </a:prstGeom>
        </p:spPr>
        <p:txBody>
          <a:bodyPr wrap="square">
            <a:spAutoFit/>
          </a:bodyPr>
          <a:lstStyle/>
          <a:p>
            <a:r>
              <a:rPr lang="en-GB" sz="1200" dirty="0">
                <a:solidFill>
                  <a:srgbClr val="3366FF"/>
                </a:solidFill>
              </a:rPr>
              <a:t>kilogram metres per second, </a:t>
            </a:r>
            <a:r>
              <a:rPr lang="en-GB" sz="1200" dirty="0" err="1">
                <a:solidFill>
                  <a:srgbClr val="3366FF"/>
                </a:solidFill>
              </a:rPr>
              <a:t>kgm</a:t>
            </a:r>
            <a:r>
              <a:rPr lang="en-GB" sz="1200" dirty="0">
                <a:solidFill>
                  <a:srgbClr val="3366FF"/>
                </a:solidFill>
              </a:rPr>
              <a:t>/s</a:t>
            </a:r>
            <a:endParaRPr lang="en-US" sz="1200" dirty="0">
              <a:solidFill>
                <a:srgbClr val="3366FF"/>
              </a:solidFill>
            </a:endParaRPr>
          </a:p>
        </p:txBody>
      </p:sp>
    </p:spTree>
    <p:extLst>
      <p:ext uri="{BB962C8B-B14F-4D97-AF65-F5344CB8AC3E}">
        <p14:creationId xmlns:p14="http://schemas.microsoft.com/office/powerpoint/2010/main" val="1863969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C7CCFC9-E3A3-40CD-8404-71B196B9B560}">
  <ds:schemaRefs>
    <ds:schemaRef ds:uri="http://purl.org/dc/terms/"/>
    <ds:schemaRef ds:uri="372cab91-786b-475f-9887-692503dcc8d0"/>
    <ds:schemaRef ds:uri="http://purl.org/dc/elements/1.1/"/>
    <ds:schemaRef ds:uri="http://www.w3.org/XML/1998/namespace"/>
    <ds:schemaRef ds:uri="http://schemas.openxmlformats.org/package/2006/metadata/core-properties"/>
    <ds:schemaRef ds:uri="http://schemas.microsoft.com/office/2006/metadata/properties"/>
    <ds:schemaRef ds:uri="http://schemas.microsoft.com/office/infopath/2007/PartnerControls"/>
    <ds:schemaRef ds:uri="http://schemas.microsoft.com/office/2006/documentManagement/types"/>
    <ds:schemaRef ds:uri="http://purl.org/dc/dcmitype/"/>
    <ds:schemaRef ds:uri="52c4d0bd-062e-4dad-8ab0-8e677835015d"/>
  </ds:schemaRefs>
</ds:datastoreItem>
</file>

<file path=customXml/itemProps2.xml><?xml version="1.0" encoding="utf-8"?>
<ds:datastoreItem xmlns:ds="http://schemas.openxmlformats.org/officeDocument/2006/customXml" ds:itemID="{06FC2B8D-93F2-4F58-B29D-328B8F10D65D}">
  <ds:schemaRefs>
    <ds:schemaRef ds:uri="http://schemas.microsoft.com/sharepoint/v3/contenttype/forms"/>
  </ds:schemaRefs>
</ds:datastoreItem>
</file>

<file path=customXml/itemProps3.xml><?xml version="1.0" encoding="utf-8"?>
<ds:datastoreItem xmlns:ds="http://schemas.openxmlformats.org/officeDocument/2006/customXml" ds:itemID="{ADF4B346-7ABD-4127-9F21-2C8309012738}"/>
</file>

<file path=docProps/app.xml><?xml version="1.0" encoding="utf-8"?>
<Properties xmlns="http://schemas.openxmlformats.org/officeDocument/2006/extended-properties" xmlns:vt="http://schemas.openxmlformats.org/officeDocument/2006/docPropsVTypes">
  <TotalTime>1326</TotalTime>
  <Words>557</Words>
  <Application>Microsoft Office PowerPoint</Application>
  <PresentationFormat>On-screen Show (4:3)</PresentationFormat>
  <Paragraphs>79</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Dalton</dc:creator>
  <cp:lastModifiedBy>E Parker</cp:lastModifiedBy>
  <cp:revision>46</cp:revision>
  <cp:lastPrinted>2019-07-24T10:11:08Z</cp:lastPrinted>
  <dcterms:created xsi:type="dcterms:W3CDTF">2019-07-10T09:48:35Z</dcterms:created>
  <dcterms:modified xsi:type="dcterms:W3CDTF">2022-11-23T16:26:00Z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74076800</vt:r8>
  </property>
  <property fmtid="{D5CDD505-2E9C-101B-9397-08002B2CF9AE}" pid="4" name="MediaServiceImageTags">
    <vt:lpwstr/>
  </property>
</Properties>
</file>