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0" d="100"/>
          <a:sy n="110" d="100"/>
        </p:scale>
        <p:origin x="96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D139DB2A-75B6-4509-ADCF-EB6B60ED7A31}"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1204815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139DB2A-75B6-4509-ADCF-EB6B60ED7A31}"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3437767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139DB2A-75B6-4509-ADCF-EB6B60ED7A31}"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1096993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139DB2A-75B6-4509-ADCF-EB6B60ED7A31}"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1248916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139DB2A-75B6-4509-ADCF-EB6B60ED7A31}"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15171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139DB2A-75B6-4509-ADCF-EB6B60ED7A31}"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373517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139DB2A-75B6-4509-ADCF-EB6B60ED7A31}" type="datetimeFigureOut">
              <a:rPr lang="en-GB" smtClean="0"/>
              <a:t>23/11/2022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2404218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139DB2A-75B6-4509-ADCF-EB6B60ED7A31}" type="datetimeFigureOut">
              <a:rPr lang="en-GB" smtClean="0"/>
              <a:t>23/11/2022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4045060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9DB2A-75B6-4509-ADCF-EB6B60ED7A31}" type="datetimeFigureOut">
              <a:rPr lang="en-GB" smtClean="0"/>
              <a:t>23/11/2022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2581765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D139DB2A-75B6-4509-ADCF-EB6B60ED7A31}"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1039372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D139DB2A-75B6-4509-ADCF-EB6B60ED7A31}"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C864423-F803-4D7E-A9A2-08352573E7EB}" type="slidenum">
              <a:rPr lang="en-GB" smtClean="0"/>
              <a:t>‹#›</a:t>
            </a:fld>
            <a:endParaRPr lang="en-GB"/>
          </a:p>
        </p:txBody>
      </p:sp>
    </p:spTree>
    <p:extLst>
      <p:ext uri="{BB962C8B-B14F-4D97-AF65-F5344CB8AC3E}">
        <p14:creationId xmlns:p14="http://schemas.microsoft.com/office/powerpoint/2010/main" val="3191994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9DB2A-75B6-4509-ADCF-EB6B60ED7A31}" type="datetimeFigureOut">
              <a:rPr lang="en-GB" smtClean="0"/>
              <a:t>23/11/2022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864423-F803-4D7E-A9A2-08352573E7EB}" type="slidenum">
              <a:rPr lang="en-GB" smtClean="0"/>
              <a:t>‹#›</a:t>
            </a:fld>
            <a:endParaRPr lang="en-GB"/>
          </a:p>
        </p:txBody>
      </p:sp>
    </p:spTree>
    <p:extLst>
      <p:ext uri="{BB962C8B-B14F-4D97-AF65-F5344CB8AC3E}">
        <p14:creationId xmlns:p14="http://schemas.microsoft.com/office/powerpoint/2010/main" val="14461299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gif"/><Relationship Id="rId9"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gif"/><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3851920" cy="523220"/>
          </a:xfrm>
          <a:prstGeom prst="rect">
            <a:avLst/>
          </a:prstGeom>
          <a:noFill/>
        </p:spPr>
        <p:txBody>
          <a:bodyPr wrap="square" rtlCol="0">
            <a:spAutoFit/>
          </a:bodyPr>
          <a:lstStyle/>
          <a:p>
            <a:r>
              <a:rPr lang="en-GB" sz="2800" b="1" dirty="0"/>
              <a:t>Forces (and interactions)</a:t>
            </a:r>
          </a:p>
        </p:txBody>
      </p:sp>
      <p:sp>
        <p:nvSpPr>
          <p:cNvPr id="22" name="TextBox 21"/>
          <p:cNvSpPr txBox="1"/>
          <p:nvPr/>
        </p:nvSpPr>
        <p:spPr>
          <a:xfrm>
            <a:off x="0" y="448793"/>
            <a:ext cx="2669904" cy="400110"/>
          </a:xfrm>
          <a:prstGeom prst="rect">
            <a:avLst/>
          </a:prstGeom>
          <a:noFill/>
        </p:spPr>
        <p:txBody>
          <a:bodyPr wrap="square" rtlCol="0">
            <a:spAutoFit/>
          </a:bodyPr>
          <a:lstStyle/>
          <a:p>
            <a:r>
              <a:rPr lang="en-GB" sz="2000" dirty="0"/>
              <a:t>1. Describing forces</a:t>
            </a:r>
          </a:p>
        </p:txBody>
      </p:sp>
      <p:cxnSp>
        <p:nvCxnSpPr>
          <p:cNvPr id="25" name="Straight Connector 24"/>
          <p:cNvCxnSpPr/>
          <p:nvPr/>
        </p:nvCxnSpPr>
        <p:spPr>
          <a:xfrm>
            <a:off x="2684851" y="480176"/>
            <a:ext cx="0" cy="34231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42" name="Picture 41" descr="mage result for gravity"/>
          <p:cNvPicPr/>
          <p:nvPr/>
        </p:nvPicPr>
        <p:blipFill>
          <a:blip r:embed="rId2" cstate="print">
            <a:extLst>
              <a:ext uri="{28A0092B-C50C-407E-A947-70E740481C1C}">
                <a14:useLocalDpi xmlns:a14="http://schemas.microsoft.com/office/drawing/2010/main"/>
              </a:ext>
            </a:extLst>
          </a:blip>
          <a:srcRect/>
          <a:stretch>
            <a:fillRect/>
          </a:stretch>
        </p:blipFill>
        <p:spPr bwMode="auto">
          <a:xfrm>
            <a:off x="6363417" y="-123916"/>
            <a:ext cx="2904490" cy="2773045"/>
          </a:xfrm>
          <a:prstGeom prst="rect">
            <a:avLst/>
          </a:prstGeom>
          <a:noFill/>
          <a:ln>
            <a:noFill/>
          </a:ln>
        </p:spPr>
      </p:pic>
      <p:sp>
        <p:nvSpPr>
          <p:cNvPr id="3" name="Rectangle 2"/>
          <p:cNvSpPr/>
          <p:nvPr/>
        </p:nvSpPr>
        <p:spPr>
          <a:xfrm>
            <a:off x="0" y="830683"/>
            <a:ext cx="2964588" cy="461665"/>
          </a:xfrm>
          <a:prstGeom prst="rect">
            <a:avLst/>
          </a:prstGeom>
        </p:spPr>
        <p:txBody>
          <a:bodyPr wrap="square">
            <a:spAutoFit/>
          </a:bodyPr>
          <a:lstStyle/>
          <a:p>
            <a:r>
              <a:rPr lang="en-GB" sz="1200" b="1" dirty="0"/>
              <a:t>Scalar</a:t>
            </a:r>
            <a:r>
              <a:rPr lang="en-GB" sz="1200" dirty="0"/>
              <a:t> quantities have size only; </a:t>
            </a:r>
            <a:r>
              <a:rPr lang="en-GB" sz="1200" b="1" dirty="0"/>
              <a:t>vector</a:t>
            </a:r>
            <a:r>
              <a:rPr lang="en-GB" sz="1200" dirty="0"/>
              <a:t> quantities have size and direction.</a:t>
            </a:r>
            <a:endParaRPr lang="en-US" sz="1200" dirty="0"/>
          </a:p>
        </p:txBody>
      </p:sp>
      <p:graphicFrame>
        <p:nvGraphicFramePr>
          <p:cNvPr id="11" name="Table 10"/>
          <p:cNvGraphicFramePr>
            <a:graphicFrameLocks noGrp="1"/>
          </p:cNvGraphicFramePr>
          <p:nvPr/>
        </p:nvGraphicFramePr>
        <p:xfrm>
          <a:off x="92928" y="1474447"/>
          <a:ext cx="2425558" cy="1097280"/>
        </p:xfrm>
        <a:graphic>
          <a:graphicData uri="http://schemas.openxmlformats.org/drawingml/2006/table">
            <a:tbl>
              <a:tblPr firstRow="1" bandRow="1">
                <a:tableStyleId>{69012ECD-51FC-41F1-AA8D-1B2483CD663E}</a:tableStyleId>
              </a:tblPr>
              <a:tblGrid>
                <a:gridCol w="1212779">
                  <a:extLst>
                    <a:ext uri="{9D8B030D-6E8A-4147-A177-3AD203B41FA5}">
                      <a16:colId xmlns:a16="http://schemas.microsoft.com/office/drawing/2014/main" val="20000"/>
                    </a:ext>
                  </a:extLst>
                </a:gridCol>
                <a:gridCol w="1212779">
                  <a:extLst>
                    <a:ext uri="{9D8B030D-6E8A-4147-A177-3AD203B41FA5}">
                      <a16:colId xmlns:a16="http://schemas.microsoft.com/office/drawing/2014/main" val="20001"/>
                    </a:ext>
                  </a:extLst>
                </a:gridCol>
              </a:tblGrid>
              <a:tr h="243226">
                <a:tc>
                  <a:txBody>
                    <a:bodyPr/>
                    <a:lstStyle/>
                    <a:p>
                      <a:pPr algn="ctr"/>
                      <a:r>
                        <a:rPr lang="en-US" sz="1200" dirty="0"/>
                        <a:t>Scalar</a:t>
                      </a:r>
                    </a:p>
                  </a:txBody>
                  <a:tcPr/>
                </a:tc>
                <a:tc>
                  <a:txBody>
                    <a:bodyPr/>
                    <a:lstStyle/>
                    <a:p>
                      <a:pPr algn="ctr"/>
                      <a:r>
                        <a:rPr lang="en-US" sz="1200" dirty="0"/>
                        <a:t>Vector</a:t>
                      </a:r>
                    </a:p>
                  </a:txBody>
                  <a:tcPr/>
                </a:tc>
                <a:extLst>
                  <a:ext uri="{0D108BD9-81ED-4DB2-BD59-A6C34878D82A}">
                    <a16:rowId xmlns:a16="http://schemas.microsoft.com/office/drawing/2014/main" val="10000"/>
                  </a:ext>
                </a:extLst>
              </a:tr>
              <a:tr h="243226">
                <a:tc>
                  <a:txBody>
                    <a:bodyPr/>
                    <a:lstStyle/>
                    <a:p>
                      <a:pPr algn="ctr"/>
                      <a:r>
                        <a:rPr lang="en-US" sz="1200" dirty="0"/>
                        <a:t>time</a:t>
                      </a:r>
                    </a:p>
                  </a:txBody>
                  <a:tcPr/>
                </a:tc>
                <a:tc>
                  <a:txBody>
                    <a:bodyPr/>
                    <a:lstStyle/>
                    <a:p>
                      <a:pPr algn="ctr"/>
                      <a:r>
                        <a:rPr lang="en-US" sz="1200" dirty="0"/>
                        <a:t>force</a:t>
                      </a:r>
                    </a:p>
                  </a:txBody>
                  <a:tcPr/>
                </a:tc>
                <a:extLst>
                  <a:ext uri="{0D108BD9-81ED-4DB2-BD59-A6C34878D82A}">
                    <a16:rowId xmlns:a16="http://schemas.microsoft.com/office/drawing/2014/main" val="10001"/>
                  </a:ext>
                </a:extLst>
              </a:tr>
              <a:tr h="243226">
                <a:tc>
                  <a:txBody>
                    <a:bodyPr/>
                    <a:lstStyle/>
                    <a:p>
                      <a:pPr algn="ctr"/>
                      <a:r>
                        <a:rPr lang="en-US" sz="1200" dirty="0"/>
                        <a:t>distance</a:t>
                      </a:r>
                    </a:p>
                  </a:txBody>
                  <a:tcPr/>
                </a:tc>
                <a:tc>
                  <a:txBody>
                    <a:bodyPr/>
                    <a:lstStyle/>
                    <a:p>
                      <a:pPr algn="ctr"/>
                      <a:r>
                        <a:rPr lang="en-US" sz="1200" dirty="0"/>
                        <a:t>displacement</a:t>
                      </a:r>
                    </a:p>
                  </a:txBody>
                  <a:tcPr/>
                </a:tc>
                <a:extLst>
                  <a:ext uri="{0D108BD9-81ED-4DB2-BD59-A6C34878D82A}">
                    <a16:rowId xmlns:a16="http://schemas.microsoft.com/office/drawing/2014/main" val="10002"/>
                  </a:ext>
                </a:extLst>
              </a:tr>
              <a:tr h="243226">
                <a:tc>
                  <a:txBody>
                    <a:bodyPr/>
                    <a:lstStyle/>
                    <a:p>
                      <a:pPr algn="ctr"/>
                      <a:r>
                        <a:rPr lang="en-US" sz="1200" dirty="0"/>
                        <a:t>speed</a:t>
                      </a:r>
                    </a:p>
                  </a:txBody>
                  <a:tcPr/>
                </a:tc>
                <a:tc>
                  <a:txBody>
                    <a:bodyPr/>
                    <a:lstStyle/>
                    <a:p>
                      <a:pPr algn="ctr"/>
                      <a:r>
                        <a:rPr lang="en-US" sz="1200" dirty="0"/>
                        <a:t>velocity</a:t>
                      </a:r>
                    </a:p>
                  </a:txBody>
                  <a:tcPr/>
                </a:tc>
                <a:extLst>
                  <a:ext uri="{0D108BD9-81ED-4DB2-BD59-A6C34878D82A}">
                    <a16:rowId xmlns:a16="http://schemas.microsoft.com/office/drawing/2014/main" val="10003"/>
                  </a:ext>
                </a:extLst>
              </a:tr>
            </a:tbl>
          </a:graphicData>
        </a:graphic>
      </p:graphicFrame>
      <p:sp>
        <p:nvSpPr>
          <p:cNvPr id="20" name="Rectangle 19"/>
          <p:cNvSpPr/>
          <p:nvPr/>
        </p:nvSpPr>
        <p:spPr>
          <a:xfrm>
            <a:off x="0" y="2658451"/>
            <a:ext cx="2555596" cy="1200329"/>
          </a:xfrm>
          <a:prstGeom prst="rect">
            <a:avLst/>
          </a:prstGeom>
        </p:spPr>
        <p:txBody>
          <a:bodyPr wrap="square">
            <a:spAutoFit/>
          </a:bodyPr>
          <a:lstStyle/>
          <a:p>
            <a:r>
              <a:rPr lang="en-GB" sz="1200" b="1" dirty="0"/>
              <a:t>Contact </a:t>
            </a:r>
            <a:r>
              <a:rPr lang="en-GB" sz="1200" dirty="0"/>
              <a:t>forces are where the 2 objects are physically touching; </a:t>
            </a:r>
            <a:r>
              <a:rPr lang="en-GB" sz="1200" b="1" dirty="0"/>
              <a:t>non- contact </a:t>
            </a:r>
            <a:r>
              <a:rPr lang="en-GB" sz="1200" dirty="0"/>
              <a:t>forces occur where the objects are physically separated.</a:t>
            </a:r>
          </a:p>
          <a:p>
            <a:r>
              <a:rPr lang="en-GB" sz="1200" dirty="0"/>
              <a:t>Gravity, magnetism and statics are the only non-contact forces.</a:t>
            </a:r>
            <a:endParaRPr lang="en-US" sz="1200" dirty="0"/>
          </a:p>
        </p:txBody>
      </p:sp>
      <p:sp>
        <p:nvSpPr>
          <p:cNvPr id="23" name="Oval 22"/>
          <p:cNvSpPr/>
          <p:nvPr/>
        </p:nvSpPr>
        <p:spPr>
          <a:xfrm>
            <a:off x="1347496" y="1301123"/>
            <a:ext cx="1223588" cy="1425039"/>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TextBox 47"/>
          <p:cNvSpPr txBox="1"/>
          <p:nvPr/>
        </p:nvSpPr>
        <p:spPr>
          <a:xfrm>
            <a:off x="7188411" y="3099110"/>
            <a:ext cx="2669904" cy="400110"/>
          </a:xfrm>
          <a:prstGeom prst="rect">
            <a:avLst/>
          </a:prstGeom>
          <a:noFill/>
        </p:spPr>
        <p:txBody>
          <a:bodyPr wrap="square" rtlCol="0">
            <a:spAutoFit/>
          </a:bodyPr>
          <a:lstStyle/>
          <a:p>
            <a:r>
              <a:rPr lang="en-GB" sz="2000" dirty="0"/>
              <a:t>2. Resultant force</a:t>
            </a:r>
          </a:p>
        </p:txBody>
      </p:sp>
      <p:sp>
        <p:nvSpPr>
          <p:cNvPr id="49" name="TextBox 48"/>
          <p:cNvSpPr txBox="1"/>
          <p:nvPr/>
        </p:nvSpPr>
        <p:spPr>
          <a:xfrm>
            <a:off x="5077731" y="-30980"/>
            <a:ext cx="2669904" cy="400110"/>
          </a:xfrm>
          <a:prstGeom prst="rect">
            <a:avLst/>
          </a:prstGeom>
          <a:noFill/>
        </p:spPr>
        <p:txBody>
          <a:bodyPr wrap="square" rtlCol="0">
            <a:spAutoFit/>
          </a:bodyPr>
          <a:lstStyle/>
          <a:p>
            <a:r>
              <a:rPr lang="en-GB" sz="2000" dirty="0"/>
              <a:t>3. Gravity</a:t>
            </a:r>
          </a:p>
        </p:txBody>
      </p:sp>
      <p:sp>
        <p:nvSpPr>
          <p:cNvPr id="36" name="Rectangle 35"/>
          <p:cNvSpPr/>
          <p:nvPr/>
        </p:nvSpPr>
        <p:spPr>
          <a:xfrm>
            <a:off x="4295322" y="254849"/>
            <a:ext cx="2355032" cy="276999"/>
          </a:xfrm>
          <a:prstGeom prst="rect">
            <a:avLst/>
          </a:prstGeom>
        </p:spPr>
        <p:txBody>
          <a:bodyPr wrap="none">
            <a:spAutoFit/>
          </a:bodyPr>
          <a:lstStyle/>
          <a:p>
            <a:r>
              <a:rPr lang="en-GB" sz="1200" dirty="0"/>
              <a:t>Gravitational force is a weak force. </a:t>
            </a:r>
            <a:endParaRPr lang="en-US" sz="1200" dirty="0"/>
          </a:p>
        </p:txBody>
      </p:sp>
      <p:sp>
        <p:nvSpPr>
          <p:cNvPr id="43" name="Rectangle 42"/>
          <p:cNvSpPr/>
          <p:nvPr/>
        </p:nvSpPr>
        <p:spPr>
          <a:xfrm>
            <a:off x="2797119" y="441623"/>
            <a:ext cx="3878407" cy="830997"/>
          </a:xfrm>
          <a:prstGeom prst="rect">
            <a:avLst/>
          </a:prstGeom>
        </p:spPr>
        <p:txBody>
          <a:bodyPr wrap="square">
            <a:spAutoFit/>
          </a:bodyPr>
          <a:lstStyle/>
          <a:p>
            <a:r>
              <a:rPr lang="en-GB" sz="1200" b="1" dirty="0"/>
              <a:t>Weight</a:t>
            </a:r>
            <a:r>
              <a:rPr lang="en-GB" sz="1200" dirty="0"/>
              <a:t> is the force acting on an object due to gravitational field strength. Weight and mass are directly proportional (α) and will produce a straight-line graph through the origin. </a:t>
            </a:r>
          </a:p>
        </p:txBody>
      </p:sp>
      <p:pic>
        <p:nvPicPr>
          <p:cNvPr id="52" name="Picture 51"/>
          <p:cNvPicPr>
            <a:picLocks noChangeAspect="1"/>
          </p:cNvPicPr>
          <p:nvPr/>
        </p:nvPicPr>
        <p:blipFill>
          <a:blip r:embed="rId3"/>
          <a:stretch>
            <a:fillRect/>
          </a:stretch>
        </p:blipFill>
        <p:spPr>
          <a:xfrm>
            <a:off x="4162389" y="1037355"/>
            <a:ext cx="2171422" cy="1435576"/>
          </a:xfrm>
          <a:prstGeom prst="rect">
            <a:avLst/>
          </a:prstGeom>
        </p:spPr>
      </p:pic>
      <p:pic>
        <p:nvPicPr>
          <p:cNvPr id="54" name="Picture 53"/>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3472711" y="1314946"/>
            <a:ext cx="707404" cy="541957"/>
          </a:xfrm>
          <a:prstGeom prst="rect">
            <a:avLst/>
          </a:prstGeom>
        </p:spPr>
      </p:pic>
      <p:pic>
        <p:nvPicPr>
          <p:cNvPr id="56" name="Picture 55" descr="Screen Shot 2019-07-23 at 15.27.38.png"/>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3414331" y="2437713"/>
            <a:ext cx="3369596" cy="340771"/>
          </a:xfrm>
          <a:prstGeom prst="rect">
            <a:avLst/>
          </a:prstGeom>
        </p:spPr>
      </p:pic>
      <p:sp>
        <p:nvSpPr>
          <p:cNvPr id="37" name="Rectangle 36"/>
          <p:cNvSpPr/>
          <p:nvPr/>
        </p:nvSpPr>
        <p:spPr>
          <a:xfrm>
            <a:off x="5384047" y="2754519"/>
            <a:ext cx="3129733" cy="276999"/>
          </a:xfrm>
          <a:prstGeom prst="rect">
            <a:avLst/>
          </a:prstGeom>
        </p:spPr>
        <p:txBody>
          <a:bodyPr wrap="none">
            <a:spAutoFit/>
          </a:bodyPr>
          <a:lstStyle/>
          <a:p>
            <a:r>
              <a:rPr lang="en-GB" sz="1200" dirty="0">
                <a:solidFill>
                  <a:srgbClr val="3366FF"/>
                </a:solidFill>
              </a:rPr>
              <a:t>Gravitational field strength on Earth is 9.8 N/kg </a:t>
            </a:r>
            <a:endParaRPr lang="en-US" sz="1200" dirty="0">
              <a:solidFill>
                <a:srgbClr val="3366FF"/>
              </a:solidFill>
            </a:endParaRPr>
          </a:p>
        </p:txBody>
      </p:sp>
      <p:sp>
        <p:nvSpPr>
          <p:cNvPr id="57" name="TextBox 56"/>
          <p:cNvSpPr txBox="1"/>
          <p:nvPr/>
        </p:nvSpPr>
        <p:spPr>
          <a:xfrm>
            <a:off x="2973785" y="2732018"/>
            <a:ext cx="1084192" cy="276999"/>
          </a:xfrm>
          <a:prstGeom prst="rect">
            <a:avLst/>
          </a:prstGeom>
          <a:noFill/>
        </p:spPr>
        <p:txBody>
          <a:bodyPr wrap="square" rtlCol="0">
            <a:spAutoFit/>
          </a:bodyPr>
          <a:lstStyle/>
          <a:p>
            <a:r>
              <a:rPr lang="en-US" sz="1200" dirty="0" err="1">
                <a:solidFill>
                  <a:srgbClr val="3366FF"/>
                </a:solidFill>
              </a:rPr>
              <a:t>newtons</a:t>
            </a:r>
            <a:r>
              <a:rPr lang="en-US" sz="1200" dirty="0">
                <a:solidFill>
                  <a:srgbClr val="3366FF"/>
                </a:solidFill>
              </a:rPr>
              <a:t>, N</a:t>
            </a:r>
          </a:p>
        </p:txBody>
      </p:sp>
      <p:sp>
        <p:nvSpPr>
          <p:cNvPr id="60" name="TextBox 59"/>
          <p:cNvSpPr txBox="1"/>
          <p:nvPr/>
        </p:nvSpPr>
        <p:spPr>
          <a:xfrm>
            <a:off x="3590838" y="2140918"/>
            <a:ext cx="1084192" cy="276999"/>
          </a:xfrm>
          <a:prstGeom prst="rect">
            <a:avLst/>
          </a:prstGeom>
          <a:noFill/>
        </p:spPr>
        <p:txBody>
          <a:bodyPr wrap="square" rtlCol="0">
            <a:spAutoFit/>
          </a:bodyPr>
          <a:lstStyle/>
          <a:p>
            <a:r>
              <a:rPr lang="en-US" sz="1200" dirty="0">
                <a:solidFill>
                  <a:srgbClr val="3366FF"/>
                </a:solidFill>
              </a:rPr>
              <a:t>Kilograms, kg</a:t>
            </a:r>
          </a:p>
        </p:txBody>
      </p:sp>
      <p:cxnSp>
        <p:nvCxnSpPr>
          <p:cNvPr id="59" name="Straight Arrow Connector 58"/>
          <p:cNvCxnSpPr/>
          <p:nvPr/>
        </p:nvCxnSpPr>
        <p:spPr>
          <a:xfrm flipV="1">
            <a:off x="3330019" y="2701037"/>
            <a:ext cx="387212" cy="92937"/>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p:nvPr/>
        </p:nvCxnSpPr>
        <p:spPr>
          <a:xfrm>
            <a:off x="4166398" y="2422225"/>
            <a:ext cx="232327" cy="123916"/>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p:nvPr/>
        </p:nvCxnSpPr>
        <p:spPr>
          <a:xfrm flipH="1" flipV="1">
            <a:off x="5637800" y="2732016"/>
            <a:ext cx="462169" cy="59463"/>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74" name="Group 73"/>
          <p:cNvGrpSpPr/>
          <p:nvPr/>
        </p:nvGrpSpPr>
        <p:grpSpPr>
          <a:xfrm>
            <a:off x="2756947" y="1802642"/>
            <a:ext cx="851865" cy="697030"/>
            <a:chOff x="4522631" y="3531618"/>
            <a:chExt cx="851865" cy="697030"/>
          </a:xfrm>
        </p:grpSpPr>
        <p:grpSp>
          <p:nvGrpSpPr>
            <p:cNvPr id="72" name="Group 71"/>
            <p:cNvGrpSpPr/>
            <p:nvPr/>
          </p:nvGrpSpPr>
          <p:grpSpPr>
            <a:xfrm>
              <a:off x="4522631" y="3531618"/>
              <a:ext cx="851865" cy="697030"/>
              <a:chOff x="4522631" y="3531618"/>
              <a:chExt cx="851865" cy="697030"/>
            </a:xfrm>
          </p:grpSpPr>
          <p:sp>
            <p:nvSpPr>
              <p:cNvPr id="67" name="Isosceles Triangle 66"/>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69" name="Straight Connector 68"/>
              <p:cNvCxnSpPr>
                <a:stCxn id="67" idx="1"/>
                <a:endCxn id="67"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stCxn id="67"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73" name="TextBox 72"/>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W</a:t>
              </a:r>
            </a:p>
          </p:txBody>
        </p:sp>
        <p:sp>
          <p:nvSpPr>
            <p:cNvPr id="76" name="TextBox 75"/>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m</a:t>
              </a:r>
            </a:p>
          </p:txBody>
        </p:sp>
        <p:sp>
          <p:nvSpPr>
            <p:cNvPr id="77" name="TextBox 76"/>
            <p:cNvSpPr txBox="1"/>
            <p:nvPr/>
          </p:nvSpPr>
          <p:spPr>
            <a:xfrm>
              <a:off x="4951341" y="3929357"/>
              <a:ext cx="418189" cy="276999"/>
            </a:xfrm>
            <a:prstGeom prst="rect">
              <a:avLst/>
            </a:prstGeom>
            <a:noFill/>
          </p:spPr>
          <p:txBody>
            <a:bodyPr wrap="square" rtlCol="0">
              <a:spAutoFit/>
            </a:bodyPr>
            <a:lstStyle/>
            <a:p>
              <a:r>
                <a:rPr lang="en-US" sz="1200" dirty="0">
                  <a:solidFill>
                    <a:srgbClr val="660066"/>
                  </a:solidFill>
                </a:rPr>
                <a:t>g</a:t>
              </a:r>
            </a:p>
          </p:txBody>
        </p:sp>
      </p:grpSp>
      <p:cxnSp>
        <p:nvCxnSpPr>
          <p:cNvPr id="79" name="Straight Connector 78"/>
          <p:cNvCxnSpPr/>
          <p:nvPr/>
        </p:nvCxnSpPr>
        <p:spPr>
          <a:xfrm flipH="1">
            <a:off x="2682367" y="3099514"/>
            <a:ext cx="6461633"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flipH="1">
            <a:off x="-15487" y="3913868"/>
            <a:ext cx="271048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2719677" y="3126593"/>
            <a:ext cx="4572000" cy="461665"/>
          </a:xfrm>
          <a:prstGeom prst="rect">
            <a:avLst/>
          </a:prstGeom>
        </p:spPr>
        <p:txBody>
          <a:bodyPr>
            <a:spAutoFit/>
          </a:bodyPr>
          <a:lstStyle/>
          <a:p>
            <a:r>
              <a:rPr lang="en-GB" sz="1200" dirty="0"/>
              <a:t>A </a:t>
            </a:r>
            <a:r>
              <a:rPr lang="en-GB" sz="1200" b="1" dirty="0"/>
              <a:t>resultant force </a:t>
            </a:r>
            <a:r>
              <a:rPr lang="en-GB" sz="1200" dirty="0"/>
              <a:t>is a single force that has the same effect as a system of forces on an object </a:t>
            </a:r>
            <a:endParaRPr lang="en-US" sz="1200" dirty="0"/>
          </a:p>
        </p:txBody>
      </p:sp>
      <p:pic>
        <p:nvPicPr>
          <p:cNvPr id="83" name="Picture 82"/>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32158" y="4862962"/>
            <a:ext cx="2777363" cy="2011113"/>
          </a:xfrm>
          <a:prstGeom prst="rect">
            <a:avLst/>
          </a:prstGeom>
        </p:spPr>
      </p:pic>
      <p:sp>
        <p:nvSpPr>
          <p:cNvPr id="84" name="Rectangle 83"/>
          <p:cNvSpPr/>
          <p:nvPr/>
        </p:nvSpPr>
        <p:spPr>
          <a:xfrm>
            <a:off x="0" y="3893510"/>
            <a:ext cx="2700997" cy="1015663"/>
          </a:xfrm>
          <a:prstGeom prst="rect">
            <a:avLst/>
          </a:prstGeom>
        </p:spPr>
        <p:txBody>
          <a:bodyPr wrap="square">
            <a:spAutoFit/>
          </a:bodyPr>
          <a:lstStyle/>
          <a:p>
            <a:r>
              <a:rPr lang="en-GB" sz="1200" dirty="0"/>
              <a:t>As force is vector it is represented by an arrow with size and direction.</a:t>
            </a:r>
            <a:endParaRPr lang="en-US" sz="1200" dirty="0"/>
          </a:p>
          <a:p>
            <a:r>
              <a:rPr lang="en-GB" sz="1200" dirty="0"/>
              <a:t>A </a:t>
            </a:r>
            <a:r>
              <a:rPr lang="en-GB" sz="1200" b="1" dirty="0"/>
              <a:t>free body diagram </a:t>
            </a:r>
            <a:r>
              <a:rPr lang="en-GB" sz="1200" dirty="0"/>
              <a:t>simplifies an object to single shape (circle or rectangle) so that the force arrows are more obvious.</a:t>
            </a:r>
          </a:p>
        </p:txBody>
      </p:sp>
      <p:sp>
        <p:nvSpPr>
          <p:cNvPr id="92" name="Freeform 91"/>
          <p:cNvSpPr/>
          <p:nvPr/>
        </p:nvSpPr>
        <p:spPr>
          <a:xfrm>
            <a:off x="2106135" y="2475551"/>
            <a:ext cx="566931" cy="1722407"/>
          </a:xfrm>
          <a:custGeom>
            <a:avLst/>
            <a:gdLst>
              <a:gd name="connsiteX0" fmla="*/ 321547 w 566931"/>
              <a:gd name="connsiteY0" fmla="*/ 0 h 1722407"/>
              <a:gd name="connsiteX1" fmla="*/ 498398 w 566931"/>
              <a:gd name="connsiteY1" fmla="*/ 1221701 h 1722407"/>
              <a:gd name="connsiteX2" fmla="*/ 530552 w 566931"/>
              <a:gd name="connsiteY2" fmla="*/ 1687876 h 1722407"/>
              <a:gd name="connsiteX3" fmla="*/ 0 w 566931"/>
              <a:gd name="connsiteY3" fmla="*/ 1687876 h 1722407"/>
            </a:gdLst>
            <a:ahLst/>
            <a:cxnLst>
              <a:cxn ang="0">
                <a:pos x="connsiteX0" y="connsiteY0"/>
              </a:cxn>
              <a:cxn ang="0">
                <a:pos x="connsiteX1" y="connsiteY1"/>
              </a:cxn>
              <a:cxn ang="0">
                <a:pos x="connsiteX2" y="connsiteY2"/>
              </a:cxn>
              <a:cxn ang="0">
                <a:pos x="connsiteX3" y="connsiteY3"/>
              </a:cxn>
            </a:cxnLst>
            <a:rect l="l" t="t" r="r" b="b"/>
            <a:pathLst>
              <a:path w="566931" h="1722407">
                <a:moveTo>
                  <a:pt x="321547" y="0"/>
                </a:moveTo>
                <a:cubicBezTo>
                  <a:pt x="392555" y="470194"/>
                  <a:pt x="463564" y="940388"/>
                  <a:pt x="498398" y="1221701"/>
                </a:cubicBezTo>
                <a:cubicBezTo>
                  <a:pt x="533232" y="1503014"/>
                  <a:pt x="613618" y="1610180"/>
                  <a:pt x="530552" y="1687876"/>
                </a:cubicBezTo>
                <a:cubicBezTo>
                  <a:pt x="447486" y="1765572"/>
                  <a:pt x="0" y="1687876"/>
                  <a:pt x="0" y="1687876"/>
                </a:cubicBezTo>
              </a:path>
            </a:pathLst>
          </a:custGeom>
          <a:ln w="9525" cmpd="sng">
            <a:solidFill>
              <a:srgbClr val="FF0000"/>
            </a:solidFill>
            <a:headEnd type="none"/>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pic>
        <p:nvPicPr>
          <p:cNvPr id="94" name="Picture 93"/>
          <p:cNvPicPr>
            <a:picLocks noChangeAspect="1"/>
          </p:cNvPicPr>
          <p:nvPr/>
        </p:nvPicPr>
        <p:blipFill>
          <a:blip r:embed="rId7"/>
          <a:stretch>
            <a:fillRect/>
          </a:stretch>
        </p:blipFill>
        <p:spPr>
          <a:xfrm>
            <a:off x="6311900" y="3479800"/>
            <a:ext cx="2832100" cy="3378200"/>
          </a:xfrm>
          <a:prstGeom prst="rect">
            <a:avLst/>
          </a:prstGeom>
        </p:spPr>
      </p:pic>
      <p:sp>
        <p:nvSpPr>
          <p:cNvPr id="95" name="Rectangle 94"/>
          <p:cNvSpPr/>
          <p:nvPr/>
        </p:nvSpPr>
        <p:spPr>
          <a:xfrm>
            <a:off x="2363372" y="5995612"/>
            <a:ext cx="4051496" cy="830997"/>
          </a:xfrm>
          <a:prstGeom prst="rect">
            <a:avLst/>
          </a:prstGeom>
        </p:spPr>
        <p:txBody>
          <a:bodyPr wrap="square">
            <a:spAutoFit/>
          </a:bodyPr>
          <a:lstStyle/>
          <a:p>
            <a:r>
              <a:rPr lang="en-GB" sz="1200" dirty="0"/>
              <a:t>The resultant force of two forces acting in a straight line will either be the sum (arrows in the same direction) or the difference (arrows in opposite directions) of the two forces. </a:t>
            </a:r>
            <a:r>
              <a:rPr lang="en-GB" sz="1200" dirty="0">
                <a:solidFill>
                  <a:srgbClr val="0000FF"/>
                </a:solidFill>
              </a:rPr>
              <a:t>For example the forward force of the car is 275 + 395 = 670 N</a:t>
            </a:r>
            <a:endParaRPr lang="en-US" sz="1200" dirty="0">
              <a:solidFill>
                <a:srgbClr val="0000FF"/>
              </a:solidFill>
            </a:endParaRPr>
          </a:p>
        </p:txBody>
      </p:sp>
      <p:sp>
        <p:nvSpPr>
          <p:cNvPr id="1024" name="Rectangle 1023"/>
          <p:cNvSpPr/>
          <p:nvPr/>
        </p:nvSpPr>
        <p:spPr>
          <a:xfrm>
            <a:off x="3006468" y="3548487"/>
            <a:ext cx="3215472" cy="1384995"/>
          </a:xfrm>
          <a:prstGeom prst="rect">
            <a:avLst/>
          </a:prstGeom>
        </p:spPr>
        <p:txBody>
          <a:bodyPr wrap="square">
            <a:spAutoFit/>
          </a:bodyPr>
          <a:lstStyle/>
          <a:p>
            <a:r>
              <a:rPr lang="en-GB" sz="1200" dirty="0"/>
              <a:t>Forces can be resolved into two perpendicular components or combined into a single resultant force. </a:t>
            </a:r>
          </a:p>
          <a:p>
            <a:r>
              <a:rPr lang="en-GB" sz="1200" dirty="0"/>
              <a:t>In the graph paper example the vertical and horizontal forces were given. The answer needed to have both a size and a direction, e.g. 108N 33° clockwise from the vertical</a:t>
            </a:r>
            <a:endParaRPr lang="en-US" sz="1200" dirty="0"/>
          </a:p>
        </p:txBody>
      </p:sp>
      <p:sp>
        <p:nvSpPr>
          <p:cNvPr id="1025" name="Rectangle 1024"/>
          <p:cNvSpPr/>
          <p:nvPr/>
        </p:nvSpPr>
        <p:spPr>
          <a:xfrm>
            <a:off x="3009482" y="4950737"/>
            <a:ext cx="2971297" cy="1015663"/>
          </a:xfrm>
          <a:prstGeom prst="rect">
            <a:avLst/>
          </a:prstGeom>
        </p:spPr>
        <p:txBody>
          <a:bodyPr wrap="square">
            <a:spAutoFit/>
          </a:bodyPr>
          <a:lstStyle/>
          <a:p>
            <a:r>
              <a:rPr lang="en-GB" sz="1200" dirty="0"/>
              <a:t>Vector diagrams use scale drawings to illustrate how forces resolve and determine the resultant force. If the resultant force is zero the object will be in equilibrium , having balanced forces</a:t>
            </a:r>
            <a:endParaRPr lang="en-US" sz="1200" dirty="0"/>
          </a:p>
        </p:txBody>
      </p:sp>
      <p:sp>
        <p:nvSpPr>
          <p:cNvPr id="100" name="TextBox 99"/>
          <p:cNvSpPr txBox="1"/>
          <p:nvPr/>
        </p:nvSpPr>
        <p:spPr>
          <a:xfrm>
            <a:off x="4428981" y="2740475"/>
            <a:ext cx="603233" cy="3137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Learn</a:t>
            </a:r>
          </a:p>
        </p:txBody>
      </p:sp>
    </p:spTree>
    <p:extLst>
      <p:ext uri="{BB962C8B-B14F-4D97-AF65-F5344CB8AC3E}">
        <p14:creationId xmlns:p14="http://schemas.microsoft.com/office/powerpoint/2010/main" val="3862544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 name="Picture 35" descr="mage result for hooke's law"/>
          <p:cNvPicPr/>
          <p:nvPr/>
        </p:nvPicPr>
        <p:blipFill>
          <a:blip r:embed="rId2" cstate="print">
            <a:extLst>
              <a:ext uri="{28A0092B-C50C-407E-A947-70E740481C1C}">
                <a14:useLocalDpi xmlns:a14="http://schemas.microsoft.com/office/drawing/2010/main"/>
              </a:ext>
            </a:extLst>
          </a:blip>
          <a:srcRect/>
          <a:stretch>
            <a:fillRect/>
          </a:stretch>
        </p:blipFill>
        <p:spPr bwMode="auto">
          <a:xfrm>
            <a:off x="5819398" y="4486275"/>
            <a:ext cx="3376295" cy="2371725"/>
          </a:xfrm>
          <a:prstGeom prst="rect">
            <a:avLst/>
          </a:prstGeom>
          <a:noFill/>
          <a:ln>
            <a:noFill/>
          </a:ln>
        </p:spPr>
      </p:pic>
      <p:pic>
        <p:nvPicPr>
          <p:cNvPr id="62" name="Picture 61" descr="Screen Shot 2019-07-23 at 16.23.36.png"/>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3360186" y="4661752"/>
            <a:ext cx="2700998" cy="321500"/>
          </a:xfrm>
          <a:prstGeom prst="rect">
            <a:avLst/>
          </a:prstGeom>
        </p:spPr>
      </p:pic>
      <p:sp>
        <p:nvSpPr>
          <p:cNvPr id="6" name="TextBox 5"/>
          <p:cNvSpPr txBox="1"/>
          <p:nvPr/>
        </p:nvSpPr>
        <p:spPr>
          <a:xfrm>
            <a:off x="0" y="0"/>
            <a:ext cx="3851920" cy="523220"/>
          </a:xfrm>
          <a:prstGeom prst="rect">
            <a:avLst/>
          </a:prstGeom>
          <a:noFill/>
        </p:spPr>
        <p:txBody>
          <a:bodyPr wrap="square" rtlCol="0">
            <a:spAutoFit/>
          </a:bodyPr>
          <a:lstStyle/>
          <a:p>
            <a:r>
              <a:rPr lang="en-GB" sz="2800" b="1" dirty="0"/>
              <a:t>Forces (and energy)</a:t>
            </a:r>
          </a:p>
        </p:txBody>
      </p:sp>
      <p:sp>
        <p:nvSpPr>
          <p:cNvPr id="8" name="TextBox 7"/>
          <p:cNvSpPr txBox="1"/>
          <p:nvPr/>
        </p:nvSpPr>
        <p:spPr>
          <a:xfrm>
            <a:off x="0" y="523220"/>
            <a:ext cx="2669904" cy="400110"/>
          </a:xfrm>
          <a:prstGeom prst="rect">
            <a:avLst/>
          </a:prstGeom>
          <a:noFill/>
        </p:spPr>
        <p:txBody>
          <a:bodyPr wrap="square" rtlCol="0">
            <a:spAutoFit/>
          </a:bodyPr>
          <a:lstStyle/>
          <a:p>
            <a:r>
              <a:rPr lang="en-GB" sz="2000" dirty="0"/>
              <a:t>4. Work</a:t>
            </a:r>
          </a:p>
        </p:txBody>
      </p:sp>
      <p:cxnSp>
        <p:nvCxnSpPr>
          <p:cNvPr id="32" name="Straight Connector 31"/>
          <p:cNvCxnSpPr/>
          <p:nvPr/>
        </p:nvCxnSpPr>
        <p:spPr>
          <a:xfrm>
            <a:off x="3243197" y="3086401"/>
            <a:ext cx="0" cy="377159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33" name="Picture 32" descr="o work"/>
          <p:cNvPicPr/>
          <p:nvPr/>
        </p:nvPicPr>
        <p:blipFill>
          <a:blip r:embed="rId4">
            <a:extLst>
              <a:ext uri="{28A0092B-C50C-407E-A947-70E740481C1C}">
                <a14:useLocalDpi xmlns:a14="http://schemas.microsoft.com/office/drawing/2010/main"/>
              </a:ext>
            </a:extLst>
          </a:blip>
          <a:srcRect/>
          <a:stretch>
            <a:fillRect/>
          </a:stretch>
        </p:blipFill>
        <p:spPr bwMode="auto">
          <a:xfrm>
            <a:off x="0" y="948696"/>
            <a:ext cx="3873500" cy="2091055"/>
          </a:xfrm>
          <a:prstGeom prst="rect">
            <a:avLst/>
          </a:prstGeom>
          <a:noFill/>
          <a:ln>
            <a:noFill/>
          </a:ln>
        </p:spPr>
      </p:pic>
      <p:pic>
        <p:nvPicPr>
          <p:cNvPr id="35" name="Picture 34" descr="Macintosh HD:Users:sdalton:Desktop:Screen Shot 2019-07-23 at 12.54.53.png"/>
          <p:cNvPicPr/>
          <p:nvPr/>
        </p:nvPicPr>
        <p:blipFill rotWithShape="1">
          <a:blip r:embed="rId5" cstate="print">
            <a:extLst>
              <a:ext uri="{28A0092B-C50C-407E-A947-70E740481C1C}">
                <a14:useLocalDpi xmlns:a14="http://schemas.microsoft.com/office/drawing/2010/main"/>
              </a:ext>
            </a:extLst>
          </a:blip>
          <a:srcRect/>
          <a:stretch/>
        </p:blipFill>
        <p:spPr bwMode="auto">
          <a:xfrm>
            <a:off x="329502" y="4227726"/>
            <a:ext cx="1985638" cy="1629816"/>
          </a:xfrm>
          <a:prstGeom prst="rect">
            <a:avLst/>
          </a:prstGeom>
          <a:noFill/>
          <a:ln>
            <a:noFill/>
          </a:ln>
          <a:extLst>
            <a:ext uri="{53640926-AAD7-44d8-BBD7-CCE9431645EC}">
              <a14:shadowObscured xmlns="" xmlns:a14="http://schemas.microsoft.com/office/drawing/2010/main"/>
            </a:ext>
          </a:extLst>
        </p:spPr>
      </p:pic>
      <p:sp>
        <p:nvSpPr>
          <p:cNvPr id="2" name="Rectangle 1"/>
          <p:cNvSpPr/>
          <p:nvPr/>
        </p:nvSpPr>
        <p:spPr>
          <a:xfrm>
            <a:off x="1031966" y="533834"/>
            <a:ext cx="4572000" cy="461665"/>
          </a:xfrm>
          <a:prstGeom prst="rect">
            <a:avLst/>
          </a:prstGeom>
        </p:spPr>
        <p:txBody>
          <a:bodyPr>
            <a:spAutoFit/>
          </a:bodyPr>
          <a:lstStyle/>
          <a:p>
            <a:r>
              <a:rPr lang="en-GB" sz="1200" dirty="0"/>
              <a:t>Work is done when a force causes an object to move in the direction of the force. </a:t>
            </a:r>
            <a:endParaRPr lang="en-US" sz="1200" dirty="0"/>
          </a:p>
        </p:txBody>
      </p:sp>
      <p:pic>
        <p:nvPicPr>
          <p:cNvPr id="12" name="Picture 11" descr="Screen Shot 2019-07-23 at 16.06.20.png"/>
          <p:cNvPicPr>
            <a:picLocks noChangeAspect="1"/>
          </p:cNvPicPr>
          <p:nvPr/>
        </p:nvPicPr>
        <p:blipFill rotWithShape="1">
          <a:blip r:embed="rId6" cstate="print">
            <a:extLst>
              <a:ext uri="{28A0092B-C50C-407E-A947-70E740481C1C}">
                <a14:useLocalDpi xmlns:a14="http://schemas.microsoft.com/office/drawing/2010/main"/>
              </a:ext>
            </a:extLst>
          </a:blip>
          <a:srcRect/>
          <a:stretch/>
        </p:blipFill>
        <p:spPr>
          <a:xfrm>
            <a:off x="3601329" y="2137976"/>
            <a:ext cx="2250832" cy="305426"/>
          </a:xfrm>
          <a:prstGeom prst="rect">
            <a:avLst/>
          </a:prstGeom>
        </p:spPr>
      </p:pic>
      <p:sp>
        <p:nvSpPr>
          <p:cNvPr id="13" name="TextBox 12"/>
          <p:cNvSpPr txBox="1"/>
          <p:nvPr/>
        </p:nvSpPr>
        <p:spPr>
          <a:xfrm rot="19858899">
            <a:off x="852100" y="1593485"/>
            <a:ext cx="1768510" cy="461665"/>
          </a:xfrm>
          <a:prstGeom prst="rect">
            <a:avLst/>
          </a:prstGeom>
          <a:noFill/>
        </p:spPr>
        <p:txBody>
          <a:bodyPr wrap="square" rtlCol="0">
            <a:spAutoFit/>
          </a:bodyPr>
          <a:lstStyle/>
          <a:p>
            <a:r>
              <a:rPr lang="en-US" sz="2400" b="1" dirty="0">
                <a:solidFill>
                  <a:srgbClr val="FF0000"/>
                </a:solidFill>
              </a:rPr>
              <a:t>NOT WORK</a:t>
            </a:r>
          </a:p>
        </p:txBody>
      </p:sp>
      <p:sp>
        <p:nvSpPr>
          <p:cNvPr id="37" name="Rectangle 36"/>
          <p:cNvSpPr/>
          <p:nvPr/>
        </p:nvSpPr>
        <p:spPr>
          <a:xfrm>
            <a:off x="5721672" y="2561619"/>
            <a:ext cx="830876" cy="276999"/>
          </a:xfrm>
          <a:prstGeom prst="rect">
            <a:avLst/>
          </a:prstGeom>
        </p:spPr>
        <p:txBody>
          <a:bodyPr wrap="none">
            <a:spAutoFit/>
          </a:bodyPr>
          <a:lstStyle/>
          <a:p>
            <a:r>
              <a:rPr lang="en-GB" sz="1200" dirty="0">
                <a:solidFill>
                  <a:srgbClr val="3366FF"/>
                </a:solidFill>
              </a:rPr>
              <a:t>metres, m</a:t>
            </a:r>
            <a:endParaRPr lang="en-US" sz="1200" dirty="0">
              <a:solidFill>
                <a:srgbClr val="3366FF"/>
              </a:solidFill>
            </a:endParaRPr>
          </a:p>
        </p:txBody>
      </p:sp>
      <p:sp>
        <p:nvSpPr>
          <p:cNvPr id="39" name="TextBox 38"/>
          <p:cNvSpPr txBox="1"/>
          <p:nvPr/>
        </p:nvSpPr>
        <p:spPr>
          <a:xfrm>
            <a:off x="3375712" y="2603418"/>
            <a:ext cx="1084192" cy="276999"/>
          </a:xfrm>
          <a:prstGeom prst="rect">
            <a:avLst/>
          </a:prstGeom>
          <a:noFill/>
        </p:spPr>
        <p:txBody>
          <a:bodyPr wrap="square" rtlCol="0">
            <a:spAutoFit/>
          </a:bodyPr>
          <a:lstStyle/>
          <a:p>
            <a:r>
              <a:rPr lang="en-US" sz="1200" dirty="0">
                <a:solidFill>
                  <a:srgbClr val="3366FF"/>
                </a:solidFill>
              </a:rPr>
              <a:t>joules, J</a:t>
            </a:r>
          </a:p>
        </p:txBody>
      </p:sp>
      <p:sp>
        <p:nvSpPr>
          <p:cNvPr id="40" name="TextBox 39"/>
          <p:cNvSpPr txBox="1"/>
          <p:nvPr/>
        </p:nvSpPr>
        <p:spPr>
          <a:xfrm>
            <a:off x="3912376" y="1739043"/>
            <a:ext cx="1084192" cy="276999"/>
          </a:xfrm>
          <a:prstGeom prst="rect">
            <a:avLst/>
          </a:prstGeom>
          <a:noFill/>
        </p:spPr>
        <p:txBody>
          <a:bodyPr wrap="square" rtlCol="0">
            <a:spAutoFit/>
          </a:bodyPr>
          <a:lstStyle/>
          <a:p>
            <a:r>
              <a:rPr lang="en-US" sz="1200" dirty="0" err="1">
                <a:solidFill>
                  <a:srgbClr val="3366FF"/>
                </a:solidFill>
              </a:rPr>
              <a:t>newtons</a:t>
            </a:r>
            <a:r>
              <a:rPr lang="en-US" sz="1200" dirty="0">
                <a:solidFill>
                  <a:srgbClr val="3366FF"/>
                </a:solidFill>
              </a:rPr>
              <a:t>, N</a:t>
            </a:r>
          </a:p>
        </p:txBody>
      </p:sp>
      <p:cxnSp>
        <p:nvCxnSpPr>
          <p:cNvPr id="41" name="Straight Arrow Connector 40"/>
          <p:cNvCxnSpPr/>
          <p:nvPr/>
        </p:nvCxnSpPr>
        <p:spPr>
          <a:xfrm flipV="1">
            <a:off x="3665639" y="2363463"/>
            <a:ext cx="373132" cy="304988"/>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43" name="Straight Arrow Connector 42"/>
          <p:cNvCxnSpPr/>
          <p:nvPr/>
        </p:nvCxnSpPr>
        <p:spPr>
          <a:xfrm>
            <a:off x="4324811" y="2009376"/>
            <a:ext cx="475839" cy="199190"/>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flipH="1" flipV="1">
            <a:off x="5637801" y="2394442"/>
            <a:ext cx="310823" cy="193634"/>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45" name="Group 44"/>
          <p:cNvGrpSpPr/>
          <p:nvPr/>
        </p:nvGrpSpPr>
        <p:grpSpPr>
          <a:xfrm>
            <a:off x="4043136" y="982817"/>
            <a:ext cx="851865" cy="697030"/>
            <a:chOff x="4522631" y="3531618"/>
            <a:chExt cx="851865" cy="697030"/>
          </a:xfrm>
        </p:grpSpPr>
        <p:grpSp>
          <p:nvGrpSpPr>
            <p:cNvPr id="46" name="Group 45"/>
            <p:cNvGrpSpPr/>
            <p:nvPr/>
          </p:nvGrpSpPr>
          <p:grpSpPr>
            <a:xfrm>
              <a:off x="4522631" y="3531618"/>
              <a:ext cx="851865" cy="697030"/>
              <a:chOff x="4522631" y="3531618"/>
              <a:chExt cx="851865" cy="697030"/>
            </a:xfrm>
          </p:grpSpPr>
          <p:sp>
            <p:nvSpPr>
              <p:cNvPr id="50" name="Isosceles Triangle 49"/>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51" name="Straight Connector 50"/>
              <p:cNvCxnSpPr>
                <a:stCxn id="50" idx="1"/>
                <a:endCxn id="50"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a:stCxn id="50"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47" name="TextBox 46"/>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W</a:t>
              </a:r>
            </a:p>
          </p:txBody>
        </p:sp>
        <p:sp>
          <p:nvSpPr>
            <p:cNvPr id="48" name="TextBox 47"/>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F</a:t>
              </a:r>
            </a:p>
          </p:txBody>
        </p:sp>
        <p:sp>
          <p:nvSpPr>
            <p:cNvPr id="49" name="TextBox 48"/>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s</a:t>
              </a:r>
            </a:p>
          </p:txBody>
        </p:sp>
      </p:grpSp>
      <p:sp>
        <p:nvSpPr>
          <p:cNvPr id="14" name="Rectangle 13"/>
          <p:cNvSpPr/>
          <p:nvPr/>
        </p:nvSpPr>
        <p:spPr>
          <a:xfrm>
            <a:off x="6381708" y="0"/>
            <a:ext cx="2762292" cy="830997"/>
          </a:xfrm>
          <a:prstGeom prst="rect">
            <a:avLst/>
          </a:prstGeom>
        </p:spPr>
        <p:txBody>
          <a:bodyPr wrap="square">
            <a:spAutoFit/>
          </a:bodyPr>
          <a:lstStyle/>
          <a:p>
            <a:r>
              <a:rPr lang="en-GB" sz="1200" dirty="0"/>
              <a:t>One joule of work is done when a force of one newton moves and object a distance of one metre, therefore, </a:t>
            </a:r>
          </a:p>
          <a:p>
            <a:r>
              <a:rPr lang="en-GB" sz="1200" dirty="0"/>
              <a:t>1 joule = 1 newton metre (1 J = 1 Nm) </a:t>
            </a:r>
            <a:endParaRPr lang="en-US" sz="1200" dirty="0"/>
          </a:p>
        </p:txBody>
      </p:sp>
      <p:sp>
        <p:nvSpPr>
          <p:cNvPr id="15" name="Rectangle 14"/>
          <p:cNvSpPr/>
          <p:nvPr/>
        </p:nvSpPr>
        <p:spPr>
          <a:xfrm>
            <a:off x="3188510" y="144675"/>
            <a:ext cx="2742232" cy="276999"/>
          </a:xfrm>
          <a:prstGeom prst="rect">
            <a:avLst/>
          </a:prstGeom>
        </p:spPr>
        <p:txBody>
          <a:bodyPr wrap="none">
            <a:spAutoFit/>
          </a:bodyPr>
          <a:lstStyle/>
          <a:p>
            <a:r>
              <a:rPr lang="en-GB" sz="1200" dirty="0"/>
              <a:t>Energy is transferred when work is done. </a:t>
            </a:r>
            <a:endParaRPr lang="en-US" sz="1200" dirty="0"/>
          </a:p>
        </p:txBody>
      </p:sp>
      <p:sp>
        <p:nvSpPr>
          <p:cNvPr id="19" name="Rectangle 18"/>
          <p:cNvSpPr/>
          <p:nvPr/>
        </p:nvSpPr>
        <p:spPr>
          <a:xfrm>
            <a:off x="5096524" y="880037"/>
            <a:ext cx="4047476" cy="1200329"/>
          </a:xfrm>
          <a:prstGeom prst="rect">
            <a:avLst/>
          </a:prstGeom>
        </p:spPr>
        <p:txBody>
          <a:bodyPr wrap="square">
            <a:spAutoFit/>
          </a:bodyPr>
          <a:lstStyle/>
          <a:p>
            <a:r>
              <a:rPr lang="en-GB" sz="1200" dirty="0"/>
              <a:t>Work done against </a:t>
            </a:r>
            <a:r>
              <a:rPr lang="en-GB" sz="1200" b="1" dirty="0"/>
              <a:t>friction</a:t>
            </a:r>
            <a:r>
              <a:rPr lang="en-GB" sz="1200" dirty="0"/>
              <a:t> causes an increase in the object’s thermal store and the thermal store of the surroundings.</a:t>
            </a:r>
          </a:p>
          <a:p>
            <a:r>
              <a:rPr lang="en-GB" sz="1200" dirty="0"/>
              <a:t>This increases the kinetic energy of the particles in the object/surroundings and therefore increases the temperature. </a:t>
            </a:r>
          </a:p>
          <a:p>
            <a:r>
              <a:rPr lang="en-GB" sz="1200" dirty="0"/>
              <a:t>Temperature is a measure of the average kinetic energy per particle</a:t>
            </a:r>
            <a:endParaRPr lang="en-US" sz="1200" dirty="0"/>
          </a:p>
        </p:txBody>
      </p:sp>
      <p:pic>
        <p:nvPicPr>
          <p:cNvPr id="21" name="Picture 20"/>
          <p:cNvPicPr>
            <a:picLocks noChangeAspect="1"/>
          </p:cNvPicPr>
          <p:nvPr/>
        </p:nvPicPr>
        <p:blipFill rotWithShape="1">
          <a:blip r:embed="rId7" cstate="print">
            <a:extLst>
              <a:ext uri="{28A0092B-C50C-407E-A947-70E740481C1C}">
                <a14:useLocalDpi xmlns:a14="http://schemas.microsoft.com/office/drawing/2010/main"/>
              </a:ext>
            </a:extLst>
          </a:blip>
          <a:srcRect/>
          <a:stretch/>
        </p:blipFill>
        <p:spPr>
          <a:xfrm>
            <a:off x="6945421" y="1830868"/>
            <a:ext cx="1668026" cy="1046559"/>
          </a:xfrm>
          <a:prstGeom prst="rect">
            <a:avLst/>
          </a:prstGeom>
        </p:spPr>
      </p:pic>
      <p:cxnSp>
        <p:nvCxnSpPr>
          <p:cNvPr id="54" name="Straight Connector 53"/>
          <p:cNvCxnSpPr/>
          <p:nvPr/>
        </p:nvCxnSpPr>
        <p:spPr>
          <a:xfrm flipH="1">
            <a:off x="0" y="3099514"/>
            <a:ext cx="9144001"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TextBox 55"/>
          <p:cNvSpPr txBox="1"/>
          <p:nvPr/>
        </p:nvSpPr>
        <p:spPr>
          <a:xfrm>
            <a:off x="0" y="3054722"/>
            <a:ext cx="2669904" cy="400110"/>
          </a:xfrm>
          <a:prstGeom prst="rect">
            <a:avLst/>
          </a:prstGeom>
          <a:noFill/>
        </p:spPr>
        <p:txBody>
          <a:bodyPr wrap="square" rtlCol="0">
            <a:spAutoFit/>
          </a:bodyPr>
          <a:lstStyle/>
          <a:p>
            <a:r>
              <a:rPr lang="en-GB" sz="2000" dirty="0"/>
              <a:t>5. Deformation</a:t>
            </a:r>
          </a:p>
        </p:txBody>
      </p:sp>
      <p:sp>
        <p:nvSpPr>
          <p:cNvPr id="27" name="Rectangle 26"/>
          <p:cNvSpPr/>
          <p:nvPr/>
        </p:nvSpPr>
        <p:spPr>
          <a:xfrm>
            <a:off x="0" y="6396335"/>
            <a:ext cx="3135086" cy="461665"/>
          </a:xfrm>
          <a:prstGeom prst="rect">
            <a:avLst/>
          </a:prstGeom>
        </p:spPr>
        <p:txBody>
          <a:bodyPr wrap="square">
            <a:spAutoFit/>
          </a:bodyPr>
          <a:lstStyle/>
          <a:p>
            <a:r>
              <a:rPr lang="en-GB" sz="1200" dirty="0"/>
              <a:t>To change the shape of an object </a:t>
            </a:r>
            <a:r>
              <a:rPr lang="en-GB" sz="1200" u="sng" dirty="0"/>
              <a:t>more than one</a:t>
            </a:r>
            <a:r>
              <a:rPr lang="en-GB" sz="1200" dirty="0"/>
              <a:t> force needs to be applied. </a:t>
            </a:r>
            <a:endParaRPr lang="en-US" sz="1200" dirty="0"/>
          </a:p>
        </p:txBody>
      </p:sp>
      <p:sp>
        <p:nvSpPr>
          <p:cNvPr id="53" name="Rectangle 52"/>
          <p:cNvSpPr/>
          <p:nvPr/>
        </p:nvSpPr>
        <p:spPr>
          <a:xfrm>
            <a:off x="0" y="5726061"/>
            <a:ext cx="3067762" cy="461665"/>
          </a:xfrm>
          <a:prstGeom prst="rect">
            <a:avLst/>
          </a:prstGeom>
        </p:spPr>
        <p:txBody>
          <a:bodyPr wrap="square">
            <a:spAutoFit/>
          </a:bodyPr>
          <a:lstStyle/>
          <a:p>
            <a:r>
              <a:rPr lang="en-GB" sz="1200" b="1" dirty="0"/>
              <a:t>Inelastic</a:t>
            </a:r>
            <a:r>
              <a:rPr lang="en-GB" sz="1200" dirty="0"/>
              <a:t> (or plastic) </a:t>
            </a:r>
            <a:r>
              <a:rPr lang="en-GB" sz="1200" b="1" dirty="0"/>
              <a:t>deformation</a:t>
            </a:r>
            <a:r>
              <a:rPr lang="en-GB" sz="1200" dirty="0"/>
              <a:t> causes an object to permanently change shape. </a:t>
            </a:r>
            <a:endParaRPr lang="en-US" sz="1200" dirty="0"/>
          </a:p>
        </p:txBody>
      </p:sp>
      <p:sp>
        <p:nvSpPr>
          <p:cNvPr id="55" name="TextBox 54"/>
          <p:cNvSpPr txBox="1"/>
          <p:nvPr/>
        </p:nvSpPr>
        <p:spPr>
          <a:xfrm>
            <a:off x="2363375" y="5256527"/>
            <a:ext cx="1350499" cy="338554"/>
          </a:xfrm>
          <a:prstGeom prst="rect">
            <a:avLst/>
          </a:prstGeom>
          <a:noFill/>
        </p:spPr>
        <p:txBody>
          <a:bodyPr wrap="square" rtlCol="0">
            <a:spAutoFit/>
          </a:bodyPr>
          <a:lstStyle/>
          <a:p>
            <a:r>
              <a:rPr lang="en-US" sz="1600" dirty="0">
                <a:solidFill>
                  <a:srgbClr val="CC66FF"/>
                </a:solidFill>
              </a:rPr>
              <a:t>Inelastic</a:t>
            </a:r>
          </a:p>
        </p:txBody>
      </p:sp>
      <p:sp>
        <p:nvSpPr>
          <p:cNvPr id="61" name="TextBox 60"/>
          <p:cNvSpPr txBox="1"/>
          <p:nvPr/>
        </p:nvSpPr>
        <p:spPr>
          <a:xfrm>
            <a:off x="2499695" y="4267602"/>
            <a:ext cx="1350499" cy="338554"/>
          </a:xfrm>
          <a:prstGeom prst="rect">
            <a:avLst/>
          </a:prstGeom>
          <a:noFill/>
        </p:spPr>
        <p:txBody>
          <a:bodyPr wrap="square" rtlCol="0">
            <a:spAutoFit/>
          </a:bodyPr>
          <a:lstStyle/>
          <a:p>
            <a:r>
              <a:rPr lang="en-US" sz="1600" dirty="0">
                <a:solidFill>
                  <a:srgbClr val="CC66FF"/>
                </a:solidFill>
              </a:rPr>
              <a:t>Elastic</a:t>
            </a:r>
          </a:p>
        </p:txBody>
      </p:sp>
      <p:sp>
        <p:nvSpPr>
          <p:cNvPr id="57" name="Rectangle 56"/>
          <p:cNvSpPr/>
          <p:nvPr/>
        </p:nvSpPr>
        <p:spPr>
          <a:xfrm>
            <a:off x="0" y="3461936"/>
            <a:ext cx="3263705" cy="830997"/>
          </a:xfrm>
          <a:prstGeom prst="rect">
            <a:avLst/>
          </a:prstGeom>
        </p:spPr>
        <p:txBody>
          <a:bodyPr wrap="square">
            <a:spAutoFit/>
          </a:bodyPr>
          <a:lstStyle/>
          <a:p>
            <a:r>
              <a:rPr lang="en-GB" sz="1200" b="1" dirty="0"/>
              <a:t>Elastic deformation </a:t>
            </a:r>
            <a:r>
              <a:rPr lang="en-GB" sz="1200" dirty="0"/>
              <a:t>causes a temporary change of shape; the object will return to its original shape when the force is removed. An example is the stretching of a spring below its elastic limit. </a:t>
            </a:r>
            <a:endParaRPr lang="en-US" sz="1200" dirty="0"/>
          </a:p>
        </p:txBody>
      </p:sp>
      <p:sp>
        <p:nvSpPr>
          <p:cNvPr id="65" name="Rectangle 64"/>
          <p:cNvSpPr/>
          <p:nvPr/>
        </p:nvSpPr>
        <p:spPr>
          <a:xfrm>
            <a:off x="5327459" y="5093120"/>
            <a:ext cx="830876" cy="276999"/>
          </a:xfrm>
          <a:prstGeom prst="rect">
            <a:avLst/>
          </a:prstGeom>
        </p:spPr>
        <p:txBody>
          <a:bodyPr wrap="none">
            <a:spAutoFit/>
          </a:bodyPr>
          <a:lstStyle/>
          <a:p>
            <a:r>
              <a:rPr lang="en-GB" sz="1200" dirty="0">
                <a:solidFill>
                  <a:srgbClr val="3366FF"/>
                </a:solidFill>
              </a:rPr>
              <a:t>metres, m</a:t>
            </a:r>
            <a:endParaRPr lang="en-US" sz="1200" dirty="0">
              <a:solidFill>
                <a:srgbClr val="3366FF"/>
              </a:solidFill>
            </a:endParaRPr>
          </a:p>
        </p:txBody>
      </p:sp>
      <p:sp>
        <p:nvSpPr>
          <p:cNvPr id="66" name="TextBox 65"/>
          <p:cNvSpPr txBox="1"/>
          <p:nvPr/>
        </p:nvSpPr>
        <p:spPr>
          <a:xfrm>
            <a:off x="3408418" y="4942019"/>
            <a:ext cx="1752431" cy="276999"/>
          </a:xfrm>
          <a:prstGeom prst="rect">
            <a:avLst/>
          </a:prstGeom>
          <a:noFill/>
        </p:spPr>
        <p:txBody>
          <a:bodyPr wrap="square" rtlCol="0">
            <a:spAutoFit/>
          </a:bodyPr>
          <a:lstStyle/>
          <a:p>
            <a:r>
              <a:rPr lang="en-US" sz="1200" dirty="0" err="1">
                <a:solidFill>
                  <a:srgbClr val="3366FF"/>
                </a:solidFill>
              </a:rPr>
              <a:t>newtons</a:t>
            </a:r>
            <a:r>
              <a:rPr lang="en-US" sz="1200" dirty="0">
                <a:solidFill>
                  <a:srgbClr val="3366FF"/>
                </a:solidFill>
              </a:rPr>
              <a:t> per </a:t>
            </a:r>
            <a:r>
              <a:rPr lang="en-US" sz="1200" dirty="0" err="1">
                <a:solidFill>
                  <a:srgbClr val="3366FF"/>
                </a:solidFill>
              </a:rPr>
              <a:t>metre</a:t>
            </a:r>
            <a:r>
              <a:rPr lang="en-US" sz="1200" dirty="0">
                <a:solidFill>
                  <a:srgbClr val="3366FF"/>
                </a:solidFill>
              </a:rPr>
              <a:t> N/m</a:t>
            </a:r>
          </a:p>
        </p:txBody>
      </p:sp>
      <p:sp>
        <p:nvSpPr>
          <p:cNvPr id="67" name="TextBox 66"/>
          <p:cNvSpPr txBox="1"/>
          <p:nvPr/>
        </p:nvSpPr>
        <p:spPr>
          <a:xfrm>
            <a:off x="3277003" y="4350919"/>
            <a:ext cx="1084192" cy="276999"/>
          </a:xfrm>
          <a:prstGeom prst="rect">
            <a:avLst/>
          </a:prstGeom>
          <a:noFill/>
        </p:spPr>
        <p:txBody>
          <a:bodyPr wrap="square" rtlCol="0">
            <a:spAutoFit/>
          </a:bodyPr>
          <a:lstStyle/>
          <a:p>
            <a:r>
              <a:rPr lang="en-US" sz="1200" dirty="0" err="1">
                <a:solidFill>
                  <a:srgbClr val="3366FF"/>
                </a:solidFill>
              </a:rPr>
              <a:t>newtons</a:t>
            </a:r>
            <a:r>
              <a:rPr lang="en-US" sz="1200" dirty="0">
                <a:solidFill>
                  <a:srgbClr val="3366FF"/>
                </a:solidFill>
              </a:rPr>
              <a:t>, N</a:t>
            </a:r>
          </a:p>
        </p:txBody>
      </p:sp>
      <p:cxnSp>
        <p:nvCxnSpPr>
          <p:cNvPr id="68" name="Straight Arrow Connector 67"/>
          <p:cNvCxnSpPr/>
          <p:nvPr/>
        </p:nvCxnSpPr>
        <p:spPr>
          <a:xfrm flipV="1">
            <a:off x="4093369" y="4911038"/>
            <a:ext cx="387212" cy="92937"/>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9" name="Straight Arrow Connector 68"/>
          <p:cNvCxnSpPr>
            <a:stCxn id="67" idx="2"/>
          </p:cNvCxnSpPr>
          <p:nvPr/>
        </p:nvCxnSpPr>
        <p:spPr>
          <a:xfrm flipH="1">
            <a:off x="3633501" y="4627918"/>
            <a:ext cx="185598" cy="114209"/>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0" name="Straight Arrow Connector 69"/>
          <p:cNvCxnSpPr/>
          <p:nvPr/>
        </p:nvCxnSpPr>
        <p:spPr>
          <a:xfrm flipH="1" flipV="1">
            <a:off x="5565135" y="4958093"/>
            <a:ext cx="78019" cy="218059"/>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71" name="Group 70"/>
          <p:cNvGrpSpPr/>
          <p:nvPr/>
        </p:nvGrpSpPr>
        <p:grpSpPr>
          <a:xfrm>
            <a:off x="3295222" y="5379019"/>
            <a:ext cx="851865" cy="697030"/>
            <a:chOff x="4522631" y="3531618"/>
            <a:chExt cx="851865" cy="697030"/>
          </a:xfrm>
        </p:grpSpPr>
        <p:grpSp>
          <p:nvGrpSpPr>
            <p:cNvPr id="72" name="Group 71"/>
            <p:cNvGrpSpPr/>
            <p:nvPr/>
          </p:nvGrpSpPr>
          <p:grpSpPr>
            <a:xfrm>
              <a:off x="4522631" y="3531618"/>
              <a:ext cx="851865" cy="697030"/>
              <a:chOff x="4522631" y="3531618"/>
              <a:chExt cx="851865" cy="697030"/>
            </a:xfrm>
          </p:grpSpPr>
          <p:sp>
            <p:nvSpPr>
              <p:cNvPr id="76" name="Isosceles Triangle 75"/>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77" name="Straight Connector 76"/>
              <p:cNvCxnSpPr>
                <a:stCxn id="76" idx="1"/>
                <a:endCxn id="76"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a:stCxn id="76"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73" name="TextBox 72"/>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F</a:t>
              </a:r>
            </a:p>
          </p:txBody>
        </p:sp>
        <p:sp>
          <p:nvSpPr>
            <p:cNvPr id="74" name="TextBox 73"/>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k</a:t>
              </a:r>
            </a:p>
          </p:txBody>
        </p:sp>
        <p:sp>
          <p:nvSpPr>
            <p:cNvPr id="75" name="TextBox 74"/>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e</a:t>
              </a:r>
            </a:p>
          </p:txBody>
        </p:sp>
      </p:grpSp>
      <p:pic>
        <p:nvPicPr>
          <p:cNvPr id="83" name="Picture 82"/>
          <p:cNvPicPr>
            <a:picLocks noChangeAspect="1"/>
          </p:cNvPicPr>
          <p:nvPr/>
        </p:nvPicPr>
        <p:blipFill rotWithShape="1">
          <a:blip r:embed="rId8" cstate="print">
            <a:extLst>
              <a:ext uri="{28A0092B-C50C-407E-A947-70E740481C1C}">
                <a14:useLocalDpi xmlns:a14="http://schemas.microsoft.com/office/drawing/2010/main"/>
              </a:ext>
            </a:extLst>
          </a:blip>
          <a:srcRect/>
          <a:stretch/>
        </p:blipFill>
        <p:spPr>
          <a:xfrm>
            <a:off x="6205863" y="5510523"/>
            <a:ext cx="707404" cy="541957"/>
          </a:xfrm>
          <a:prstGeom prst="rect">
            <a:avLst/>
          </a:prstGeom>
        </p:spPr>
      </p:pic>
      <p:sp>
        <p:nvSpPr>
          <p:cNvPr id="84" name="Rectangle 83"/>
          <p:cNvSpPr/>
          <p:nvPr/>
        </p:nvSpPr>
        <p:spPr>
          <a:xfrm>
            <a:off x="4215283" y="5314285"/>
            <a:ext cx="1588645" cy="1015663"/>
          </a:xfrm>
          <a:prstGeom prst="rect">
            <a:avLst/>
          </a:prstGeom>
        </p:spPr>
        <p:txBody>
          <a:bodyPr wrap="square">
            <a:spAutoFit/>
          </a:bodyPr>
          <a:lstStyle/>
          <a:p>
            <a:r>
              <a:rPr lang="en-GB" sz="1200" dirty="0"/>
              <a:t>This also applies in compression, where e becomes the amount the spring has been compressed by </a:t>
            </a:r>
            <a:endParaRPr lang="en-US" sz="1200" dirty="0"/>
          </a:p>
        </p:txBody>
      </p:sp>
      <p:sp>
        <p:nvSpPr>
          <p:cNvPr id="86" name="TextBox 85"/>
          <p:cNvSpPr txBox="1"/>
          <p:nvPr/>
        </p:nvSpPr>
        <p:spPr>
          <a:xfrm>
            <a:off x="3440556" y="6381778"/>
            <a:ext cx="2459837" cy="276999"/>
          </a:xfrm>
          <a:prstGeom prst="rect">
            <a:avLst/>
          </a:prstGeom>
          <a:noFill/>
        </p:spPr>
        <p:txBody>
          <a:bodyPr wrap="square" rtlCol="0">
            <a:spAutoFit/>
          </a:bodyPr>
          <a:lstStyle/>
          <a:p>
            <a:r>
              <a:rPr lang="en-US" sz="1200" dirty="0"/>
              <a:t>Hooke’s Law is a </a:t>
            </a:r>
            <a:r>
              <a:rPr lang="en-US" sz="1200" u="sng" dirty="0"/>
              <a:t>required practical</a:t>
            </a:r>
          </a:p>
        </p:txBody>
      </p:sp>
      <p:sp>
        <p:nvSpPr>
          <p:cNvPr id="87" name="TextBox 86"/>
          <p:cNvSpPr txBox="1"/>
          <p:nvPr/>
        </p:nvSpPr>
        <p:spPr>
          <a:xfrm>
            <a:off x="8279841" y="4935027"/>
            <a:ext cx="1045028" cy="830997"/>
          </a:xfrm>
          <a:prstGeom prst="rect">
            <a:avLst/>
          </a:prstGeom>
          <a:noFill/>
        </p:spPr>
        <p:txBody>
          <a:bodyPr wrap="square" rtlCol="0">
            <a:spAutoFit/>
          </a:bodyPr>
          <a:lstStyle/>
          <a:p>
            <a:r>
              <a:rPr lang="en-US" sz="1200" dirty="0"/>
              <a:t>The object has become permanently deformed</a:t>
            </a:r>
          </a:p>
        </p:txBody>
      </p:sp>
      <p:pic>
        <p:nvPicPr>
          <p:cNvPr id="88" name="Picture 87" descr="Screen Shot 2019-07-23 at 16.36.46.png"/>
          <p:cNvPicPr>
            <a:picLocks noChangeAspect="1"/>
          </p:cNvPicPr>
          <p:nvPr/>
        </p:nvPicPr>
        <p:blipFill rotWithShape="1">
          <a:blip r:embed="rId9" cstate="print">
            <a:extLst>
              <a:ext uri="{28A0092B-C50C-407E-A947-70E740481C1C}">
                <a14:useLocalDpi xmlns:a14="http://schemas.microsoft.com/office/drawing/2010/main"/>
              </a:ext>
            </a:extLst>
          </a:blip>
          <a:srcRect/>
          <a:stretch/>
        </p:blipFill>
        <p:spPr>
          <a:xfrm>
            <a:off x="4565971" y="3343602"/>
            <a:ext cx="4763780" cy="612017"/>
          </a:xfrm>
          <a:prstGeom prst="rect">
            <a:avLst/>
          </a:prstGeom>
        </p:spPr>
      </p:pic>
      <p:sp>
        <p:nvSpPr>
          <p:cNvPr id="93" name="TextBox 92"/>
          <p:cNvSpPr txBox="1"/>
          <p:nvPr/>
        </p:nvSpPr>
        <p:spPr>
          <a:xfrm>
            <a:off x="5151926" y="3093394"/>
            <a:ext cx="1084192" cy="276999"/>
          </a:xfrm>
          <a:prstGeom prst="rect">
            <a:avLst/>
          </a:prstGeom>
          <a:noFill/>
        </p:spPr>
        <p:txBody>
          <a:bodyPr wrap="square" rtlCol="0">
            <a:spAutoFit/>
          </a:bodyPr>
          <a:lstStyle/>
          <a:p>
            <a:r>
              <a:rPr lang="en-US" sz="1200" dirty="0">
                <a:solidFill>
                  <a:srgbClr val="3366FF"/>
                </a:solidFill>
              </a:rPr>
              <a:t>joules, J</a:t>
            </a:r>
          </a:p>
        </p:txBody>
      </p:sp>
      <p:cxnSp>
        <p:nvCxnSpPr>
          <p:cNvPr id="94" name="Straight Arrow Connector 93"/>
          <p:cNvCxnSpPr/>
          <p:nvPr/>
        </p:nvCxnSpPr>
        <p:spPr>
          <a:xfrm>
            <a:off x="5425776" y="3367402"/>
            <a:ext cx="217378" cy="185175"/>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
        <p:nvSpPr>
          <p:cNvPr id="96" name="TextBox 95"/>
          <p:cNvSpPr txBox="1"/>
          <p:nvPr/>
        </p:nvSpPr>
        <p:spPr>
          <a:xfrm>
            <a:off x="6567285" y="3133268"/>
            <a:ext cx="1752431" cy="276999"/>
          </a:xfrm>
          <a:prstGeom prst="rect">
            <a:avLst/>
          </a:prstGeom>
          <a:noFill/>
        </p:spPr>
        <p:txBody>
          <a:bodyPr wrap="square" rtlCol="0">
            <a:spAutoFit/>
          </a:bodyPr>
          <a:lstStyle/>
          <a:p>
            <a:r>
              <a:rPr lang="en-US" sz="1200" dirty="0" err="1">
                <a:solidFill>
                  <a:srgbClr val="3366FF"/>
                </a:solidFill>
              </a:rPr>
              <a:t>newtons</a:t>
            </a:r>
            <a:r>
              <a:rPr lang="en-US" sz="1200" dirty="0">
                <a:solidFill>
                  <a:srgbClr val="3366FF"/>
                </a:solidFill>
              </a:rPr>
              <a:t> per </a:t>
            </a:r>
            <a:r>
              <a:rPr lang="en-US" sz="1200" dirty="0" err="1">
                <a:solidFill>
                  <a:srgbClr val="3366FF"/>
                </a:solidFill>
              </a:rPr>
              <a:t>metre</a:t>
            </a:r>
            <a:r>
              <a:rPr lang="en-US" sz="1200" dirty="0">
                <a:solidFill>
                  <a:srgbClr val="3366FF"/>
                </a:solidFill>
              </a:rPr>
              <a:t> N/m</a:t>
            </a:r>
          </a:p>
        </p:txBody>
      </p:sp>
      <p:cxnSp>
        <p:nvCxnSpPr>
          <p:cNvPr id="97" name="Straight Arrow Connector 96"/>
          <p:cNvCxnSpPr/>
          <p:nvPr/>
        </p:nvCxnSpPr>
        <p:spPr>
          <a:xfrm>
            <a:off x="7186581" y="3423977"/>
            <a:ext cx="385857" cy="144675"/>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
        <p:nvSpPr>
          <p:cNvPr id="100" name="Rectangle 99"/>
          <p:cNvSpPr/>
          <p:nvPr/>
        </p:nvSpPr>
        <p:spPr>
          <a:xfrm>
            <a:off x="8313124" y="3846995"/>
            <a:ext cx="830876" cy="276999"/>
          </a:xfrm>
          <a:prstGeom prst="rect">
            <a:avLst/>
          </a:prstGeom>
        </p:spPr>
        <p:txBody>
          <a:bodyPr wrap="none">
            <a:spAutoFit/>
          </a:bodyPr>
          <a:lstStyle/>
          <a:p>
            <a:r>
              <a:rPr lang="en-GB" sz="1200" dirty="0">
                <a:solidFill>
                  <a:srgbClr val="3366FF"/>
                </a:solidFill>
              </a:rPr>
              <a:t>metres, m</a:t>
            </a:r>
            <a:endParaRPr lang="en-US" sz="1200" dirty="0">
              <a:solidFill>
                <a:srgbClr val="3366FF"/>
              </a:solidFill>
            </a:endParaRPr>
          </a:p>
        </p:txBody>
      </p:sp>
      <p:cxnSp>
        <p:nvCxnSpPr>
          <p:cNvPr id="101" name="Straight Arrow Connector 100"/>
          <p:cNvCxnSpPr/>
          <p:nvPr/>
        </p:nvCxnSpPr>
        <p:spPr>
          <a:xfrm flipH="1" flipV="1">
            <a:off x="8550800" y="3711968"/>
            <a:ext cx="78019" cy="218059"/>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02" name="Group 101"/>
          <p:cNvGrpSpPr/>
          <p:nvPr/>
        </p:nvGrpSpPr>
        <p:grpSpPr>
          <a:xfrm>
            <a:off x="7611659" y="3795318"/>
            <a:ext cx="851865" cy="697030"/>
            <a:chOff x="4522631" y="3531618"/>
            <a:chExt cx="851865" cy="697030"/>
          </a:xfrm>
        </p:grpSpPr>
        <p:grpSp>
          <p:nvGrpSpPr>
            <p:cNvPr id="103" name="Group 102"/>
            <p:cNvGrpSpPr/>
            <p:nvPr/>
          </p:nvGrpSpPr>
          <p:grpSpPr>
            <a:xfrm>
              <a:off x="4522631" y="3531618"/>
              <a:ext cx="851865" cy="697030"/>
              <a:chOff x="4522631" y="3531618"/>
              <a:chExt cx="851865" cy="697030"/>
            </a:xfrm>
          </p:grpSpPr>
          <p:sp>
            <p:nvSpPr>
              <p:cNvPr id="107" name="Isosceles Triangle 106"/>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108" name="Straight Connector 107"/>
              <p:cNvCxnSpPr>
                <a:stCxn id="107" idx="1"/>
                <a:endCxn id="107"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109" name="Straight Connector 108"/>
              <p:cNvCxnSpPr>
                <a:stCxn id="107"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104" name="TextBox 103"/>
            <p:cNvSpPr txBox="1"/>
            <p:nvPr/>
          </p:nvSpPr>
          <p:spPr>
            <a:xfrm>
              <a:off x="4785933" y="3624557"/>
              <a:ext cx="418189" cy="276999"/>
            </a:xfrm>
            <a:prstGeom prst="rect">
              <a:avLst/>
            </a:prstGeom>
            <a:noFill/>
          </p:spPr>
          <p:txBody>
            <a:bodyPr wrap="square" rtlCol="0">
              <a:spAutoFit/>
            </a:bodyPr>
            <a:lstStyle/>
            <a:p>
              <a:r>
                <a:rPr lang="en-US" sz="1200" dirty="0" err="1">
                  <a:solidFill>
                    <a:srgbClr val="660066"/>
                  </a:solidFill>
                </a:rPr>
                <a:t>E</a:t>
              </a:r>
              <a:r>
                <a:rPr lang="en-US" sz="1200" baseline="-25000" dirty="0" err="1">
                  <a:solidFill>
                    <a:srgbClr val="660066"/>
                  </a:solidFill>
                </a:rPr>
                <a:t>e</a:t>
              </a:r>
              <a:endParaRPr lang="en-US" sz="1200" baseline="-25000" dirty="0">
                <a:solidFill>
                  <a:srgbClr val="660066"/>
                </a:solidFill>
              </a:endParaRPr>
            </a:p>
          </p:txBody>
        </p:sp>
        <p:sp>
          <p:nvSpPr>
            <p:cNvPr id="105" name="TextBox 104"/>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½k</a:t>
              </a:r>
            </a:p>
          </p:txBody>
        </p:sp>
        <p:sp>
          <p:nvSpPr>
            <p:cNvPr id="106" name="TextBox 105"/>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e</a:t>
              </a:r>
              <a:r>
                <a:rPr lang="en-US" sz="1200" baseline="30000" dirty="0">
                  <a:solidFill>
                    <a:srgbClr val="660066"/>
                  </a:solidFill>
                </a:rPr>
                <a:t>2</a:t>
              </a:r>
            </a:p>
          </p:txBody>
        </p:sp>
      </p:grpSp>
      <p:sp>
        <p:nvSpPr>
          <p:cNvPr id="95" name="TextBox 94"/>
          <p:cNvSpPr txBox="1"/>
          <p:nvPr/>
        </p:nvSpPr>
        <p:spPr>
          <a:xfrm>
            <a:off x="6185765" y="4838577"/>
            <a:ext cx="1676065" cy="461665"/>
          </a:xfrm>
          <a:prstGeom prst="rect">
            <a:avLst/>
          </a:prstGeom>
          <a:noFill/>
        </p:spPr>
        <p:txBody>
          <a:bodyPr wrap="square" rtlCol="0">
            <a:spAutoFit/>
          </a:bodyPr>
          <a:lstStyle/>
          <a:p>
            <a:r>
              <a:rPr lang="en-US" sz="1200" dirty="0"/>
              <a:t>Extension is directly proportional to force</a:t>
            </a:r>
          </a:p>
        </p:txBody>
      </p:sp>
      <p:sp>
        <p:nvSpPr>
          <p:cNvPr id="98" name="Rectangle 97"/>
          <p:cNvSpPr/>
          <p:nvPr/>
        </p:nvSpPr>
        <p:spPr>
          <a:xfrm>
            <a:off x="3411416" y="3712961"/>
            <a:ext cx="4572000" cy="646331"/>
          </a:xfrm>
          <a:prstGeom prst="rect">
            <a:avLst/>
          </a:prstGeom>
        </p:spPr>
        <p:txBody>
          <a:bodyPr>
            <a:spAutoFit/>
          </a:bodyPr>
          <a:lstStyle/>
          <a:p>
            <a:r>
              <a:rPr lang="en-GB" sz="1200" dirty="0"/>
              <a:t>Work is done when a force stretches a spring and all the energy is transferred to the elastic potential store of the spring as long as the elastic limit is not reached.</a:t>
            </a:r>
          </a:p>
        </p:txBody>
      </p:sp>
      <p:sp>
        <p:nvSpPr>
          <p:cNvPr id="99" name="TextBox 98"/>
          <p:cNvSpPr txBox="1"/>
          <p:nvPr/>
        </p:nvSpPr>
        <p:spPr>
          <a:xfrm>
            <a:off x="8247690" y="3182851"/>
            <a:ext cx="836018" cy="3077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n-US" sz="1400" dirty="0"/>
              <a:t>On sheet</a:t>
            </a:r>
          </a:p>
        </p:txBody>
      </p:sp>
      <p:sp>
        <p:nvSpPr>
          <p:cNvPr id="114" name="TextBox 113"/>
          <p:cNvSpPr txBox="1"/>
          <p:nvPr/>
        </p:nvSpPr>
        <p:spPr>
          <a:xfrm>
            <a:off x="4493291" y="2499350"/>
            <a:ext cx="603233" cy="3137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Learn</a:t>
            </a:r>
          </a:p>
        </p:txBody>
      </p:sp>
      <p:sp>
        <p:nvSpPr>
          <p:cNvPr id="115" name="TextBox 114"/>
          <p:cNvSpPr txBox="1"/>
          <p:nvPr/>
        </p:nvSpPr>
        <p:spPr>
          <a:xfrm>
            <a:off x="4758233" y="4387851"/>
            <a:ext cx="603233" cy="3137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Learn</a:t>
            </a:r>
          </a:p>
        </p:txBody>
      </p:sp>
      <p:sp>
        <p:nvSpPr>
          <p:cNvPr id="63" name="TextBox 62"/>
          <p:cNvSpPr txBox="1"/>
          <p:nvPr/>
        </p:nvSpPr>
        <p:spPr>
          <a:xfrm>
            <a:off x="3242524" y="3062447"/>
            <a:ext cx="2669904" cy="400110"/>
          </a:xfrm>
          <a:prstGeom prst="rect">
            <a:avLst/>
          </a:prstGeom>
          <a:noFill/>
        </p:spPr>
        <p:txBody>
          <a:bodyPr wrap="square" rtlCol="0">
            <a:spAutoFit/>
          </a:bodyPr>
          <a:lstStyle/>
          <a:p>
            <a:r>
              <a:rPr lang="en-GB" sz="2000" dirty="0"/>
              <a:t>6. Hooke’s Law</a:t>
            </a:r>
          </a:p>
        </p:txBody>
      </p:sp>
    </p:spTree>
    <p:extLst>
      <p:ext uri="{BB962C8B-B14F-4D97-AF65-F5344CB8AC3E}">
        <p14:creationId xmlns:p14="http://schemas.microsoft.com/office/powerpoint/2010/main" val="1514283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19-07-23 at 16.45.37.png"/>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3746025" y="1961151"/>
            <a:ext cx="2090058" cy="369725"/>
          </a:xfrm>
          <a:prstGeom prst="rect">
            <a:avLst/>
          </a:prstGeom>
        </p:spPr>
      </p:pic>
      <p:sp>
        <p:nvSpPr>
          <p:cNvPr id="4" name="TextBox 3"/>
          <p:cNvSpPr txBox="1"/>
          <p:nvPr/>
        </p:nvSpPr>
        <p:spPr>
          <a:xfrm>
            <a:off x="0" y="0"/>
            <a:ext cx="3851920" cy="523220"/>
          </a:xfrm>
          <a:prstGeom prst="rect">
            <a:avLst/>
          </a:prstGeom>
          <a:noFill/>
        </p:spPr>
        <p:txBody>
          <a:bodyPr wrap="square" rtlCol="0">
            <a:spAutoFit/>
          </a:bodyPr>
          <a:lstStyle/>
          <a:p>
            <a:r>
              <a:rPr lang="en-GB" sz="2800" b="1" dirty="0"/>
              <a:t>Forces (and pressure)</a:t>
            </a:r>
          </a:p>
        </p:txBody>
      </p:sp>
      <p:sp>
        <p:nvSpPr>
          <p:cNvPr id="22" name="TextBox 21"/>
          <p:cNvSpPr txBox="1"/>
          <p:nvPr/>
        </p:nvSpPr>
        <p:spPr>
          <a:xfrm>
            <a:off x="0" y="448793"/>
            <a:ext cx="2669904" cy="400110"/>
          </a:xfrm>
          <a:prstGeom prst="rect">
            <a:avLst/>
          </a:prstGeom>
          <a:noFill/>
        </p:spPr>
        <p:txBody>
          <a:bodyPr wrap="square" rtlCol="0">
            <a:spAutoFit/>
          </a:bodyPr>
          <a:lstStyle/>
          <a:p>
            <a:r>
              <a:rPr lang="en-GB" sz="2000" dirty="0"/>
              <a:t>7. Moments</a:t>
            </a:r>
          </a:p>
        </p:txBody>
      </p:sp>
      <p:sp>
        <p:nvSpPr>
          <p:cNvPr id="2" name="TextBox 1"/>
          <p:cNvSpPr txBox="1"/>
          <p:nvPr/>
        </p:nvSpPr>
        <p:spPr>
          <a:xfrm>
            <a:off x="7605347" y="0"/>
            <a:ext cx="1538654" cy="461665"/>
          </a:xfrm>
          <a:prstGeom prst="rect">
            <a:avLst/>
          </a:prstGeom>
          <a:noFill/>
        </p:spPr>
        <p:txBody>
          <a:bodyPr wrap="square" rtlCol="0">
            <a:spAutoFit/>
          </a:bodyPr>
          <a:lstStyle/>
          <a:p>
            <a:r>
              <a:rPr lang="en-US" sz="2400" b="1" dirty="0"/>
              <a:t>Separate</a:t>
            </a:r>
          </a:p>
        </p:txBody>
      </p:sp>
      <p:pic>
        <p:nvPicPr>
          <p:cNvPr id="6" name="Picture 5" descr="mage result for moments balance"/>
          <p:cNvPicPr/>
          <p:nvPr/>
        </p:nvPicPr>
        <p:blipFill>
          <a:blip r:embed="rId3">
            <a:extLst>
              <a:ext uri="{28A0092B-C50C-407E-A947-70E740481C1C}">
                <a14:useLocalDpi xmlns:a14="http://schemas.microsoft.com/office/drawing/2010/main"/>
              </a:ext>
            </a:extLst>
          </a:blip>
          <a:srcRect/>
          <a:stretch>
            <a:fillRect/>
          </a:stretch>
        </p:blipFill>
        <p:spPr bwMode="auto">
          <a:xfrm>
            <a:off x="248865" y="881378"/>
            <a:ext cx="2822575" cy="1447800"/>
          </a:xfrm>
          <a:prstGeom prst="rect">
            <a:avLst/>
          </a:prstGeom>
          <a:noFill/>
          <a:ln>
            <a:noFill/>
          </a:ln>
        </p:spPr>
      </p:pic>
      <p:pic>
        <p:nvPicPr>
          <p:cNvPr id="7" name="Picture 6" descr="mage result for upthrust"/>
          <p:cNvPicPr/>
          <p:nvPr/>
        </p:nvPicPr>
        <p:blipFill>
          <a:blip r:embed="rId4">
            <a:extLst>
              <a:ext uri="{28A0092B-C50C-407E-A947-70E740481C1C}">
                <a14:useLocalDpi xmlns:a14="http://schemas.microsoft.com/office/drawing/2010/main"/>
              </a:ext>
            </a:extLst>
          </a:blip>
          <a:srcRect/>
          <a:stretch>
            <a:fillRect/>
          </a:stretch>
        </p:blipFill>
        <p:spPr bwMode="auto">
          <a:xfrm>
            <a:off x="223175" y="3517897"/>
            <a:ext cx="2730500" cy="1847215"/>
          </a:xfrm>
          <a:prstGeom prst="rect">
            <a:avLst/>
          </a:prstGeom>
          <a:noFill/>
          <a:ln>
            <a:noFill/>
          </a:ln>
        </p:spPr>
      </p:pic>
      <p:pic>
        <p:nvPicPr>
          <p:cNvPr id="8" name="Picture 7" descr="mage result for moments levers"/>
          <p:cNvPicPr/>
          <p:nvPr/>
        </p:nvPicPr>
        <p:blipFill>
          <a:blip r:embed="rId5">
            <a:extLst>
              <a:ext uri="{28A0092B-C50C-407E-A947-70E740481C1C}">
                <a14:useLocalDpi xmlns:a14="http://schemas.microsoft.com/office/drawing/2010/main"/>
              </a:ext>
            </a:extLst>
          </a:blip>
          <a:srcRect/>
          <a:stretch>
            <a:fillRect/>
          </a:stretch>
        </p:blipFill>
        <p:spPr bwMode="auto">
          <a:xfrm>
            <a:off x="6477000" y="578686"/>
            <a:ext cx="2667000" cy="1162685"/>
          </a:xfrm>
          <a:prstGeom prst="rect">
            <a:avLst/>
          </a:prstGeom>
          <a:noFill/>
          <a:ln>
            <a:noFill/>
          </a:ln>
        </p:spPr>
      </p:pic>
      <p:pic>
        <p:nvPicPr>
          <p:cNvPr id="9" name="Picture 8" descr="mage result for earth's atmosphere pressure"/>
          <p:cNvPicPr/>
          <p:nvPr/>
        </p:nvPicPr>
        <p:blipFill>
          <a:blip r:embed="rId6">
            <a:extLst>
              <a:ext uri="{28A0092B-C50C-407E-A947-70E740481C1C}">
                <a14:useLocalDpi xmlns:a14="http://schemas.microsoft.com/office/drawing/2010/main"/>
              </a:ext>
            </a:extLst>
          </a:blip>
          <a:srcRect/>
          <a:stretch>
            <a:fillRect/>
          </a:stretch>
        </p:blipFill>
        <p:spPr bwMode="auto">
          <a:xfrm>
            <a:off x="6311900" y="2694214"/>
            <a:ext cx="2832100" cy="2125980"/>
          </a:xfrm>
          <a:prstGeom prst="rect">
            <a:avLst/>
          </a:prstGeom>
          <a:noFill/>
          <a:ln>
            <a:noFill/>
          </a:ln>
        </p:spPr>
      </p:pic>
      <p:sp>
        <p:nvSpPr>
          <p:cNvPr id="10" name="TextBox 9"/>
          <p:cNvSpPr txBox="1"/>
          <p:nvPr/>
        </p:nvSpPr>
        <p:spPr>
          <a:xfrm>
            <a:off x="0" y="2658794"/>
            <a:ext cx="2669904" cy="400110"/>
          </a:xfrm>
          <a:prstGeom prst="rect">
            <a:avLst/>
          </a:prstGeom>
          <a:noFill/>
        </p:spPr>
        <p:txBody>
          <a:bodyPr wrap="square" rtlCol="0">
            <a:spAutoFit/>
          </a:bodyPr>
          <a:lstStyle/>
          <a:p>
            <a:r>
              <a:rPr lang="en-GB" sz="2000" dirty="0"/>
              <a:t>8. Pressure</a:t>
            </a:r>
          </a:p>
        </p:txBody>
      </p:sp>
      <p:sp>
        <p:nvSpPr>
          <p:cNvPr id="3" name="TextBox 2"/>
          <p:cNvSpPr txBox="1"/>
          <p:nvPr/>
        </p:nvSpPr>
        <p:spPr>
          <a:xfrm>
            <a:off x="1479121" y="514400"/>
            <a:ext cx="3360168" cy="307777"/>
          </a:xfrm>
          <a:prstGeom prst="rect">
            <a:avLst/>
          </a:prstGeom>
          <a:noFill/>
        </p:spPr>
        <p:txBody>
          <a:bodyPr wrap="square" rtlCol="0">
            <a:spAutoFit/>
          </a:bodyPr>
          <a:lstStyle/>
          <a:p>
            <a:r>
              <a:rPr lang="en-US" sz="1400" dirty="0"/>
              <a:t>A </a:t>
            </a:r>
            <a:r>
              <a:rPr lang="en-US" sz="1400" b="1" dirty="0"/>
              <a:t>moment </a:t>
            </a:r>
            <a:r>
              <a:rPr lang="en-US" sz="1400" dirty="0"/>
              <a:t>is the turning effect of a force.</a:t>
            </a:r>
          </a:p>
        </p:txBody>
      </p:sp>
      <p:sp>
        <p:nvSpPr>
          <p:cNvPr id="13" name="Rectangle 12"/>
          <p:cNvSpPr/>
          <p:nvPr/>
        </p:nvSpPr>
        <p:spPr>
          <a:xfrm>
            <a:off x="5721672" y="2352644"/>
            <a:ext cx="830876" cy="276999"/>
          </a:xfrm>
          <a:prstGeom prst="rect">
            <a:avLst/>
          </a:prstGeom>
        </p:spPr>
        <p:txBody>
          <a:bodyPr wrap="none">
            <a:spAutoFit/>
          </a:bodyPr>
          <a:lstStyle/>
          <a:p>
            <a:r>
              <a:rPr lang="en-GB" sz="1200" dirty="0">
                <a:solidFill>
                  <a:srgbClr val="3366FF"/>
                </a:solidFill>
              </a:rPr>
              <a:t>metres, m</a:t>
            </a:r>
            <a:endParaRPr lang="en-US" sz="1200" dirty="0">
              <a:solidFill>
                <a:srgbClr val="3366FF"/>
              </a:solidFill>
            </a:endParaRPr>
          </a:p>
        </p:txBody>
      </p:sp>
      <p:sp>
        <p:nvSpPr>
          <p:cNvPr id="14" name="TextBox 13"/>
          <p:cNvSpPr txBox="1"/>
          <p:nvPr/>
        </p:nvSpPr>
        <p:spPr>
          <a:xfrm>
            <a:off x="3022017" y="2410518"/>
            <a:ext cx="1688657" cy="276999"/>
          </a:xfrm>
          <a:prstGeom prst="rect">
            <a:avLst/>
          </a:prstGeom>
          <a:noFill/>
        </p:spPr>
        <p:txBody>
          <a:bodyPr wrap="square" rtlCol="0">
            <a:spAutoFit/>
          </a:bodyPr>
          <a:lstStyle/>
          <a:p>
            <a:r>
              <a:rPr lang="en-US" sz="1200" dirty="0">
                <a:solidFill>
                  <a:srgbClr val="3366FF"/>
                </a:solidFill>
              </a:rPr>
              <a:t>Newton </a:t>
            </a:r>
            <a:r>
              <a:rPr lang="en-US" sz="1200" dirty="0" err="1">
                <a:solidFill>
                  <a:srgbClr val="3366FF"/>
                </a:solidFill>
              </a:rPr>
              <a:t>metres</a:t>
            </a:r>
            <a:r>
              <a:rPr lang="en-US" sz="1200" dirty="0">
                <a:solidFill>
                  <a:srgbClr val="3366FF"/>
                </a:solidFill>
              </a:rPr>
              <a:t>, Nm</a:t>
            </a:r>
          </a:p>
        </p:txBody>
      </p:sp>
      <p:sp>
        <p:nvSpPr>
          <p:cNvPr id="15" name="TextBox 14"/>
          <p:cNvSpPr txBox="1"/>
          <p:nvPr/>
        </p:nvSpPr>
        <p:spPr>
          <a:xfrm>
            <a:off x="3912376" y="1562218"/>
            <a:ext cx="1084192" cy="276999"/>
          </a:xfrm>
          <a:prstGeom prst="rect">
            <a:avLst/>
          </a:prstGeom>
          <a:noFill/>
        </p:spPr>
        <p:txBody>
          <a:bodyPr wrap="square" rtlCol="0">
            <a:spAutoFit/>
          </a:bodyPr>
          <a:lstStyle/>
          <a:p>
            <a:r>
              <a:rPr lang="en-US" sz="1200" dirty="0" err="1">
                <a:solidFill>
                  <a:srgbClr val="3366FF"/>
                </a:solidFill>
              </a:rPr>
              <a:t>newtons</a:t>
            </a:r>
            <a:r>
              <a:rPr lang="en-US" sz="1200" dirty="0">
                <a:solidFill>
                  <a:srgbClr val="3366FF"/>
                </a:solidFill>
              </a:rPr>
              <a:t>, N</a:t>
            </a:r>
          </a:p>
        </p:txBody>
      </p:sp>
      <p:cxnSp>
        <p:nvCxnSpPr>
          <p:cNvPr id="16" name="Straight Arrow Connector 15"/>
          <p:cNvCxnSpPr/>
          <p:nvPr/>
        </p:nvCxnSpPr>
        <p:spPr>
          <a:xfrm flipV="1">
            <a:off x="3665639" y="2186638"/>
            <a:ext cx="373132" cy="304988"/>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4324811" y="1832551"/>
            <a:ext cx="475839" cy="199190"/>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flipH="1" flipV="1">
            <a:off x="5637801" y="2217617"/>
            <a:ext cx="310823" cy="193634"/>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9" name="Group 18"/>
          <p:cNvGrpSpPr/>
          <p:nvPr/>
        </p:nvGrpSpPr>
        <p:grpSpPr>
          <a:xfrm>
            <a:off x="4043136" y="805992"/>
            <a:ext cx="851865" cy="697030"/>
            <a:chOff x="4522631" y="3531618"/>
            <a:chExt cx="851865" cy="697030"/>
          </a:xfrm>
        </p:grpSpPr>
        <p:grpSp>
          <p:nvGrpSpPr>
            <p:cNvPr id="20" name="Group 19"/>
            <p:cNvGrpSpPr/>
            <p:nvPr/>
          </p:nvGrpSpPr>
          <p:grpSpPr>
            <a:xfrm>
              <a:off x="4522631" y="3531618"/>
              <a:ext cx="851865" cy="697030"/>
              <a:chOff x="4522631" y="3531618"/>
              <a:chExt cx="851865" cy="697030"/>
            </a:xfrm>
          </p:grpSpPr>
          <p:sp>
            <p:nvSpPr>
              <p:cNvPr id="26" name="Isosceles Triangle 25"/>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27" name="Straight Connector 26"/>
              <p:cNvCxnSpPr>
                <a:stCxn id="26" idx="1"/>
                <a:endCxn id="26"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a:stCxn id="26"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21" name="TextBox 20"/>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M</a:t>
              </a:r>
            </a:p>
          </p:txBody>
        </p:sp>
        <p:sp>
          <p:nvSpPr>
            <p:cNvPr id="23" name="TextBox 22"/>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F</a:t>
              </a:r>
            </a:p>
          </p:txBody>
        </p:sp>
        <p:sp>
          <p:nvSpPr>
            <p:cNvPr id="24" name="TextBox 23"/>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d</a:t>
              </a:r>
            </a:p>
          </p:txBody>
        </p:sp>
      </p:grpSp>
      <p:sp>
        <p:nvSpPr>
          <p:cNvPr id="11" name="Rectangle 10"/>
          <p:cNvSpPr/>
          <p:nvPr/>
        </p:nvSpPr>
        <p:spPr>
          <a:xfrm>
            <a:off x="6077243" y="1777785"/>
            <a:ext cx="2588456" cy="646331"/>
          </a:xfrm>
          <a:prstGeom prst="rect">
            <a:avLst/>
          </a:prstGeom>
        </p:spPr>
        <p:txBody>
          <a:bodyPr wrap="square">
            <a:spAutoFit/>
          </a:bodyPr>
          <a:lstStyle/>
          <a:p>
            <a:r>
              <a:rPr lang="en-GB" sz="1200" dirty="0"/>
              <a:t>The </a:t>
            </a:r>
            <a:r>
              <a:rPr lang="en-GB" sz="1200" dirty="0">
                <a:solidFill>
                  <a:srgbClr val="660066"/>
                </a:solidFill>
              </a:rPr>
              <a:t>distance</a:t>
            </a:r>
            <a:r>
              <a:rPr lang="en-GB" sz="1200" dirty="0"/>
              <a:t> is measured as the perpendicular distance between the force arrow and the pivot.</a:t>
            </a:r>
            <a:endParaRPr lang="en-US" sz="1200" dirty="0"/>
          </a:p>
        </p:txBody>
      </p:sp>
      <p:sp>
        <p:nvSpPr>
          <p:cNvPr id="29" name="Rectangle 28"/>
          <p:cNvSpPr/>
          <p:nvPr/>
        </p:nvSpPr>
        <p:spPr>
          <a:xfrm>
            <a:off x="128619" y="2260035"/>
            <a:ext cx="3472710" cy="461665"/>
          </a:xfrm>
          <a:prstGeom prst="rect">
            <a:avLst/>
          </a:prstGeom>
        </p:spPr>
        <p:txBody>
          <a:bodyPr wrap="square">
            <a:spAutoFit/>
          </a:bodyPr>
          <a:lstStyle/>
          <a:p>
            <a:r>
              <a:rPr lang="en-GB" sz="1200" dirty="0"/>
              <a:t>If an object is balanced, the total clockwise moments must equal the total anticlockwise moments. </a:t>
            </a:r>
            <a:endParaRPr lang="en-US" sz="1200" dirty="0"/>
          </a:p>
        </p:txBody>
      </p:sp>
      <p:sp>
        <p:nvSpPr>
          <p:cNvPr id="30" name="Rectangle 29"/>
          <p:cNvSpPr/>
          <p:nvPr/>
        </p:nvSpPr>
        <p:spPr>
          <a:xfrm>
            <a:off x="5388925" y="324859"/>
            <a:ext cx="2537209" cy="646331"/>
          </a:xfrm>
          <a:prstGeom prst="rect">
            <a:avLst/>
          </a:prstGeom>
        </p:spPr>
        <p:txBody>
          <a:bodyPr wrap="square">
            <a:spAutoFit/>
          </a:bodyPr>
          <a:lstStyle/>
          <a:p>
            <a:r>
              <a:rPr lang="en-GB" sz="1200" dirty="0"/>
              <a:t>Gears and levers are examples of the use of moments to transfer rotational forces. </a:t>
            </a:r>
            <a:endParaRPr lang="en-US" sz="1200" dirty="0"/>
          </a:p>
        </p:txBody>
      </p:sp>
      <p:cxnSp>
        <p:nvCxnSpPr>
          <p:cNvPr id="31" name="Straight Connector 30"/>
          <p:cNvCxnSpPr/>
          <p:nvPr/>
        </p:nvCxnSpPr>
        <p:spPr>
          <a:xfrm flipH="1">
            <a:off x="0" y="2697639"/>
            <a:ext cx="9144001"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1261191" y="2713859"/>
            <a:ext cx="1736373" cy="276999"/>
          </a:xfrm>
          <a:prstGeom prst="rect">
            <a:avLst/>
          </a:prstGeom>
        </p:spPr>
        <p:txBody>
          <a:bodyPr wrap="none">
            <a:spAutoFit/>
          </a:bodyPr>
          <a:lstStyle/>
          <a:p>
            <a:r>
              <a:rPr lang="en-GB" sz="1200" dirty="0"/>
              <a:t>A </a:t>
            </a:r>
            <a:r>
              <a:rPr lang="en-GB" sz="1200" b="1" dirty="0"/>
              <a:t>fluid</a:t>
            </a:r>
            <a:r>
              <a:rPr lang="en-GB" sz="1200" dirty="0"/>
              <a:t> is a liquid or a gas </a:t>
            </a:r>
            <a:endParaRPr lang="en-US" sz="1200" dirty="0"/>
          </a:p>
        </p:txBody>
      </p:sp>
      <p:sp>
        <p:nvSpPr>
          <p:cNvPr id="33" name="Rectangle 32"/>
          <p:cNvSpPr/>
          <p:nvPr/>
        </p:nvSpPr>
        <p:spPr>
          <a:xfrm>
            <a:off x="-1" y="2957436"/>
            <a:ext cx="3762103" cy="646331"/>
          </a:xfrm>
          <a:prstGeom prst="rect">
            <a:avLst/>
          </a:prstGeom>
        </p:spPr>
        <p:txBody>
          <a:bodyPr wrap="square">
            <a:spAutoFit/>
          </a:bodyPr>
          <a:lstStyle/>
          <a:p>
            <a:r>
              <a:rPr lang="en-GB" sz="1200" dirty="0"/>
              <a:t>Pressure is caused when the particles in the fluid collide with the surface of the container. Pressure in fluids causes a force normal (perpendicular) to a surface. </a:t>
            </a:r>
            <a:endParaRPr lang="en-US" sz="1200" dirty="0"/>
          </a:p>
        </p:txBody>
      </p:sp>
      <p:pic>
        <p:nvPicPr>
          <p:cNvPr id="34" name="Picture 33" descr="Screen Shot 2019-07-23 at 16.51.06.png"/>
          <p:cNvPicPr>
            <a:picLocks noChangeAspect="1"/>
          </p:cNvPicPr>
          <p:nvPr/>
        </p:nvPicPr>
        <p:blipFill rotWithShape="1">
          <a:blip r:embed="rId7" cstate="print">
            <a:extLst>
              <a:ext uri="{28A0092B-C50C-407E-A947-70E740481C1C}">
                <a14:useLocalDpi xmlns:a14="http://schemas.microsoft.com/office/drawing/2010/main"/>
              </a:ext>
            </a:extLst>
          </a:blip>
          <a:srcRect/>
          <a:stretch/>
        </p:blipFill>
        <p:spPr>
          <a:xfrm>
            <a:off x="3955031" y="3841927"/>
            <a:ext cx="1463040" cy="578701"/>
          </a:xfrm>
          <a:prstGeom prst="rect">
            <a:avLst/>
          </a:prstGeom>
        </p:spPr>
      </p:pic>
      <p:sp>
        <p:nvSpPr>
          <p:cNvPr id="35" name="TextBox 34"/>
          <p:cNvSpPr txBox="1"/>
          <p:nvPr/>
        </p:nvSpPr>
        <p:spPr>
          <a:xfrm>
            <a:off x="4637987" y="2274300"/>
            <a:ext cx="603233" cy="3137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Learn</a:t>
            </a:r>
          </a:p>
        </p:txBody>
      </p:sp>
      <p:sp>
        <p:nvSpPr>
          <p:cNvPr id="37" name="TextBox 36"/>
          <p:cNvSpPr txBox="1"/>
          <p:nvPr/>
        </p:nvSpPr>
        <p:spPr>
          <a:xfrm>
            <a:off x="8307982" y="6550223"/>
            <a:ext cx="836018" cy="3077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n-US" sz="1400" dirty="0"/>
              <a:t>On sheet</a:t>
            </a:r>
          </a:p>
        </p:txBody>
      </p:sp>
      <p:grpSp>
        <p:nvGrpSpPr>
          <p:cNvPr id="39" name="Group 38"/>
          <p:cNvGrpSpPr/>
          <p:nvPr/>
        </p:nvGrpSpPr>
        <p:grpSpPr>
          <a:xfrm>
            <a:off x="896548" y="6022019"/>
            <a:ext cx="851865" cy="697030"/>
            <a:chOff x="4522631" y="3531618"/>
            <a:chExt cx="851865" cy="697030"/>
          </a:xfrm>
        </p:grpSpPr>
        <p:grpSp>
          <p:nvGrpSpPr>
            <p:cNvPr id="40" name="Group 39"/>
            <p:cNvGrpSpPr/>
            <p:nvPr/>
          </p:nvGrpSpPr>
          <p:grpSpPr>
            <a:xfrm>
              <a:off x="4522631" y="3531618"/>
              <a:ext cx="851865" cy="697030"/>
              <a:chOff x="4522631" y="3531618"/>
              <a:chExt cx="851865" cy="697030"/>
            </a:xfrm>
          </p:grpSpPr>
          <p:sp>
            <p:nvSpPr>
              <p:cNvPr id="44" name="Isosceles Triangle 43"/>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45" name="Straight Connector 44"/>
              <p:cNvCxnSpPr>
                <a:stCxn id="44" idx="1"/>
                <a:endCxn id="44"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a:stCxn id="44"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41" name="TextBox 40"/>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p</a:t>
              </a:r>
            </a:p>
          </p:txBody>
        </p:sp>
        <p:sp>
          <p:nvSpPr>
            <p:cNvPr id="42" name="TextBox 41"/>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h</a:t>
              </a:r>
            </a:p>
          </p:txBody>
        </p:sp>
        <p:sp>
          <p:nvSpPr>
            <p:cNvPr id="43" name="TextBox 42"/>
            <p:cNvSpPr txBox="1"/>
            <p:nvPr/>
          </p:nvSpPr>
          <p:spPr>
            <a:xfrm>
              <a:off x="4951341" y="3913282"/>
              <a:ext cx="418189" cy="276999"/>
            </a:xfrm>
            <a:prstGeom prst="rect">
              <a:avLst/>
            </a:prstGeom>
            <a:noFill/>
          </p:spPr>
          <p:txBody>
            <a:bodyPr wrap="square" rtlCol="0">
              <a:spAutoFit/>
            </a:bodyPr>
            <a:lstStyle/>
            <a:p>
              <a:r>
                <a:rPr lang="en-US" sz="1200" dirty="0" err="1">
                  <a:solidFill>
                    <a:srgbClr val="660066"/>
                  </a:solidFill>
                </a:rPr>
                <a:t>ρg</a:t>
              </a:r>
              <a:endParaRPr lang="en-US" sz="1200" dirty="0">
                <a:solidFill>
                  <a:srgbClr val="660066"/>
                </a:solidFill>
              </a:endParaRPr>
            </a:p>
          </p:txBody>
        </p:sp>
      </p:grpSp>
      <p:grpSp>
        <p:nvGrpSpPr>
          <p:cNvPr id="47" name="Group 46"/>
          <p:cNvGrpSpPr/>
          <p:nvPr/>
        </p:nvGrpSpPr>
        <p:grpSpPr>
          <a:xfrm>
            <a:off x="4315781" y="2798667"/>
            <a:ext cx="851865" cy="697030"/>
            <a:chOff x="4522631" y="3531618"/>
            <a:chExt cx="851865" cy="697030"/>
          </a:xfrm>
        </p:grpSpPr>
        <p:grpSp>
          <p:nvGrpSpPr>
            <p:cNvPr id="48" name="Group 47"/>
            <p:cNvGrpSpPr/>
            <p:nvPr/>
          </p:nvGrpSpPr>
          <p:grpSpPr>
            <a:xfrm>
              <a:off x="4522631" y="3531618"/>
              <a:ext cx="851865" cy="697030"/>
              <a:chOff x="4522631" y="3531618"/>
              <a:chExt cx="851865" cy="697030"/>
            </a:xfrm>
          </p:grpSpPr>
          <p:sp>
            <p:nvSpPr>
              <p:cNvPr id="52" name="Isosceles Triangle 51"/>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53" name="Straight Connector 52"/>
              <p:cNvCxnSpPr>
                <a:stCxn id="52" idx="1"/>
                <a:endCxn id="52"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a:stCxn id="52"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49" name="TextBox 48"/>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F</a:t>
              </a:r>
            </a:p>
          </p:txBody>
        </p:sp>
        <p:sp>
          <p:nvSpPr>
            <p:cNvPr id="50" name="TextBox 49"/>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p</a:t>
              </a:r>
            </a:p>
          </p:txBody>
        </p:sp>
        <p:sp>
          <p:nvSpPr>
            <p:cNvPr id="51" name="TextBox 50"/>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A</a:t>
              </a:r>
            </a:p>
          </p:txBody>
        </p:sp>
      </p:grpSp>
      <p:pic>
        <p:nvPicPr>
          <p:cNvPr id="55" name="Picture 54" descr="Screen Shot 2019-07-23 at 16.57.57.png"/>
          <p:cNvPicPr>
            <a:picLocks noChangeAspect="1"/>
          </p:cNvPicPr>
          <p:nvPr/>
        </p:nvPicPr>
        <p:blipFill rotWithShape="1">
          <a:blip r:embed="rId8" cstate="print">
            <a:extLst>
              <a:ext uri="{28A0092B-C50C-407E-A947-70E740481C1C}">
                <a14:useLocalDpi xmlns:a14="http://schemas.microsoft.com/office/drawing/2010/main"/>
              </a:ext>
            </a:extLst>
          </a:blip>
          <a:srcRect/>
          <a:stretch/>
        </p:blipFill>
        <p:spPr>
          <a:xfrm>
            <a:off x="1929284" y="6095445"/>
            <a:ext cx="6302327" cy="495307"/>
          </a:xfrm>
          <a:prstGeom prst="rect">
            <a:avLst/>
          </a:prstGeom>
        </p:spPr>
      </p:pic>
      <p:sp>
        <p:nvSpPr>
          <p:cNvPr id="56" name="Rectangle 55"/>
          <p:cNvSpPr/>
          <p:nvPr/>
        </p:nvSpPr>
        <p:spPr>
          <a:xfrm>
            <a:off x="0" y="5272237"/>
            <a:ext cx="3633484" cy="646331"/>
          </a:xfrm>
          <a:prstGeom prst="rect">
            <a:avLst/>
          </a:prstGeom>
        </p:spPr>
        <p:txBody>
          <a:bodyPr wrap="square">
            <a:spAutoFit/>
          </a:bodyPr>
          <a:lstStyle/>
          <a:p>
            <a:r>
              <a:rPr lang="en-GB" sz="1200" dirty="0"/>
              <a:t>A submerged object experiences a greater pressure on the bottom surface than the top, creating a resultant force upwards. This is called </a:t>
            </a:r>
            <a:r>
              <a:rPr lang="en-GB" sz="1200" b="1" dirty="0" err="1"/>
              <a:t>upthrust</a:t>
            </a:r>
            <a:r>
              <a:rPr lang="en-GB" sz="1200" dirty="0"/>
              <a:t>. </a:t>
            </a:r>
            <a:endParaRPr lang="en-US" sz="1200" dirty="0"/>
          </a:p>
        </p:txBody>
      </p:sp>
      <p:sp>
        <p:nvSpPr>
          <p:cNvPr id="57" name="Rectangle 56"/>
          <p:cNvSpPr/>
          <p:nvPr/>
        </p:nvSpPr>
        <p:spPr>
          <a:xfrm>
            <a:off x="3041636" y="4623061"/>
            <a:ext cx="3276768" cy="646331"/>
          </a:xfrm>
          <a:prstGeom prst="rect">
            <a:avLst/>
          </a:prstGeom>
        </p:spPr>
        <p:txBody>
          <a:bodyPr wrap="square">
            <a:spAutoFit/>
          </a:bodyPr>
          <a:lstStyle/>
          <a:p>
            <a:r>
              <a:rPr lang="en-GB" sz="1200" dirty="0"/>
              <a:t>An object will float because the force of gravity acting on the mass (weight) is equal to the </a:t>
            </a:r>
            <a:r>
              <a:rPr lang="en-GB" sz="1200" dirty="0" err="1"/>
              <a:t>upthrust</a:t>
            </a:r>
            <a:r>
              <a:rPr lang="en-GB" sz="1200" dirty="0"/>
              <a:t>, i.e. balanced forces. </a:t>
            </a:r>
            <a:endParaRPr lang="en-US" sz="1200" dirty="0"/>
          </a:p>
        </p:txBody>
      </p:sp>
      <p:sp>
        <p:nvSpPr>
          <p:cNvPr id="58" name="Rectangle 57"/>
          <p:cNvSpPr/>
          <p:nvPr/>
        </p:nvSpPr>
        <p:spPr>
          <a:xfrm>
            <a:off x="6495255" y="4660627"/>
            <a:ext cx="2648744" cy="1200329"/>
          </a:xfrm>
          <a:prstGeom prst="rect">
            <a:avLst/>
          </a:prstGeom>
        </p:spPr>
        <p:txBody>
          <a:bodyPr wrap="square">
            <a:spAutoFit/>
          </a:bodyPr>
          <a:lstStyle/>
          <a:p>
            <a:r>
              <a:rPr lang="en-GB" sz="1200" dirty="0"/>
              <a:t>As you get further from the surface of the Earth the density of the air in the atmosphere gets less. This is due to less air in the column above you having less weight (fewer particles) to compress the particles together. </a:t>
            </a:r>
            <a:endParaRPr lang="en-US" sz="1200" dirty="0"/>
          </a:p>
        </p:txBody>
      </p:sp>
      <p:sp>
        <p:nvSpPr>
          <p:cNvPr id="59" name="TextBox 58"/>
          <p:cNvSpPr txBox="1"/>
          <p:nvPr/>
        </p:nvSpPr>
        <p:spPr>
          <a:xfrm>
            <a:off x="5674642" y="3117926"/>
            <a:ext cx="603233" cy="3137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Learn</a:t>
            </a:r>
          </a:p>
        </p:txBody>
      </p:sp>
      <p:sp>
        <p:nvSpPr>
          <p:cNvPr id="38" name="Rectangle 37"/>
          <p:cNvSpPr/>
          <p:nvPr/>
        </p:nvSpPr>
        <p:spPr>
          <a:xfrm>
            <a:off x="1594673" y="5951111"/>
            <a:ext cx="4572000" cy="276999"/>
          </a:xfrm>
          <a:prstGeom prst="rect">
            <a:avLst/>
          </a:prstGeom>
        </p:spPr>
        <p:txBody>
          <a:bodyPr>
            <a:spAutoFit/>
          </a:bodyPr>
          <a:lstStyle/>
          <a:p>
            <a:r>
              <a:rPr lang="en-GB" sz="1200" dirty="0"/>
              <a:t>The pressure due to a column of liquid can be calculated using: </a:t>
            </a:r>
            <a:endParaRPr lang="en-US" sz="1200" dirty="0"/>
          </a:p>
        </p:txBody>
      </p:sp>
      <p:sp>
        <p:nvSpPr>
          <p:cNvPr id="60" name="TextBox 59"/>
          <p:cNvSpPr txBox="1"/>
          <p:nvPr/>
        </p:nvSpPr>
        <p:spPr>
          <a:xfrm>
            <a:off x="1807842" y="6565595"/>
            <a:ext cx="989619" cy="276999"/>
          </a:xfrm>
          <a:prstGeom prst="rect">
            <a:avLst/>
          </a:prstGeom>
          <a:noFill/>
        </p:spPr>
        <p:txBody>
          <a:bodyPr wrap="square" rtlCol="0">
            <a:spAutoFit/>
          </a:bodyPr>
          <a:lstStyle/>
          <a:p>
            <a:r>
              <a:rPr lang="en-US" sz="1200" dirty="0" err="1">
                <a:solidFill>
                  <a:srgbClr val="3366FF"/>
                </a:solidFill>
              </a:rPr>
              <a:t>Pascals</a:t>
            </a:r>
            <a:r>
              <a:rPr lang="en-US" sz="1200" dirty="0">
                <a:solidFill>
                  <a:srgbClr val="3366FF"/>
                </a:solidFill>
              </a:rPr>
              <a:t>, Pa</a:t>
            </a:r>
          </a:p>
        </p:txBody>
      </p:sp>
      <p:cxnSp>
        <p:nvCxnSpPr>
          <p:cNvPr id="61" name="Straight Arrow Connector 60"/>
          <p:cNvCxnSpPr/>
          <p:nvPr/>
        </p:nvCxnSpPr>
        <p:spPr>
          <a:xfrm flipH="1" flipV="1">
            <a:off x="2443759" y="6397853"/>
            <a:ext cx="7705" cy="248850"/>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p:cNvSpPr/>
          <p:nvPr/>
        </p:nvSpPr>
        <p:spPr>
          <a:xfrm>
            <a:off x="3124842" y="6581001"/>
            <a:ext cx="830876" cy="276999"/>
          </a:xfrm>
          <a:prstGeom prst="rect">
            <a:avLst/>
          </a:prstGeom>
        </p:spPr>
        <p:txBody>
          <a:bodyPr wrap="none">
            <a:spAutoFit/>
          </a:bodyPr>
          <a:lstStyle/>
          <a:p>
            <a:r>
              <a:rPr lang="en-GB" sz="1200" dirty="0">
                <a:solidFill>
                  <a:srgbClr val="3366FF"/>
                </a:solidFill>
              </a:rPr>
              <a:t>metres, m</a:t>
            </a:r>
            <a:endParaRPr lang="en-US" sz="1200" dirty="0">
              <a:solidFill>
                <a:srgbClr val="3366FF"/>
              </a:solidFill>
            </a:endParaRPr>
          </a:p>
        </p:txBody>
      </p:sp>
      <p:cxnSp>
        <p:nvCxnSpPr>
          <p:cNvPr id="64" name="Straight Arrow Connector 63"/>
          <p:cNvCxnSpPr/>
          <p:nvPr/>
        </p:nvCxnSpPr>
        <p:spPr>
          <a:xfrm flipV="1">
            <a:off x="3544724" y="6381778"/>
            <a:ext cx="40528" cy="257830"/>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
        <p:nvSpPr>
          <p:cNvPr id="67" name="Rectangle 66"/>
          <p:cNvSpPr/>
          <p:nvPr/>
        </p:nvSpPr>
        <p:spPr>
          <a:xfrm>
            <a:off x="6509255" y="6581001"/>
            <a:ext cx="715460" cy="276999"/>
          </a:xfrm>
          <a:prstGeom prst="rect">
            <a:avLst/>
          </a:prstGeom>
        </p:spPr>
        <p:txBody>
          <a:bodyPr wrap="none">
            <a:spAutoFit/>
          </a:bodyPr>
          <a:lstStyle/>
          <a:p>
            <a:r>
              <a:rPr lang="en-GB" sz="1200" dirty="0">
                <a:solidFill>
                  <a:srgbClr val="3366FF"/>
                </a:solidFill>
              </a:rPr>
              <a:t>9.8 N/kg</a:t>
            </a:r>
            <a:endParaRPr lang="en-US" sz="1200" dirty="0"/>
          </a:p>
        </p:txBody>
      </p:sp>
      <p:cxnSp>
        <p:nvCxnSpPr>
          <p:cNvPr id="68" name="Straight Arrow Connector 67"/>
          <p:cNvCxnSpPr/>
          <p:nvPr/>
        </p:nvCxnSpPr>
        <p:spPr>
          <a:xfrm flipV="1">
            <a:off x="6929344" y="6397853"/>
            <a:ext cx="305469" cy="176826"/>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
        <p:nvSpPr>
          <p:cNvPr id="71" name="TextBox 70"/>
          <p:cNvSpPr txBox="1"/>
          <p:nvPr/>
        </p:nvSpPr>
        <p:spPr>
          <a:xfrm>
            <a:off x="4035418" y="6581001"/>
            <a:ext cx="2315140" cy="276999"/>
          </a:xfrm>
          <a:prstGeom prst="rect">
            <a:avLst/>
          </a:prstGeom>
          <a:noFill/>
        </p:spPr>
        <p:txBody>
          <a:bodyPr wrap="square" rtlCol="0">
            <a:spAutoFit/>
          </a:bodyPr>
          <a:lstStyle/>
          <a:p>
            <a:r>
              <a:rPr lang="en-US" sz="1200" dirty="0">
                <a:solidFill>
                  <a:srgbClr val="3366FF"/>
                </a:solidFill>
              </a:rPr>
              <a:t>kilograms per </a:t>
            </a:r>
            <a:r>
              <a:rPr lang="en-US" sz="1200" dirty="0" err="1">
                <a:solidFill>
                  <a:srgbClr val="3366FF"/>
                </a:solidFill>
              </a:rPr>
              <a:t>metre</a:t>
            </a:r>
            <a:r>
              <a:rPr lang="en-US" sz="1200" dirty="0">
                <a:solidFill>
                  <a:srgbClr val="3366FF"/>
                </a:solidFill>
              </a:rPr>
              <a:t> cubed, kg/m</a:t>
            </a:r>
            <a:r>
              <a:rPr lang="en-US" sz="1200" baseline="30000" dirty="0">
                <a:solidFill>
                  <a:srgbClr val="3366FF"/>
                </a:solidFill>
              </a:rPr>
              <a:t>3</a:t>
            </a:r>
          </a:p>
        </p:txBody>
      </p:sp>
      <p:cxnSp>
        <p:nvCxnSpPr>
          <p:cNvPr id="72" name="Straight Arrow Connector 71"/>
          <p:cNvCxnSpPr/>
          <p:nvPr/>
        </p:nvCxnSpPr>
        <p:spPr>
          <a:xfrm flipV="1">
            <a:off x="4798758" y="6357121"/>
            <a:ext cx="373132" cy="304988"/>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
        <p:nvSpPr>
          <p:cNvPr id="73" name="TextBox 72"/>
          <p:cNvSpPr txBox="1"/>
          <p:nvPr/>
        </p:nvSpPr>
        <p:spPr>
          <a:xfrm>
            <a:off x="3013643" y="3543494"/>
            <a:ext cx="2388351" cy="276999"/>
          </a:xfrm>
          <a:prstGeom prst="rect">
            <a:avLst/>
          </a:prstGeom>
          <a:noFill/>
        </p:spPr>
        <p:txBody>
          <a:bodyPr wrap="square" rtlCol="0">
            <a:spAutoFit/>
          </a:bodyPr>
          <a:lstStyle/>
          <a:p>
            <a:r>
              <a:rPr lang="en-US" sz="1200" dirty="0" err="1">
                <a:solidFill>
                  <a:srgbClr val="3366FF"/>
                </a:solidFill>
              </a:rPr>
              <a:t>newtons</a:t>
            </a:r>
            <a:r>
              <a:rPr lang="en-US" sz="1200" dirty="0">
                <a:solidFill>
                  <a:srgbClr val="3366FF"/>
                </a:solidFill>
              </a:rPr>
              <a:t> per </a:t>
            </a:r>
            <a:r>
              <a:rPr lang="en-US" sz="1200" dirty="0" err="1">
                <a:solidFill>
                  <a:srgbClr val="3366FF"/>
                </a:solidFill>
              </a:rPr>
              <a:t>metre</a:t>
            </a:r>
            <a:r>
              <a:rPr lang="en-US" sz="1200" dirty="0">
                <a:solidFill>
                  <a:srgbClr val="3366FF"/>
                </a:solidFill>
              </a:rPr>
              <a:t> squared, N/m</a:t>
            </a:r>
            <a:r>
              <a:rPr lang="en-US" sz="1200" baseline="30000" dirty="0">
                <a:solidFill>
                  <a:srgbClr val="3366FF"/>
                </a:solidFill>
              </a:rPr>
              <a:t>2</a:t>
            </a:r>
          </a:p>
        </p:txBody>
      </p:sp>
      <p:cxnSp>
        <p:nvCxnSpPr>
          <p:cNvPr id="74" name="Straight Arrow Connector 73"/>
          <p:cNvCxnSpPr>
            <a:endCxn id="34" idx="1"/>
          </p:cNvCxnSpPr>
          <p:nvPr/>
        </p:nvCxnSpPr>
        <p:spPr>
          <a:xfrm>
            <a:off x="3697793" y="3825852"/>
            <a:ext cx="257238" cy="305426"/>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
        <p:nvSpPr>
          <p:cNvPr id="82" name="Rectangle 81"/>
          <p:cNvSpPr/>
          <p:nvPr/>
        </p:nvSpPr>
        <p:spPr>
          <a:xfrm>
            <a:off x="4057330" y="4305445"/>
            <a:ext cx="1441696" cy="276999"/>
          </a:xfrm>
          <a:prstGeom prst="rect">
            <a:avLst/>
          </a:prstGeom>
        </p:spPr>
        <p:txBody>
          <a:bodyPr wrap="none">
            <a:spAutoFit/>
          </a:bodyPr>
          <a:lstStyle/>
          <a:p>
            <a:r>
              <a:rPr lang="en-GB" sz="1200" dirty="0">
                <a:solidFill>
                  <a:srgbClr val="3366FF"/>
                </a:solidFill>
              </a:rPr>
              <a:t>metres squared, m</a:t>
            </a:r>
            <a:r>
              <a:rPr lang="en-GB" sz="1200" baseline="30000" dirty="0">
                <a:solidFill>
                  <a:srgbClr val="3366FF"/>
                </a:solidFill>
              </a:rPr>
              <a:t>2</a:t>
            </a:r>
            <a:endParaRPr lang="en-US" sz="1200" baseline="30000" dirty="0">
              <a:solidFill>
                <a:srgbClr val="3366FF"/>
              </a:solidFill>
            </a:endParaRPr>
          </a:p>
        </p:txBody>
      </p:sp>
      <p:cxnSp>
        <p:nvCxnSpPr>
          <p:cNvPr id="83" name="Straight Arrow Connector 82"/>
          <p:cNvCxnSpPr/>
          <p:nvPr/>
        </p:nvCxnSpPr>
        <p:spPr>
          <a:xfrm flipV="1">
            <a:off x="4284283" y="4211652"/>
            <a:ext cx="651467" cy="152400"/>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
        <p:nvSpPr>
          <p:cNvPr id="87" name="TextBox 86"/>
          <p:cNvSpPr txBox="1"/>
          <p:nvPr/>
        </p:nvSpPr>
        <p:spPr>
          <a:xfrm>
            <a:off x="5399197" y="3707919"/>
            <a:ext cx="1084192" cy="276999"/>
          </a:xfrm>
          <a:prstGeom prst="rect">
            <a:avLst/>
          </a:prstGeom>
          <a:noFill/>
        </p:spPr>
        <p:txBody>
          <a:bodyPr wrap="square" rtlCol="0">
            <a:spAutoFit/>
          </a:bodyPr>
          <a:lstStyle/>
          <a:p>
            <a:r>
              <a:rPr lang="en-US" sz="1200" dirty="0" err="1">
                <a:solidFill>
                  <a:srgbClr val="3366FF"/>
                </a:solidFill>
              </a:rPr>
              <a:t>newtons</a:t>
            </a:r>
            <a:r>
              <a:rPr lang="en-US" sz="1200" dirty="0">
                <a:solidFill>
                  <a:srgbClr val="3366FF"/>
                </a:solidFill>
              </a:rPr>
              <a:t>, N</a:t>
            </a:r>
          </a:p>
        </p:txBody>
      </p:sp>
      <p:cxnSp>
        <p:nvCxnSpPr>
          <p:cNvPr id="88" name="Straight Arrow Connector 87"/>
          <p:cNvCxnSpPr/>
          <p:nvPr/>
        </p:nvCxnSpPr>
        <p:spPr>
          <a:xfrm flipH="1" flipV="1">
            <a:off x="5321607" y="3970527"/>
            <a:ext cx="490025" cy="7725"/>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639696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F8C7F64-2191-4697-9C65-30AC1A41BE31}"/>
</file>

<file path=customXml/itemProps2.xml><?xml version="1.0" encoding="utf-8"?>
<ds:datastoreItem xmlns:ds="http://schemas.openxmlformats.org/officeDocument/2006/customXml" ds:itemID="{397F8F1B-5C2C-4D11-8A19-A09D540E4D98}"/>
</file>

<file path=customXml/itemProps3.xml><?xml version="1.0" encoding="utf-8"?>
<ds:datastoreItem xmlns:ds="http://schemas.openxmlformats.org/officeDocument/2006/customXml" ds:itemID="{CFC84F72-B5F5-4A38-B74C-1176711F5356}"/>
</file>

<file path=docProps/app.xml><?xml version="1.0" encoding="utf-8"?>
<Properties xmlns="http://schemas.openxmlformats.org/officeDocument/2006/extended-properties" xmlns:vt="http://schemas.openxmlformats.org/officeDocument/2006/docPropsVTypes">
  <Template>Office Theme</Template>
  <TotalTime>0</TotalTime>
  <Words>915</Words>
  <Application>Microsoft Office PowerPoint</Application>
  <PresentationFormat>On-screen Show (4:3)</PresentationFormat>
  <Paragraphs>110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 Parker</dc:creator>
  <cp:lastModifiedBy>E Parker</cp:lastModifiedBy>
  <cp:revision>1</cp:revision>
  <dcterms:created xsi:type="dcterms:W3CDTF">2022-11-23T16:26:05Z</dcterms:created>
  <dcterms:modified xsi:type="dcterms:W3CDTF">2022-11-23T16:26:53Z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2605800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MediaServiceImageTags">
    <vt:lpwstr/>
  </property>
</Properties>
</file>