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4EB14-770A-48E2-A105-CCADD6243250}" v="1" dt="2022-09-05T07:15:48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3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6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5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8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88C61-1E15-2A4D-A099-EAF67CE6CF1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B33-565A-0B40-9D29-6A70637D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mf/x4mn140j51j_5tpjg2kd8mnc0000gn/T/com.microsoft.Word/WebArchiveCopyPasteTempFiles/Z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12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file:////var/folders/mf/x4mn140j51j_5tpjg2kd8mnc0000gn/T/com.microsoft.Word/WebArchiveCopyPasteTempFiles/images%3fq=tbn%253AANd9GcT3A-e9N3eHV85Ic3oyCDzZ4ysC06H5xVtxpLlnCVUE07Gmpc7R&amp;usqp=CAU" TargetMode="External"/><Relationship Id="rId11" Type="http://schemas.openxmlformats.org/officeDocument/2006/relationships/image" Target="file:////var/folders/mf/x4mn140j51j_5tpjg2kd8mnc0000gn/T/com.microsoft.Word/WebArchiveCopyPasteTempFiles/XspT-4n8e9iVGud0zcjGQYJi7k1Sb7m1H7risFr6c2Li0RWfbfbgdlijExfUyMcHDjO0-upN_VLw6WhY_YFGPH-MJN8AuXZGyg96FEk4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5.gif"/><Relationship Id="rId4" Type="http://schemas.openxmlformats.org/officeDocument/2006/relationships/image" Target="../media/image3.png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12.png"/><Relationship Id="rId4" Type="http://schemas.openxmlformats.org/officeDocument/2006/relationships/image" Target="https://teachmephysiology.com/wp-content/uploads/2019/11/Boyles-Law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345A046B-226B-0140-9E44-BD117305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93" y="4225018"/>
            <a:ext cx="1273104" cy="902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9719" y="-48720"/>
            <a:ext cx="385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Particle theory of matter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4063" y="288348"/>
            <a:ext cx="266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1-2 Density 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436455" y="3083"/>
            <a:ext cx="0" cy="6868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941" y="580558"/>
            <a:ext cx="3476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The density (</a:t>
            </a:r>
            <a:r>
              <a:rPr lang="en-GB" sz="1200" i="1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GB" sz="1200"/>
              <a:t> ) of a material is defined</a:t>
            </a:r>
          </a:p>
          <a:p>
            <a:r>
              <a:rPr lang="en-GB" sz="1200"/>
              <a:t> by the equation: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634" y="1206944"/>
            <a:ext cx="3449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In solids particles are close together (have high density), vibrate and have strong forces of attraction between them.</a:t>
            </a:r>
          </a:p>
          <a:p>
            <a:r>
              <a:rPr lang="en-GB" sz="1200" dirty="0"/>
              <a:t>In liquids particles are close together but can move past each other are less dense than solids; they have irregular arrangements; the forces of attraction are weaker than those in solids.</a:t>
            </a:r>
          </a:p>
          <a:p>
            <a:r>
              <a:rPr lang="en-GB" sz="1200" dirty="0"/>
              <a:t>Gases are less dense than liquids, are spread out and move randomly. There are almost no forces of attraction between particles.  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554619" y="0"/>
            <a:ext cx="539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3-4. Changes of state and Internal energy  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405376" y="508406"/>
            <a:ext cx="851865" cy="697031"/>
            <a:chOff x="4522631" y="3531618"/>
            <a:chExt cx="851865" cy="697030"/>
          </a:xfrm>
        </p:grpSpPr>
        <p:grpSp>
          <p:nvGrpSpPr>
            <p:cNvPr id="72" name="Group 71"/>
            <p:cNvGrpSpPr/>
            <p:nvPr/>
          </p:nvGrpSpPr>
          <p:grpSpPr>
            <a:xfrm>
              <a:off x="4522631" y="3531618"/>
              <a:ext cx="851865" cy="697030"/>
              <a:chOff x="4522631" y="3531618"/>
              <a:chExt cx="851865" cy="69703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4522631" y="3531618"/>
                <a:ext cx="851865" cy="697030"/>
              </a:xfrm>
              <a:prstGeom prst="triangle">
                <a:avLst/>
              </a:prstGeom>
              <a:noFill/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69" name="Straight Connector 68"/>
              <p:cNvCxnSpPr>
                <a:stCxn id="67" idx="1"/>
                <a:endCxn id="67" idx="5"/>
              </p:cNvCxnSpPr>
              <p:nvPr/>
            </p:nvCxnSpPr>
            <p:spPr>
              <a:xfrm>
                <a:off x="4735597" y="3880133"/>
                <a:ext cx="425933" cy="0"/>
              </a:xfrm>
              <a:prstGeom prst="line">
                <a:avLst/>
              </a:prstGeom>
              <a:ln w="9525" cmpd="sng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7" idx="3"/>
              </p:cNvCxnSpPr>
              <p:nvPr/>
            </p:nvCxnSpPr>
            <p:spPr>
              <a:xfrm flipV="1">
                <a:off x="4948564" y="3872388"/>
                <a:ext cx="7743" cy="356260"/>
              </a:xfrm>
              <a:prstGeom prst="line">
                <a:avLst/>
              </a:prstGeom>
              <a:ln w="9525" cmpd="sng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4785934" y="3624556"/>
              <a:ext cx="4181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m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59536" y="3916363"/>
              <a:ext cx="4181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>
                  <a:latin typeface="Calibri" panose="020F0502020204030204" pitchFamily="34" charset="0"/>
                  <a:cs typeface="Calibri" panose="020F0502020204030204" pitchFamily="34" charset="0"/>
                </a:rPr>
                <a:t>ρ</a:t>
              </a:r>
              <a:r>
                <a:rPr lang="en-GB" sz="1200"/>
                <a:t> </a:t>
              </a:r>
              <a:endParaRPr lang="en-US" sz="1200">
                <a:solidFill>
                  <a:srgbClr val="660066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1341" y="3929359"/>
              <a:ext cx="4181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V</a:t>
              </a:r>
            </a:p>
          </p:txBody>
        </p:sp>
      </p:grpSp>
      <p:cxnSp>
        <p:nvCxnSpPr>
          <p:cNvPr id="79" name="Straight Connector 78"/>
          <p:cNvCxnSpPr>
            <a:cxnSpLocks/>
          </p:cNvCxnSpPr>
          <p:nvPr/>
        </p:nvCxnSpPr>
        <p:spPr>
          <a:xfrm flipH="1" flipV="1">
            <a:off x="3437324" y="3713057"/>
            <a:ext cx="5724000" cy="11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Rectangle 1024"/>
              <p:cNvSpPr/>
              <p:nvPr/>
            </p:nvSpPr>
            <p:spPr>
              <a:xfrm>
                <a:off x="3503464" y="4932397"/>
                <a:ext cx="495332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i="1"/>
                  <a:t>Specific latent heat </a:t>
                </a:r>
                <a:r>
                  <a:rPr lang="en-GB" sz="1200"/>
                  <a:t>of a substance is the amount of energy required to change the state of one kilogram of the substance with no change in temperature.</a:t>
                </a:r>
              </a:p>
              <a:p>
                <a:r>
                  <a:rPr lang="en-GB" sz="1200"/>
                  <a:t>When melting happens, energy is supplied so the internal energy increases. This energy is used for </a:t>
                </a:r>
                <a:r>
                  <a:rPr lang="en-GB" sz="1200" i="1"/>
                  <a:t>breaking intermolecular bonds </a:t>
                </a:r>
                <a:r>
                  <a:rPr lang="en-GB" sz="1200"/>
                  <a:t>but not for increasing the temperature. So the potential energy increases, but not the kinetic energy. </a:t>
                </a:r>
              </a:p>
              <a:p>
                <a:r>
                  <a:rPr lang="en-GB" sz="1200"/>
                  <a:t>Specific latent heat of </a:t>
                </a:r>
                <a:r>
                  <a:rPr lang="en-GB" sz="1200" i="1" u="sng"/>
                  <a:t>fusion</a:t>
                </a:r>
                <a:r>
                  <a:rPr lang="en-GB" sz="1200"/>
                  <a:t> – change of state from solid to liquid </a:t>
                </a:r>
              </a:p>
              <a:p>
                <a:r>
                  <a:rPr lang="en-GB" sz="1200"/>
                  <a:t>Specific latent heat of </a:t>
                </a:r>
                <a:r>
                  <a:rPr lang="en-GB" sz="1200" i="1" u="sng"/>
                  <a:t>vaporisation</a:t>
                </a:r>
                <a:r>
                  <a:rPr lang="en-GB" sz="1200"/>
                  <a:t> – change of state from liquid to vapour</a:t>
                </a:r>
              </a:p>
              <a:p>
                <a:pPr lvl="0"/>
                <a:r>
                  <a:rPr lang="en-GB" sz="1200">
                    <a:solidFill>
                      <a:srgbClr val="FF40FF"/>
                    </a:solidFill>
                    <a:ea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𝑛𝑒𝑟𝑔𝑦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1200" b="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𝑎𝑠𝑠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1200" b="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𝑝𝑒𝑐𝑖𝑓𝑖𝑐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𝑙𝑎𝑡𝑒𝑛𝑡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h𝑒𝑎𝑡</m:t>
                    </m:r>
                  </m:oMath>
                </a14:m>
                <a:endParaRPr lang="en-GB" sz="1200" i="1">
                  <a:solidFill>
                    <a:srgbClr val="FF4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Rectangle 10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464" y="4932397"/>
                <a:ext cx="4953321" cy="1938992"/>
              </a:xfrm>
              <a:prstGeom prst="rect">
                <a:avLst/>
              </a:prstGeom>
              <a:blipFill>
                <a:blip r:embed="rId3"/>
                <a:stretch>
                  <a:fillRect l="-12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E93159-EAA1-5948-B3B8-24388CFECF62}"/>
                  </a:ext>
                </a:extLst>
              </p:cNvPr>
              <p:cNvSpPr/>
              <p:nvPr/>
            </p:nvSpPr>
            <p:spPr>
              <a:xfrm>
                <a:off x="11413" y="942711"/>
                <a:ext cx="24524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1400">
                    <a:solidFill>
                      <a:srgbClr val="FF40FF"/>
                    </a:solidFill>
                    <a:ea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𝑒𝑛𝑠𝑖𝑡𝑦</m:t>
                    </m:r>
                    <m:r>
                      <a:rPr lang="en-GB" sz="14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GB" sz="14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𝑚𝑎𝑠𝑠</m:t>
                    </m:r>
                    <m:r>
                      <a:rPr lang="en-GB" sz="14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÷ </m:t>
                    </m:r>
                    <m:r>
                      <a:rPr lang="en-GB" sz="1400" i="1" dirty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𝑣𝑜𝑙𝑢𝑚𝑒</m:t>
                    </m:r>
                    <m:r>
                      <a:rPr lang="en-GB" sz="1400" i="1" dirty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GB" sz="1400" i="1">
                  <a:solidFill>
                    <a:srgbClr val="FF4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E93159-EAA1-5948-B3B8-24388CFEC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" y="942711"/>
                <a:ext cx="2452403" cy="307777"/>
              </a:xfrm>
              <a:prstGeom prst="rect">
                <a:avLst/>
              </a:prstGeom>
              <a:blipFill>
                <a:blip r:embed="rId4"/>
                <a:stretch>
                  <a:fillRect l="-74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4F674A6-F796-2945-BC8A-2DC0D4389444}"/>
              </a:ext>
            </a:extLst>
          </p:cNvPr>
          <p:cNvGrpSpPr/>
          <p:nvPr/>
        </p:nvGrpSpPr>
        <p:grpSpPr>
          <a:xfrm>
            <a:off x="8098243" y="5981506"/>
            <a:ext cx="954659" cy="781561"/>
            <a:chOff x="4522631" y="3531618"/>
            <a:chExt cx="851865" cy="69703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E676FF-8B6F-9C44-AC5D-0C3E5FE0F3CA}"/>
                </a:ext>
              </a:extLst>
            </p:cNvPr>
            <p:cNvGrpSpPr/>
            <p:nvPr/>
          </p:nvGrpSpPr>
          <p:grpSpPr>
            <a:xfrm>
              <a:off x="4522631" y="3531618"/>
              <a:ext cx="851865" cy="697030"/>
              <a:chOff x="4522631" y="3531618"/>
              <a:chExt cx="851865" cy="697030"/>
            </a:xfrm>
          </p:grpSpPr>
          <p:sp>
            <p:nvSpPr>
              <p:cNvPr id="61" name="Isosceles Triangle 75">
                <a:extLst>
                  <a:ext uri="{FF2B5EF4-FFF2-40B4-BE49-F238E27FC236}">
                    <a16:creationId xmlns:a16="http://schemas.microsoft.com/office/drawing/2014/main" id="{0101D2CD-84E6-454B-B385-A90E1461B0D4}"/>
                  </a:ext>
                </a:extLst>
              </p:cNvPr>
              <p:cNvSpPr/>
              <p:nvPr/>
            </p:nvSpPr>
            <p:spPr>
              <a:xfrm>
                <a:off x="4522631" y="3531618"/>
                <a:ext cx="851865" cy="697030"/>
              </a:xfrm>
              <a:prstGeom prst="triangle">
                <a:avLst/>
              </a:prstGeom>
              <a:noFill/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315FE0C-61FC-DA49-A352-87C9297481F4}"/>
                  </a:ext>
                </a:extLst>
              </p:cNvPr>
              <p:cNvCxnSpPr>
                <a:stCxn id="61" idx="1"/>
                <a:endCxn id="61" idx="5"/>
              </p:cNvCxnSpPr>
              <p:nvPr/>
            </p:nvCxnSpPr>
            <p:spPr>
              <a:xfrm>
                <a:off x="4735597" y="3880133"/>
                <a:ext cx="425933" cy="0"/>
              </a:xfrm>
              <a:prstGeom prst="line">
                <a:avLst/>
              </a:prstGeom>
              <a:ln w="9525" cmpd="sng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7286EE3-8338-4E42-9431-F789E045BC9A}"/>
                  </a:ext>
                </a:extLst>
              </p:cNvPr>
              <p:cNvCxnSpPr>
                <a:stCxn id="61" idx="3"/>
              </p:cNvCxnSpPr>
              <p:nvPr/>
            </p:nvCxnSpPr>
            <p:spPr>
              <a:xfrm flipV="1">
                <a:off x="4948564" y="3872388"/>
                <a:ext cx="7743" cy="356260"/>
              </a:xfrm>
              <a:prstGeom prst="line">
                <a:avLst/>
              </a:prstGeom>
              <a:ln w="9525" cmpd="sng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1165D1-4A12-574B-A5F4-499D4DBA35D4}"/>
                </a:ext>
              </a:extLst>
            </p:cNvPr>
            <p:cNvSpPr txBox="1"/>
            <p:nvPr/>
          </p:nvSpPr>
          <p:spPr>
            <a:xfrm>
              <a:off x="4836084" y="3633203"/>
              <a:ext cx="418189" cy="19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6AE9E14-4B73-F24C-A1F0-1A9C67C291DA}"/>
                </a:ext>
              </a:extLst>
            </p:cNvPr>
            <p:cNvSpPr txBox="1"/>
            <p:nvPr/>
          </p:nvSpPr>
          <p:spPr>
            <a:xfrm>
              <a:off x="4659536" y="3916363"/>
              <a:ext cx="418189" cy="19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m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69F07CA-40CF-9047-B5A4-CA75EBC0ED29}"/>
                </a:ext>
              </a:extLst>
            </p:cNvPr>
            <p:cNvSpPr txBox="1"/>
            <p:nvPr/>
          </p:nvSpPr>
          <p:spPr>
            <a:xfrm>
              <a:off x="4951341" y="3913282"/>
              <a:ext cx="418189" cy="19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0E1971A-49DB-A84D-B20C-EFC2DDD6E57C}"/>
              </a:ext>
            </a:extLst>
          </p:cNvPr>
          <p:cNvSpPr/>
          <p:nvPr/>
        </p:nvSpPr>
        <p:spPr>
          <a:xfrm>
            <a:off x="44992" y="3058760"/>
            <a:ext cx="31904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u="sng">
                <a:ea typeface="Times New Roman" panose="02020603050405020304" pitchFamily="18" charset="0"/>
              </a:rPr>
              <a:t>Density of regular shaped </a:t>
            </a:r>
            <a:r>
              <a:rPr lang="en-GB" sz="1200">
                <a:ea typeface="Times New Roman" panose="02020603050405020304" pitchFamily="18" charset="0"/>
              </a:rPr>
              <a:t>objects. The sides of the object are measured with a ruler or callipers. Callipers have a higher resolution as they measure to 0.1 mm.</a:t>
            </a:r>
          </a:p>
          <a:p>
            <a:endParaRPr lang="en-GB" sz="1200">
              <a:ea typeface="Times New Roman" panose="02020603050405020304" pitchFamily="18" charset="0"/>
            </a:endParaRPr>
          </a:p>
          <a:p>
            <a:endParaRPr lang="en-GB" sz="1200">
              <a:ea typeface="Times New Roman" panose="02020603050405020304" pitchFamily="18" charset="0"/>
            </a:endParaRPr>
          </a:p>
          <a:p>
            <a:endParaRPr lang="en-GB" sz="1200">
              <a:ea typeface="Times New Roman" panose="02020603050405020304" pitchFamily="18" charset="0"/>
            </a:endParaRPr>
          </a:p>
          <a:p>
            <a:endParaRPr lang="en-GB" sz="1200">
              <a:ea typeface="Times New Roman" panose="02020603050405020304" pitchFamily="18" charset="0"/>
            </a:endParaRPr>
          </a:p>
          <a:p>
            <a:endParaRPr lang="en-GB" sz="1200">
              <a:ea typeface="Times New Roman" panose="02020603050405020304" pitchFamily="18" charset="0"/>
            </a:endParaRPr>
          </a:p>
          <a:p>
            <a:r>
              <a:rPr lang="en-GB" sz="1200">
                <a:ea typeface="Times New Roman" panose="02020603050405020304" pitchFamily="18" charset="0"/>
              </a:rPr>
              <a:t>The volume is worked out by applying the formula for the correct shape. Mass is found out by using a top pan balance.</a:t>
            </a:r>
          </a:p>
          <a:p>
            <a:r>
              <a:rPr lang="en-GB" sz="1200"/>
              <a:t>Density of </a:t>
            </a:r>
            <a:r>
              <a:rPr lang="en-GB" sz="1200" u="sng"/>
              <a:t>irregular shaped objects</a:t>
            </a:r>
            <a:r>
              <a:rPr lang="en-GB" sz="1200"/>
              <a:t>. The volume of the object is the volume of water displaced when placed in a Eureka can.</a:t>
            </a:r>
          </a:p>
          <a:p>
            <a:r>
              <a:rPr lang="en-GB" sz="1200"/>
              <a:t>The mass is found by using a top pan balance. </a:t>
            </a:r>
          </a:p>
          <a:p>
            <a:endParaRPr lang="en-US" sz="12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06A5865-FAC3-9B49-9F10-3B46FF6A5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479" y="1730334"/>
            <a:ext cx="7150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4" descr="9-1 GCSE Combined Science">
            <a:extLst>
              <a:ext uri="{FF2B5EF4-FFF2-40B4-BE49-F238E27FC236}">
                <a16:creationId xmlns:a16="http://schemas.microsoft.com/office/drawing/2014/main" id="{0E3FF205-C4EE-E046-A499-55D2EDEC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4" y="6064309"/>
            <a:ext cx="2958229" cy="7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87BD94F2-ED39-E745-ADE7-DF391918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9947" y="2983981"/>
            <a:ext cx="8604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3" descr="Vernier Calipers">
            <a:extLst>
              <a:ext uri="{FF2B5EF4-FFF2-40B4-BE49-F238E27FC236}">
                <a16:creationId xmlns:a16="http://schemas.microsoft.com/office/drawing/2014/main" id="{E6773F05-1768-AC43-BCF5-2564527A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9" y="3846318"/>
            <a:ext cx="1588790" cy="9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25634B-AEE3-3140-88A9-B2F249198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4788" y="3834715"/>
            <a:ext cx="1406175" cy="844939"/>
          </a:xfrm>
          <a:prstGeom prst="rect">
            <a:avLst/>
          </a:prstGeom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id="{26F6D9BF-6461-8941-8D16-B64C7D0F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526" y="-39655"/>
            <a:ext cx="64934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577F01D-075A-BD47-8F3C-14EEE043450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512145" y="-993002"/>
            <a:ext cx="8656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17" descr="Particle model latent heat internal energy state changes gas ...">
            <a:extLst>
              <a:ext uri="{FF2B5EF4-FFF2-40B4-BE49-F238E27FC236}">
                <a16:creationId xmlns:a16="http://schemas.microsoft.com/office/drawing/2014/main" id="{DBB62857-BF47-5448-B901-E9907BDE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32" y="2094687"/>
            <a:ext cx="1839524" cy="15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>
            <a:extLst>
              <a:ext uri="{FF2B5EF4-FFF2-40B4-BE49-F238E27FC236}">
                <a16:creationId xmlns:a16="http://schemas.microsoft.com/office/drawing/2014/main" id="{3FC715A4-FDB0-3641-8230-DE0E2252412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72854" y="2204754"/>
            <a:ext cx="811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3B68C508-CAF7-3240-979A-1EDB35C3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299" y="3153716"/>
            <a:ext cx="6650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3AC5FE-BA46-AB43-AEE2-819DB0F4BE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1601" y="351390"/>
            <a:ext cx="1982399" cy="14650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1A5CBAD-2DF0-FB40-AB60-7CE8912B294E}"/>
              </a:ext>
            </a:extLst>
          </p:cNvPr>
          <p:cNvSpPr/>
          <p:nvPr/>
        </p:nvSpPr>
        <p:spPr>
          <a:xfrm>
            <a:off x="3448473" y="357447"/>
            <a:ext cx="38290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Energy is stored inside a system by the particles that make up the system. This is called </a:t>
            </a:r>
            <a:r>
              <a:rPr lang="en-GB" sz="1200" u="sng">
                <a:ea typeface="Times New Roman" panose="02020603050405020304" pitchFamily="18" charset="0"/>
                <a:cs typeface="Times New Roman" panose="02020603050405020304" pitchFamily="18" charset="0"/>
              </a:rPr>
              <a:t>internal energy</a:t>
            </a:r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. Internal energy is the sum of the </a:t>
            </a:r>
            <a:r>
              <a:rPr lang="en-GB" sz="1200" u="sng">
                <a:ea typeface="Times New Roman" panose="02020603050405020304" pitchFamily="18" charset="0"/>
                <a:cs typeface="Times New Roman" panose="02020603050405020304" pitchFamily="18" charset="0"/>
              </a:rPr>
              <a:t>kinetic energy </a:t>
            </a:r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200" u="sng">
                <a:ea typeface="Times New Roman" panose="02020603050405020304" pitchFamily="18" charset="0"/>
                <a:cs typeface="Times New Roman" panose="02020603050405020304" pitchFamily="18" charset="0"/>
              </a:rPr>
              <a:t>potential energy </a:t>
            </a:r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of all the particles that make up a system. </a:t>
            </a:r>
          </a:p>
          <a:p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Kinetic energy stores are due to the movement of particles. The average kinetic energy of the particles is the temperature of the object.</a:t>
            </a:r>
          </a:p>
          <a:p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Potential energy stores are due to the position of particles. </a:t>
            </a:r>
          </a:p>
          <a:p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Heating changes the energy stored within the system by increasing the energy of the particles that make up the system. This either raises the temperature of the system or produces a change of state. </a:t>
            </a:r>
          </a:p>
          <a:p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A change of state is a </a:t>
            </a:r>
            <a:r>
              <a:rPr lang="en-GB" sz="1200" u="sng">
                <a:ea typeface="Times New Roman" panose="02020603050405020304" pitchFamily="18" charset="0"/>
                <a:cs typeface="Times New Roman" panose="02020603050405020304" pitchFamily="18" charset="0"/>
              </a:rPr>
              <a:t>physical change </a:t>
            </a:r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, this means the substance doesn’t get changed, it is just in a different form; this change can be reversed back to its initial form. The </a:t>
            </a:r>
            <a:r>
              <a:rPr lang="en-GB" sz="1200" u="sng">
                <a:ea typeface="Times New Roman" panose="02020603050405020304" pitchFamily="18" charset="0"/>
                <a:cs typeface="Times New Roman" panose="02020603050405020304" pitchFamily="18" charset="0"/>
              </a:rPr>
              <a:t>mass is conserved </a:t>
            </a:r>
            <a:r>
              <a:rPr lang="en-GB" sz="1200">
                <a:ea typeface="Times New Roman" panose="02020603050405020304" pitchFamily="18" charset="0"/>
                <a:cs typeface="Times New Roman" panose="02020603050405020304" pitchFamily="18" charset="0"/>
              </a:rPr>
              <a:t>because none of the substance is lost.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6AF804A-EC9E-8F40-BED4-DFB16976F01D}"/>
                  </a:ext>
                </a:extLst>
              </p:cNvPr>
              <p:cNvSpPr/>
              <p:nvPr/>
            </p:nvSpPr>
            <p:spPr>
              <a:xfrm>
                <a:off x="3478176" y="4046472"/>
                <a:ext cx="5090986" cy="826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/>
                  <a:t>  </a:t>
                </a:r>
                <a:r>
                  <a:rPr lang="en-GB" sz="1200" b="1" i="1"/>
                  <a:t>The specific heat capacity </a:t>
                </a:r>
                <a:r>
                  <a:rPr lang="en-GB" sz="1200"/>
                  <a:t>of a substance is the amount of </a:t>
                </a:r>
                <a:r>
                  <a:rPr lang="en-GB" sz="1200" i="1"/>
                  <a:t>energy </a:t>
                </a:r>
                <a:r>
                  <a:rPr lang="en-GB" sz="1200"/>
                  <a:t>required to raise the temperature of one kilogram of the substance by one degree Celsius.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𝑡h𝑒𝑟𝑚𝑎𝑙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𝑚𝑎𝑠𝑠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𝑠𝑝𝑒𝑐𝑖𝑓𝑖𝑐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h𝑒𝑎𝑡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𝑐𝑎𝑝𝑎𝑐𝑖𝑡𝑦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𝑡𝑒𝑚𝑝𝑒𝑟𝑎𝑡𝑢𝑟𝑒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i="1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6AF804A-EC9E-8F40-BED4-DFB16976F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76" y="4046472"/>
                <a:ext cx="5090986" cy="826765"/>
              </a:xfrm>
              <a:prstGeom prst="rect">
                <a:avLst/>
              </a:prstGeom>
              <a:blipFill>
                <a:blip r:embed="rId13"/>
                <a:stretch>
                  <a:fillRect l="-120" t="-741" r="-1916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962BDE8-A6D1-4A4F-88FB-18C4CD97B430}"/>
              </a:ext>
            </a:extLst>
          </p:cNvPr>
          <p:cNvSpPr txBox="1"/>
          <p:nvPr/>
        </p:nvSpPr>
        <p:spPr>
          <a:xfrm>
            <a:off x="3554619" y="3735858"/>
            <a:ext cx="536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5-6. Specific heat capacity and Specific latent heat </a:t>
            </a:r>
          </a:p>
        </p:txBody>
      </p:sp>
    </p:spTree>
    <p:extLst>
      <p:ext uri="{BB962C8B-B14F-4D97-AF65-F5344CB8AC3E}">
        <p14:creationId xmlns:p14="http://schemas.microsoft.com/office/powerpoint/2010/main" val="117998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6553FAB-A62F-E849-B4B2-337A6838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35" y="468409"/>
            <a:ext cx="1593674" cy="1808467"/>
          </a:xfrm>
          <a:prstGeom prst="rect">
            <a:avLst/>
          </a:prstGeom>
        </p:spPr>
      </p:pic>
      <p:pic>
        <p:nvPicPr>
          <p:cNvPr id="2" name="Picture 21" descr="A picture containing stove&#10;&#10;Description automatically generated">
            <a:extLst>
              <a:ext uri="{FF2B5EF4-FFF2-40B4-BE49-F238E27FC236}">
                <a16:creationId xmlns:a16="http://schemas.microsoft.com/office/drawing/2014/main" id="{125D922E-B71C-024A-A10E-9FF4FCCF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93" y="2897139"/>
            <a:ext cx="2862267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C7B19-32B4-5F48-8AE6-2448AF97791E}"/>
              </a:ext>
            </a:extLst>
          </p:cNvPr>
          <p:cNvSpPr txBox="1"/>
          <p:nvPr/>
        </p:nvSpPr>
        <p:spPr>
          <a:xfrm>
            <a:off x="239462" y="163404"/>
            <a:ext cx="345939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/>
              <a:t>7. Particle motion in gases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8F44BF-12A2-3D4E-B972-CB31E406C20E}"/>
              </a:ext>
            </a:extLst>
          </p:cNvPr>
          <p:cNvSpPr/>
          <p:nvPr/>
        </p:nvSpPr>
        <p:spPr>
          <a:xfrm>
            <a:off x="4392033" y="106481"/>
            <a:ext cx="2290187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200"/>
              <a:t>The molecules of a gas move randomly. They have high kinetic energy. </a:t>
            </a:r>
          </a:p>
          <a:p>
            <a:r>
              <a:rPr lang="en-GB" sz="1200"/>
              <a:t>The higher the temperature, the faster the particles move and the more kinetic energy they have.</a:t>
            </a:r>
          </a:p>
          <a:p>
            <a:r>
              <a:rPr lang="en-GB" sz="1200"/>
              <a:t>If the volume is kept constant, by </a:t>
            </a:r>
            <a:r>
              <a:rPr lang="en-GB" sz="1200" i="1" u="sng"/>
              <a:t>increasing the temperature</a:t>
            </a:r>
            <a:r>
              <a:rPr lang="en-GB" sz="1200"/>
              <a:t> the number of collisions with the sides of the container increase, therefore the pressure exerted by the gas increases.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7ECE7-7448-B848-93B5-242501B3B08E}"/>
              </a:ext>
            </a:extLst>
          </p:cNvPr>
          <p:cNvSpPr/>
          <p:nvPr/>
        </p:nvSpPr>
        <p:spPr>
          <a:xfrm>
            <a:off x="151648" y="699292"/>
            <a:ext cx="2498103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200"/>
              <a:t>Gas particles move with a high speed. When inside a container, they collide with each other and with the walls of the container. </a:t>
            </a:r>
          </a:p>
          <a:p>
            <a:r>
              <a:rPr lang="en-GB" sz="1200"/>
              <a:t>When they collide with the wall there is a force on the wall; the sum of the forces from all particles is felt as pressure. </a:t>
            </a:r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86C881-0EF1-DE45-8626-FE757CA5AA64}"/>
                  </a:ext>
                </a:extLst>
              </p:cNvPr>
              <p:cNvSpPr/>
              <p:nvPr/>
            </p:nvSpPr>
            <p:spPr>
              <a:xfrm>
                <a:off x="16319" y="2897139"/>
                <a:ext cx="5758506" cy="397031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GB" sz="1200">
                    <a:solidFill>
                      <a:srgbClr val="FF0000"/>
                    </a:solidFill>
                  </a:rPr>
                  <a:t>If the volume of a gas is changed, there will be a change in pressure.</a:t>
                </a:r>
              </a:p>
              <a:p>
                <a:r>
                  <a:rPr lang="en-GB" sz="1200">
                    <a:solidFill>
                      <a:srgbClr val="FF0000"/>
                    </a:solidFill>
                  </a:rPr>
                  <a:t>At constant temperature, increasing the size of a container will decrease the pressure; this is because the particles will collide less frequently with the walls; the gas has expanded. </a:t>
                </a:r>
              </a:p>
              <a:p>
                <a:r>
                  <a:rPr lang="en-GB" sz="1200">
                    <a:solidFill>
                      <a:srgbClr val="FF0000"/>
                    </a:solidFill>
                  </a:rPr>
                  <a:t>At constant temperature, decreasing the size of a container will increase the pressure; this is because the particles will collide with the walls more frequently; the gas has been compressed. </a:t>
                </a:r>
              </a:p>
              <a:p>
                <a:r>
                  <a:rPr lang="en-GB" sz="1200">
                    <a:solidFill>
                      <a:srgbClr val="FF0000"/>
                    </a:solidFill>
                  </a:rPr>
                  <a:t>The pressure produces a net force at right angles to the wall of the container (or any surface)</a:t>
                </a:r>
              </a:p>
              <a:p>
                <a:endParaRPr lang="en-GB" sz="1200">
                  <a:solidFill>
                    <a:srgbClr val="FF0000"/>
                  </a:solidFill>
                </a:endParaRPr>
              </a:p>
              <a:p>
                <a:r>
                  <a:rPr lang="en-GB" sz="1200">
                    <a:solidFill>
                      <a:srgbClr val="FF0000"/>
                    </a:solidFill>
                  </a:rPr>
                  <a:t>For a fixed mass of gas held at a constant temperature:  </a:t>
                </a:r>
                <a:r>
                  <a:rPr lang="en-GB" sz="1200"/>
                  <a:t>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𝑝𝑟𝑒𝑠𝑠𝑢𝑟𝑒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>
                  <a:solidFill>
                    <a:srgbClr val="FF40FF"/>
                  </a:solidFill>
                </a:endParaRPr>
              </a:p>
              <a:p>
                <a:r>
                  <a:rPr lang="en-GB" sz="1200" i="1">
                    <a:solidFill>
                      <a:srgbClr val="FF40FF"/>
                    </a:solidFill>
                  </a:rPr>
                  <a:t>                        </a:t>
                </a:r>
              </a:p>
              <a:p>
                <a:pPr algn="ctr"/>
                <a:r>
                  <a:rPr lang="en-GB" sz="1200" i="1">
                    <a:solidFill>
                      <a:srgbClr val="FF4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1200" i="1" dirty="0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GB" sz="1200" i="1"/>
              </a:p>
              <a:p>
                <a:r>
                  <a:rPr lang="en-GB" sz="1200">
                    <a:solidFill>
                      <a:srgbClr val="FF40FF"/>
                    </a:solidFill>
                  </a:rPr>
                  <a:t>pressure, </a:t>
                </a:r>
                <a:r>
                  <a:rPr lang="en-GB" sz="1200" i="1">
                    <a:solidFill>
                      <a:srgbClr val="FF40FF"/>
                    </a:solidFill>
                  </a:rPr>
                  <a:t>p</a:t>
                </a:r>
                <a:r>
                  <a:rPr lang="en-GB" sz="1200">
                    <a:solidFill>
                      <a:srgbClr val="FF40FF"/>
                    </a:solidFill>
                  </a:rPr>
                  <a:t>, in pascals, Pa </a:t>
                </a:r>
              </a:p>
              <a:p>
                <a:r>
                  <a:rPr lang="en-GB" sz="1200">
                    <a:solidFill>
                      <a:srgbClr val="FF40FF"/>
                    </a:solidFill>
                  </a:rPr>
                  <a:t>volume, </a:t>
                </a:r>
                <a:r>
                  <a:rPr lang="en-GB" sz="1200" i="1">
                    <a:solidFill>
                      <a:srgbClr val="FF40FF"/>
                    </a:solidFill>
                  </a:rPr>
                  <a:t>V</a:t>
                </a:r>
                <a:r>
                  <a:rPr lang="en-GB" sz="1200">
                    <a:solidFill>
                      <a:srgbClr val="FF40FF"/>
                    </a:solidFill>
                  </a:rPr>
                  <a:t>, in metres cubed, m</a:t>
                </a:r>
                <a:r>
                  <a:rPr lang="en-GB" sz="1200" baseline="30000">
                    <a:solidFill>
                      <a:srgbClr val="FF40FF"/>
                    </a:solidFill>
                  </a:rPr>
                  <a:t>3</a:t>
                </a:r>
                <a:r>
                  <a:rPr lang="en-GB" sz="1200">
                    <a:solidFill>
                      <a:srgbClr val="FF40FF"/>
                    </a:solidFill>
                  </a:rPr>
                  <a:t> </a:t>
                </a:r>
              </a:p>
              <a:p>
                <a:endParaRPr lang="en-GB" sz="1200"/>
              </a:p>
              <a:p>
                <a:r>
                  <a:rPr lang="en-GB" sz="1200">
                    <a:solidFill>
                      <a:srgbClr val="FF0000"/>
                    </a:solidFill>
                  </a:rPr>
                  <a:t>When a fixed mass is kept at constant temperature, we can calculate the </a:t>
                </a:r>
                <a:r>
                  <a:rPr lang="en-GB" sz="1200" i="1">
                    <a:solidFill>
                      <a:srgbClr val="FF0000"/>
                    </a:solidFill>
                  </a:rPr>
                  <a:t>change in the pressure </a:t>
                </a:r>
                <a:r>
                  <a:rPr lang="en-GB" sz="1200">
                    <a:solidFill>
                      <a:srgbClr val="FF0000"/>
                    </a:solidFill>
                  </a:rPr>
                  <a:t>of a gas or the </a:t>
                </a:r>
                <a:r>
                  <a:rPr lang="en-GB" sz="1200" i="1">
                    <a:solidFill>
                      <a:srgbClr val="FF0000"/>
                    </a:solidFill>
                  </a:rPr>
                  <a:t>volume of a gas </a:t>
                </a:r>
                <a:r>
                  <a:rPr lang="en-GB" sz="1200">
                    <a:solidFill>
                      <a:srgbClr val="FF0000"/>
                    </a:solidFill>
                  </a:rPr>
                  <a:t>when either the pressure or volume is increased or decreased. </a:t>
                </a:r>
              </a:p>
              <a:p>
                <a:endParaRPr lang="en-GB" sz="120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dirty="0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 baseline="-25000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200" i="1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200" i="1" baseline="-25000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200" i="1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1200" i="1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 baseline="-25000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200" i="1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200" i="1" baseline="-25000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200" i="1" dirty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86C881-0EF1-DE45-8626-FE757CA5A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" y="2897139"/>
                <a:ext cx="5758506" cy="3970318"/>
              </a:xfrm>
              <a:prstGeom prst="rect">
                <a:avLst/>
              </a:prstGeom>
              <a:blipFill>
                <a:blip r:embed="rId5"/>
                <a:stretch>
                  <a:fillRect l="-106" r="-5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11C0A09-54FA-BF4D-83B2-E55B02EF83CB}"/>
              </a:ext>
            </a:extLst>
          </p:cNvPr>
          <p:cNvSpPr txBox="1"/>
          <p:nvPr/>
        </p:nvSpPr>
        <p:spPr>
          <a:xfrm>
            <a:off x="151648" y="2472683"/>
            <a:ext cx="32993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/>
              <a:t>8. Pressure in gases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D97514-29E4-FD41-8333-DA4ACE544F1D}"/>
              </a:ext>
            </a:extLst>
          </p:cNvPr>
          <p:cNvSpPr/>
          <p:nvPr/>
        </p:nvSpPr>
        <p:spPr>
          <a:xfrm>
            <a:off x="5902036" y="4689895"/>
            <a:ext cx="3095024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FF0000"/>
                </a:solidFill>
              </a:rPr>
              <a:t>When work is done on a gas, it increases the internal energy of the gas and can cause an increase in temperature.</a:t>
            </a:r>
          </a:p>
          <a:p>
            <a:r>
              <a:rPr lang="en-GB" sz="1200" err="1">
                <a:solidFill>
                  <a:srgbClr val="FF0000"/>
                </a:solidFill>
              </a:rPr>
              <a:t>Eg</a:t>
            </a:r>
            <a:r>
              <a:rPr lang="en-GB" sz="1200">
                <a:solidFill>
                  <a:srgbClr val="FF0000"/>
                </a:solidFill>
              </a:rPr>
              <a:t> : when a bicycle pump is compresses, the piston hits the gas particles transferring energy to their kinetic store, so the temperature increases.</a:t>
            </a:r>
          </a:p>
          <a:p>
            <a:r>
              <a:rPr lang="en-GB" sz="1200">
                <a:solidFill>
                  <a:srgbClr val="FF0000"/>
                </a:solidFill>
              </a:rPr>
              <a:t>As they are moving faster, the particles collide with objects more frequently and the pressure will increase. </a:t>
            </a:r>
          </a:p>
          <a:p>
            <a:endParaRPr lang="en-GB" sz="1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8A503F-117C-774A-A08E-D39959B1E86A}"/>
              </a:ext>
            </a:extLst>
          </p:cNvPr>
          <p:cNvCxnSpPr>
            <a:cxnSpLocks/>
          </p:cNvCxnSpPr>
          <p:nvPr/>
        </p:nvCxnSpPr>
        <p:spPr>
          <a:xfrm flipH="1">
            <a:off x="1" y="2472092"/>
            <a:ext cx="9133925" cy="18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F28D12B9-C117-D94C-BCFA-9F8CFE00C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410" y="472118"/>
            <a:ext cx="55473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54A7A0-19E8-3D46-8E62-6B0D453E16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89" t="4549" r="29838" b="36876"/>
          <a:stretch/>
        </p:blipFill>
        <p:spPr>
          <a:xfrm>
            <a:off x="6792245" y="246233"/>
            <a:ext cx="2046512" cy="1828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62978" y="2498520"/>
            <a:ext cx="981581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Triple</a:t>
            </a:r>
          </a:p>
        </p:txBody>
      </p:sp>
    </p:spTree>
    <p:extLst>
      <p:ext uri="{BB962C8B-B14F-4D97-AF65-F5344CB8AC3E}">
        <p14:creationId xmlns:p14="http://schemas.microsoft.com/office/powerpoint/2010/main" val="194537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00A1427A9D645B9CFD1A1A8B065B3" ma:contentTypeVersion="4" ma:contentTypeDescription="Create a new document." ma:contentTypeScope="" ma:versionID="33bf7e9959602a569ed5708cb50bfd6d">
  <xsd:schema xmlns:xsd="http://www.w3.org/2001/XMLSchema" xmlns:xs="http://www.w3.org/2001/XMLSchema" xmlns:p="http://schemas.microsoft.com/office/2006/metadata/properties" xmlns:ns2="aef8632f-f0dc-4867-8d80-544330cb397b" targetNamespace="http://schemas.microsoft.com/office/2006/metadata/properties" ma:root="true" ma:fieldsID="acdc54436b4b01dd430ecdc9e22b23d5" ns2:_="">
    <xsd:import namespace="aef8632f-f0dc-4867-8d80-544330cb3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8632f-f0dc-4867-8d80-544330cb3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702139-E39D-46B8-834A-EB9D70CAEF5E}">
  <ds:schemaRefs>
    <ds:schemaRef ds:uri="52c4d0bd-062e-4dad-8ab0-8e67783501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72cab91-786b-475f-9887-692503dcc8d0"/>
  </ds:schemaRefs>
</ds:datastoreItem>
</file>

<file path=customXml/itemProps2.xml><?xml version="1.0" encoding="utf-8"?>
<ds:datastoreItem xmlns:ds="http://schemas.openxmlformats.org/officeDocument/2006/customXml" ds:itemID="{BA9C1E7A-9761-405F-812E-C10BE08DC7CB}"/>
</file>

<file path=customXml/itemProps3.xml><?xml version="1.0" encoding="utf-8"?>
<ds:datastoreItem xmlns:ds="http://schemas.openxmlformats.org/officeDocument/2006/customXml" ds:itemID="{0C8FA1FF-5452-4945-81D0-0AE8054D27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928</Words>
  <Application>Microsoft Office PowerPoint</Application>
  <PresentationFormat>On-screen Show (4:3)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Piccinino</dc:creator>
  <cp:lastModifiedBy>T Clarkson</cp:lastModifiedBy>
  <cp:revision>1</cp:revision>
  <cp:lastPrinted>2022-09-05T07:16:22Z</cp:lastPrinted>
  <dcterms:created xsi:type="dcterms:W3CDTF">2020-04-29T10:07:19Z</dcterms:created>
  <dcterms:modified xsi:type="dcterms:W3CDTF">2023-03-10T13:26:12Z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0x01010096200A1427A9D645B9CFD1A1A8B065B3</vt:lpwstr>
  </property>
  <property fmtid="{D5CDD505-2E9C-101B-9397-08002B2CF9AE}" pid="3" name="Order">
    <vt:r8>74019800</vt:r8>
  </property>
  <property fmtid="{D5CDD505-2E9C-101B-9397-08002B2CF9AE}" pid="4" name="MediaServiceImageTags">
    <vt:lpwstr/>
  </property>
</Properties>
</file>