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339966"/>
    <a:srgbClr val="3939D8"/>
    <a:srgbClr val="E42E2F"/>
    <a:srgbClr val="403CDF"/>
    <a:srgbClr val="E6E6E6"/>
    <a:srgbClr val="246E49"/>
    <a:srgbClr val="00CC66"/>
    <a:srgbClr val="B04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867DC6-1118-4707-A224-003F04CD5FB8}" v="345" dt="2023-03-07T12:52:36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9" autoAdjust="0"/>
    <p:restoredTop sz="94249" autoAdjust="0"/>
  </p:normalViewPr>
  <p:slideViewPr>
    <p:cSldViewPr>
      <p:cViewPr varScale="1">
        <p:scale>
          <a:sx n="98" d="100"/>
          <a:sy n="98" d="100"/>
        </p:scale>
        <p:origin x="14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37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76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7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35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49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54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07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8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595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3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54D1-2641-4F7F-9F33-256CB14701D5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6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5.png"/><Relationship Id="rId7" Type="http://schemas.openxmlformats.org/officeDocument/2006/relationships/image" Target="../media/image2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18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microsoft.com/office/2007/relationships/hdphoto" Target="../media/hdphoto1.wdp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-10492"/>
            <a:ext cx="391715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Mains electricity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363" y="560583"/>
            <a:ext cx="494062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1. AC versus DC</a:t>
            </a:r>
            <a:endParaRPr lang="en-GB" sz="2000" dirty="0">
              <a:cs typeface="Calibri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592BB1-23A9-415F-9ACE-B36036C9461D}"/>
              </a:ext>
            </a:extLst>
          </p:cNvPr>
          <p:cNvCxnSpPr>
            <a:cxnSpLocks/>
          </p:cNvCxnSpPr>
          <p:nvPr/>
        </p:nvCxnSpPr>
        <p:spPr>
          <a:xfrm flipH="1">
            <a:off x="-36512" y="3822995"/>
            <a:ext cx="41729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B267B45-0D83-4F30-94FA-A4015B515941}"/>
              </a:ext>
            </a:extLst>
          </p:cNvPr>
          <p:cNvSpPr txBox="1"/>
          <p:nvPr/>
        </p:nvSpPr>
        <p:spPr>
          <a:xfrm>
            <a:off x="0" y="3820978"/>
            <a:ext cx="338674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2. 3-pin plug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BBFA0F-52CD-4841-B96D-BABE85C6BE75}"/>
              </a:ext>
            </a:extLst>
          </p:cNvPr>
          <p:cNvSpPr txBox="1"/>
          <p:nvPr/>
        </p:nvSpPr>
        <p:spPr>
          <a:xfrm>
            <a:off x="7371025" y="709171"/>
            <a:ext cx="168748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We can use </a:t>
            </a:r>
            <a:r>
              <a:rPr lang="en-US" sz="1200" b="1" dirty="0">
                <a:ea typeface="+mn-lt"/>
                <a:cs typeface="+mn-lt"/>
              </a:rPr>
              <a:t>transformers</a:t>
            </a:r>
            <a:r>
              <a:rPr lang="en-US" sz="1200" dirty="0">
                <a:ea typeface="+mn-lt"/>
                <a:cs typeface="+mn-lt"/>
              </a:rPr>
              <a:t> to increase the potential difference and decrease the current.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Reducing the current reduces any </a:t>
            </a:r>
            <a:r>
              <a:rPr lang="en-US" sz="1200" b="1" dirty="0">
                <a:ea typeface="+mn-lt"/>
                <a:cs typeface="+mn-lt"/>
              </a:rPr>
              <a:t>heat loss</a:t>
            </a:r>
            <a:r>
              <a:rPr lang="en-US" sz="1200" dirty="0">
                <a:ea typeface="+mn-lt"/>
                <a:cs typeface="+mn-lt"/>
              </a:rPr>
              <a:t> through the wires, making the energy transfer </a:t>
            </a:r>
            <a:r>
              <a:rPr lang="en-US" sz="1200" b="1" dirty="0">
                <a:ea typeface="+mn-lt"/>
                <a:cs typeface="+mn-lt"/>
              </a:rPr>
              <a:t>more efficient.</a:t>
            </a:r>
            <a:endParaRPr lang="en-US" sz="1200" dirty="0">
              <a:ea typeface="+mn-lt"/>
              <a:cs typeface="+mn-lt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2B6BA0-B596-4011-BE3E-5E5F13AA13EF}"/>
              </a:ext>
            </a:extLst>
          </p:cNvPr>
          <p:cNvSpPr txBox="1"/>
          <p:nvPr/>
        </p:nvSpPr>
        <p:spPr>
          <a:xfrm>
            <a:off x="4233308" y="3526840"/>
            <a:ext cx="48646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GB" sz="1200" b="1" dirty="0">
                <a:ea typeface="+mn-lt"/>
                <a:cs typeface="+mn-lt"/>
              </a:rPr>
              <a:t>Fuse</a:t>
            </a:r>
            <a:r>
              <a:rPr lang="en-GB" sz="1200" dirty="0">
                <a:ea typeface="+mn-lt"/>
                <a:cs typeface="+mn-lt"/>
              </a:rPr>
              <a:t>: appliances and plugs have glass/ceramic containers that have a</a:t>
            </a:r>
            <a:r>
              <a:rPr lang="en-GB" sz="1200" b="1" dirty="0">
                <a:ea typeface="+mn-lt"/>
                <a:cs typeface="+mn-lt"/>
              </a:rPr>
              <a:t> thin wire </a:t>
            </a:r>
            <a:r>
              <a:rPr lang="en-GB" sz="1200" dirty="0">
                <a:ea typeface="+mn-lt"/>
                <a:cs typeface="+mn-lt"/>
              </a:rPr>
              <a:t>inside. This melts if the current is too high. The fuse is placed between the live pin and the live wire.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6AD43E-2304-4762-8CC9-CEFD08BB2AF7}"/>
              </a:ext>
            </a:extLst>
          </p:cNvPr>
          <p:cNvSpPr txBox="1"/>
          <p:nvPr/>
        </p:nvSpPr>
        <p:spPr>
          <a:xfrm>
            <a:off x="4136459" y="149234"/>
            <a:ext cx="487193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Mains electricity in the UK is an </a:t>
            </a:r>
            <a:r>
              <a:rPr lang="en-US" sz="1200" b="1" dirty="0">
                <a:ea typeface="+mn-lt"/>
                <a:cs typeface="+mn-lt"/>
              </a:rPr>
              <a:t>AC</a:t>
            </a:r>
            <a:r>
              <a:rPr lang="en-US" sz="1200" dirty="0">
                <a:ea typeface="+mn-lt"/>
                <a:cs typeface="+mn-lt"/>
              </a:rPr>
              <a:t> supply.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It has a frequency of </a:t>
            </a:r>
            <a:r>
              <a:rPr lang="en-US" sz="1200" b="1" dirty="0">
                <a:ea typeface="+mn-lt"/>
                <a:cs typeface="+mn-lt"/>
              </a:rPr>
              <a:t>50 Hz </a:t>
            </a:r>
            <a:r>
              <a:rPr lang="en-US" sz="1200" dirty="0">
                <a:ea typeface="+mn-lt"/>
                <a:cs typeface="+mn-lt"/>
              </a:rPr>
              <a:t>and a potential difference of </a:t>
            </a:r>
            <a:r>
              <a:rPr lang="en-US" sz="1200" b="1" dirty="0">
                <a:ea typeface="+mn-lt"/>
                <a:cs typeface="+mn-lt"/>
              </a:rPr>
              <a:t>230 V.</a:t>
            </a:r>
            <a:endParaRPr lang="en-US" sz="1200" dirty="0">
              <a:ea typeface="+mn-lt"/>
              <a:cs typeface="+mn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6ACA284-5152-4DB8-9680-B319342DB361}"/>
              </a:ext>
            </a:extLst>
          </p:cNvPr>
          <p:cNvSpPr txBox="1"/>
          <p:nvPr/>
        </p:nvSpPr>
        <p:spPr>
          <a:xfrm>
            <a:off x="-36512" y="918394"/>
            <a:ext cx="3917151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There are two types of current: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solidFill>
                  <a:srgbClr val="E42E2F"/>
                </a:solidFill>
                <a:ea typeface="+mn-lt"/>
                <a:cs typeface="+mn-lt"/>
              </a:rPr>
              <a:t>Direct current (DC): </a:t>
            </a:r>
            <a:r>
              <a:rPr lang="en-US" sz="1200" dirty="0">
                <a:ea typeface="+mn-lt"/>
                <a:cs typeface="+mn-lt"/>
              </a:rPr>
              <a:t>the current travels in </a:t>
            </a:r>
            <a:r>
              <a:rPr lang="en-US" sz="1200" b="1" dirty="0">
                <a:ea typeface="+mn-lt"/>
                <a:cs typeface="+mn-lt"/>
              </a:rPr>
              <a:t>one direction only.</a:t>
            </a:r>
          </a:p>
          <a:p>
            <a:pPr lvl="1"/>
            <a:r>
              <a:rPr lang="en-US" sz="1200" b="1" dirty="0">
                <a:ea typeface="+mn-lt"/>
                <a:cs typeface="+mn-lt"/>
              </a:rPr>
              <a:t>Examples:</a:t>
            </a:r>
            <a:r>
              <a:rPr lang="en-US" sz="1200" dirty="0">
                <a:ea typeface="+mn-lt"/>
                <a:cs typeface="+mn-lt"/>
              </a:rPr>
              <a:t> batteries, cells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solidFill>
                  <a:srgbClr val="3939D8"/>
                </a:solidFill>
                <a:ea typeface="+mn-lt"/>
                <a:cs typeface="+mn-lt"/>
              </a:rPr>
              <a:t>Alternating current (AC):</a:t>
            </a:r>
            <a:r>
              <a:rPr lang="en-US" sz="1200" dirty="0">
                <a:solidFill>
                  <a:srgbClr val="3939D8"/>
                </a:solidFill>
                <a:ea typeface="+mn-lt"/>
                <a:cs typeface="+mn-lt"/>
              </a:rPr>
              <a:t> </a:t>
            </a:r>
            <a:r>
              <a:rPr lang="en-US" sz="1200" dirty="0">
                <a:ea typeface="+mn-lt"/>
                <a:cs typeface="+mn-lt"/>
              </a:rPr>
              <a:t>the charge moves </a:t>
            </a:r>
            <a:r>
              <a:rPr lang="en-US" sz="1200" b="1" dirty="0">
                <a:ea typeface="+mn-lt"/>
                <a:cs typeface="+mn-lt"/>
              </a:rPr>
              <a:t>backwards and forwards</a:t>
            </a:r>
            <a:r>
              <a:rPr lang="en-US" sz="1200" dirty="0">
                <a:ea typeface="+mn-lt"/>
                <a:cs typeface="+mn-lt"/>
              </a:rPr>
              <a:t> at a certain </a:t>
            </a:r>
            <a:r>
              <a:rPr lang="en-US" sz="1200" b="1" dirty="0">
                <a:ea typeface="+mn-lt"/>
                <a:cs typeface="+mn-lt"/>
              </a:rPr>
              <a:t>frequency</a:t>
            </a:r>
            <a:r>
              <a:rPr lang="en-US" sz="1200" dirty="0">
                <a:ea typeface="+mn-lt"/>
                <a:cs typeface="+mn-lt"/>
              </a:rPr>
              <a:t> (rate).</a:t>
            </a:r>
          </a:p>
          <a:p>
            <a:pPr lvl="1"/>
            <a:r>
              <a:rPr lang="en-US" sz="1200" b="1" dirty="0">
                <a:ea typeface="+mn-lt"/>
                <a:cs typeface="+mn-lt"/>
              </a:rPr>
              <a:t>Examples:</a:t>
            </a:r>
            <a:r>
              <a:rPr lang="en-US" sz="1200" dirty="0">
                <a:ea typeface="+mn-lt"/>
                <a:cs typeface="+mn-lt"/>
              </a:rPr>
              <a:t> mains electricity, generators</a:t>
            </a:r>
            <a:endParaRPr lang="en-US" sz="1200" b="1" dirty="0">
              <a:ea typeface="+mn-lt"/>
              <a:cs typeface="+mn-lt"/>
            </a:endParaRP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CE182C8C-47FA-4183-BE98-FFA1014C2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758616"/>
              </p:ext>
            </p:extLst>
          </p:nvPr>
        </p:nvGraphicFramePr>
        <p:xfrm>
          <a:off x="31101" y="4655264"/>
          <a:ext cx="4020449" cy="22301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20449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21231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Live Wire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389248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Copper wire coated with </a:t>
                      </a:r>
                      <a:r>
                        <a:rPr lang="en-GB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brown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plastic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Carries the AC current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to the device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  <a:tr h="21231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sng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Neutral Wire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3466174"/>
                  </a:ext>
                </a:extLst>
              </a:tr>
              <a:tr h="389248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</a:rPr>
                        <a:t>Copper wire coated with</a:t>
                      </a:r>
                      <a:r>
                        <a:rPr lang="en-GB" sz="12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GB" sz="1200" b="1" dirty="0">
                          <a:solidFill>
                            <a:srgbClr val="0070C0"/>
                          </a:solidFill>
                          <a:effectLst/>
                        </a:rPr>
                        <a:t>blue</a:t>
                      </a:r>
                      <a:r>
                        <a:rPr lang="en-GB" sz="1200" b="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GB" sz="1200" b="0" dirty="0">
                          <a:effectLst/>
                        </a:rPr>
                        <a:t>plastic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</a:rPr>
                        <a:t>Connects to the</a:t>
                      </a:r>
                      <a:r>
                        <a:rPr lang="en-GB" sz="1200" b="0" baseline="0" dirty="0">
                          <a:effectLst/>
                        </a:rPr>
                        <a:t> mains supply</a:t>
                      </a:r>
                      <a:r>
                        <a:rPr lang="en-GB" sz="1200" b="0" dirty="0">
                          <a:effectLst/>
                        </a:rPr>
                        <a:t> and </a:t>
                      </a:r>
                      <a:r>
                        <a:rPr lang="en-GB" sz="1200" b="1" dirty="0">
                          <a:effectLst/>
                        </a:rPr>
                        <a:t>completes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effectLst/>
                        </a:rPr>
                        <a:t>the circuit</a:t>
                      </a:r>
                      <a:endParaRPr lang="en-GB" sz="1200" dirty="0">
                        <a:effectLst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867027"/>
                  </a:ext>
                </a:extLst>
              </a:tr>
              <a:tr h="21231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en-GB" sz="1400" b="1" u="sng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GB" sz="1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GB" sz="1400" b="1" u="sng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en-GB" sz="1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 </a:t>
                      </a:r>
                      <a:r>
                        <a:rPr lang="en-GB" sz="1400" b="1" u="sng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GB" sz="1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GB" sz="1400" b="1" u="sng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GB" sz="1400" b="1" u="sng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9966825"/>
                  </a:ext>
                </a:extLst>
              </a:tr>
              <a:tr h="38924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</a:rPr>
                        <a:t>Copper wire coated with </a:t>
                      </a:r>
                      <a:r>
                        <a:rPr lang="en-GB" sz="1200" b="1" dirty="0">
                          <a:solidFill>
                            <a:srgbClr val="00B050"/>
                          </a:solidFill>
                          <a:effectLst/>
                        </a:rPr>
                        <a:t>green</a:t>
                      </a:r>
                      <a:r>
                        <a:rPr lang="en-GB" sz="1200" b="1" dirty="0">
                          <a:effectLst/>
                        </a:rPr>
                        <a:t>/</a:t>
                      </a:r>
                      <a:r>
                        <a:rPr lang="en-GB" sz="1200" b="1" dirty="0">
                          <a:solidFill>
                            <a:srgbClr val="FFC000"/>
                          </a:solidFill>
                          <a:effectLst/>
                        </a:rPr>
                        <a:t>yellow</a:t>
                      </a:r>
                      <a:r>
                        <a:rPr lang="en-GB" sz="1200" b="1" dirty="0">
                          <a:effectLst/>
                        </a:rPr>
                        <a:t> striped</a:t>
                      </a:r>
                      <a:r>
                        <a:rPr lang="en-GB" sz="1200" b="0" dirty="0">
                          <a:effectLst/>
                        </a:rPr>
                        <a:t> plastic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dirty="0">
                          <a:effectLst/>
                        </a:rPr>
                        <a:t>Safety wire </a:t>
                      </a:r>
                      <a:r>
                        <a:rPr lang="en-GB" sz="1200" b="0" dirty="0">
                          <a:effectLst/>
                        </a:rPr>
                        <a:t>– provides a path to the ground in case of a fault</a:t>
                      </a:r>
                      <a:endParaRPr lang="en-GB" sz="1200" dirty="0">
                        <a:effectLst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6430539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116692AB-5927-48E5-9256-F209330E159E}"/>
              </a:ext>
            </a:extLst>
          </p:cNvPr>
          <p:cNvSpPr txBox="1"/>
          <p:nvPr/>
        </p:nvSpPr>
        <p:spPr>
          <a:xfrm>
            <a:off x="-36512" y="4221088"/>
            <a:ext cx="385745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Plugs connect devices to the mains supply.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cable contains </a:t>
            </a:r>
            <a:r>
              <a:rPr lang="en-GB" sz="1200" b="1" dirty="0">
                <a:ea typeface="+mn-lt"/>
                <a:cs typeface="+mn-lt"/>
              </a:rPr>
              <a:t>3 copper wires coated in plastic</a:t>
            </a:r>
            <a:r>
              <a:rPr lang="en-GB" sz="1200" dirty="0">
                <a:ea typeface="+mn-lt"/>
                <a:cs typeface="+mn-lt"/>
              </a:rPr>
              <a:t>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1FBDC91-E4FF-41B8-9F90-5E4348E26348}"/>
              </a:ext>
            </a:extLst>
          </p:cNvPr>
          <p:cNvSpPr txBox="1"/>
          <p:nvPr/>
        </p:nvSpPr>
        <p:spPr>
          <a:xfrm>
            <a:off x="4136459" y="3041335"/>
            <a:ext cx="459200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200" dirty="0">
                <a:ea typeface="+mn-lt"/>
                <a:cs typeface="+mn-lt"/>
              </a:rPr>
              <a:t>Sometimes a </a:t>
            </a:r>
            <a:r>
              <a:rPr lang="en-GB" sz="1200" b="1" dirty="0">
                <a:ea typeface="+mn-lt"/>
                <a:cs typeface="+mn-lt"/>
              </a:rPr>
              <a:t>fault</a:t>
            </a:r>
            <a:r>
              <a:rPr lang="en-GB" sz="1200" dirty="0">
                <a:ea typeface="+mn-lt"/>
                <a:cs typeface="+mn-lt"/>
              </a:rPr>
              <a:t> can cause the current to get </a:t>
            </a:r>
            <a:r>
              <a:rPr lang="en-GB" sz="1200" b="1" dirty="0">
                <a:ea typeface="+mn-lt"/>
                <a:cs typeface="+mn-lt"/>
              </a:rPr>
              <a:t>too high</a:t>
            </a:r>
            <a:r>
              <a:rPr lang="en-GB" sz="1200" dirty="0">
                <a:ea typeface="+mn-lt"/>
                <a:cs typeface="+mn-lt"/>
              </a:rPr>
              <a:t>. There are 2 ways in which the circuit can be </a:t>
            </a:r>
            <a:r>
              <a:rPr lang="en-GB" sz="1200" b="1" dirty="0">
                <a:ea typeface="+mn-lt"/>
                <a:cs typeface="+mn-lt"/>
              </a:rPr>
              <a:t>disconnected</a:t>
            </a:r>
            <a:r>
              <a:rPr lang="en-GB" sz="1200" dirty="0">
                <a:ea typeface="+mn-lt"/>
                <a:cs typeface="+mn-lt"/>
              </a:rPr>
              <a:t> to stop danger: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2DEAEE3-6A5A-47D5-8541-D5096CA4F7D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69233" y="4859499"/>
            <a:ext cx="2076271" cy="131687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6356806-7D30-4720-B049-410329B0392E}"/>
              </a:ext>
            </a:extLst>
          </p:cNvPr>
          <p:cNvGrpSpPr/>
          <p:nvPr/>
        </p:nvGrpSpPr>
        <p:grpSpPr>
          <a:xfrm>
            <a:off x="4114228" y="675136"/>
            <a:ext cx="3386188" cy="2208706"/>
            <a:chOff x="4222792" y="1535218"/>
            <a:chExt cx="3232616" cy="2193049"/>
          </a:xfrm>
        </p:grpSpPr>
        <p:pic>
          <p:nvPicPr>
            <p:cNvPr id="14" name="Picture 14">
              <a:extLst>
                <a:ext uri="{FF2B5EF4-FFF2-40B4-BE49-F238E27FC236}">
                  <a16:creationId xmlns:a16="http://schemas.microsoft.com/office/drawing/2014/main" id="{60C11F5A-9A4D-4C39-9791-00BF9EA55D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-210" t="2753" r="1953" b="-519"/>
            <a:stretch/>
          </p:blipFill>
          <p:spPr>
            <a:xfrm>
              <a:off x="4222792" y="1535218"/>
              <a:ext cx="3232616" cy="2193049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12BA666-92C1-4CF1-92EB-75F139D9C05D}"/>
                </a:ext>
              </a:extLst>
            </p:cNvPr>
            <p:cNvSpPr txBox="1"/>
            <p:nvPr/>
          </p:nvSpPr>
          <p:spPr>
            <a:xfrm>
              <a:off x="4696071" y="1576113"/>
              <a:ext cx="2635814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200" b="1" dirty="0">
                  <a:cs typeface="Calibri"/>
                </a:rPr>
                <a:t>Oscilloscope trace showing AC and DC</a:t>
              </a:r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8345EC-3188-4049-94CC-C98E5D883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122" y="4737159"/>
            <a:ext cx="1158324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754E19-B4F3-2BC7-2A5E-5FECFCCA1CA6}"/>
              </a:ext>
            </a:extLst>
          </p:cNvPr>
          <p:cNvSpPr txBox="1"/>
          <p:nvPr/>
        </p:nvSpPr>
        <p:spPr>
          <a:xfrm>
            <a:off x="18363" y="2219380"/>
            <a:ext cx="391715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The current is produced from two types of potential difference: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solidFill>
                  <a:srgbClr val="E42E2F"/>
                </a:solidFill>
                <a:ea typeface="+mn-lt"/>
                <a:cs typeface="+mn-lt"/>
              </a:rPr>
              <a:t>Direct potential difference: </a:t>
            </a:r>
            <a:r>
              <a:rPr lang="en-US" sz="1200" dirty="0">
                <a:ea typeface="+mn-lt"/>
                <a:cs typeface="+mn-lt"/>
              </a:rPr>
              <a:t>the potential difference always stays the same</a:t>
            </a:r>
            <a:endParaRPr lang="en-US" sz="1200" b="1" dirty="0">
              <a:ea typeface="+mn-lt"/>
              <a:cs typeface="+mn-lt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b="1" dirty="0">
                <a:solidFill>
                  <a:srgbClr val="3939D8"/>
                </a:solidFill>
                <a:ea typeface="+mn-lt"/>
                <a:cs typeface="+mn-lt"/>
              </a:rPr>
              <a:t>Alternating potential difference:</a:t>
            </a:r>
            <a:r>
              <a:rPr lang="en-US" sz="1200" dirty="0">
                <a:solidFill>
                  <a:srgbClr val="3939D8"/>
                </a:solidFill>
                <a:ea typeface="+mn-lt"/>
                <a:cs typeface="+mn-lt"/>
              </a:rPr>
              <a:t> </a:t>
            </a:r>
            <a:r>
              <a:rPr lang="en-US" sz="1200" dirty="0">
                <a:ea typeface="+mn-lt"/>
                <a:cs typeface="+mn-lt"/>
              </a:rPr>
              <a:t>the potential of the live wire changes from a positive value to a negative value, while the neutral wire remains at 0 V. This causes a change in the direction of the potential difference.</a:t>
            </a:r>
            <a:endParaRPr lang="en-US" sz="1200" b="1" dirty="0">
              <a:ea typeface="+mn-lt"/>
              <a:cs typeface="+mn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D76CA36-B960-C8BD-A85D-EAA12001E00E}"/>
              </a:ext>
            </a:extLst>
          </p:cNvPr>
          <p:cNvCxnSpPr>
            <a:cxnSpLocks/>
          </p:cNvCxnSpPr>
          <p:nvPr/>
        </p:nvCxnSpPr>
        <p:spPr>
          <a:xfrm flipH="1" flipV="1">
            <a:off x="4118740" y="2989351"/>
            <a:ext cx="4425" cy="18147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9316926-33E5-055F-3EE0-5E69F8B8D21E}"/>
              </a:ext>
            </a:extLst>
          </p:cNvPr>
          <p:cNvCxnSpPr>
            <a:cxnSpLocks/>
          </p:cNvCxnSpPr>
          <p:nvPr/>
        </p:nvCxnSpPr>
        <p:spPr>
          <a:xfrm flipH="1" flipV="1">
            <a:off x="4114228" y="2977515"/>
            <a:ext cx="5029772" cy="266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EF49D06-8919-7DA0-E9AD-3C22C45BE562}"/>
              </a:ext>
            </a:extLst>
          </p:cNvPr>
          <p:cNvSpPr txBox="1"/>
          <p:nvPr/>
        </p:nvSpPr>
        <p:spPr>
          <a:xfrm>
            <a:off x="4226090" y="4111050"/>
            <a:ext cx="48324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2"/>
            </a:pPr>
            <a:r>
              <a:rPr lang="en-GB" sz="1200" b="1" dirty="0">
                <a:ea typeface="+mn-lt"/>
                <a:cs typeface="+mn-lt"/>
              </a:rPr>
              <a:t>Earthing:</a:t>
            </a:r>
            <a:r>
              <a:rPr lang="en-GB" sz="1200" dirty="0">
                <a:ea typeface="+mn-lt"/>
                <a:cs typeface="+mn-lt"/>
              </a:rPr>
              <a:t> most appliances with </a:t>
            </a:r>
            <a:r>
              <a:rPr lang="en-GB" sz="1200" b="1" dirty="0">
                <a:ea typeface="+mn-lt"/>
                <a:cs typeface="+mn-lt"/>
              </a:rPr>
              <a:t>metal cases </a:t>
            </a:r>
            <a:r>
              <a:rPr lang="en-GB" sz="1200" dirty="0">
                <a:ea typeface="+mn-lt"/>
                <a:cs typeface="+mn-lt"/>
              </a:rPr>
              <a:t>are earthed. This means when a fault occurs a large current flows from the live wire to the earth and </a:t>
            </a:r>
            <a:r>
              <a:rPr lang="en-GB" sz="1200" b="1" dirty="0">
                <a:ea typeface="+mn-lt"/>
                <a:cs typeface="+mn-lt"/>
              </a:rPr>
              <a:t>melts the fuse</a:t>
            </a:r>
            <a:r>
              <a:rPr lang="en-GB" sz="1200" dirty="0">
                <a:ea typeface="+mn-lt"/>
                <a:cs typeface="+mn-lt"/>
              </a:rPr>
              <a:t>. </a:t>
            </a:r>
            <a:r>
              <a:rPr lang="en-GB" sz="1200" dirty="0"/>
              <a:t>Some appliances are double insulated,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1D619AE-55E1-21F8-9243-26E0EBD14930}"/>
              </a:ext>
            </a:extLst>
          </p:cNvPr>
          <p:cNvSpPr txBox="1"/>
          <p:nvPr/>
        </p:nvSpPr>
        <p:spPr>
          <a:xfrm>
            <a:off x="7070345" y="5928425"/>
            <a:ext cx="2248484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3. Electrical safety</a:t>
            </a:r>
            <a:endParaRPr lang="en-GB" sz="2000" dirty="0">
              <a:ea typeface="+mn-lt"/>
              <a:cs typeface="+mn-lt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01D3502-3407-A3D2-EFBF-AAED3FA32AC4}"/>
              </a:ext>
            </a:extLst>
          </p:cNvPr>
          <p:cNvCxnSpPr>
            <a:cxnSpLocks/>
          </p:cNvCxnSpPr>
          <p:nvPr/>
        </p:nvCxnSpPr>
        <p:spPr>
          <a:xfrm flipH="1">
            <a:off x="4127599" y="4797733"/>
            <a:ext cx="8313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87F480E-1409-8B08-0857-F440AA97A45A}"/>
              </a:ext>
            </a:extLst>
          </p:cNvPr>
          <p:cNvCxnSpPr>
            <a:cxnSpLocks/>
          </p:cNvCxnSpPr>
          <p:nvPr/>
        </p:nvCxnSpPr>
        <p:spPr>
          <a:xfrm flipH="1" flipV="1">
            <a:off x="4978971" y="4797152"/>
            <a:ext cx="10103" cy="15121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AC8E7D8-FE60-9DCB-876D-4AA9CBD850A8}"/>
              </a:ext>
            </a:extLst>
          </p:cNvPr>
          <p:cNvCxnSpPr>
            <a:cxnSpLocks/>
          </p:cNvCxnSpPr>
          <p:nvPr/>
        </p:nvCxnSpPr>
        <p:spPr>
          <a:xfrm flipH="1">
            <a:off x="4996690" y="6309320"/>
            <a:ext cx="414731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2B7FEE91-D36D-F569-2F99-A057CACE2931}"/>
              </a:ext>
            </a:extLst>
          </p:cNvPr>
          <p:cNvSpPr txBox="1"/>
          <p:nvPr/>
        </p:nvSpPr>
        <p:spPr>
          <a:xfrm>
            <a:off x="4125343" y="6425015"/>
            <a:ext cx="500754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200" dirty="0">
                <a:ea typeface="+mn-lt"/>
                <a:cs typeface="+mn-lt"/>
              </a:rPr>
              <a:t>The live, neutral and earth pins are made of brass as this is stronger than pure copper, but has good conductivity.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F16EBE-CACC-553B-27A0-B551E65802FF}"/>
              </a:ext>
            </a:extLst>
          </p:cNvPr>
          <p:cNvSpPr txBox="1"/>
          <p:nvPr/>
        </p:nvSpPr>
        <p:spPr>
          <a:xfrm>
            <a:off x="5035846" y="4664682"/>
            <a:ext cx="29403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/>
              <a:t>and therefore have no earth connection. ​A double insulated appliance has a casing made of an insulating material.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61F068-1D66-00DB-DD72-ECDA1F4121D6}"/>
              </a:ext>
            </a:extLst>
          </p:cNvPr>
          <p:cNvSpPr txBox="1"/>
          <p:nvPr/>
        </p:nvSpPr>
        <p:spPr>
          <a:xfrm>
            <a:off x="5035847" y="5248892"/>
            <a:ext cx="34353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/>
              <a:t>Electric shocks</a:t>
            </a:r>
          </a:p>
          <a:p>
            <a:r>
              <a:rPr lang="en-GB" sz="1200" dirty="0"/>
              <a:t>The live has a potential of </a:t>
            </a:r>
            <a:r>
              <a:rPr lang="en-GB" sz="1200" b="1" dirty="0"/>
              <a:t>230 V</a:t>
            </a:r>
            <a:r>
              <a:rPr lang="en-GB" sz="1200" dirty="0"/>
              <a:t>, but the ground (earth) has a potential of </a:t>
            </a:r>
            <a:r>
              <a:rPr lang="en-GB" sz="1200" b="1" dirty="0"/>
              <a:t>0 V</a:t>
            </a:r>
            <a:r>
              <a:rPr lang="en-GB" sz="1200" dirty="0"/>
              <a:t>. This creates a </a:t>
            </a:r>
            <a:r>
              <a:rPr lang="en-GB" sz="1200" b="1" dirty="0"/>
              <a:t>potential difference </a:t>
            </a:r>
            <a:r>
              <a:rPr lang="en-GB" sz="1200" dirty="0"/>
              <a:t>and current flows.</a:t>
            </a:r>
          </a:p>
        </p:txBody>
      </p:sp>
      <p:pic>
        <p:nvPicPr>
          <p:cNvPr id="6" name="Picture 2" descr="First aid for an electrical shock - First Aid for Free">
            <a:extLst>
              <a:ext uri="{FF2B5EF4-FFF2-40B4-BE49-F238E27FC236}">
                <a16:creationId xmlns:a16="http://schemas.microsoft.com/office/drawing/2014/main" id="{E7E4C3B0-1D59-59D7-E3AF-43037FB29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901" y="5294012"/>
            <a:ext cx="817352" cy="71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09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5" y="0"/>
            <a:ext cx="403692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Electricity in the Home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358" y="443713"/>
            <a:ext cx="4034807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4. Power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42683" y="-76966"/>
            <a:ext cx="4641952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5. Electrical appliances</a:t>
            </a:r>
            <a:endParaRPr lang="en-GB" sz="2000" dirty="0">
              <a:ea typeface="+mn-lt"/>
              <a:cs typeface="+mn-lt"/>
            </a:endParaRPr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>
          <a:xfrm>
            <a:off x="4416164" y="-27384"/>
            <a:ext cx="0" cy="44699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592BB1-23A9-415F-9ACE-B36036C9461D}"/>
              </a:ext>
            </a:extLst>
          </p:cNvPr>
          <p:cNvCxnSpPr>
            <a:cxnSpLocks/>
          </p:cNvCxnSpPr>
          <p:nvPr/>
        </p:nvCxnSpPr>
        <p:spPr>
          <a:xfrm flipH="1" flipV="1">
            <a:off x="-7015" y="4467478"/>
            <a:ext cx="917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B267B45-0D83-4F30-94FA-A4015B515941}"/>
              </a:ext>
            </a:extLst>
          </p:cNvPr>
          <p:cNvSpPr txBox="1"/>
          <p:nvPr/>
        </p:nvSpPr>
        <p:spPr>
          <a:xfrm>
            <a:off x="-10959" y="4481453"/>
            <a:ext cx="261109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6. The National Grid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CBB70-E7B9-4857-827F-E20E8D6D88F2}"/>
              </a:ext>
            </a:extLst>
          </p:cNvPr>
          <p:cNvSpPr txBox="1"/>
          <p:nvPr/>
        </p:nvSpPr>
        <p:spPr>
          <a:xfrm>
            <a:off x="4416488" y="282886"/>
            <a:ext cx="465585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Energy is usually measured in Joules (J), but in the home we can also measure it in </a:t>
            </a:r>
            <a:r>
              <a:rPr lang="en-GB" sz="1200" b="1" dirty="0">
                <a:cs typeface="Calibri"/>
              </a:rPr>
              <a:t>kilowatt hours (kWh)</a:t>
            </a:r>
            <a:r>
              <a:rPr lang="en-GB" sz="120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You can calculate the energy of an appliance using: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6D0C43-314C-4F62-95EC-B00111F793A2}"/>
              </a:ext>
            </a:extLst>
          </p:cNvPr>
          <p:cNvSpPr txBox="1"/>
          <p:nvPr/>
        </p:nvSpPr>
        <p:spPr>
          <a:xfrm>
            <a:off x="-7015" y="815062"/>
            <a:ext cx="420210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Power is the </a:t>
            </a:r>
            <a:r>
              <a:rPr lang="en-GB" sz="1200" b="1" dirty="0">
                <a:cs typeface="Calibri"/>
              </a:rPr>
              <a:t>rate at which energy is transferred </a:t>
            </a:r>
            <a:r>
              <a:rPr lang="en-GB" sz="1200" dirty="0">
                <a:cs typeface="Calibri"/>
              </a:rPr>
              <a:t>in circuits.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It’s measured in </a:t>
            </a:r>
            <a:r>
              <a:rPr lang="en-GB" sz="1200" b="1" dirty="0">
                <a:cs typeface="Calibri"/>
              </a:rPr>
              <a:t>watts (W)</a:t>
            </a:r>
            <a:r>
              <a:rPr lang="en-GB" sz="120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It can be calculated using: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4E9F871-82BD-46D4-8E4A-8BFF6BCB6531}"/>
                  </a:ext>
                </a:extLst>
              </p:cNvPr>
              <p:cNvSpPr txBox="1"/>
              <p:nvPr/>
            </p:nvSpPr>
            <p:spPr>
              <a:xfrm>
                <a:off x="35613" y="2367561"/>
                <a:ext cx="4262746" cy="64633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200" dirty="0">
                    <a:cs typeface="Calibri"/>
                  </a:rPr>
                  <a:t>If you don’t know the potential difference, you can substitute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200" i="0" dirty="0" smtClean="0">
                        <a:latin typeface="Cambria Math" panose="02040503050406030204" pitchFamily="18" charset="0"/>
                        <a:cs typeface="Calibri"/>
                      </a:rPr>
                      <m:t>V</m:t>
                    </m:r>
                    <m:r>
                      <a:rPr lang="en-GB" sz="1200" i="0" dirty="0" smtClean="0">
                        <a:latin typeface="Cambria Math" panose="02040503050406030204" pitchFamily="18" charset="0"/>
                        <a:cs typeface="Calibri"/>
                      </a:rPr>
                      <m:t>=</m:t>
                    </m:r>
                    <m:r>
                      <m:rPr>
                        <m:sty m:val="p"/>
                      </m:rPr>
                      <a:rPr lang="en-GB" sz="1200" i="0" dirty="0" err="1" smtClean="0">
                        <a:latin typeface="Cambria Math" panose="02040503050406030204" pitchFamily="18" charset="0"/>
                        <a:cs typeface="Calibri"/>
                      </a:rPr>
                      <m:t>I</m:t>
                    </m:r>
                    <m:r>
                      <a:rPr lang="en-GB" sz="12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/>
                      </a:rPr>
                      <m:t>×</m:t>
                    </m:r>
                    <m:r>
                      <m:rPr>
                        <m:sty m:val="p"/>
                      </m:rPr>
                      <a:rPr lang="en-GB" sz="1200" i="0" dirty="0" err="1" smtClean="0">
                        <a:latin typeface="Cambria Math" panose="02040503050406030204" pitchFamily="18" charset="0"/>
                        <a:cs typeface="Calibri"/>
                      </a:rPr>
                      <m:t>R</m:t>
                    </m:r>
                  </m:oMath>
                </a14:m>
                <a:r>
                  <a:rPr lang="en-GB" sz="1200" dirty="0">
                    <a:cs typeface="Calibri"/>
                  </a:rPr>
                  <a:t> equation to get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200" i="0" dirty="0" smtClean="0">
                        <a:latin typeface="Cambria Math" panose="02040503050406030204" pitchFamily="18" charset="0"/>
                        <a:cs typeface="Calibri"/>
                      </a:rPr>
                      <m:t>P</m:t>
                    </m:r>
                    <m:r>
                      <a:rPr lang="en-GB" sz="1200" i="0" dirty="0" smtClean="0">
                        <a:latin typeface="Cambria Math" panose="02040503050406030204" pitchFamily="18" charset="0"/>
                        <a:cs typeface="Calibri"/>
                      </a:rPr>
                      <m:t>=</m:t>
                    </m:r>
                    <m:r>
                      <m:rPr>
                        <m:sty m:val="p"/>
                      </m:rPr>
                      <a:rPr lang="en-GB" sz="1200" i="0" dirty="0" err="1" smtClean="0">
                        <a:latin typeface="Cambria Math" panose="02040503050406030204" pitchFamily="18" charset="0"/>
                        <a:cs typeface="Calibri"/>
                      </a:rPr>
                      <m:t>I</m:t>
                    </m:r>
                    <m:r>
                      <a:rPr lang="en-GB" sz="12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/>
                      </a:rPr>
                      <m:t>×</m:t>
                    </m:r>
                    <m:r>
                      <m:rPr>
                        <m:sty m:val="p"/>
                      </m:rPr>
                      <a:rPr lang="en-GB" sz="1200" i="0" dirty="0" err="1" smtClean="0">
                        <a:latin typeface="Cambria Math" panose="02040503050406030204" pitchFamily="18" charset="0"/>
                        <a:cs typeface="Calibri"/>
                      </a:rPr>
                      <m:t>I</m:t>
                    </m:r>
                    <m:r>
                      <a:rPr lang="en-GB" sz="12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/>
                      </a:rPr>
                      <m:t>×</m:t>
                    </m:r>
                    <m:r>
                      <m:rPr>
                        <m:sty m:val="p"/>
                      </m:rPr>
                      <a:rPr lang="en-GB" sz="1200" i="0" dirty="0" err="1" smtClean="0">
                        <a:latin typeface="Cambria Math" panose="02040503050406030204" pitchFamily="18" charset="0"/>
                        <a:cs typeface="Calibri"/>
                      </a:rPr>
                      <m:t>R</m:t>
                    </m:r>
                  </m:oMath>
                </a14:m>
                <a:r>
                  <a:rPr lang="en-GB" sz="1200" dirty="0">
                    <a:cs typeface="Calibri"/>
                  </a:rPr>
                  <a:t> . This can be simplified to:</a:t>
                </a: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4E9F871-82BD-46D4-8E4A-8BFF6BCB65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13" y="2367561"/>
                <a:ext cx="4262746" cy="646331"/>
              </a:xfrm>
              <a:prstGeom prst="rect">
                <a:avLst/>
              </a:prstGeom>
              <a:blipFill>
                <a:blip r:embed="rId2"/>
                <a:stretch>
                  <a:fillRect l="-143" b="-6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>
            <a:extLst>
              <a:ext uri="{FF2B5EF4-FFF2-40B4-BE49-F238E27FC236}">
                <a16:creationId xmlns:a16="http://schemas.microsoft.com/office/drawing/2014/main" id="{522571BD-4EFA-4C86-BBD8-544132723120}"/>
              </a:ext>
            </a:extLst>
          </p:cNvPr>
          <p:cNvSpPr txBox="1"/>
          <p:nvPr/>
        </p:nvSpPr>
        <p:spPr>
          <a:xfrm>
            <a:off x="-2616" y="3955668"/>
            <a:ext cx="443391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If you double the current, the </a:t>
            </a:r>
            <a:r>
              <a:rPr lang="en-GB" sz="1200" b="1" dirty="0">
                <a:cs typeface="Calibri"/>
              </a:rPr>
              <a:t>power quadruples</a:t>
            </a:r>
            <a:r>
              <a:rPr lang="en-GB" sz="120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This shows how important it is to </a:t>
            </a:r>
            <a:r>
              <a:rPr lang="en-GB" sz="1200" b="1" dirty="0">
                <a:cs typeface="Calibri"/>
              </a:rPr>
              <a:t>keep current low </a:t>
            </a:r>
            <a:r>
              <a:rPr lang="en-GB" sz="1200" dirty="0">
                <a:cs typeface="Calibri"/>
              </a:rPr>
              <a:t>in appliances!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055498F-BECF-4D4E-A58C-CFD6374EAE5A}"/>
              </a:ext>
            </a:extLst>
          </p:cNvPr>
          <p:cNvSpPr txBox="1"/>
          <p:nvPr/>
        </p:nvSpPr>
        <p:spPr>
          <a:xfrm>
            <a:off x="4415841" y="2093947"/>
            <a:ext cx="469254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Appliances’ energy rating is usually labelled in </a:t>
            </a:r>
            <a:r>
              <a:rPr lang="en-GB" sz="1200" b="1" dirty="0">
                <a:cs typeface="Calibri"/>
              </a:rPr>
              <a:t>kilowatt hours</a:t>
            </a:r>
            <a:r>
              <a:rPr lang="en-GB" sz="120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The higher the energy rating, the </a:t>
            </a:r>
            <a:r>
              <a:rPr lang="en-GB" sz="1200" b="1" dirty="0">
                <a:cs typeface="Calibri"/>
              </a:rPr>
              <a:t>more powerful</a:t>
            </a:r>
            <a:r>
              <a:rPr lang="en-GB" sz="1200" dirty="0">
                <a:cs typeface="Calibri"/>
              </a:rPr>
              <a:t> the appliance 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Appliances that have a </a:t>
            </a:r>
            <a:r>
              <a:rPr lang="en-GB" sz="1200" b="1" dirty="0">
                <a:cs typeface="Calibri"/>
              </a:rPr>
              <a:t>heating</a:t>
            </a:r>
            <a:r>
              <a:rPr lang="en-GB" sz="1200" dirty="0">
                <a:cs typeface="Calibri"/>
              </a:rPr>
              <a:t> element (e.g. kettles and ovens) usually use the most energy.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6AF85D-4934-4249-8682-E20A56E45065}"/>
              </a:ext>
            </a:extLst>
          </p:cNvPr>
          <p:cNvSpPr txBox="1"/>
          <p:nvPr/>
        </p:nvSpPr>
        <p:spPr>
          <a:xfrm>
            <a:off x="4509249" y="2823319"/>
            <a:ext cx="463475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If you are working with </a:t>
            </a:r>
            <a:r>
              <a:rPr lang="en-GB" sz="1200" b="1" dirty="0">
                <a:ea typeface="+mn-lt"/>
                <a:cs typeface="+mn-lt"/>
              </a:rPr>
              <a:t>small amounts of energy </a:t>
            </a:r>
            <a:r>
              <a:rPr lang="en-GB" sz="1200" dirty="0">
                <a:ea typeface="+mn-lt"/>
                <a:cs typeface="+mn-lt"/>
              </a:rPr>
              <a:t>(e.g. electrostatics), you can use the following equation:</a:t>
            </a:r>
          </a:p>
        </p:txBody>
      </p:sp>
      <p:pic>
        <p:nvPicPr>
          <p:cNvPr id="10" name="Picture 10" descr="A picture containing room&#10;&#10;Description generated with very high confidence">
            <a:extLst>
              <a:ext uri="{FF2B5EF4-FFF2-40B4-BE49-F238E27FC236}">
                <a16:creationId xmlns:a16="http://schemas.microsoft.com/office/drawing/2014/main" id="{6E05AF5D-532C-4BE6-9041-7771A8E490D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09429" y="4774249"/>
            <a:ext cx="3662915" cy="1846507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06F062A0-E350-471F-BBE0-FABDB2FFE3F2}"/>
              </a:ext>
            </a:extLst>
          </p:cNvPr>
          <p:cNvSpPr/>
          <p:nvPr/>
        </p:nvSpPr>
        <p:spPr>
          <a:xfrm>
            <a:off x="6214102" y="5840700"/>
            <a:ext cx="476730" cy="474156"/>
          </a:xfrm>
          <a:prstGeom prst="ellipse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643708D-8B81-421D-8B21-CB2B9A4F5D03}"/>
              </a:ext>
            </a:extLst>
          </p:cNvPr>
          <p:cNvCxnSpPr>
            <a:cxnSpLocks/>
          </p:cNvCxnSpPr>
          <p:nvPr/>
        </p:nvCxnSpPr>
        <p:spPr>
          <a:xfrm>
            <a:off x="5020772" y="5340224"/>
            <a:ext cx="1197129" cy="553158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4978D232-F4E8-4316-978D-3690F69DCA7E}"/>
              </a:ext>
            </a:extLst>
          </p:cNvPr>
          <p:cNvSpPr txBox="1"/>
          <p:nvPr/>
        </p:nvSpPr>
        <p:spPr>
          <a:xfrm>
            <a:off x="2675271" y="1147225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5AF15DD-43D1-4758-91D8-305852D0AAD0}"/>
              </a:ext>
            </a:extLst>
          </p:cNvPr>
          <p:cNvGrpSpPr/>
          <p:nvPr/>
        </p:nvGrpSpPr>
        <p:grpSpPr>
          <a:xfrm>
            <a:off x="-15721" y="1449552"/>
            <a:ext cx="3867641" cy="926895"/>
            <a:chOff x="-4268431" y="1554472"/>
            <a:chExt cx="3867641" cy="926895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2F17147D-D4F9-4001-9B43-11D3C7191193}"/>
                </a:ext>
              </a:extLst>
            </p:cNvPr>
            <p:cNvGrpSpPr/>
            <p:nvPr/>
          </p:nvGrpSpPr>
          <p:grpSpPr>
            <a:xfrm>
              <a:off x="-4268431" y="1554472"/>
              <a:ext cx="3867641" cy="926895"/>
              <a:chOff x="5171979" y="1654609"/>
              <a:chExt cx="3867641" cy="92689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>
                    <a:extLst>
                      <a:ext uri="{FF2B5EF4-FFF2-40B4-BE49-F238E27FC236}">
                        <a16:creationId xmlns:a16="http://schemas.microsoft.com/office/drawing/2014/main" id="{C5C43DC5-210F-495A-9908-745437AD99ED}"/>
                      </a:ext>
                    </a:extLst>
                  </p:cNvPr>
                  <p:cNvSpPr txBox="1"/>
                  <p:nvPr/>
                </p:nvSpPr>
                <p:spPr>
                  <a:xfrm>
                    <a:off x="5216569" y="2273727"/>
                    <a:ext cx="3823051" cy="307777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𝒑𝒐𝒘𝒆𝒓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𝒄𝒖𝒓𝒓𝒆𝒏𝒕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𝒑𝒐𝒕𝒆𝒏𝒕𝒊𝒂𝒍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𝒅𝒊𝒇𝒇𝒆𝒓𝒆𝒏𝒄𝒆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79" name="TextBox 78">
                    <a:extLst>
                      <a:ext uri="{FF2B5EF4-FFF2-40B4-BE49-F238E27FC236}">
                        <a16:creationId xmlns:a16="http://schemas.microsoft.com/office/drawing/2014/main" id="{C5C43DC5-210F-495A-9908-745437AD99E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16569" y="2273727"/>
                    <a:ext cx="3823051" cy="30777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784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271765EA-E416-4AB8-91CB-EFF084E784AD}"/>
                  </a:ext>
                </a:extLst>
              </p:cNvPr>
              <p:cNvSpPr txBox="1"/>
              <p:nvPr/>
            </p:nvSpPr>
            <p:spPr>
              <a:xfrm>
                <a:off x="7707062" y="1664377"/>
                <a:ext cx="1056794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V, measured in volts (V)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5F40D016-1164-43DB-9A82-15D3CA0AA47B}"/>
                  </a:ext>
                </a:extLst>
              </p:cNvPr>
              <p:cNvGrpSpPr/>
              <p:nvPr/>
            </p:nvGrpSpPr>
            <p:grpSpPr>
              <a:xfrm>
                <a:off x="5171979" y="1654609"/>
                <a:ext cx="1022954" cy="633898"/>
                <a:chOff x="5171979" y="1654609"/>
                <a:chExt cx="1022954" cy="633898"/>
              </a:xfrm>
            </p:grpSpPr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6F49E3D5-2A82-4C41-BC9F-FC46C5DE9504}"/>
                    </a:ext>
                  </a:extLst>
                </p:cNvPr>
                <p:cNvSpPr txBox="1"/>
                <p:nvPr/>
              </p:nvSpPr>
              <p:spPr>
                <a:xfrm>
                  <a:off x="5171979" y="1654609"/>
                  <a:ext cx="1022954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P, measured in watts (W)</a:t>
                  </a:r>
                </a:p>
              </p:txBody>
            </p: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C5EECFE5-2F4E-44D1-AF5F-CECA1CE94111}"/>
                    </a:ext>
                  </a:extLst>
                </p:cNvPr>
                <p:cNvCxnSpPr>
                  <a:cxnSpLocks/>
                  <a:stCxn id="85" idx="2"/>
                </p:cNvCxnSpPr>
                <p:nvPr/>
              </p:nvCxnSpPr>
              <p:spPr>
                <a:xfrm>
                  <a:off x="5683456" y="2116274"/>
                  <a:ext cx="96380" cy="17223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75C23255-F897-4F6C-9B53-17B81D24480F}"/>
                  </a:ext>
                </a:extLst>
              </p:cNvPr>
              <p:cNvGrpSpPr/>
              <p:nvPr/>
            </p:nvGrpSpPr>
            <p:grpSpPr>
              <a:xfrm>
                <a:off x="6461365" y="1656157"/>
                <a:ext cx="948393" cy="627372"/>
                <a:chOff x="6461365" y="1656157"/>
                <a:chExt cx="948393" cy="627372"/>
              </a:xfrm>
            </p:grpSpPr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1BFB7543-002A-4ADC-948D-6D6232FF5466}"/>
                    </a:ext>
                  </a:extLst>
                </p:cNvPr>
                <p:cNvSpPr txBox="1"/>
                <p:nvPr/>
              </p:nvSpPr>
              <p:spPr>
                <a:xfrm>
                  <a:off x="6461365" y="1656157"/>
                  <a:ext cx="948393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I, measured in amps (A)</a:t>
                  </a:r>
                </a:p>
              </p:txBody>
            </p:sp>
            <p:cxnSp>
              <p:nvCxnSpPr>
                <p:cNvPr id="84" name="Straight Arrow Connector 83">
                  <a:extLst>
                    <a:ext uri="{FF2B5EF4-FFF2-40B4-BE49-F238E27FC236}">
                      <a16:creationId xmlns:a16="http://schemas.microsoft.com/office/drawing/2014/main" id="{8DFDB5D2-BCCB-49A0-A7D2-5F8426E4281A}"/>
                    </a:ext>
                  </a:extLst>
                </p:cNvPr>
                <p:cNvCxnSpPr>
                  <a:cxnSpLocks/>
                  <a:stCxn id="83" idx="2"/>
                </p:cNvCxnSpPr>
                <p:nvPr/>
              </p:nvCxnSpPr>
              <p:spPr>
                <a:xfrm flipH="1">
                  <a:off x="6659116" y="2117822"/>
                  <a:ext cx="276446" cy="16570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F01B4615-3960-4F9A-921F-99E731DBA1FC}"/>
                </a:ext>
              </a:extLst>
            </p:cNvPr>
            <p:cNvCxnSpPr>
              <a:cxnSpLocks/>
              <a:stCxn id="80" idx="2"/>
            </p:cNvCxnSpPr>
            <p:nvPr/>
          </p:nvCxnSpPr>
          <p:spPr>
            <a:xfrm flipH="1">
              <a:off x="-1445345" y="2025905"/>
              <a:ext cx="240394" cy="1574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8832A27-B504-41E3-B273-29A55A381CE3}"/>
              </a:ext>
            </a:extLst>
          </p:cNvPr>
          <p:cNvGrpSpPr/>
          <p:nvPr/>
        </p:nvGrpSpPr>
        <p:grpSpPr>
          <a:xfrm>
            <a:off x="3352279" y="1232516"/>
            <a:ext cx="991701" cy="895735"/>
            <a:chOff x="4188153" y="1646750"/>
            <a:chExt cx="991701" cy="895735"/>
          </a:xfrm>
        </p:grpSpPr>
        <p:pic>
          <p:nvPicPr>
            <p:cNvPr id="94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A676ED4C-9E80-436A-B4BC-78995E0DD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7927ED2-EC94-42DC-9C02-61FA81FC0C43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P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17B4ADD9-7DC2-44C7-B8CA-D72147F3E465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I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696A2C1E-7CAB-4C87-BC9B-FA1AD8EE4758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V</a:t>
              </a: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id="{F947A85D-1AF8-44FC-8E0D-AF786B8F148F}"/>
              </a:ext>
            </a:extLst>
          </p:cNvPr>
          <p:cNvSpPr txBox="1"/>
          <p:nvPr/>
        </p:nvSpPr>
        <p:spPr>
          <a:xfrm>
            <a:off x="55294" y="3037810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3ADA3178-F150-4586-AA6B-7A58D635DE20}"/>
              </a:ext>
            </a:extLst>
          </p:cNvPr>
          <p:cNvGrpSpPr/>
          <p:nvPr/>
        </p:nvGrpSpPr>
        <p:grpSpPr>
          <a:xfrm>
            <a:off x="1190739" y="2841766"/>
            <a:ext cx="3207131" cy="930074"/>
            <a:chOff x="-4268431" y="1554472"/>
            <a:chExt cx="3207131" cy="930074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49ED33-F123-4A1E-823A-82F1C65EDDFF}"/>
                </a:ext>
              </a:extLst>
            </p:cNvPr>
            <p:cNvGrpSpPr/>
            <p:nvPr/>
          </p:nvGrpSpPr>
          <p:grpSpPr>
            <a:xfrm>
              <a:off x="-4268431" y="1554472"/>
              <a:ext cx="3207131" cy="930074"/>
              <a:chOff x="5171979" y="1654609"/>
              <a:chExt cx="3207131" cy="93007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BAA88958-A311-4505-919B-D774C7B43B06}"/>
                      </a:ext>
                    </a:extLst>
                  </p:cNvPr>
                  <p:cNvSpPr txBox="1"/>
                  <p:nvPr/>
                </p:nvSpPr>
                <p:spPr>
                  <a:xfrm>
                    <a:off x="5388551" y="2272097"/>
                    <a:ext cx="2915098" cy="312586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𝒑𝒐𝒘𝒆𝒓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1400" b="1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Calibri"/>
                                </a:rPr>
                              </m:ctrlPr>
                            </m:sSupPr>
                            <m:e>
                              <m:r>
                                <a:rPr lang="en-US" sz="1400" b="1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Calibri"/>
                                </a:rPr>
                                <m:t>𝒄𝒖𝒓𝒓𝒆𝒏𝒕</m:t>
                              </m:r>
                            </m:e>
                            <m:sup>
                              <m:r>
                                <a:rPr lang="en-US" sz="1400" b="1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cs typeface="Calibri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𝒓𝒆𝒔𝒊𝒔𝒕𝒂𝒏𝒄𝒆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BAA88958-A311-4505-919B-D774C7B43B0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88551" y="2272097"/>
                    <a:ext cx="2915098" cy="312586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D8662E72-6137-4A13-90EE-2FB97F18C61A}"/>
                  </a:ext>
                </a:extLst>
              </p:cNvPr>
              <p:cNvSpPr txBox="1"/>
              <p:nvPr/>
            </p:nvSpPr>
            <p:spPr>
              <a:xfrm>
                <a:off x="7387814" y="1675094"/>
                <a:ext cx="991296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R, measured in ohms (</a:t>
                </a:r>
                <a:r>
                  <a:rPr lang="el-GR" sz="1200" dirty="0">
                    <a:solidFill>
                      <a:srgbClr val="0070C0"/>
                    </a:solidFill>
                    <a:cs typeface="Calibri"/>
                  </a:rPr>
                  <a:t>Ω</a:t>
                </a:r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7B5BE387-EC0F-4AEC-89DA-DBB949BCD543}"/>
                  </a:ext>
                </a:extLst>
              </p:cNvPr>
              <p:cNvGrpSpPr/>
              <p:nvPr/>
            </p:nvGrpSpPr>
            <p:grpSpPr>
              <a:xfrm>
                <a:off x="5171979" y="1654609"/>
                <a:ext cx="1022954" cy="633898"/>
                <a:chOff x="5171979" y="1654609"/>
                <a:chExt cx="1022954" cy="633898"/>
              </a:xfrm>
            </p:grpSpPr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5371D5EA-EAAD-48D5-9DE1-29897EA9A1E8}"/>
                    </a:ext>
                  </a:extLst>
                </p:cNvPr>
                <p:cNvSpPr txBox="1"/>
                <p:nvPr/>
              </p:nvSpPr>
              <p:spPr>
                <a:xfrm>
                  <a:off x="5171979" y="1654609"/>
                  <a:ext cx="1022954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P, measured in watts (W)</a:t>
                  </a:r>
                </a:p>
              </p:txBody>
            </p: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FA22E7F8-5963-4F39-869F-55259B6B78A8}"/>
                    </a:ext>
                  </a:extLst>
                </p:cNvPr>
                <p:cNvCxnSpPr>
                  <a:cxnSpLocks/>
                  <a:stCxn id="108" idx="2"/>
                </p:cNvCxnSpPr>
                <p:nvPr/>
              </p:nvCxnSpPr>
              <p:spPr>
                <a:xfrm>
                  <a:off x="5683456" y="2116274"/>
                  <a:ext cx="96380" cy="17223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85A59EC4-5EBF-4A8F-8763-0048C278FFD7}"/>
                  </a:ext>
                </a:extLst>
              </p:cNvPr>
              <p:cNvGrpSpPr/>
              <p:nvPr/>
            </p:nvGrpSpPr>
            <p:grpSpPr>
              <a:xfrm>
                <a:off x="6461365" y="1656157"/>
                <a:ext cx="948393" cy="627372"/>
                <a:chOff x="6461365" y="1656157"/>
                <a:chExt cx="948393" cy="627372"/>
              </a:xfrm>
            </p:grpSpPr>
            <p:sp>
              <p:nvSpPr>
                <p:cNvPr id="106" name="TextBox 105">
                  <a:extLst>
                    <a:ext uri="{FF2B5EF4-FFF2-40B4-BE49-F238E27FC236}">
                      <a16:creationId xmlns:a16="http://schemas.microsoft.com/office/drawing/2014/main" id="{4D36D37C-8FE8-4CEC-8D71-55C1E34EE19F}"/>
                    </a:ext>
                  </a:extLst>
                </p:cNvPr>
                <p:cNvSpPr txBox="1"/>
                <p:nvPr/>
              </p:nvSpPr>
              <p:spPr>
                <a:xfrm>
                  <a:off x="6461365" y="1656157"/>
                  <a:ext cx="948393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I, measured in amps (A)</a:t>
                  </a:r>
                </a:p>
              </p:txBody>
            </p:sp>
            <p:cxnSp>
              <p:nvCxnSpPr>
                <p:cNvPr id="107" name="Straight Arrow Connector 106">
                  <a:extLst>
                    <a:ext uri="{FF2B5EF4-FFF2-40B4-BE49-F238E27FC236}">
                      <a16:creationId xmlns:a16="http://schemas.microsoft.com/office/drawing/2014/main" id="{697B47D2-4E9B-4EC4-86FC-2C6A276951AB}"/>
                    </a:ext>
                  </a:extLst>
                </p:cNvPr>
                <p:cNvCxnSpPr>
                  <a:cxnSpLocks/>
                  <a:stCxn id="106" idx="2"/>
                </p:cNvCxnSpPr>
                <p:nvPr/>
              </p:nvCxnSpPr>
              <p:spPr>
                <a:xfrm flipH="1">
                  <a:off x="6659116" y="2117822"/>
                  <a:ext cx="276446" cy="16570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117AA337-BEA9-4878-B978-02B2AACB4785}"/>
                </a:ext>
              </a:extLst>
            </p:cNvPr>
            <p:cNvCxnSpPr>
              <a:cxnSpLocks/>
              <a:stCxn id="103" idx="2"/>
            </p:cNvCxnSpPr>
            <p:nvPr/>
          </p:nvCxnSpPr>
          <p:spPr>
            <a:xfrm flipH="1">
              <a:off x="-1719924" y="2036622"/>
              <a:ext cx="162976" cy="1722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050299E2-D5C2-4FA5-8017-36B626DA7157}"/>
              </a:ext>
            </a:extLst>
          </p:cNvPr>
          <p:cNvGrpSpPr/>
          <p:nvPr/>
        </p:nvGrpSpPr>
        <p:grpSpPr>
          <a:xfrm>
            <a:off x="488405" y="3066427"/>
            <a:ext cx="991701" cy="895735"/>
            <a:chOff x="4188153" y="1646750"/>
            <a:chExt cx="991701" cy="895735"/>
          </a:xfrm>
        </p:grpSpPr>
        <p:pic>
          <p:nvPicPr>
            <p:cNvPr id="111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9726D29E-A363-4863-ADA5-E1541926F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2D9EDC4D-314E-44C3-8F4D-16D58552B85D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P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94A9C6A4-96F8-4A67-8E2D-A1E2E5807901}"/>
                </a:ext>
              </a:extLst>
            </p:cNvPr>
            <p:cNvSpPr txBox="1"/>
            <p:nvPr/>
          </p:nvSpPr>
          <p:spPr>
            <a:xfrm>
              <a:off x="4322565" y="2173153"/>
              <a:ext cx="338744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I</a:t>
              </a:r>
              <a:r>
                <a:rPr lang="en-GB" b="1" baseline="30000" dirty="0">
                  <a:solidFill>
                    <a:srgbClr val="7030A0"/>
                  </a:solidFill>
                  <a:cs typeface="Calibri"/>
                </a:rPr>
                <a:t>2</a:t>
              </a:r>
              <a:endParaRPr lang="en-GB" b="1" dirty="0">
                <a:solidFill>
                  <a:srgbClr val="7030A0"/>
                </a:solidFill>
                <a:cs typeface="Calibri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BA951CE6-D3B4-49D8-A087-4C768F8E38D4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R</a:t>
              </a:r>
            </a:p>
          </p:txBody>
        </p:sp>
      </p:grpSp>
      <p:sp>
        <p:nvSpPr>
          <p:cNvPr id="118" name="TextBox 117">
            <a:extLst>
              <a:ext uri="{FF2B5EF4-FFF2-40B4-BE49-F238E27FC236}">
                <a16:creationId xmlns:a16="http://schemas.microsoft.com/office/drawing/2014/main" id="{438047B0-D3C7-475F-917D-78B123C30CA1}"/>
              </a:ext>
            </a:extLst>
          </p:cNvPr>
          <p:cNvSpPr txBox="1"/>
          <p:nvPr/>
        </p:nvSpPr>
        <p:spPr>
          <a:xfrm>
            <a:off x="5144360" y="910885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736FB5E-0C01-4C94-ADF3-BADCC318009F}"/>
              </a:ext>
            </a:extLst>
          </p:cNvPr>
          <p:cNvGrpSpPr/>
          <p:nvPr/>
        </p:nvGrpSpPr>
        <p:grpSpPr>
          <a:xfrm>
            <a:off x="5277019" y="965187"/>
            <a:ext cx="3872262" cy="1141360"/>
            <a:chOff x="-5350433" y="1368810"/>
            <a:chExt cx="3872262" cy="1141360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C54D679B-AEE6-4EC9-AAD5-9C1DDB49FAA4}"/>
                </a:ext>
              </a:extLst>
            </p:cNvPr>
            <p:cNvGrpSpPr/>
            <p:nvPr/>
          </p:nvGrpSpPr>
          <p:grpSpPr>
            <a:xfrm>
              <a:off x="-5350433" y="1368810"/>
              <a:ext cx="3872262" cy="1141360"/>
              <a:chOff x="4089977" y="1468947"/>
              <a:chExt cx="3872262" cy="114136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A202FAAD-6238-47F1-B1DA-63C8CB92A726}"/>
                      </a:ext>
                    </a:extLst>
                  </p:cNvPr>
                  <p:cNvSpPr txBox="1"/>
                  <p:nvPr/>
                </p:nvSpPr>
                <p:spPr>
                  <a:xfrm>
                    <a:off x="5216570" y="2302530"/>
                    <a:ext cx="2354014" cy="307777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𝒆𝒏𝒆𝒓𝒈𝒚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𝒑𝒐𝒘𝒆𝒓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𝒕𝒊𝒎𝒆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A202FAAD-6238-47F1-B1DA-63C8CB92A72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16570" y="2302530"/>
                    <a:ext cx="2354014" cy="307777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2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21CAFECF-BD1E-4B30-936B-B99D4BFD18C6}"/>
                  </a:ext>
                </a:extLst>
              </p:cNvPr>
              <p:cNvSpPr txBox="1"/>
              <p:nvPr/>
            </p:nvSpPr>
            <p:spPr>
              <a:xfrm>
                <a:off x="6970538" y="1691000"/>
                <a:ext cx="991701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seconds (s)</a:t>
                </a:r>
              </a:p>
              <a:p>
                <a:pPr algn="ctr"/>
                <a:r>
                  <a:rPr lang="en-US" sz="1200" b="1" dirty="0">
                    <a:solidFill>
                      <a:srgbClr val="FF0000"/>
                    </a:solidFill>
                    <a:cs typeface="Calibri"/>
                  </a:rPr>
                  <a:t>OR</a:t>
                </a:r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 hours (h)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C9581906-3445-4E9D-998D-A97B7E642793}"/>
                  </a:ext>
                </a:extLst>
              </p:cNvPr>
              <p:cNvGrpSpPr/>
              <p:nvPr/>
            </p:nvGrpSpPr>
            <p:grpSpPr>
              <a:xfrm>
                <a:off x="4089977" y="1707487"/>
                <a:ext cx="1767000" cy="676779"/>
                <a:chOff x="4089977" y="1707487"/>
                <a:chExt cx="1767000" cy="676779"/>
              </a:xfrm>
            </p:grpSpPr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9711D4F8-0D32-451A-8025-385A3D606B96}"/>
                    </a:ext>
                  </a:extLst>
                </p:cNvPr>
                <p:cNvSpPr txBox="1"/>
                <p:nvPr/>
              </p:nvSpPr>
              <p:spPr>
                <a:xfrm>
                  <a:off x="4089977" y="1707487"/>
                  <a:ext cx="1767000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E, measured in Joules (J)</a:t>
                  </a:r>
                </a:p>
                <a:p>
                  <a:pPr algn="ctr"/>
                  <a:r>
                    <a:rPr lang="en-GB" sz="1200" b="1" dirty="0">
                      <a:solidFill>
                        <a:srgbClr val="FF0000"/>
                      </a:solidFill>
                      <a:cs typeface="Calibri"/>
                    </a:rPr>
                    <a:t>OR</a:t>
                  </a:r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 kilowatt hours (kWh)</a:t>
                  </a:r>
                </a:p>
              </p:txBody>
            </p:sp>
            <p:cxnSp>
              <p:nvCxnSpPr>
                <p:cNvPr id="129" name="Straight Arrow Connector 128">
                  <a:extLst>
                    <a:ext uri="{FF2B5EF4-FFF2-40B4-BE49-F238E27FC236}">
                      <a16:creationId xmlns:a16="http://schemas.microsoft.com/office/drawing/2014/main" id="{0C99EDFA-54C1-4408-A5A7-0F5739C677EC}"/>
                    </a:ext>
                  </a:extLst>
                </p:cNvPr>
                <p:cNvCxnSpPr>
                  <a:cxnSpLocks/>
                  <a:stCxn id="128" idx="2"/>
                </p:cNvCxnSpPr>
                <p:nvPr/>
              </p:nvCxnSpPr>
              <p:spPr>
                <a:xfrm>
                  <a:off x="4973477" y="2169152"/>
                  <a:ext cx="583897" cy="21511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79A90BB3-2BE8-4F2F-A86F-60D8CADA2B27}"/>
                  </a:ext>
                </a:extLst>
              </p:cNvPr>
              <p:cNvGrpSpPr/>
              <p:nvPr/>
            </p:nvGrpSpPr>
            <p:grpSpPr>
              <a:xfrm>
                <a:off x="5767548" y="1468947"/>
                <a:ext cx="1362776" cy="884087"/>
                <a:chOff x="5767548" y="1468947"/>
                <a:chExt cx="1362776" cy="884087"/>
              </a:xfrm>
            </p:grpSpPr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8F50D619-F365-4A14-B23D-683041096330}"/>
                    </a:ext>
                  </a:extLst>
                </p:cNvPr>
                <p:cNvSpPr txBox="1"/>
                <p:nvPr/>
              </p:nvSpPr>
              <p:spPr>
                <a:xfrm>
                  <a:off x="5767548" y="1468947"/>
                  <a:ext cx="1362776" cy="646331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P, measured in watts (W)</a:t>
                  </a:r>
                </a:p>
                <a:p>
                  <a:pPr algn="ctr"/>
                  <a:r>
                    <a:rPr lang="en-GB" sz="1200" b="1" dirty="0">
                      <a:solidFill>
                        <a:srgbClr val="FF0000"/>
                      </a:solidFill>
                      <a:cs typeface="Calibri"/>
                    </a:rPr>
                    <a:t>OR </a:t>
                  </a:r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kilowatts (kW)</a:t>
                  </a:r>
                </a:p>
              </p:txBody>
            </p:sp>
            <p:cxnSp>
              <p:nvCxnSpPr>
                <p:cNvPr id="127" name="Straight Arrow Connector 126">
                  <a:extLst>
                    <a:ext uri="{FF2B5EF4-FFF2-40B4-BE49-F238E27FC236}">
                      <a16:creationId xmlns:a16="http://schemas.microsoft.com/office/drawing/2014/main" id="{87AB04EF-5BF4-44CB-99AB-0A73875B5EF3}"/>
                    </a:ext>
                  </a:extLst>
                </p:cNvPr>
                <p:cNvCxnSpPr>
                  <a:cxnSpLocks/>
                  <a:stCxn id="126" idx="2"/>
                </p:cNvCxnSpPr>
                <p:nvPr/>
              </p:nvCxnSpPr>
              <p:spPr>
                <a:xfrm flipH="1">
                  <a:off x="6410896" y="2115278"/>
                  <a:ext cx="38040" cy="23775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6036B1C8-2583-4D4A-992E-FF8D594A9EE2}"/>
                </a:ext>
              </a:extLst>
            </p:cNvPr>
            <p:cNvCxnSpPr>
              <a:cxnSpLocks/>
              <a:stCxn id="123" idx="2"/>
            </p:cNvCxnSpPr>
            <p:nvPr/>
          </p:nvCxnSpPr>
          <p:spPr>
            <a:xfrm flipH="1">
              <a:off x="-2200973" y="2052528"/>
              <a:ext cx="226952" cy="2220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0078596C-22C8-477E-ADEF-DEB320EE8DD9}"/>
              </a:ext>
            </a:extLst>
          </p:cNvPr>
          <p:cNvGrpSpPr/>
          <p:nvPr/>
        </p:nvGrpSpPr>
        <p:grpSpPr>
          <a:xfrm>
            <a:off x="4531195" y="1234996"/>
            <a:ext cx="991701" cy="895735"/>
            <a:chOff x="4188153" y="1646750"/>
            <a:chExt cx="991701" cy="895735"/>
          </a:xfrm>
        </p:grpSpPr>
        <p:pic>
          <p:nvPicPr>
            <p:cNvPr id="131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398AB707-2F70-46CB-98E6-15941BCB09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2A20178F-5502-429B-AA3E-0B58AE2F5FF3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E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AD98C81F-E98D-4B82-B1F7-E8235BF47602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P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361F247B-D4D3-4CC8-B342-264B8B2331B9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t</a:t>
              </a:r>
            </a:p>
          </p:txBody>
        </p:sp>
      </p:grpSp>
      <p:sp>
        <p:nvSpPr>
          <p:cNvPr id="151" name="TextBox 150">
            <a:extLst>
              <a:ext uri="{FF2B5EF4-FFF2-40B4-BE49-F238E27FC236}">
                <a16:creationId xmlns:a16="http://schemas.microsoft.com/office/drawing/2014/main" id="{C0AA7555-E011-436B-BA81-9FDA632F299E}"/>
              </a:ext>
            </a:extLst>
          </p:cNvPr>
          <p:cNvSpPr txBox="1"/>
          <p:nvPr/>
        </p:nvSpPr>
        <p:spPr>
          <a:xfrm>
            <a:off x="7725589" y="3120713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52044583-2F81-4D15-B055-5249C01914BA}"/>
              </a:ext>
            </a:extLst>
          </p:cNvPr>
          <p:cNvGrpSpPr/>
          <p:nvPr/>
        </p:nvGrpSpPr>
        <p:grpSpPr>
          <a:xfrm>
            <a:off x="4527856" y="3377872"/>
            <a:ext cx="4257172" cy="915224"/>
            <a:chOff x="-5733683" y="1821022"/>
            <a:chExt cx="4257172" cy="915224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8CC0493D-BD32-430F-90FF-0EAE07D19A22}"/>
                </a:ext>
              </a:extLst>
            </p:cNvPr>
            <p:cNvGrpSpPr/>
            <p:nvPr/>
          </p:nvGrpSpPr>
          <p:grpSpPr>
            <a:xfrm>
              <a:off x="-5733683" y="1821022"/>
              <a:ext cx="4257172" cy="915224"/>
              <a:chOff x="3706727" y="1921159"/>
              <a:chExt cx="4257172" cy="91522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TextBox 154">
                    <a:extLst>
                      <a:ext uri="{FF2B5EF4-FFF2-40B4-BE49-F238E27FC236}">
                        <a16:creationId xmlns:a16="http://schemas.microsoft.com/office/drawing/2014/main" id="{F4BB60AB-B4AE-446C-8700-A9FCEEB2518D}"/>
                      </a:ext>
                    </a:extLst>
                  </p:cNvPr>
                  <p:cNvSpPr txBox="1"/>
                  <p:nvPr/>
                </p:nvSpPr>
                <p:spPr>
                  <a:xfrm>
                    <a:off x="3773284" y="2528606"/>
                    <a:ext cx="4190615" cy="307777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𝒆𝒏𝒆𝒓𝒈𝒚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𝒄𝒉𝒂𝒓𝒈𝒆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𝒇𝒍𝒐𝒘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𝒑𝒐𝒕𝒆𝒏𝒕𝒊𝒂𝒍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𝒅𝒊𝒇𝒇𝒆𝒓𝒆𝒏𝒄𝒆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155" name="TextBox 154">
                    <a:extLst>
                      <a:ext uri="{FF2B5EF4-FFF2-40B4-BE49-F238E27FC236}">
                        <a16:creationId xmlns:a16="http://schemas.microsoft.com/office/drawing/2014/main" id="{F4BB60AB-B4AE-446C-8700-A9FCEEB2518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73284" y="2528606"/>
                    <a:ext cx="4190615" cy="30777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8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F3F0C9FA-19DC-4E41-A8FC-EF37D823CE86}"/>
                  </a:ext>
                </a:extLst>
              </p:cNvPr>
              <p:cNvSpPr txBox="1"/>
              <p:nvPr/>
            </p:nvSpPr>
            <p:spPr>
              <a:xfrm>
                <a:off x="6230958" y="1950766"/>
                <a:ext cx="991701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V, measured in volts (V)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FC77F6D1-54F8-4EB3-B5D4-6E94C42F1AA0}"/>
                  </a:ext>
                </a:extLst>
              </p:cNvPr>
              <p:cNvGrpSpPr/>
              <p:nvPr/>
            </p:nvGrpSpPr>
            <p:grpSpPr>
              <a:xfrm>
                <a:off x="3706727" y="1930281"/>
                <a:ext cx="991701" cy="697200"/>
                <a:chOff x="3706727" y="1930281"/>
                <a:chExt cx="991701" cy="697200"/>
              </a:xfrm>
            </p:grpSpPr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3F42033A-E744-49A9-A89C-E371200B7920}"/>
                    </a:ext>
                  </a:extLst>
                </p:cNvPr>
                <p:cNvSpPr txBox="1"/>
                <p:nvPr/>
              </p:nvSpPr>
              <p:spPr>
                <a:xfrm>
                  <a:off x="3706727" y="1930281"/>
                  <a:ext cx="991701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E, measured in Joules (J)</a:t>
                  </a:r>
                </a:p>
              </p:txBody>
            </p:sp>
            <p:cxnSp>
              <p:nvCxnSpPr>
                <p:cNvPr id="162" name="Straight Arrow Connector 161">
                  <a:extLst>
                    <a:ext uri="{FF2B5EF4-FFF2-40B4-BE49-F238E27FC236}">
                      <a16:creationId xmlns:a16="http://schemas.microsoft.com/office/drawing/2014/main" id="{54484D90-5319-40ED-A37A-DF9541EE17CF}"/>
                    </a:ext>
                  </a:extLst>
                </p:cNvPr>
                <p:cNvCxnSpPr>
                  <a:cxnSpLocks/>
                  <a:stCxn id="161" idx="2"/>
                </p:cNvCxnSpPr>
                <p:nvPr/>
              </p:nvCxnSpPr>
              <p:spPr>
                <a:xfrm>
                  <a:off x="4202578" y="2391946"/>
                  <a:ext cx="48795" cy="23553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8" name="Group 157">
                <a:extLst>
                  <a:ext uri="{FF2B5EF4-FFF2-40B4-BE49-F238E27FC236}">
                    <a16:creationId xmlns:a16="http://schemas.microsoft.com/office/drawing/2014/main" id="{8604E287-7DD7-4B5D-A299-CF6504570FFF}"/>
                  </a:ext>
                </a:extLst>
              </p:cNvPr>
              <p:cNvGrpSpPr/>
              <p:nvPr/>
            </p:nvGrpSpPr>
            <p:grpSpPr>
              <a:xfrm>
                <a:off x="4745202" y="1921159"/>
                <a:ext cx="1202990" cy="669157"/>
                <a:chOff x="4745202" y="1921159"/>
                <a:chExt cx="1202990" cy="669157"/>
              </a:xfrm>
            </p:grpSpPr>
            <p:sp>
              <p:nvSpPr>
                <p:cNvPr id="159" name="TextBox 158">
                  <a:extLst>
                    <a:ext uri="{FF2B5EF4-FFF2-40B4-BE49-F238E27FC236}">
                      <a16:creationId xmlns:a16="http://schemas.microsoft.com/office/drawing/2014/main" id="{06186619-B804-4ECB-B78C-DBC12A4E2E0B}"/>
                    </a:ext>
                  </a:extLst>
                </p:cNvPr>
                <p:cNvSpPr txBox="1"/>
                <p:nvPr/>
              </p:nvSpPr>
              <p:spPr>
                <a:xfrm>
                  <a:off x="4745202" y="1921159"/>
                  <a:ext cx="1202990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Q, measured in Coulombs (C)</a:t>
                  </a:r>
                </a:p>
              </p:txBody>
            </p:sp>
            <p:cxnSp>
              <p:nvCxnSpPr>
                <p:cNvPr id="160" name="Straight Arrow Connector 159">
                  <a:extLst>
                    <a:ext uri="{FF2B5EF4-FFF2-40B4-BE49-F238E27FC236}">
                      <a16:creationId xmlns:a16="http://schemas.microsoft.com/office/drawing/2014/main" id="{7A6CC7E0-316C-47FF-B63C-8C0074A5611F}"/>
                    </a:ext>
                  </a:extLst>
                </p:cNvPr>
                <p:cNvCxnSpPr>
                  <a:cxnSpLocks/>
                  <a:stCxn id="159" idx="2"/>
                </p:cNvCxnSpPr>
                <p:nvPr/>
              </p:nvCxnSpPr>
              <p:spPr>
                <a:xfrm>
                  <a:off x="5346697" y="2382824"/>
                  <a:ext cx="18410" cy="207492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54" name="Straight Arrow Connector 153">
              <a:extLst>
                <a:ext uri="{FF2B5EF4-FFF2-40B4-BE49-F238E27FC236}">
                  <a16:creationId xmlns:a16="http://schemas.microsoft.com/office/drawing/2014/main" id="{63D49C45-BB4F-4CDF-A79C-6937A153C4AF}"/>
                </a:ext>
              </a:extLst>
            </p:cNvPr>
            <p:cNvCxnSpPr>
              <a:cxnSpLocks/>
              <a:stCxn id="156" idx="2"/>
            </p:cNvCxnSpPr>
            <p:nvPr/>
          </p:nvCxnSpPr>
          <p:spPr>
            <a:xfrm flipH="1">
              <a:off x="-2886223" y="2312294"/>
              <a:ext cx="172622" cy="166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564AB77B-8308-4BC8-9D0B-B8031A14362E}"/>
              </a:ext>
            </a:extLst>
          </p:cNvPr>
          <p:cNvGrpSpPr/>
          <p:nvPr/>
        </p:nvGrpSpPr>
        <p:grpSpPr>
          <a:xfrm>
            <a:off x="8080643" y="3117051"/>
            <a:ext cx="991701" cy="895735"/>
            <a:chOff x="4188153" y="1646750"/>
            <a:chExt cx="991701" cy="895735"/>
          </a:xfrm>
        </p:grpSpPr>
        <p:pic>
          <p:nvPicPr>
            <p:cNvPr id="164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530CF88E-C55C-418F-BF57-AB1B76A023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9BDA0730-E040-460A-B5E6-E21DB1D64252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E</a:t>
              </a: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0B3F76CF-9DBC-47DE-8282-36E46EF576E7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Q</a:t>
              </a: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B85E8E64-759C-4F43-82CF-97243FCD99AF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V</a:t>
              </a:r>
            </a:p>
          </p:txBody>
        </p:sp>
      </p:grpSp>
      <p:sp>
        <p:nvSpPr>
          <p:cNvPr id="181" name="TextBox 180">
            <a:extLst>
              <a:ext uri="{FF2B5EF4-FFF2-40B4-BE49-F238E27FC236}">
                <a16:creationId xmlns:a16="http://schemas.microsoft.com/office/drawing/2014/main" id="{A33C854A-FD61-4826-AA93-B3A43AC2C08A}"/>
              </a:ext>
            </a:extLst>
          </p:cNvPr>
          <p:cNvSpPr txBox="1"/>
          <p:nvPr/>
        </p:nvSpPr>
        <p:spPr>
          <a:xfrm>
            <a:off x="7160" y="4840799"/>
            <a:ext cx="2472965" cy="19902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electricity generated in power stations is transported to the home through the </a:t>
            </a:r>
            <a:r>
              <a:rPr lang="en-GB" sz="1200" b="1" dirty="0">
                <a:ea typeface="+mn-lt"/>
                <a:cs typeface="+mn-lt"/>
              </a:rPr>
              <a:t>National Grid </a:t>
            </a:r>
            <a:r>
              <a:rPr lang="en-GB" sz="1200" dirty="0">
                <a:ea typeface="+mn-lt"/>
                <a:cs typeface="+mn-lt"/>
              </a:rPr>
              <a:t>through the use of </a:t>
            </a:r>
            <a:r>
              <a:rPr lang="en-GB" sz="1200" b="1" dirty="0">
                <a:ea typeface="+mn-lt"/>
                <a:cs typeface="+mn-lt"/>
              </a:rPr>
              <a:t>cables</a:t>
            </a:r>
            <a:r>
              <a:rPr lang="en-GB" sz="1200" dirty="0">
                <a:ea typeface="+mn-lt"/>
                <a:cs typeface="+mn-lt"/>
              </a:rPr>
              <a:t> and </a:t>
            </a:r>
            <a:r>
              <a:rPr lang="en-GB" sz="1200" b="1" dirty="0">
                <a:ea typeface="+mn-lt"/>
                <a:cs typeface="+mn-lt"/>
              </a:rPr>
              <a:t>transformers</a:t>
            </a:r>
            <a:r>
              <a:rPr lang="en-GB" sz="1200" dirty="0">
                <a:ea typeface="+mn-lt"/>
                <a:cs typeface="+mn-lt"/>
              </a:rPr>
              <a:t>.</a:t>
            </a:r>
          </a:p>
          <a:p>
            <a:pPr marL="171450" indent="-17145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National Grid is very </a:t>
            </a:r>
            <a:r>
              <a:rPr lang="en-GB" sz="1200" b="1" dirty="0">
                <a:ea typeface="+mn-lt"/>
                <a:cs typeface="+mn-lt"/>
              </a:rPr>
              <a:t>efficient, </a:t>
            </a:r>
            <a:r>
              <a:rPr lang="en-GB" sz="1200" dirty="0">
                <a:ea typeface="+mn-lt"/>
                <a:cs typeface="+mn-lt"/>
              </a:rPr>
              <a:t>because it uses </a:t>
            </a:r>
            <a:r>
              <a:rPr lang="en-GB" sz="1200" b="1" dirty="0">
                <a:ea typeface="+mn-lt"/>
                <a:cs typeface="+mn-lt"/>
              </a:rPr>
              <a:t>low current</a:t>
            </a:r>
            <a:r>
              <a:rPr lang="en-GB" sz="1200" dirty="0">
                <a:ea typeface="+mn-lt"/>
                <a:cs typeface="+mn-lt"/>
              </a:rPr>
              <a:t> to transport the electricity (remember – high current causes energy to be lost as </a:t>
            </a:r>
            <a:r>
              <a:rPr lang="en-GB" sz="1200" b="1" dirty="0">
                <a:ea typeface="+mn-lt"/>
                <a:cs typeface="+mn-lt"/>
              </a:rPr>
              <a:t>heat</a:t>
            </a:r>
            <a:r>
              <a:rPr lang="en-GB" sz="1200" dirty="0">
                <a:ea typeface="+mn-lt"/>
                <a:cs typeface="+mn-lt"/>
              </a:rPr>
              <a:t>!).</a:t>
            </a:r>
          </a:p>
        </p:txBody>
      </p:sp>
      <p:graphicFrame>
        <p:nvGraphicFramePr>
          <p:cNvPr id="183" name="Table 182">
            <a:extLst>
              <a:ext uri="{FF2B5EF4-FFF2-40B4-BE49-F238E27FC236}">
                <a16:creationId xmlns:a16="http://schemas.microsoft.com/office/drawing/2014/main" id="{E28856D6-5196-49EB-A8B5-182AE732A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58683"/>
              </p:ext>
            </p:extLst>
          </p:nvPr>
        </p:nvGraphicFramePr>
        <p:xfrm>
          <a:off x="2519536" y="4541220"/>
          <a:ext cx="2850482" cy="22898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50482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23629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none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Step-Up Transformers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838285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These are used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the potential difference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275 000 V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as the electricity leaves the power station.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This causes the current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decrease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  <a:tr h="2248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non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Step-Down Transformers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1272817"/>
                  </a:ext>
                </a:extLst>
              </a:tr>
              <a:tr h="99043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These are used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decrease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the potential difference back down to a saf</a:t>
                      </a:r>
                      <a:r>
                        <a:rPr lang="en-GB" sz="1200" b="0" u="sng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(but not safe)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230 V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as the electricity leaves the National Grid and enters the home.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This causes the current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8640061"/>
                  </a:ext>
                </a:extLst>
              </a:tr>
            </a:tbl>
          </a:graphicData>
        </a:graphic>
      </p:graphicFrame>
      <p:sp>
        <p:nvSpPr>
          <p:cNvPr id="186" name="Oval 185">
            <a:extLst>
              <a:ext uri="{FF2B5EF4-FFF2-40B4-BE49-F238E27FC236}">
                <a16:creationId xmlns:a16="http://schemas.microsoft.com/office/drawing/2014/main" id="{5F2E0318-0211-4B39-9924-134C1649BC1A}"/>
              </a:ext>
            </a:extLst>
          </p:cNvPr>
          <p:cNvSpPr/>
          <p:nvPr/>
        </p:nvSpPr>
        <p:spPr>
          <a:xfrm>
            <a:off x="7817379" y="5879762"/>
            <a:ext cx="476730" cy="4741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85D145DC-D50A-4718-BBBF-F2C3BABD6C5B}"/>
              </a:ext>
            </a:extLst>
          </p:cNvPr>
          <p:cNvCxnSpPr>
            <a:cxnSpLocks/>
          </p:cNvCxnSpPr>
          <p:nvPr/>
        </p:nvCxnSpPr>
        <p:spPr>
          <a:xfrm flipV="1">
            <a:off x="5155577" y="6236937"/>
            <a:ext cx="2661802" cy="32429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1D6AF85D-4934-4249-8682-E20A56E45065}"/>
              </a:ext>
            </a:extLst>
          </p:cNvPr>
          <p:cNvSpPr txBox="1"/>
          <p:nvPr/>
        </p:nvSpPr>
        <p:spPr>
          <a:xfrm>
            <a:off x="4460033" y="4221088"/>
            <a:ext cx="463475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This also helps define potential difference (see section 3(a)</a:t>
            </a:r>
          </a:p>
        </p:txBody>
      </p:sp>
    </p:spTree>
    <p:extLst>
      <p:ext uri="{BB962C8B-B14F-4D97-AF65-F5344CB8AC3E}">
        <p14:creationId xmlns:p14="http://schemas.microsoft.com/office/powerpoint/2010/main" val="218654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>
            <a:extLst>
              <a:ext uri="{FF2B5EF4-FFF2-40B4-BE49-F238E27FC236}">
                <a16:creationId xmlns:a16="http://schemas.microsoft.com/office/drawing/2014/main" id="{21F0AB62-6A3F-4D4D-AF8D-F4904DE3A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22" y="5513019"/>
            <a:ext cx="1356255" cy="1029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25086065-9DCD-4360-BC12-AEFC9C3F8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r="368" b="-355"/>
          <a:stretch/>
        </p:blipFill>
        <p:spPr>
          <a:xfrm>
            <a:off x="1346130" y="1496207"/>
            <a:ext cx="2810088" cy="22272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3114" y="0"/>
            <a:ext cx="4180515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Static Electricity</a:t>
            </a:r>
            <a:endParaRPr lang="en-GB" sz="2000" b="1" dirty="0"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1" y="789346"/>
            <a:ext cx="412235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When certain materials are </a:t>
            </a:r>
            <a:r>
              <a:rPr lang="en-GB" sz="1200" b="1" dirty="0">
                <a:ea typeface="+mn-lt"/>
                <a:cs typeface="+mn-lt"/>
              </a:rPr>
              <a:t>rubbed together</a:t>
            </a:r>
            <a:r>
              <a:rPr lang="en-GB" sz="1200" dirty="0">
                <a:ea typeface="+mn-lt"/>
                <a:cs typeface="+mn-lt"/>
              </a:rPr>
              <a:t>, they become </a:t>
            </a:r>
            <a:r>
              <a:rPr lang="en-GB" sz="1200" b="1" dirty="0">
                <a:ea typeface="+mn-lt"/>
                <a:cs typeface="+mn-lt"/>
              </a:rPr>
              <a:t>electrically charged</a:t>
            </a:r>
            <a:r>
              <a:rPr lang="en-GB" sz="1200" dirty="0">
                <a:ea typeface="+mn-lt"/>
                <a:cs typeface="+mn-lt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Negatively charged </a:t>
            </a:r>
            <a:r>
              <a:rPr lang="en-GB" sz="1200" b="1" dirty="0">
                <a:ea typeface="+mn-lt"/>
                <a:cs typeface="+mn-lt"/>
              </a:rPr>
              <a:t>electrons</a:t>
            </a:r>
            <a:r>
              <a:rPr lang="en-GB" sz="1200" dirty="0">
                <a:ea typeface="+mn-lt"/>
                <a:cs typeface="+mn-lt"/>
              </a:rPr>
              <a:t> are rubbed off one material and onto the other.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76113" y="0"/>
            <a:ext cx="494062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8 (a).</a:t>
            </a:r>
            <a:r>
              <a:rPr lang="en-GB" sz="2000" b="1" dirty="0">
                <a:ea typeface="+mn-lt"/>
                <a:cs typeface="+mn-lt"/>
              </a:rPr>
              <a:t> Electric fields 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6637" y="1390406"/>
            <a:ext cx="4722574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When two electrically charged objects are brought together, they </a:t>
            </a:r>
            <a:r>
              <a:rPr lang="en-GB" sz="1200" b="1" dirty="0">
                <a:ea typeface="+mn-lt"/>
                <a:cs typeface="+mn-lt"/>
              </a:rPr>
              <a:t>exert a force </a:t>
            </a:r>
            <a:r>
              <a:rPr lang="en-GB" sz="1200" dirty="0">
                <a:ea typeface="+mn-lt"/>
                <a:cs typeface="+mn-lt"/>
              </a:rPr>
              <a:t>on each other. This is an example of a </a:t>
            </a:r>
            <a:r>
              <a:rPr lang="en-GB" sz="1200" b="1" dirty="0">
                <a:ea typeface="+mn-lt"/>
                <a:cs typeface="+mn-lt"/>
              </a:rPr>
              <a:t>non-contact force.</a:t>
            </a:r>
            <a:endParaRPr lang="en-GB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Like charges </a:t>
            </a:r>
            <a:r>
              <a:rPr lang="en-GB" sz="1200" b="1" dirty="0">
                <a:ea typeface="+mn-lt"/>
                <a:cs typeface="+mn-lt"/>
              </a:rPr>
              <a:t>repel,</a:t>
            </a:r>
            <a:r>
              <a:rPr lang="en-GB" sz="1200" dirty="0">
                <a:ea typeface="+mn-lt"/>
                <a:cs typeface="+mn-lt"/>
              </a:rPr>
              <a:t> and</a:t>
            </a:r>
            <a:r>
              <a:rPr lang="en-GB" sz="1200" b="1" dirty="0">
                <a:ea typeface="+mn-lt"/>
                <a:cs typeface="+mn-lt"/>
              </a:rPr>
              <a:t> </a:t>
            </a:r>
            <a:r>
              <a:rPr lang="en-GB" sz="1200" dirty="0">
                <a:ea typeface="+mn-lt"/>
                <a:cs typeface="+mn-lt"/>
              </a:rPr>
              <a:t>opposite charges </a:t>
            </a:r>
            <a:r>
              <a:rPr lang="en-GB" sz="1200" b="1" dirty="0">
                <a:ea typeface="+mn-lt"/>
                <a:cs typeface="+mn-lt"/>
              </a:rPr>
              <a:t>attract</a:t>
            </a:r>
            <a:r>
              <a:rPr lang="en-GB" sz="1200" dirty="0">
                <a:ea typeface="+mn-lt"/>
                <a:cs typeface="+mn-lt"/>
              </a:rPr>
              <a:t>.</a:t>
            </a:r>
            <a:endParaRPr lang="en-US" sz="1200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This is because of the </a:t>
            </a:r>
            <a:r>
              <a:rPr lang="en-US" sz="1200" b="1" dirty="0">
                <a:ea typeface="+mn-lt"/>
                <a:cs typeface="+mn-lt"/>
              </a:rPr>
              <a:t>electric fields </a:t>
            </a:r>
            <a:r>
              <a:rPr lang="en-US" sz="1200" dirty="0">
                <a:ea typeface="+mn-lt"/>
                <a:cs typeface="+mn-lt"/>
              </a:rPr>
              <a:t>around the objects (see below).</a:t>
            </a:r>
            <a:endParaRPr lang="en-GB" sz="1200" dirty="0">
              <a:ea typeface="+mn-lt"/>
              <a:cs typeface="+mn-lt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4150586" y="0"/>
            <a:ext cx="0" cy="6892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592BB1-23A9-415F-9ACE-B36036C9461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3820995"/>
            <a:ext cx="41539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B267B45-0D83-4F30-94FA-A4015B515941}"/>
              </a:ext>
            </a:extLst>
          </p:cNvPr>
          <p:cNvSpPr txBox="1"/>
          <p:nvPr/>
        </p:nvSpPr>
        <p:spPr>
          <a:xfrm>
            <a:off x="-17419" y="3820995"/>
            <a:ext cx="406183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8 (b).</a:t>
            </a:r>
            <a:r>
              <a:rPr lang="en-GB" sz="2000" b="1" dirty="0">
                <a:ea typeface="+mn-lt"/>
                <a:cs typeface="+mn-lt"/>
              </a:rPr>
              <a:t> Static shocks</a:t>
            </a:r>
            <a:endParaRPr lang="en-US" dirty="0"/>
          </a:p>
        </p:txBody>
      </p:sp>
      <p:pic>
        <p:nvPicPr>
          <p:cNvPr id="13" name="Picture 13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792459F9-2F77-4D6B-8C35-977550DCBA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24845" t="13525" r="29923" b="13392"/>
          <a:stretch/>
        </p:blipFill>
        <p:spPr>
          <a:xfrm>
            <a:off x="7130502" y="3448080"/>
            <a:ext cx="1737307" cy="1820448"/>
          </a:xfrm>
          <a:prstGeom prst="rect">
            <a:avLst/>
          </a:prstGeom>
        </p:spPr>
      </p:pic>
      <p:pic>
        <p:nvPicPr>
          <p:cNvPr id="9" name="Picture 9" descr="A picture containing building, umbrella, different, woman&#10;&#10;Description generated with very high confidence">
            <a:extLst>
              <a:ext uri="{FF2B5EF4-FFF2-40B4-BE49-F238E27FC236}">
                <a16:creationId xmlns:a16="http://schemas.microsoft.com/office/drawing/2014/main" id="{B1E3DAD8-E119-4F70-BBF6-7CEF8F6ECB0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983"/>
          <a:stretch/>
        </p:blipFill>
        <p:spPr>
          <a:xfrm>
            <a:off x="4359941" y="2161145"/>
            <a:ext cx="4459369" cy="1042425"/>
          </a:xfrm>
          <a:prstGeom prst="rect">
            <a:avLst/>
          </a:prstGeom>
        </p:spPr>
      </p:pic>
      <p:pic>
        <p:nvPicPr>
          <p:cNvPr id="6" name="Picture 8" descr="A close up of a clock&#10;&#10;Description generated with high confidence">
            <a:extLst>
              <a:ext uri="{FF2B5EF4-FFF2-40B4-BE49-F238E27FC236}">
                <a16:creationId xmlns:a16="http://schemas.microsoft.com/office/drawing/2014/main" id="{2019E753-23B0-4802-86D0-B7667EB5B37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604"/>
          <a:stretch/>
        </p:blipFill>
        <p:spPr>
          <a:xfrm>
            <a:off x="7164288" y="28259"/>
            <a:ext cx="1945754" cy="120653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00512FE-2D08-4314-B8FD-1AC9DD626FEB}"/>
              </a:ext>
            </a:extLst>
          </p:cNvPr>
          <p:cNvSpPr txBox="1"/>
          <p:nvPr/>
        </p:nvSpPr>
        <p:spPr>
          <a:xfrm>
            <a:off x="24853" y="445470"/>
            <a:ext cx="4034807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7. Static charge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44490F-934E-47BD-8F9E-75B20D52CCD0}"/>
              </a:ext>
            </a:extLst>
          </p:cNvPr>
          <p:cNvSpPr txBox="1"/>
          <p:nvPr/>
        </p:nvSpPr>
        <p:spPr>
          <a:xfrm>
            <a:off x="5751" y="1558872"/>
            <a:ext cx="1541911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material that </a:t>
            </a:r>
            <a:r>
              <a:rPr lang="en-GB" sz="1200" b="1" dirty="0">
                <a:solidFill>
                  <a:srgbClr val="0070C0"/>
                </a:solidFill>
                <a:ea typeface="+mn-lt"/>
                <a:cs typeface="+mn-lt"/>
              </a:rPr>
              <a:t>gains</a:t>
            </a:r>
            <a:r>
              <a:rPr lang="en-GB" sz="1200" dirty="0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en-GB" sz="1200" dirty="0">
                <a:ea typeface="+mn-lt"/>
                <a:cs typeface="+mn-lt"/>
              </a:rPr>
              <a:t>electrons becomes </a:t>
            </a:r>
            <a:r>
              <a:rPr lang="en-GB" sz="1200" b="1" dirty="0">
                <a:solidFill>
                  <a:srgbClr val="0070C0"/>
                </a:solidFill>
                <a:ea typeface="+mn-lt"/>
                <a:cs typeface="+mn-lt"/>
              </a:rPr>
              <a:t>negatively</a:t>
            </a:r>
            <a:r>
              <a:rPr lang="en-GB" sz="1200" dirty="0">
                <a:ea typeface="+mn-lt"/>
                <a:cs typeface="+mn-lt"/>
              </a:rPr>
              <a:t> charged.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material that </a:t>
            </a:r>
            <a:r>
              <a:rPr lang="en-GB" sz="1200" b="1" dirty="0">
                <a:solidFill>
                  <a:srgbClr val="FF0000"/>
                </a:solidFill>
                <a:ea typeface="+mn-lt"/>
                <a:cs typeface="+mn-lt"/>
              </a:rPr>
              <a:t>loses</a:t>
            </a:r>
            <a:r>
              <a:rPr lang="en-GB" sz="1200" b="1" dirty="0">
                <a:ea typeface="+mn-lt"/>
                <a:cs typeface="+mn-lt"/>
              </a:rPr>
              <a:t> </a:t>
            </a:r>
            <a:r>
              <a:rPr lang="en-GB" sz="1200" dirty="0">
                <a:ea typeface="+mn-lt"/>
                <a:cs typeface="+mn-lt"/>
              </a:rPr>
              <a:t>electrons becomes </a:t>
            </a:r>
            <a:r>
              <a:rPr lang="en-GB" sz="1200" b="1" dirty="0">
                <a:solidFill>
                  <a:srgbClr val="FF0000"/>
                </a:solidFill>
                <a:ea typeface="+mn-lt"/>
                <a:cs typeface="+mn-lt"/>
              </a:rPr>
              <a:t>positively</a:t>
            </a:r>
            <a:r>
              <a:rPr lang="en-GB" sz="1200" dirty="0">
                <a:ea typeface="+mn-lt"/>
                <a:cs typeface="+mn-lt"/>
              </a:rPr>
              <a:t> charged.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This is called </a:t>
            </a:r>
            <a:r>
              <a:rPr lang="en-GB" sz="1200" b="1" dirty="0">
                <a:ea typeface="+mn-lt"/>
                <a:cs typeface="+mn-lt"/>
              </a:rPr>
              <a:t>static electricity.</a:t>
            </a:r>
            <a:endParaRPr lang="en-GB" sz="1200" dirty="0">
              <a:ea typeface="+mn-lt"/>
              <a:cs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2707650-DB19-415C-A388-440637DEFD52}"/>
              </a:ext>
            </a:extLst>
          </p:cNvPr>
          <p:cNvSpPr/>
          <p:nvPr/>
        </p:nvSpPr>
        <p:spPr>
          <a:xfrm>
            <a:off x="4185796" y="352320"/>
            <a:ext cx="3299497" cy="101566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When an object is electrically charged, it creates an </a:t>
            </a:r>
            <a:r>
              <a:rPr lang="en-GB" sz="1200" b="1" dirty="0">
                <a:ea typeface="+mn-lt"/>
                <a:cs typeface="+mn-lt"/>
              </a:rPr>
              <a:t>electric field</a:t>
            </a:r>
            <a:r>
              <a:rPr lang="en-GB" sz="1200" dirty="0">
                <a:ea typeface="+mn-lt"/>
                <a:cs typeface="+mn-lt"/>
              </a:rPr>
              <a:t> around itself.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The field </a:t>
            </a:r>
            <a:r>
              <a:rPr lang="en-GB" sz="1200" b="1" dirty="0">
                <a:ea typeface="+mn-lt"/>
                <a:cs typeface="+mn-lt"/>
              </a:rPr>
              <a:t>direction</a:t>
            </a:r>
            <a:r>
              <a:rPr lang="en-GB" sz="1200" dirty="0">
                <a:ea typeface="+mn-lt"/>
                <a:cs typeface="+mn-lt"/>
              </a:rPr>
              <a:t> goes </a:t>
            </a:r>
            <a:r>
              <a:rPr lang="en-GB" sz="1200" b="1" dirty="0">
                <a:ea typeface="+mn-lt"/>
                <a:cs typeface="+mn-lt"/>
              </a:rPr>
              <a:t>away</a:t>
            </a:r>
            <a:r>
              <a:rPr lang="en-GB" sz="1200" dirty="0">
                <a:ea typeface="+mn-lt"/>
                <a:cs typeface="+mn-lt"/>
              </a:rPr>
              <a:t> from a positive charge and </a:t>
            </a:r>
            <a:r>
              <a:rPr lang="en-GB" sz="1200" b="1" dirty="0">
                <a:ea typeface="+mn-lt"/>
                <a:cs typeface="+mn-lt"/>
              </a:rPr>
              <a:t>towards</a:t>
            </a:r>
            <a:r>
              <a:rPr lang="en-GB" sz="1200" dirty="0">
                <a:ea typeface="+mn-lt"/>
                <a:cs typeface="+mn-lt"/>
              </a:rPr>
              <a:t> a negative one.</a:t>
            </a:r>
            <a:endParaRPr lang="en-GB" sz="1200" b="1" dirty="0">
              <a:ea typeface="+mn-lt"/>
              <a:cs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+mn-lt"/>
              </a:rPr>
              <a:t>Electric fields are </a:t>
            </a:r>
            <a:r>
              <a:rPr lang="en-GB" sz="1200" b="1" dirty="0">
                <a:ea typeface="+mn-lt"/>
                <a:cs typeface="+mn-lt"/>
              </a:rPr>
              <a:t>strongest close to the object.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C10ABC1-9ABB-4B03-871F-3BB575ECB690}"/>
              </a:ext>
            </a:extLst>
          </p:cNvPr>
          <p:cNvCxnSpPr>
            <a:cxnSpLocks/>
          </p:cNvCxnSpPr>
          <p:nvPr/>
        </p:nvCxnSpPr>
        <p:spPr>
          <a:xfrm flipH="1">
            <a:off x="4150587" y="3356992"/>
            <a:ext cx="49934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BBEC5EF-41D8-4F39-9030-F8239FE465C8}"/>
              </a:ext>
            </a:extLst>
          </p:cNvPr>
          <p:cNvSpPr txBox="1"/>
          <p:nvPr/>
        </p:nvSpPr>
        <p:spPr>
          <a:xfrm>
            <a:off x="4176113" y="3354602"/>
            <a:ext cx="4940623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Static electricity uses</a:t>
            </a:r>
            <a:endParaRPr lang="en-GB" sz="2000" dirty="0">
              <a:ea typeface="+mn-lt"/>
              <a:cs typeface="+mn-lt"/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BA984D10-D230-44A5-8E90-4B6A75791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075192"/>
              </p:ext>
            </p:extLst>
          </p:nvPr>
        </p:nvGraphicFramePr>
        <p:xfrm>
          <a:off x="4210205" y="5011706"/>
          <a:ext cx="2503190" cy="18378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03190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2517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none" dirty="0">
                          <a:solidFill>
                            <a:srgbClr val="FF66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Spray Paint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1586031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Used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evenly cover surfaces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without wasting paint or missing spots (e.g. cars).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object is given a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positive charge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The spray paint is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negatively charged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So, the paint is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attracted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to the object and sticks to it evenly.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474B3A15-C76F-4AAA-824D-41AB629B55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674991"/>
              </p:ext>
            </p:extLst>
          </p:nvPr>
        </p:nvGraphicFramePr>
        <p:xfrm>
          <a:off x="4209774" y="3724060"/>
          <a:ext cx="2920728" cy="12876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920728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22454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GB" sz="1400" b="1" u="none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Factories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106309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Used to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reduce pollution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(smoke) coming out of factories.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smoke is given a charge, and sticks to electrodes with the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opposite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charge in the chimneys instead of leaving out the top.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423AE372-2E1C-4D52-899F-CCB2A0C5D637}"/>
              </a:ext>
            </a:extLst>
          </p:cNvPr>
          <p:cNvSpPr txBox="1"/>
          <p:nvPr/>
        </p:nvSpPr>
        <p:spPr>
          <a:xfrm>
            <a:off x="7128" y="4208237"/>
            <a:ext cx="4086449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Arial"/>
              </a:rPr>
              <a:t>When two charged objects get close to each other, </a:t>
            </a:r>
            <a:r>
              <a:rPr lang="en-GB" sz="1200" b="1" dirty="0">
                <a:cs typeface="Arial"/>
              </a:rPr>
              <a:t>sparking</a:t>
            </a:r>
            <a:r>
              <a:rPr lang="en-GB" sz="1200" dirty="0">
                <a:cs typeface="Arial"/>
              </a:rPr>
              <a:t> can occur.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cs typeface="Arial"/>
              </a:rPr>
              <a:t>Sparking</a:t>
            </a:r>
            <a:r>
              <a:rPr lang="en-GB" sz="1200" dirty="0">
                <a:cs typeface="Arial"/>
              </a:rPr>
              <a:t> is the sudden flow of electric current </a:t>
            </a:r>
            <a:r>
              <a:rPr lang="en-GB" sz="1200" b="1" dirty="0">
                <a:cs typeface="Arial"/>
              </a:rPr>
              <a:t>across the gap between the objects</a:t>
            </a:r>
            <a:r>
              <a:rPr lang="en-GB" sz="1200" dirty="0">
                <a:cs typeface="Arial"/>
              </a:rPr>
              <a:t>. This heats the air enough to cause it to </a:t>
            </a:r>
            <a:r>
              <a:rPr lang="en-GB" sz="1200" b="1" dirty="0">
                <a:cs typeface="Arial"/>
              </a:rPr>
              <a:t>glow</a:t>
            </a:r>
            <a:r>
              <a:rPr lang="en-GB" sz="1200" dirty="0">
                <a:cs typeface="Arial"/>
              </a:rPr>
              <a:t>. This can be very dangerous in industry.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Arial"/>
              </a:rPr>
              <a:t>The size of the spark depends on </a:t>
            </a:r>
            <a:r>
              <a:rPr lang="en-GB" sz="1200" b="1" dirty="0">
                <a:cs typeface="Arial"/>
              </a:rPr>
              <a:t>how far away </a:t>
            </a:r>
            <a:r>
              <a:rPr lang="en-GB" sz="1200" dirty="0">
                <a:cs typeface="Arial"/>
              </a:rPr>
              <a:t>the objects are, and what their </a:t>
            </a:r>
            <a:r>
              <a:rPr lang="en-GB" sz="1200" b="1" dirty="0">
                <a:cs typeface="Arial"/>
              </a:rPr>
              <a:t>potential differences</a:t>
            </a:r>
            <a:r>
              <a:rPr lang="en-GB" sz="1200" dirty="0">
                <a:cs typeface="Arial"/>
              </a:rPr>
              <a:t> are.</a:t>
            </a:r>
          </a:p>
        </p:txBody>
      </p:sp>
      <p:pic>
        <p:nvPicPr>
          <p:cNvPr id="1028" name="Picture 4" descr="Electrostatic paint spraying.">
            <a:extLst>
              <a:ext uri="{FF2B5EF4-FFF2-40B4-BE49-F238E27FC236}">
                <a16:creationId xmlns:a16="http://schemas.microsoft.com/office/drawing/2014/main" id="{58F3D2AC-105B-458F-BF35-0E8C380C5C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6"/>
          <a:stretch/>
        </p:blipFill>
        <p:spPr bwMode="auto">
          <a:xfrm>
            <a:off x="6557924" y="5301560"/>
            <a:ext cx="2503189" cy="159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52C93F64-E8CC-4768-8D05-573A4EFA3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410" y="5513019"/>
            <a:ext cx="1737128" cy="93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2771801" y="15007"/>
            <a:ext cx="1368152" cy="461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Separate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23AE372-2E1C-4D52-899F-CCB2A0C5D637}"/>
              </a:ext>
            </a:extLst>
          </p:cNvPr>
          <p:cNvSpPr txBox="1"/>
          <p:nvPr/>
        </p:nvSpPr>
        <p:spPr>
          <a:xfrm>
            <a:off x="32069" y="6403636"/>
            <a:ext cx="376102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/>
              </a:rPr>
              <a:t>Too close a distance or too great a potential difference leads to a </a:t>
            </a:r>
            <a:r>
              <a:rPr lang="en-US" sz="1200" b="1" dirty="0">
                <a:cs typeface="Arial"/>
              </a:rPr>
              <a:t>static shock</a:t>
            </a:r>
            <a:r>
              <a:rPr lang="en-US" sz="1200" dirty="0">
                <a:cs typeface="Arial"/>
              </a:rPr>
              <a:t>! </a:t>
            </a:r>
            <a:endParaRPr lang="en-GB" sz="12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550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00A1427A9D645B9CFD1A1A8B065B3" ma:contentTypeVersion="4" ma:contentTypeDescription="Create a new document." ma:contentTypeScope="" ma:versionID="33bf7e9959602a569ed5708cb50bfd6d">
  <xsd:schema xmlns:xsd="http://www.w3.org/2001/XMLSchema" xmlns:xs="http://www.w3.org/2001/XMLSchema" xmlns:p="http://schemas.microsoft.com/office/2006/metadata/properties" xmlns:ns2="aef8632f-f0dc-4867-8d80-544330cb397b" targetNamespace="http://schemas.microsoft.com/office/2006/metadata/properties" ma:root="true" ma:fieldsID="acdc54436b4b01dd430ecdc9e22b23d5" ns2:_="">
    <xsd:import namespace="aef8632f-f0dc-4867-8d80-544330cb3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8632f-f0dc-4867-8d80-544330cb3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F41E4B-98CB-4BB8-B760-5A1F35D145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BC1D1-81C2-49E2-B3CB-A9E514E3199C}">
  <ds:schemaRefs>
    <ds:schemaRef ds:uri="http://schemas.microsoft.com/office/2006/metadata/properties"/>
    <ds:schemaRef ds:uri="http://schemas.microsoft.com/office/infopath/2007/PartnerControls"/>
    <ds:schemaRef ds:uri="372cab91-786b-475f-9887-692503dcc8d0"/>
    <ds:schemaRef ds:uri="52c4d0bd-062e-4dad-8ab0-8e677835015d"/>
  </ds:schemaRefs>
</ds:datastoreItem>
</file>

<file path=customXml/itemProps3.xml><?xml version="1.0" encoding="utf-8"?>
<ds:datastoreItem xmlns:ds="http://schemas.openxmlformats.org/officeDocument/2006/customXml" ds:itemID="{3A4B6DF5-8583-488F-97D7-3A55293C2843}"/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1262</Words>
  <Application>Microsoft Macintosh PowerPoint</Application>
  <PresentationFormat>On-screen Show (4:3)</PresentationFormat>
  <Paragraphs>124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schurch</dc:creator>
  <cp:lastModifiedBy>Susie Dalton</cp:lastModifiedBy>
  <cp:revision>2100</cp:revision>
  <dcterms:created xsi:type="dcterms:W3CDTF">2019-06-26T07:49:14Z</dcterms:created>
  <dcterms:modified xsi:type="dcterms:W3CDTF">2023-04-13T14:36:43Z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0x01010096200A1427A9D645B9CFD1A1A8B065B3</vt:lpwstr>
  </property>
  <property fmtid="{D5CDD505-2E9C-101B-9397-08002B2CF9AE}" pid="3" name="Order">
    <vt:r8>74018800</vt:r8>
  </property>
  <property fmtid="{D5CDD505-2E9C-101B-9397-08002B2CF9AE}" pid="4" name="MediaServiceImageTags">
    <vt:lpwstr/>
  </property>
</Properties>
</file>