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8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66"/>
    <a:srgbClr val="FF6600"/>
    <a:srgbClr val="339966"/>
    <a:srgbClr val="3939D8"/>
    <a:srgbClr val="E42E2F"/>
    <a:srgbClr val="403CDF"/>
    <a:srgbClr val="E6E6E6"/>
    <a:srgbClr val="246E49"/>
    <a:srgbClr val="00CC66"/>
    <a:srgbClr val="B047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549" autoAdjust="0"/>
    <p:restoredTop sz="94249" autoAdjust="0"/>
  </p:normalViewPr>
  <p:slideViewPr>
    <p:cSldViewPr>
      <p:cViewPr varScale="1">
        <p:scale>
          <a:sx n="98" d="100"/>
          <a:sy n="98" d="100"/>
        </p:scale>
        <p:origin x="1456" y="1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4C54D1-2641-4F7F-9F33-256CB14701D5}" type="datetimeFigureOut">
              <a:rPr lang="en-GB" smtClean="0"/>
              <a:t>10/04/2023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B1B569-2CF8-4A16-B16E-AEDAC07690CC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923778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4C54D1-2641-4F7F-9F33-256CB14701D5}" type="datetimeFigureOut">
              <a:rPr lang="en-GB" smtClean="0"/>
              <a:t>10/04/2023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B1B569-2CF8-4A16-B16E-AEDAC07690CC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699717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4C54D1-2641-4F7F-9F33-256CB14701D5}" type="datetimeFigureOut">
              <a:rPr lang="en-GB" smtClean="0"/>
              <a:t>10/04/2023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B1B569-2CF8-4A16-B16E-AEDAC07690CC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497619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4C54D1-2641-4F7F-9F33-256CB14701D5}" type="datetimeFigureOut">
              <a:rPr lang="en-GB" smtClean="0"/>
              <a:t>10/04/2023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B1B569-2CF8-4A16-B16E-AEDAC07690CC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83797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4C54D1-2641-4F7F-9F33-256CB14701D5}" type="datetimeFigureOut">
              <a:rPr lang="en-GB" smtClean="0"/>
              <a:t>10/04/2023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B1B569-2CF8-4A16-B16E-AEDAC07690CC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383579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4C54D1-2641-4F7F-9F33-256CB14701D5}" type="datetimeFigureOut">
              <a:rPr lang="en-GB" smtClean="0"/>
              <a:t>10/04/2023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B1B569-2CF8-4A16-B16E-AEDAC07690CC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974981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4C54D1-2641-4F7F-9F33-256CB14701D5}" type="datetimeFigureOut">
              <a:rPr lang="en-GB" smtClean="0"/>
              <a:t>10/04/2023</a:t>
            </a:fld>
            <a:endParaRPr lang="en-GB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B1B569-2CF8-4A16-B16E-AEDAC07690CC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765498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4C54D1-2641-4F7F-9F33-256CB14701D5}" type="datetimeFigureOut">
              <a:rPr lang="en-GB" smtClean="0"/>
              <a:t>10/04/2023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B1B569-2CF8-4A16-B16E-AEDAC07690CC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600763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4C54D1-2641-4F7F-9F33-256CB14701D5}" type="datetimeFigureOut">
              <a:rPr lang="en-GB" smtClean="0"/>
              <a:t>10/04/2023</a:t>
            </a:fld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B1B569-2CF8-4A16-B16E-AEDAC07690CC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36838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4C54D1-2641-4F7F-9F33-256CB14701D5}" type="datetimeFigureOut">
              <a:rPr lang="en-GB" smtClean="0"/>
              <a:t>10/04/2023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B1B569-2CF8-4A16-B16E-AEDAC07690CC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359527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4C54D1-2641-4F7F-9F33-256CB14701D5}" type="datetimeFigureOut">
              <a:rPr lang="en-GB" smtClean="0"/>
              <a:t>10/04/2023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B1B569-2CF8-4A16-B16E-AEDAC07690CC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383683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4C54D1-2641-4F7F-9F33-256CB14701D5}" type="datetimeFigureOut">
              <a:rPr lang="en-GB" smtClean="0"/>
              <a:t>10/04/2023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B1B569-2CF8-4A16-B16E-AEDAC07690CC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616030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image" Target="../media/image2.png"/><Relationship Id="rId7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10" Type="http://schemas.openxmlformats.org/officeDocument/2006/relationships/image" Target="../media/image7.png"/><Relationship Id="rId4" Type="http://schemas.openxmlformats.org/officeDocument/2006/relationships/image" Target="../media/image7.png"/><Relationship Id="rId9" Type="http://schemas.openxmlformats.org/officeDocument/2006/relationships/image" Target="../media/image6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https://keystagewiki.com/index.php/GCSE_Physics_Required_Practical:_Investigating_Resistance" TargetMode="External"/><Relationship Id="rId7" Type="http://schemas.openxmlformats.org/officeDocument/2006/relationships/image" Target="../media/image8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11" Type="http://schemas.openxmlformats.org/officeDocument/2006/relationships/hyperlink" Target="http://norab.tacle.getap.licuk.mohammedshrine.org/in-a-series-circuit.html" TargetMode="External"/><Relationship Id="rId5" Type="http://schemas.openxmlformats.org/officeDocument/2006/relationships/image" Target="../media/image9.png"/><Relationship Id="rId10" Type="http://schemas.openxmlformats.org/officeDocument/2006/relationships/image" Target="../media/image11.png"/><Relationship Id="rId9" Type="http://schemas.openxmlformats.org/officeDocument/2006/relationships/image" Target="../media/image10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png"/><Relationship Id="rId3" Type="http://schemas.microsoft.com/office/2007/relationships/hdphoto" Target="../media/hdphoto2.wdp"/><Relationship Id="rId7" Type="http://schemas.openxmlformats.org/officeDocument/2006/relationships/image" Target="../media/image15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4.png"/><Relationship Id="rId5" Type="http://schemas.microsoft.com/office/2007/relationships/hdphoto" Target="../media/hdphoto3.wdp"/><Relationship Id="rId10" Type="http://schemas.openxmlformats.org/officeDocument/2006/relationships/image" Target="../media/image170.png"/><Relationship Id="rId4" Type="http://schemas.openxmlformats.org/officeDocument/2006/relationships/image" Target="../media/image13.png"/><Relationship Id="rId9" Type="http://schemas.openxmlformats.org/officeDocument/2006/relationships/image" Target="../media/image1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2D5E2B18-32B6-6787-1729-595594116E9E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9147" t="16699" b="16075"/>
          <a:stretch/>
        </p:blipFill>
        <p:spPr>
          <a:xfrm>
            <a:off x="4173747" y="1647338"/>
            <a:ext cx="4960265" cy="917566"/>
          </a:xfrm>
          <a:prstGeom prst="rect">
            <a:avLst/>
          </a:prstGeom>
        </p:spPr>
      </p:pic>
      <p:graphicFrame>
        <p:nvGraphicFramePr>
          <p:cNvPr id="37" name="Table 37">
            <a:extLst>
              <a:ext uri="{FF2B5EF4-FFF2-40B4-BE49-F238E27FC236}">
                <a16:creationId xmlns:a16="http://schemas.microsoft.com/office/drawing/2014/main" id="{CF467137-8D5E-4173-BBC8-7EEB4498D02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66009133"/>
              </p:ext>
            </p:extLst>
          </p:nvPr>
        </p:nvGraphicFramePr>
        <p:xfrm>
          <a:off x="72652" y="1232527"/>
          <a:ext cx="4004772" cy="2331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34924">
                  <a:extLst>
                    <a:ext uri="{9D8B030D-6E8A-4147-A177-3AD203B41FA5}">
                      <a16:colId xmlns:a16="http://schemas.microsoft.com/office/drawing/2014/main" val="2982919551"/>
                    </a:ext>
                  </a:extLst>
                </a:gridCol>
                <a:gridCol w="1334924">
                  <a:extLst>
                    <a:ext uri="{9D8B030D-6E8A-4147-A177-3AD203B41FA5}">
                      <a16:colId xmlns:a16="http://schemas.microsoft.com/office/drawing/2014/main" val="4247143913"/>
                    </a:ext>
                  </a:extLst>
                </a:gridCol>
                <a:gridCol w="1334924">
                  <a:extLst>
                    <a:ext uri="{9D8B030D-6E8A-4147-A177-3AD203B41FA5}">
                      <a16:colId xmlns:a16="http://schemas.microsoft.com/office/drawing/2014/main" val="170105655"/>
                    </a:ext>
                  </a:extLst>
                </a:gridCol>
              </a:tblGrid>
              <a:tr h="466384">
                <a:tc>
                  <a:txBody>
                    <a:bodyPr/>
                    <a:lstStyle/>
                    <a:p>
                      <a:pPr algn="l"/>
                      <a:r>
                        <a:rPr lang="en-GB" sz="1200" b="0" dirty="0">
                          <a:solidFill>
                            <a:schemeClr val="tx1"/>
                          </a:solidFill>
                        </a:rPr>
                        <a:t>switch (open)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200" b="0" dirty="0">
                          <a:solidFill>
                            <a:schemeClr val="tx1"/>
                          </a:solidFill>
                        </a:rPr>
                        <a:t>voltmeter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200" b="0" dirty="0">
                          <a:solidFill>
                            <a:schemeClr val="tx1"/>
                          </a:solidFill>
                        </a:rPr>
                        <a:t>LED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87684474"/>
                  </a:ext>
                </a:extLst>
              </a:tr>
              <a:tr h="466384">
                <a:tc>
                  <a:txBody>
                    <a:bodyPr/>
                    <a:lstStyle/>
                    <a:p>
                      <a:pPr algn="l"/>
                      <a:r>
                        <a:rPr lang="en-GB" sz="1200" b="0" dirty="0">
                          <a:solidFill>
                            <a:schemeClr val="tx1"/>
                          </a:solidFill>
                        </a:rPr>
                        <a:t>switch (closed)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200" b="0" dirty="0">
                          <a:solidFill>
                            <a:schemeClr val="tx1"/>
                          </a:solidFill>
                        </a:rPr>
                        <a:t>ammeter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200" b="0" dirty="0">
                          <a:solidFill>
                            <a:schemeClr val="tx1"/>
                          </a:solidFill>
                        </a:rPr>
                        <a:t>diode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80602494"/>
                  </a:ext>
                </a:extLst>
              </a:tr>
              <a:tr h="466384">
                <a:tc>
                  <a:txBody>
                    <a:bodyPr/>
                    <a:lstStyle/>
                    <a:p>
                      <a:pPr algn="l"/>
                      <a:r>
                        <a:rPr lang="en-GB" sz="1200" b="0" dirty="0">
                          <a:solidFill>
                            <a:schemeClr val="tx1"/>
                          </a:solidFill>
                        </a:rPr>
                        <a:t>cell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200" b="0" dirty="0">
                          <a:solidFill>
                            <a:schemeClr val="tx1"/>
                          </a:solidFill>
                        </a:rPr>
                        <a:t>resistor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200" b="0" dirty="0">
                          <a:solidFill>
                            <a:schemeClr val="tx1"/>
                          </a:solidFill>
                        </a:rPr>
                        <a:t>LDR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58387015"/>
                  </a:ext>
                </a:extLst>
              </a:tr>
              <a:tr h="466384">
                <a:tc>
                  <a:txBody>
                    <a:bodyPr/>
                    <a:lstStyle/>
                    <a:p>
                      <a:pPr algn="l"/>
                      <a:r>
                        <a:rPr lang="en-GB" sz="1200" b="0" dirty="0">
                          <a:solidFill>
                            <a:schemeClr val="tx1"/>
                          </a:solidFill>
                        </a:rPr>
                        <a:t>battery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200" b="0" dirty="0">
                          <a:solidFill>
                            <a:schemeClr val="tx1"/>
                          </a:solidFill>
                        </a:rPr>
                        <a:t>variable resistor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200" b="0" dirty="0">
                          <a:solidFill>
                            <a:schemeClr val="tx1"/>
                          </a:solidFill>
                        </a:rPr>
                        <a:t>fuse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38490519"/>
                  </a:ext>
                </a:extLst>
              </a:tr>
              <a:tr h="466384">
                <a:tc>
                  <a:txBody>
                    <a:bodyPr/>
                    <a:lstStyle/>
                    <a:p>
                      <a:pPr algn="l"/>
                      <a:r>
                        <a:rPr lang="en-GB" sz="1200" b="0" dirty="0">
                          <a:solidFill>
                            <a:schemeClr val="tx1"/>
                          </a:solidFill>
                        </a:rPr>
                        <a:t>lamp/bulb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200" b="0" dirty="0">
                          <a:solidFill>
                            <a:schemeClr val="tx1"/>
                          </a:solidFill>
                        </a:rPr>
                        <a:t>thermistor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GB" sz="12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61113920"/>
                  </a:ext>
                </a:extLst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0" y="0"/>
            <a:ext cx="3074820" cy="52322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GB" sz="2800" b="1" dirty="0">
                <a:cs typeface="Calibri"/>
              </a:rPr>
              <a:t>Circuit Electricity 1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8579" y="468268"/>
            <a:ext cx="4034807" cy="40011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GB" sz="2000" b="1" dirty="0"/>
              <a:t>1. </a:t>
            </a:r>
            <a:r>
              <a:rPr lang="en-GB" sz="2000" b="1" dirty="0">
                <a:ea typeface="+mn-lt"/>
                <a:cs typeface="+mn-lt"/>
              </a:rPr>
              <a:t>Circuit symbols</a:t>
            </a:r>
            <a:endParaRPr lang="en-GB" sz="2000" dirty="0">
              <a:ea typeface="+mn-lt"/>
              <a:cs typeface="+mn-lt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35254" y="789743"/>
            <a:ext cx="4004771" cy="4616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GB" sz="1200" dirty="0">
                <a:cs typeface="Calibri"/>
              </a:rPr>
              <a:t>You must be able to remember the circuit symbols for these components, and use them when drawing a circuit:</a:t>
            </a:r>
            <a:endParaRPr lang="en-US" dirty="0"/>
          </a:p>
        </p:txBody>
      </p:sp>
      <p:cxnSp>
        <p:nvCxnSpPr>
          <p:cNvPr id="40" name="Straight Connector 39"/>
          <p:cNvCxnSpPr/>
          <p:nvPr/>
        </p:nvCxnSpPr>
        <p:spPr>
          <a:xfrm flipH="1">
            <a:off x="4139952" y="0"/>
            <a:ext cx="11486" cy="685817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AD0CDCDE-897F-4629-BCF1-02710DC041AC}"/>
              </a:ext>
            </a:extLst>
          </p:cNvPr>
          <p:cNvSpPr txBox="1"/>
          <p:nvPr/>
        </p:nvSpPr>
        <p:spPr>
          <a:xfrm>
            <a:off x="-4194822" y="1112188"/>
            <a:ext cx="3811531" cy="23852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endParaRPr lang="en-GB" sz="950" dirty="0">
              <a:latin typeface="Arial"/>
              <a:cs typeface="Arial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1655C1D4-4890-4175-BFC6-EE5ABD5D3D87}"/>
              </a:ext>
            </a:extLst>
          </p:cNvPr>
          <p:cNvSpPr txBox="1"/>
          <p:nvPr/>
        </p:nvSpPr>
        <p:spPr>
          <a:xfrm>
            <a:off x="30533" y="4423348"/>
            <a:ext cx="4088524" cy="1200329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>
                <a:cs typeface="Calibri"/>
              </a:rPr>
              <a:t>Current is the </a:t>
            </a:r>
            <a:r>
              <a:rPr lang="en-GB" sz="1200" b="1" dirty="0">
                <a:cs typeface="Calibri"/>
              </a:rPr>
              <a:t>flow of electrical charge </a:t>
            </a:r>
            <a:r>
              <a:rPr lang="en-GB" sz="1200" dirty="0">
                <a:cs typeface="Calibri"/>
              </a:rPr>
              <a:t>around a circuit.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>
                <a:cs typeface="Calibri"/>
              </a:rPr>
              <a:t>It’s measured in </a:t>
            </a:r>
            <a:r>
              <a:rPr lang="en-GB" sz="1200" b="1" dirty="0">
                <a:cs typeface="Calibri"/>
              </a:rPr>
              <a:t>amps (A) </a:t>
            </a:r>
            <a:r>
              <a:rPr lang="en-GB" sz="1200" dirty="0">
                <a:cs typeface="Calibri"/>
              </a:rPr>
              <a:t>using an </a:t>
            </a:r>
            <a:r>
              <a:rPr lang="en-GB" sz="1200" b="1" dirty="0">
                <a:cs typeface="Calibri"/>
              </a:rPr>
              <a:t>ammeter connected in series with the component.</a:t>
            </a:r>
            <a:endParaRPr lang="en-GB" sz="1200" dirty="0">
              <a:cs typeface="Calibri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>
                <a:cs typeface="Calibri"/>
              </a:rPr>
              <a:t>A circuit must include a </a:t>
            </a:r>
            <a:r>
              <a:rPr lang="en-GB" sz="1200" b="1" dirty="0">
                <a:cs typeface="Calibri"/>
              </a:rPr>
              <a:t>source of potential difference </a:t>
            </a:r>
            <a:r>
              <a:rPr lang="en-GB" sz="1200" dirty="0">
                <a:cs typeface="Calibri"/>
              </a:rPr>
              <a:t>(a power source) in order for current to flow.</a:t>
            </a:r>
          </a:p>
          <a:p>
            <a:r>
              <a:rPr lang="en-GB" sz="1200" dirty="0">
                <a:cs typeface="Calibri"/>
              </a:rPr>
              <a:t>We can calculate the charge flow using:</a:t>
            </a:r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id="{D4D73B03-BC5C-4276-A196-F690A8D1A9F0}"/>
              </a:ext>
            </a:extLst>
          </p:cNvPr>
          <p:cNvGrpSpPr/>
          <p:nvPr/>
        </p:nvGrpSpPr>
        <p:grpSpPr>
          <a:xfrm>
            <a:off x="3040850" y="5928037"/>
            <a:ext cx="991701" cy="895735"/>
            <a:chOff x="4188153" y="1646750"/>
            <a:chExt cx="991701" cy="895735"/>
          </a:xfrm>
        </p:grpSpPr>
        <p:pic>
          <p:nvPicPr>
            <p:cNvPr id="31" name="Picture 31" descr="A picture containing game&#10;&#10;Description generated with very high confidence">
              <a:extLst>
                <a:ext uri="{FF2B5EF4-FFF2-40B4-BE49-F238E27FC236}">
                  <a16:creationId xmlns:a16="http://schemas.microsoft.com/office/drawing/2014/main" id="{6BCD6715-D4DA-4D8D-9BF8-5306ED1538DD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4188153" y="1646750"/>
              <a:ext cx="991701" cy="864957"/>
            </a:xfrm>
            <a:prstGeom prst="rect">
              <a:avLst/>
            </a:prstGeom>
          </p:spPr>
        </p:pic>
        <p:sp>
          <p:nvSpPr>
            <p:cNvPr id="33" name="TextBox 32">
              <a:extLst>
                <a:ext uri="{FF2B5EF4-FFF2-40B4-BE49-F238E27FC236}">
                  <a16:creationId xmlns:a16="http://schemas.microsoft.com/office/drawing/2014/main" id="{BB711E26-7F32-4CE6-801E-CB51DD6058FF}"/>
                </a:ext>
              </a:extLst>
            </p:cNvPr>
            <p:cNvSpPr txBox="1"/>
            <p:nvPr/>
          </p:nvSpPr>
          <p:spPr>
            <a:xfrm>
              <a:off x="4520994" y="1818410"/>
              <a:ext cx="353813" cy="369332"/>
            </a:xfrm>
            <a:prstGeom prst="rect">
              <a:avLst/>
            </a:prstGeom>
            <a:noFill/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en-GB" b="1" dirty="0">
                  <a:solidFill>
                    <a:srgbClr val="7030A0"/>
                  </a:solidFill>
                  <a:cs typeface="Calibri"/>
                </a:rPr>
                <a:t>Q</a:t>
              </a:r>
            </a:p>
          </p:txBody>
        </p:sp>
        <p:sp>
          <p:nvSpPr>
            <p:cNvPr id="46" name="TextBox 45">
              <a:extLst>
                <a:ext uri="{FF2B5EF4-FFF2-40B4-BE49-F238E27FC236}">
                  <a16:creationId xmlns:a16="http://schemas.microsoft.com/office/drawing/2014/main" id="{69CFDAD5-4E12-4AD9-A348-3756D15CBCB3}"/>
                </a:ext>
              </a:extLst>
            </p:cNvPr>
            <p:cNvSpPr txBox="1"/>
            <p:nvPr/>
          </p:nvSpPr>
          <p:spPr>
            <a:xfrm>
              <a:off x="4405861" y="2173153"/>
              <a:ext cx="202036" cy="369332"/>
            </a:xfrm>
            <a:prstGeom prst="rect">
              <a:avLst/>
            </a:prstGeom>
            <a:noFill/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en-GB" b="1" dirty="0">
                  <a:solidFill>
                    <a:srgbClr val="7030A0"/>
                  </a:solidFill>
                  <a:cs typeface="Calibri"/>
                </a:rPr>
                <a:t>I</a:t>
              </a:r>
            </a:p>
          </p:txBody>
        </p:sp>
        <p:sp>
          <p:nvSpPr>
            <p:cNvPr id="47" name="TextBox 46">
              <a:extLst>
                <a:ext uri="{FF2B5EF4-FFF2-40B4-BE49-F238E27FC236}">
                  <a16:creationId xmlns:a16="http://schemas.microsoft.com/office/drawing/2014/main" id="{7B3B97A0-200D-4278-AFD9-867F75C4775B}"/>
                </a:ext>
              </a:extLst>
            </p:cNvPr>
            <p:cNvSpPr txBox="1"/>
            <p:nvPr/>
          </p:nvSpPr>
          <p:spPr>
            <a:xfrm>
              <a:off x="4771677" y="2173153"/>
              <a:ext cx="255299" cy="369332"/>
            </a:xfrm>
            <a:prstGeom prst="rect">
              <a:avLst/>
            </a:prstGeom>
            <a:noFill/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en-GB" b="1" dirty="0">
                  <a:solidFill>
                    <a:srgbClr val="7030A0"/>
                  </a:solidFill>
                  <a:cs typeface="Calibri"/>
                </a:rPr>
                <a:t>t</a:t>
              </a:r>
            </a:p>
          </p:txBody>
        </p:sp>
      </p:grpSp>
      <p:grpSp>
        <p:nvGrpSpPr>
          <p:cNvPr id="36" name="Group 35">
            <a:extLst>
              <a:ext uri="{FF2B5EF4-FFF2-40B4-BE49-F238E27FC236}">
                <a16:creationId xmlns:a16="http://schemas.microsoft.com/office/drawing/2014/main" id="{F132492E-AE67-4767-B66B-C93C0A25C2B6}"/>
              </a:ext>
            </a:extLst>
          </p:cNvPr>
          <p:cNvGrpSpPr/>
          <p:nvPr/>
        </p:nvGrpSpPr>
        <p:grpSpPr>
          <a:xfrm>
            <a:off x="-29198" y="5508144"/>
            <a:ext cx="3767677" cy="938256"/>
            <a:chOff x="4851023" y="1616464"/>
            <a:chExt cx="3767677" cy="938256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7" name="TextBox 26">
                  <a:extLst>
                    <a:ext uri="{FF2B5EF4-FFF2-40B4-BE49-F238E27FC236}">
                      <a16:creationId xmlns:a16="http://schemas.microsoft.com/office/drawing/2014/main" id="{CF7EF8C0-9B81-478E-9997-F4746D71D8C7}"/>
                    </a:ext>
                  </a:extLst>
                </p:cNvPr>
                <p:cNvSpPr txBox="1"/>
                <p:nvPr/>
              </p:nvSpPr>
              <p:spPr>
                <a:xfrm>
                  <a:off x="5248178" y="2246943"/>
                  <a:ext cx="2979907" cy="307777"/>
                </a:xfrm>
                <a:prstGeom prst="rect">
                  <a:avLst/>
                </a:prstGeom>
                <a:noFill/>
              </p:spPr>
              <p:txBody>
    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    <a:prstTxWarp prst="textNoShape">
                    <a:avLst/>
                  </a:prstTxWarp>
                  <a:spAutoFit/>
                </a:bodyPr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1400" b="1" i="1" dirty="0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  <a:cs typeface="Calibri"/>
                          </a:rPr>
                          <m:t>𝒄𝒉𝒂𝒓𝒈𝒆</m:t>
                        </m:r>
                        <m:r>
                          <a:rPr lang="en-GB" sz="1400" b="1" i="1" dirty="0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  <a:cs typeface="Calibri"/>
                          </a:rPr>
                          <m:t> </m:t>
                        </m:r>
                        <m:r>
                          <a:rPr lang="en-GB" sz="1400" b="1" i="1" dirty="0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  <a:cs typeface="Calibri"/>
                          </a:rPr>
                          <m:t>𝒇𝒍𝒐𝒘</m:t>
                        </m:r>
                        <m:r>
                          <a:rPr lang="en-GB" sz="1400" b="1" i="1" dirty="0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  <a:cs typeface="Calibri"/>
                          </a:rPr>
                          <m:t> = </m:t>
                        </m:r>
                        <m:r>
                          <a:rPr lang="en-GB" sz="1400" b="1" i="1" dirty="0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  <a:cs typeface="Calibri"/>
                          </a:rPr>
                          <m:t>𝒄𝒖𝒓𝒓𝒆𝒏𝒕</m:t>
                        </m:r>
                        <m:r>
                          <a:rPr lang="en-GB" sz="1400" b="1" i="1" dirty="0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  <a:cs typeface="Calibri"/>
                          </a:rPr>
                          <m:t> × </m:t>
                        </m:r>
                        <m:r>
                          <a:rPr lang="en-GB" sz="1400" b="1" i="1" dirty="0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  <a:cs typeface="Calibri"/>
                          </a:rPr>
                          <m:t>𝒕𝒊𝒎𝒆</m:t>
                        </m:r>
                      </m:oMath>
                    </m:oMathPara>
                  </a14:m>
                  <a:endParaRPr lang="en-GB" sz="1400" b="1" i="1" dirty="0">
                    <a:solidFill>
                      <a:srgbClr val="7030A0"/>
                    </a:solidFill>
                    <a:cs typeface="Calibri"/>
                  </a:endParaRPr>
                </a:p>
              </p:txBody>
            </p:sp>
          </mc:Choice>
          <mc:Fallback xmlns="">
            <p:sp>
              <p:nvSpPr>
                <p:cNvPr id="27" name="TextBox 26">
                  <a:extLst>
                    <a:ext uri="{FF2B5EF4-FFF2-40B4-BE49-F238E27FC236}">
                      <a16:creationId xmlns:a16="http://schemas.microsoft.com/office/drawing/2014/main" id="{CF7EF8C0-9B81-478E-9997-F4746D71D8C7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248178" y="2246943"/>
                  <a:ext cx="2979907" cy="307777"/>
                </a:xfrm>
                <a:prstGeom prst="rect">
                  <a:avLst/>
                </a:prstGeom>
                <a:blipFill>
                  <a:blip r:embed="rId4"/>
                  <a:stretch>
                    <a:fillRect b="-8000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50" name="TextBox 49">
              <a:extLst>
                <a:ext uri="{FF2B5EF4-FFF2-40B4-BE49-F238E27FC236}">
                  <a16:creationId xmlns:a16="http://schemas.microsoft.com/office/drawing/2014/main" id="{AF7656DE-462C-473E-9D7C-E9131CA5E69B}"/>
                </a:ext>
              </a:extLst>
            </p:cNvPr>
            <p:cNvSpPr txBox="1"/>
            <p:nvPr/>
          </p:nvSpPr>
          <p:spPr>
            <a:xfrm>
              <a:off x="7561906" y="1616464"/>
              <a:ext cx="1056794" cy="461665"/>
            </a:xfrm>
            <a:prstGeom prst="rect">
              <a:avLst/>
            </a:prstGeom>
            <a:noFill/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en-GB" sz="1200" dirty="0">
                  <a:solidFill>
                    <a:srgbClr val="0070C0"/>
                  </a:solidFill>
                  <a:cs typeface="Calibri"/>
                </a:rPr>
                <a:t>t, measured in seconds (s)</a:t>
              </a:r>
            </a:p>
          </p:txBody>
        </p:sp>
        <p:grpSp>
          <p:nvGrpSpPr>
            <p:cNvPr id="20" name="Group 19">
              <a:extLst>
                <a:ext uri="{FF2B5EF4-FFF2-40B4-BE49-F238E27FC236}">
                  <a16:creationId xmlns:a16="http://schemas.microsoft.com/office/drawing/2014/main" id="{EF4D1FDA-31C8-4B5F-9D8D-E5CE77B10A65}"/>
                </a:ext>
              </a:extLst>
            </p:cNvPr>
            <p:cNvGrpSpPr/>
            <p:nvPr/>
          </p:nvGrpSpPr>
          <p:grpSpPr>
            <a:xfrm>
              <a:off x="4851023" y="1671407"/>
              <a:ext cx="1204745" cy="627372"/>
              <a:chOff x="4851023" y="1671407"/>
              <a:chExt cx="1204745" cy="627372"/>
            </a:xfrm>
          </p:grpSpPr>
          <p:sp>
            <p:nvSpPr>
              <p:cNvPr id="44" name="TextBox 43">
                <a:extLst>
                  <a:ext uri="{FF2B5EF4-FFF2-40B4-BE49-F238E27FC236}">
                    <a16:creationId xmlns:a16="http://schemas.microsoft.com/office/drawing/2014/main" id="{AF8FC891-9FA6-4B30-A699-07F389511431}"/>
                  </a:ext>
                </a:extLst>
              </p:cNvPr>
              <p:cNvSpPr txBox="1"/>
              <p:nvPr/>
            </p:nvSpPr>
            <p:spPr>
              <a:xfrm>
                <a:off x="4851023" y="1671407"/>
                <a:ext cx="1204745" cy="461665"/>
              </a:xfrm>
              <a:prstGeom prst="rect">
                <a:avLst/>
              </a:prstGeom>
              <a:noFill/>
            </p:spPr>
            <p:txBody>
  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spAutoFit/>
              </a:bodyPr>
              <a:lstStyle/>
              <a:p>
                <a:pPr algn="ctr"/>
                <a:r>
                  <a:rPr lang="en-GB" sz="1200" dirty="0">
                    <a:solidFill>
                      <a:srgbClr val="0070C0"/>
                    </a:solidFill>
                    <a:cs typeface="Calibri"/>
                  </a:rPr>
                  <a:t>Q, measured in Coulombs (C)</a:t>
                </a:r>
              </a:p>
            </p:txBody>
          </p:sp>
          <p:cxnSp>
            <p:nvCxnSpPr>
              <p:cNvPr id="52" name="Straight Arrow Connector 51">
                <a:extLst>
                  <a:ext uri="{FF2B5EF4-FFF2-40B4-BE49-F238E27FC236}">
                    <a16:creationId xmlns:a16="http://schemas.microsoft.com/office/drawing/2014/main" id="{D3E10C66-F09D-437D-B43B-178941826D4E}"/>
                  </a:ext>
                </a:extLst>
              </p:cNvPr>
              <p:cNvCxnSpPr>
                <a:cxnSpLocks/>
                <a:stCxn id="44" idx="2"/>
              </p:cNvCxnSpPr>
              <p:nvPr/>
            </p:nvCxnSpPr>
            <p:spPr>
              <a:xfrm>
                <a:off x="5453396" y="2133072"/>
                <a:ext cx="182483" cy="165707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8" name="Group 27">
              <a:extLst>
                <a:ext uri="{FF2B5EF4-FFF2-40B4-BE49-F238E27FC236}">
                  <a16:creationId xmlns:a16="http://schemas.microsoft.com/office/drawing/2014/main" id="{7C849F5B-7101-428F-807D-9148FE437A67}"/>
                </a:ext>
              </a:extLst>
            </p:cNvPr>
            <p:cNvGrpSpPr/>
            <p:nvPr/>
          </p:nvGrpSpPr>
          <p:grpSpPr>
            <a:xfrm>
              <a:off x="6533752" y="1654390"/>
              <a:ext cx="948393" cy="644317"/>
              <a:chOff x="6533752" y="1654390"/>
              <a:chExt cx="948393" cy="644317"/>
            </a:xfrm>
          </p:grpSpPr>
          <p:sp>
            <p:nvSpPr>
              <p:cNvPr id="49" name="TextBox 48">
                <a:extLst>
                  <a:ext uri="{FF2B5EF4-FFF2-40B4-BE49-F238E27FC236}">
                    <a16:creationId xmlns:a16="http://schemas.microsoft.com/office/drawing/2014/main" id="{4A75C93F-4A26-4975-8575-FE026622F5C4}"/>
                  </a:ext>
                </a:extLst>
              </p:cNvPr>
              <p:cNvSpPr txBox="1"/>
              <p:nvPr/>
            </p:nvSpPr>
            <p:spPr>
              <a:xfrm>
                <a:off x="6533752" y="1654390"/>
                <a:ext cx="948393" cy="461665"/>
              </a:xfrm>
              <a:prstGeom prst="rect">
                <a:avLst/>
              </a:prstGeom>
              <a:noFill/>
            </p:spPr>
            <p:txBody>
  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spAutoFit/>
              </a:bodyPr>
              <a:lstStyle/>
              <a:p>
                <a:pPr algn="ctr"/>
                <a:r>
                  <a:rPr lang="en-GB" sz="1200" dirty="0">
                    <a:solidFill>
                      <a:srgbClr val="0070C0"/>
                    </a:solidFill>
                    <a:cs typeface="Calibri"/>
                  </a:rPr>
                  <a:t>I, measured in amps (A)</a:t>
                </a:r>
              </a:p>
            </p:txBody>
          </p:sp>
          <p:cxnSp>
            <p:nvCxnSpPr>
              <p:cNvPr id="55" name="Straight Arrow Connector 54">
                <a:extLst>
                  <a:ext uri="{FF2B5EF4-FFF2-40B4-BE49-F238E27FC236}">
                    <a16:creationId xmlns:a16="http://schemas.microsoft.com/office/drawing/2014/main" id="{657BE73B-A8DF-4CE5-9654-FE78ECE76D4B}"/>
                  </a:ext>
                </a:extLst>
              </p:cNvPr>
              <p:cNvCxnSpPr>
                <a:cxnSpLocks/>
                <a:stCxn id="49" idx="2"/>
              </p:cNvCxnSpPr>
              <p:nvPr/>
            </p:nvCxnSpPr>
            <p:spPr>
              <a:xfrm>
                <a:off x="7007949" y="2116055"/>
                <a:ext cx="172705" cy="182652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cxnSp>
        <p:nvCxnSpPr>
          <p:cNvPr id="56" name="Straight Arrow Connector 55">
            <a:extLst>
              <a:ext uri="{FF2B5EF4-FFF2-40B4-BE49-F238E27FC236}">
                <a16:creationId xmlns:a16="http://schemas.microsoft.com/office/drawing/2014/main" id="{3D7F8418-10CF-4106-AA5B-8FCC2CC70FF8}"/>
              </a:ext>
            </a:extLst>
          </p:cNvPr>
          <p:cNvCxnSpPr>
            <a:cxnSpLocks/>
            <a:stCxn id="50" idx="2"/>
          </p:cNvCxnSpPr>
          <p:nvPr/>
        </p:nvCxnSpPr>
        <p:spPr>
          <a:xfrm flipH="1">
            <a:off x="3002857" y="5969809"/>
            <a:ext cx="207225" cy="20779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TextBox 56">
            <a:extLst>
              <a:ext uri="{FF2B5EF4-FFF2-40B4-BE49-F238E27FC236}">
                <a16:creationId xmlns:a16="http://schemas.microsoft.com/office/drawing/2014/main" id="{08C472F9-DB84-494F-957D-C4290026FB5E}"/>
              </a:ext>
            </a:extLst>
          </p:cNvPr>
          <p:cNvSpPr txBox="1"/>
          <p:nvPr/>
        </p:nvSpPr>
        <p:spPr>
          <a:xfrm>
            <a:off x="-13857" y="6539653"/>
            <a:ext cx="606176" cy="307777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GB" sz="1400" b="1" dirty="0">
                <a:solidFill>
                  <a:schemeClr val="bg1"/>
                </a:solidFill>
                <a:cs typeface="Calibri"/>
              </a:rPr>
              <a:t>Learn</a:t>
            </a:r>
          </a:p>
        </p:txBody>
      </p:sp>
      <p:grpSp>
        <p:nvGrpSpPr>
          <p:cNvPr id="87" name="Group 86">
            <a:extLst>
              <a:ext uri="{FF2B5EF4-FFF2-40B4-BE49-F238E27FC236}">
                <a16:creationId xmlns:a16="http://schemas.microsoft.com/office/drawing/2014/main" id="{799C057F-9479-4D67-A4AF-0EE361FE827D}"/>
              </a:ext>
            </a:extLst>
          </p:cNvPr>
          <p:cNvGrpSpPr/>
          <p:nvPr/>
        </p:nvGrpSpPr>
        <p:grpSpPr>
          <a:xfrm>
            <a:off x="530485" y="1237186"/>
            <a:ext cx="3508569" cy="2295372"/>
            <a:chOff x="539813" y="1489582"/>
            <a:chExt cx="3508569" cy="2295372"/>
          </a:xfrm>
        </p:grpSpPr>
        <p:pic>
          <p:nvPicPr>
            <p:cNvPr id="43" name="Picture 42">
              <a:extLst>
                <a:ext uri="{FF2B5EF4-FFF2-40B4-BE49-F238E27FC236}">
                  <a16:creationId xmlns:a16="http://schemas.microsoft.com/office/drawing/2014/main" id="{E2C1C879-B5ED-4F13-8555-0A756B5DE5B9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l="2046" r="78469" b="93855"/>
            <a:stretch/>
          </p:blipFill>
          <p:spPr>
            <a:xfrm>
              <a:off x="567827" y="1701407"/>
              <a:ext cx="861894" cy="242218"/>
            </a:xfrm>
            <a:prstGeom prst="rect">
              <a:avLst/>
            </a:prstGeom>
          </p:spPr>
        </p:pic>
        <p:pic>
          <p:nvPicPr>
            <p:cNvPr id="67" name="Picture 66">
              <a:extLst>
                <a:ext uri="{FF2B5EF4-FFF2-40B4-BE49-F238E27FC236}">
                  <a16:creationId xmlns:a16="http://schemas.microsoft.com/office/drawing/2014/main" id="{AB0B6424-BAD5-4EA8-8D23-83539136F521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l="32154" t="805" r="50684" b="93050"/>
            <a:stretch/>
          </p:blipFill>
          <p:spPr>
            <a:xfrm>
              <a:off x="539813" y="2163808"/>
              <a:ext cx="861894" cy="274985"/>
            </a:xfrm>
            <a:prstGeom prst="rect">
              <a:avLst/>
            </a:prstGeom>
          </p:spPr>
        </p:pic>
        <p:pic>
          <p:nvPicPr>
            <p:cNvPr id="70" name="Picture 69">
              <a:extLst>
                <a:ext uri="{FF2B5EF4-FFF2-40B4-BE49-F238E27FC236}">
                  <a16:creationId xmlns:a16="http://schemas.microsoft.com/office/drawing/2014/main" id="{A8B7B342-02DA-4442-B21B-443A60AEE703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l="62449" t="851" r="21042" b="93004"/>
            <a:stretch/>
          </p:blipFill>
          <p:spPr>
            <a:xfrm>
              <a:off x="566430" y="3512083"/>
              <a:ext cx="822681" cy="272871"/>
            </a:xfrm>
            <a:prstGeom prst="rect">
              <a:avLst/>
            </a:prstGeom>
          </p:spPr>
        </p:pic>
        <p:pic>
          <p:nvPicPr>
            <p:cNvPr id="71" name="Picture 70">
              <a:extLst>
                <a:ext uri="{FF2B5EF4-FFF2-40B4-BE49-F238E27FC236}">
                  <a16:creationId xmlns:a16="http://schemas.microsoft.com/office/drawing/2014/main" id="{F88D41BD-A9D9-4EF1-AEAD-9A7C75D5C068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l="2928" t="21473" r="81544" b="72063"/>
            <a:stretch/>
          </p:blipFill>
          <p:spPr>
            <a:xfrm>
              <a:off x="1907705" y="1626978"/>
              <a:ext cx="794444" cy="294717"/>
            </a:xfrm>
            <a:prstGeom prst="rect">
              <a:avLst/>
            </a:prstGeom>
          </p:spPr>
        </p:pic>
        <p:pic>
          <p:nvPicPr>
            <p:cNvPr id="72" name="Picture 71">
              <a:extLst>
                <a:ext uri="{FF2B5EF4-FFF2-40B4-BE49-F238E27FC236}">
                  <a16:creationId xmlns:a16="http://schemas.microsoft.com/office/drawing/2014/main" id="{C5D9ED96-C70F-4DEF-8DF6-172680DD3912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l="32301" t="21200" r="51064" b="72336"/>
            <a:stretch/>
          </p:blipFill>
          <p:spPr>
            <a:xfrm>
              <a:off x="1863857" y="2094196"/>
              <a:ext cx="861894" cy="298466"/>
            </a:xfrm>
            <a:prstGeom prst="rect">
              <a:avLst/>
            </a:prstGeom>
          </p:spPr>
        </p:pic>
        <p:pic>
          <p:nvPicPr>
            <p:cNvPr id="73" name="Picture 72">
              <a:extLst>
                <a:ext uri="{FF2B5EF4-FFF2-40B4-BE49-F238E27FC236}">
                  <a16:creationId xmlns:a16="http://schemas.microsoft.com/office/drawing/2014/main" id="{AAB9A2B2-3CA6-4D0D-BF9E-F5308B81CFE2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l="62061" t="21505" r="21148" b="72031"/>
            <a:stretch/>
          </p:blipFill>
          <p:spPr>
            <a:xfrm>
              <a:off x="1818580" y="2564725"/>
              <a:ext cx="892837" cy="306289"/>
            </a:xfrm>
            <a:prstGeom prst="rect">
              <a:avLst/>
            </a:prstGeom>
          </p:spPr>
        </p:pic>
        <p:pic>
          <p:nvPicPr>
            <p:cNvPr id="74" name="Picture 73">
              <a:extLst>
                <a:ext uri="{FF2B5EF4-FFF2-40B4-BE49-F238E27FC236}">
                  <a16:creationId xmlns:a16="http://schemas.microsoft.com/office/drawing/2014/main" id="{479BCA69-75E6-4B2F-B192-800626782B5A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l="62775" t="42618" r="21967" b="50359"/>
            <a:stretch/>
          </p:blipFill>
          <p:spPr>
            <a:xfrm>
              <a:off x="1979061" y="3030192"/>
              <a:ext cx="746690" cy="306289"/>
            </a:xfrm>
            <a:prstGeom prst="rect">
              <a:avLst/>
            </a:prstGeom>
          </p:spPr>
        </p:pic>
        <p:pic>
          <p:nvPicPr>
            <p:cNvPr id="75" name="Picture 74">
              <a:extLst>
                <a:ext uri="{FF2B5EF4-FFF2-40B4-BE49-F238E27FC236}">
                  <a16:creationId xmlns:a16="http://schemas.microsoft.com/office/drawing/2014/main" id="{4D4171A6-F589-4229-AC20-85DE5B4BBEE9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l="31815" t="43208" r="49723" b="50328"/>
            <a:stretch/>
          </p:blipFill>
          <p:spPr>
            <a:xfrm>
              <a:off x="1848218" y="3513614"/>
              <a:ext cx="860520" cy="268488"/>
            </a:xfrm>
            <a:prstGeom prst="rect">
              <a:avLst/>
            </a:prstGeom>
          </p:spPr>
        </p:pic>
        <p:pic>
          <p:nvPicPr>
            <p:cNvPr id="76" name="Picture 75">
              <a:extLst>
                <a:ext uri="{FF2B5EF4-FFF2-40B4-BE49-F238E27FC236}">
                  <a16:creationId xmlns:a16="http://schemas.microsoft.com/office/drawing/2014/main" id="{AC55991D-E704-4E24-A4BB-58CD04685B4D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l="62330" t="64687" r="20876" b="28849"/>
            <a:stretch/>
          </p:blipFill>
          <p:spPr>
            <a:xfrm>
              <a:off x="3141154" y="3007398"/>
              <a:ext cx="893019" cy="306289"/>
            </a:xfrm>
            <a:prstGeom prst="rect">
              <a:avLst/>
            </a:prstGeom>
          </p:spPr>
        </p:pic>
        <p:pic>
          <p:nvPicPr>
            <p:cNvPr id="77" name="Picture 76">
              <a:extLst>
                <a:ext uri="{FF2B5EF4-FFF2-40B4-BE49-F238E27FC236}">
                  <a16:creationId xmlns:a16="http://schemas.microsoft.com/office/drawing/2014/main" id="{8984C676-4526-44F9-9115-22C3ABDA6002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l="30662" t="60701" r="47807" b="26980"/>
            <a:stretch/>
          </p:blipFill>
          <p:spPr>
            <a:xfrm>
              <a:off x="3200815" y="1489582"/>
              <a:ext cx="847567" cy="432113"/>
            </a:xfrm>
            <a:prstGeom prst="rect">
              <a:avLst/>
            </a:prstGeom>
          </p:spPr>
        </p:pic>
        <p:pic>
          <p:nvPicPr>
            <p:cNvPr id="79" name="Picture 78">
              <a:extLst>
                <a:ext uri="{FF2B5EF4-FFF2-40B4-BE49-F238E27FC236}">
                  <a16:creationId xmlns:a16="http://schemas.microsoft.com/office/drawing/2014/main" id="{F3611184-6879-4A73-85B5-6207D42D5C87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l="1777" t="62989" r="79470" b="27167"/>
            <a:stretch/>
          </p:blipFill>
          <p:spPr>
            <a:xfrm>
              <a:off x="3219619" y="2011311"/>
              <a:ext cx="814554" cy="381003"/>
            </a:xfrm>
            <a:prstGeom prst="rect">
              <a:avLst/>
            </a:prstGeom>
          </p:spPr>
        </p:pic>
        <p:pic>
          <p:nvPicPr>
            <p:cNvPr id="80" name="Picture 79">
              <a:extLst>
                <a:ext uri="{FF2B5EF4-FFF2-40B4-BE49-F238E27FC236}">
                  <a16:creationId xmlns:a16="http://schemas.microsoft.com/office/drawing/2014/main" id="{87056903-1AEC-4C5E-BE73-4BAD5BD9E499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l="-126" t="38491" r="78595" b="48448"/>
            <a:stretch/>
          </p:blipFill>
          <p:spPr>
            <a:xfrm>
              <a:off x="3233302" y="2427157"/>
              <a:ext cx="806755" cy="436104"/>
            </a:xfrm>
            <a:prstGeom prst="rect">
              <a:avLst/>
            </a:prstGeom>
          </p:spPr>
        </p:pic>
        <p:grpSp>
          <p:nvGrpSpPr>
            <p:cNvPr id="85" name="Group 84">
              <a:extLst>
                <a:ext uri="{FF2B5EF4-FFF2-40B4-BE49-F238E27FC236}">
                  <a16:creationId xmlns:a16="http://schemas.microsoft.com/office/drawing/2014/main" id="{1B8A6556-CF28-4CC8-B719-A362DC684C94}"/>
                </a:ext>
              </a:extLst>
            </p:cNvPr>
            <p:cNvGrpSpPr/>
            <p:nvPr/>
          </p:nvGrpSpPr>
          <p:grpSpPr>
            <a:xfrm>
              <a:off x="578377" y="2508232"/>
              <a:ext cx="718318" cy="321275"/>
              <a:chOff x="578377" y="2508232"/>
              <a:chExt cx="718318" cy="321275"/>
            </a:xfrm>
          </p:grpSpPr>
          <p:pic>
            <p:nvPicPr>
              <p:cNvPr id="68" name="Picture 67">
                <a:extLst>
                  <a:ext uri="{FF2B5EF4-FFF2-40B4-BE49-F238E27FC236}">
                    <a16:creationId xmlns:a16="http://schemas.microsoft.com/office/drawing/2014/main" id="{61E30DFF-0741-4516-8946-7A4CFD51EDB4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5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</a:blip>
              <a:srcRect l="4244" t="86256" r="83513" b="7599"/>
              <a:stretch/>
            </p:blipFill>
            <p:spPr>
              <a:xfrm>
                <a:off x="578377" y="2508232"/>
                <a:ext cx="718318" cy="321275"/>
              </a:xfrm>
              <a:prstGeom prst="rect">
                <a:avLst/>
              </a:prstGeom>
            </p:spPr>
          </p:pic>
          <p:cxnSp>
            <p:nvCxnSpPr>
              <p:cNvPr id="51" name="Straight Connector 50">
                <a:extLst>
                  <a:ext uri="{FF2B5EF4-FFF2-40B4-BE49-F238E27FC236}">
                    <a16:creationId xmlns:a16="http://schemas.microsoft.com/office/drawing/2014/main" id="{E678B457-311F-4DDB-BDF3-C017D877961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36571" y="2554720"/>
                <a:ext cx="0" cy="252000"/>
              </a:xfrm>
              <a:prstGeom prst="line">
                <a:avLst/>
              </a:prstGeom>
              <a:ln w="76200"/>
              <a:effectLst>
                <a:softEdge rad="12700"/>
              </a:effectLst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  <p:grpSp>
          <p:nvGrpSpPr>
            <p:cNvPr id="86" name="Group 85">
              <a:extLst>
                <a:ext uri="{FF2B5EF4-FFF2-40B4-BE49-F238E27FC236}">
                  <a16:creationId xmlns:a16="http://schemas.microsoft.com/office/drawing/2014/main" id="{228A692C-D3D4-4C2F-81A5-EC8B3A27A302}"/>
                </a:ext>
              </a:extLst>
            </p:cNvPr>
            <p:cNvGrpSpPr/>
            <p:nvPr/>
          </p:nvGrpSpPr>
          <p:grpSpPr>
            <a:xfrm>
              <a:off x="566431" y="3002035"/>
              <a:ext cx="808659" cy="316026"/>
              <a:chOff x="566431" y="3028497"/>
              <a:chExt cx="808659" cy="316026"/>
            </a:xfrm>
          </p:grpSpPr>
          <p:pic>
            <p:nvPicPr>
              <p:cNvPr id="69" name="Picture 68">
                <a:extLst>
                  <a:ext uri="{FF2B5EF4-FFF2-40B4-BE49-F238E27FC236}">
                    <a16:creationId xmlns:a16="http://schemas.microsoft.com/office/drawing/2014/main" id="{F4AF2B9C-C916-49D2-81EE-19E8454BD2E8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5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</a:blip>
              <a:srcRect l="33863" t="86188" r="52125" b="7667"/>
              <a:stretch/>
            </p:blipFill>
            <p:spPr>
              <a:xfrm>
                <a:off x="566431" y="3028497"/>
                <a:ext cx="808659" cy="316026"/>
              </a:xfrm>
              <a:prstGeom prst="rect">
                <a:avLst/>
              </a:prstGeom>
            </p:spPr>
          </p:pic>
          <p:cxnSp>
            <p:nvCxnSpPr>
              <p:cNvPr id="88" name="Straight Connector 87">
                <a:extLst>
                  <a:ext uri="{FF2B5EF4-FFF2-40B4-BE49-F238E27FC236}">
                    <a16:creationId xmlns:a16="http://schemas.microsoft.com/office/drawing/2014/main" id="{CC98E3F7-AA47-4FB1-ACFA-FCB7C04C0C7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827584" y="3068960"/>
                <a:ext cx="0" cy="252000"/>
              </a:xfrm>
              <a:prstGeom prst="line">
                <a:avLst/>
              </a:prstGeom>
              <a:ln w="57150"/>
              <a:effectLst>
                <a:softEdge rad="12700"/>
              </a:effectLst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89" name="Straight Connector 88">
                <a:extLst>
                  <a:ext uri="{FF2B5EF4-FFF2-40B4-BE49-F238E27FC236}">
                    <a16:creationId xmlns:a16="http://schemas.microsoft.com/office/drawing/2014/main" id="{6A24F791-FD22-46F1-9DD3-B46369B9BD0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043608" y="3068960"/>
                <a:ext cx="0" cy="252000"/>
              </a:xfrm>
              <a:prstGeom prst="line">
                <a:avLst/>
              </a:prstGeom>
              <a:ln w="57150"/>
              <a:effectLst>
                <a:softEdge rad="12700"/>
              </a:effectLst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</p:grpSp>
      <p:cxnSp>
        <p:nvCxnSpPr>
          <p:cNvPr id="93" name="Straight Connector 92">
            <a:extLst>
              <a:ext uri="{FF2B5EF4-FFF2-40B4-BE49-F238E27FC236}">
                <a16:creationId xmlns:a16="http://schemas.microsoft.com/office/drawing/2014/main" id="{E3303285-A285-43B4-A012-8C71CD2A8683}"/>
              </a:ext>
            </a:extLst>
          </p:cNvPr>
          <p:cNvCxnSpPr>
            <a:cxnSpLocks/>
          </p:cNvCxnSpPr>
          <p:nvPr/>
        </p:nvCxnSpPr>
        <p:spPr>
          <a:xfrm flipH="1" flipV="1">
            <a:off x="1610" y="4132963"/>
            <a:ext cx="4146856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4" name="TextBox 93">
            <a:extLst>
              <a:ext uri="{FF2B5EF4-FFF2-40B4-BE49-F238E27FC236}">
                <a16:creationId xmlns:a16="http://schemas.microsoft.com/office/drawing/2014/main" id="{F62C721D-304D-4483-B6BB-D47AF7CDD4F9}"/>
              </a:ext>
            </a:extLst>
          </p:cNvPr>
          <p:cNvSpPr txBox="1"/>
          <p:nvPr/>
        </p:nvSpPr>
        <p:spPr>
          <a:xfrm>
            <a:off x="-9962" y="4151278"/>
            <a:ext cx="4034807" cy="40011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GB" sz="2000" b="1" dirty="0"/>
              <a:t>3. </a:t>
            </a:r>
            <a:r>
              <a:rPr lang="en-GB" sz="2000" b="1" dirty="0">
                <a:ea typeface="+mn-lt"/>
                <a:cs typeface="+mn-lt"/>
              </a:rPr>
              <a:t>Current</a:t>
            </a:r>
            <a:endParaRPr lang="en-GB" sz="2000" dirty="0">
              <a:ea typeface="+mn-lt"/>
              <a:cs typeface="+mn-lt"/>
            </a:endParaRPr>
          </a:p>
        </p:txBody>
      </p:sp>
      <p:sp>
        <p:nvSpPr>
          <p:cNvPr id="98" name="TextBox 97">
            <a:extLst>
              <a:ext uri="{FF2B5EF4-FFF2-40B4-BE49-F238E27FC236}">
                <a16:creationId xmlns:a16="http://schemas.microsoft.com/office/drawing/2014/main" id="{EA0E2C5A-70AB-4544-AE2E-8C8393CA1074}"/>
              </a:ext>
            </a:extLst>
          </p:cNvPr>
          <p:cNvSpPr txBox="1"/>
          <p:nvPr/>
        </p:nvSpPr>
        <p:spPr>
          <a:xfrm>
            <a:off x="-13857" y="3599177"/>
            <a:ext cx="4004771" cy="4616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GB" sz="1200" b="1" dirty="0">
                <a:cs typeface="Calibri"/>
              </a:rPr>
              <a:t>Remember</a:t>
            </a:r>
            <a:r>
              <a:rPr lang="en-GB" sz="1200" dirty="0">
                <a:cs typeface="Calibri"/>
              </a:rPr>
              <a:t>: when you draw a circuit diagram, the lines (wires) must be straight and the circuit must be complete!</a:t>
            </a:r>
            <a:endParaRPr lang="en-US" dirty="0"/>
          </a:p>
        </p:txBody>
      </p:sp>
      <p:sp>
        <p:nvSpPr>
          <p:cNvPr id="95" name="Rectangle 94">
            <a:extLst>
              <a:ext uri="{FF2B5EF4-FFF2-40B4-BE49-F238E27FC236}">
                <a16:creationId xmlns:a16="http://schemas.microsoft.com/office/drawing/2014/main" id="{5FE4D102-D335-4501-BF12-8A78F512303B}"/>
              </a:ext>
            </a:extLst>
          </p:cNvPr>
          <p:cNvSpPr/>
          <p:nvPr/>
        </p:nvSpPr>
        <p:spPr>
          <a:xfrm>
            <a:off x="1237549" y="6378664"/>
            <a:ext cx="190911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200" dirty="0">
                <a:cs typeface="Calibri"/>
              </a:rPr>
              <a:t>You can use the equation triangle to re-arrange this:</a:t>
            </a:r>
            <a:endParaRPr lang="en-GB" sz="1200" dirty="0"/>
          </a:p>
        </p:txBody>
      </p:sp>
      <p:sp>
        <p:nvSpPr>
          <p:cNvPr id="127" name="TextBox 126">
            <a:extLst>
              <a:ext uri="{FF2B5EF4-FFF2-40B4-BE49-F238E27FC236}">
                <a16:creationId xmlns:a16="http://schemas.microsoft.com/office/drawing/2014/main" id="{DB445710-C535-4C5F-BB59-7C5AB86C417E}"/>
              </a:ext>
            </a:extLst>
          </p:cNvPr>
          <p:cNvSpPr txBox="1"/>
          <p:nvPr/>
        </p:nvSpPr>
        <p:spPr>
          <a:xfrm>
            <a:off x="4149505" y="2568840"/>
            <a:ext cx="4877441" cy="40011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GB" sz="2000" b="1" dirty="0"/>
              <a:t>4. Potential difference</a:t>
            </a:r>
            <a:endParaRPr lang="en-GB" sz="2000" b="1" dirty="0">
              <a:ea typeface="+mn-lt"/>
              <a:cs typeface="+mn-lt"/>
            </a:endParaRPr>
          </a:p>
        </p:txBody>
      </p:sp>
      <p:sp>
        <p:nvSpPr>
          <p:cNvPr id="128" name="TextBox 127">
            <a:extLst>
              <a:ext uri="{FF2B5EF4-FFF2-40B4-BE49-F238E27FC236}">
                <a16:creationId xmlns:a16="http://schemas.microsoft.com/office/drawing/2014/main" id="{2908DAF7-0F11-4E79-8D97-B050E2BCB983}"/>
              </a:ext>
            </a:extLst>
          </p:cNvPr>
          <p:cNvSpPr txBox="1"/>
          <p:nvPr/>
        </p:nvSpPr>
        <p:spPr>
          <a:xfrm>
            <a:off x="4139236" y="2874573"/>
            <a:ext cx="4969268" cy="1938992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>
                <a:cs typeface="Calibri"/>
              </a:rPr>
              <a:t>Potential difference (or voltage) is the driving force that		 </a:t>
            </a:r>
            <a:r>
              <a:rPr lang="en-GB" sz="1200" b="1" dirty="0">
                <a:cs typeface="Calibri"/>
              </a:rPr>
              <a:t>pushes </a:t>
            </a:r>
            <a:r>
              <a:rPr lang="en-GB" sz="1200" dirty="0">
                <a:cs typeface="Calibri"/>
              </a:rPr>
              <a:t>the charge around a circuit.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>
                <a:cs typeface="Calibri"/>
              </a:rPr>
              <a:t>Potential difference is the energy per unit of charge: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GB" sz="1200" dirty="0">
              <a:cs typeface="Calibri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GB" sz="1200" dirty="0">
              <a:cs typeface="Calibri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GB" sz="1200" dirty="0">
              <a:cs typeface="Calibri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GB" sz="1200" dirty="0">
              <a:cs typeface="Calibri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>
                <a:cs typeface="Calibri"/>
              </a:rPr>
              <a:t>It’s measured in </a:t>
            </a:r>
            <a:r>
              <a:rPr lang="en-GB" sz="1200" b="1" dirty="0">
                <a:cs typeface="Calibri"/>
              </a:rPr>
              <a:t>volts (V) </a:t>
            </a:r>
            <a:r>
              <a:rPr lang="en-GB" sz="1200" dirty="0">
                <a:cs typeface="Calibri"/>
              </a:rPr>
              <a:t>using a </a:t>
            </a:r>
            <a:r>
              <a:rPr lang="en-GB" sz="1200" b="1" dirty="0">
                <a:cs typeface="Calibri"/>
              </a:rPr>
              <a:t>voltmeter connected in parallel over the component.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>
                <a:cs typeface="Calibri"/>
              </a:rPr>
              <a:t>Potential difference can be supplied using a </a:t>
            </a:r>
            <a:r>
              <a:rPr lang="en-GB" sz="1200" b="1" dirty="0">
                <a:cs typeface="Calibri"/>
              </a:rPr>
              <a:t>power source </a:t>
            </a:r>
            <a:r>
              <a:rPr lang="en-GB" sz="1200" dirty="0">
                <a:cs typeface="Calibri"/>
              </a:rPr>
              <a:t>(e.g. a battery)</a:t>
            </a:r>
          </a:p>
        </p:txBody>
      </p:sp>
      <p:pic>
        <p:nvPicPr>
          <p:cNvPr id="1032" name="Picture 8" descr="Low Voltage Icon Images, Stock Photos &amp; Vectors | Shutterstock">
            <a:extLst>
              <a:ext uri="{FF2B5EF4-FFF2-40B4-BE49-F238E27FC236}">
                <a16:creationId xmlns:a16="http://schemas.microsoft.com/office/drawing/2014/main" id="{084C2CE1-F05C-45B8-8511-098C6ED6EA9D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30966" t="18443" r="30029" b="23605"/>
          <a:stretch/>
        </p:blipFill>
        <p:spPr bwMode="auto">
          <a:xfrm rot="17260607">
            <a:off x="8456422" y="2474596"/>
            <a:ext cx="439301" cy="7029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89733366-1123-7CB8-FADC-3D540899E3DE}"/>
              </a:ext>
            </a:extLst>
          </p:cNvPr>
          <p:cNvSpPr txBox="1"/>
          <p:nvPr/>
        </p:nvSpPr>
        <p:spPr>
          <a:xfrm>
            <a:off x="4264034" y="362751"/>
            <a:ext cx="4879966" cy="138499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b="1" dirty="0">
                <a:cs typeface="Calibri"/>
              </a:rPr>
              <a:t>Metals are conductors </a:t>
            </a:r>
            <a:r>
              <a:rPr lang="en-GB" sz="1200" dirty="0">
                <a:cs typeface="Calibri"/>
              </a:rPr>
              <a:t>of electricity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>
                <a:cs typeface="Calibri"/>
              </a:rPr>
              <a:t>Non-metals are insulators (poor conductors)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>
                <a:cs typeface="Calibri"/>
              </a:rPr>
              <a:t>This is due to their bonding:</a:t>
            </a:r>
          </a:p>
          <a:p>
            <a:r>
              <a:rPr lang="en-GB" sz="1200" dirty="0">
                <a:cs typeface="Calibri"/>
              </a:rPr>
              <a:t>Metallic bonding create a ‘</a:t>
            </a:r>
            <a:r>
              <a:rPr lang="en-GB" sz="1200" b="1" dirty="0">
                <a:cs typeface="Calibri"/>
              </a:rPr>
              <a:t>sea of delocalised electrons</a:t>
            </a:r>
            <a:r>
              <a:rPr lang="en-GB" sz="1200" dirty="0">
                <a:cs typeface="Calibri"/>
              </a:rPr>
              <a:t>’ that can carry energy around a circuit.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>
                <a:cs typeface="Calibri"/>
              </a:rPr>
              <a:t>The unit of charge flow is the </a:t>
            </a:r>
            <a:r>
              <a:rPr lang="en-GB" sz="1200" b="1" dirty="0">
                <a:cs typeface="Calibri"/>
              </a:rPr>
              <a:t>coulomb (C)</a:t>
            </a:r>
            <a:r>
              <a:rPr lang="en-GB" sz="1200" dirty="0">
                <a:cs typeface="Calibri"/>
              </a:rPr>
              <a:t>. This represents a specific large number of electrons.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1A1D540-087F-50B0-FD3C-220B429829A8}"/>
              </a:ext>
            </a:extLst>
          </p:cNvPr>
          <p:cNvSpPr txBox="1"/>
          <p:nvPr/>
        </p:nvSpPr>
        <p:spPr>
          <a:xfrm>
            <a:off x="4223539" y="18673"/>
            <a:ext cx="4815851" cy="40011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GB" sz="2000" b="1" dirty="0"/>
              <a:t>2. </a:t>
            </a:r>
            <a:r>
              <a:rPr lang="en-GB" sz="2000" b="1" dirty="0">
                <a:ea typeface="+mn-lt"/>
                <a:cs typeface="+mn-lt"/>
              </a:rPr>
              <a:t>Charge</a:t>
            </a:r>
            <a:endParaRPr lang="en-GB" sz="2000" dirty="0">
              <a:ea typeface="+mn-lt"/>
              <a:cs typeface="+mn-lt"/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95DC3351-34D9-6D31-6CB1-FF72F99EDE29}"/>
              </a:ext>
            </a:extLst>
          </p:cNvPr>
          <p:cNvCxnSpPr>
            <a:cxnSpLocks/>
          </p:cNvCxnSpPr>
          <p:nvPr/>
        </p:nvCxnSpPr>
        <p:spPr>
          <a:xfrm flipH="1" flipV="1">
            <a:off x="4139236" y="4784835"/>
            <a:ext cx="5004764" cy="12317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BA0AFD0E-BD52-E596-6BD6-64E25947B781}"/>
              </a:ext>
            </a:extLst>
          </p:cNvPr>
          <p:cNvCxnSpPr>
            <a:cxnSpLocks/>
          </p:cNvCxnSpPr>
          <p:nvPr/>
        </p:nvCxnSpPr>
        <p:spPr>
          <a:xfrm flipH="1">
            <a:off x="4173747" y="2554324"/>
            <a:ext cx="4970253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>
            <a:extLst>
              <a:ext uri="{FF2B5EF4-FFF2-40B4-BE49-F238E27FC236}">
                <a16:creationId xmlns:a16="http://schemas.microsoft.com/office/drawing/2014/main" id="{FBDABB56-E210-89C3-ECCE-582498C88DAA}"/>
              </a:ext>
            </a:extLst>
          </p:cNvPr>
          <p:cNvSpPr txBox="1"/>
          <p:nvPr/>
        </p:nvSpPr>
        <p:spPr>
          <a:xfrm>
            <a:off x="4220282" y="4757082"/>
            <a:ext cx="2907095" cy="40011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GB" sz="2000" b="1" dirty="0"/>
              <a:t>5. Resistance</a:t>
            </a:r>
            <a:endParaRPr lang="en-GB" sz="2000" dirty="0">
              <a:ea typeface="+mn-lt"/>
              <a:cs typeface="+mn-lt"/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8DA16A04-48E4-5D23-1D2A-D80DC4356934}"/>
              </a:ext>
            </a:extLst>
          </p:cNvPr>
          <p:cNvSpPr/>
          <p:nvPr/>
        </p:nvSpPr>
        <p:spPr>
          <a:xfrm>
            <a:off x="4171617" y="5085184"/>
            <a:ext cx="4936887" cy="830997"/>
          </a:xfrm>
          <a:prstGeom prst="rect">
            <a:avLst/>
          </a:prstGeom>
        </p:spPr>
        <p:txBody>
          <a:bodyPr wrap="square" anchor="t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ea typeface="+mn-lt"/>
                <a:cs typeface="+mn-lt"/>
              </a:rPr>
              <a:t>Resistance is something that </a:t>
            </a:r>
            <a:r>
              <a:rPr lang="en-US" sz="1200" b="1" dirty="0">
                <a:ea typeface="+mn-lt"/>
                <a:cs typeface="+mn-lt"/>
              </a:rPr>
              <a:t>slows down</a:t>
            </a:r>
            <a:r>
              <a:rPr lang="en-US" sz="1200" dirty="0">
                <a:ea typeface="+mn-lt"/>
                <a:cs typeface="+mn-lt"/>
              </a:rPr>
              <a:t> the current.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ea typeface="+mn-lt"/>
                <a:cs typeface="+mn-lt"/>
              </a:rPr>
              <a:t>It’s measured in </a:t>
            </a:r>
            <a:r>
              <a:rPr lang="en-US" sz="1200" b="1" dirty="0">
                <a:ea typeface="+mn-lt"/>
                <a:cs typeface="+mn-lt"/>
              </a:rPr>
              <a:t>ohms (</a:t>
            </a:r>
            <a:r>
              <a:rPr lang="en-GB" sz="1200" b="1" dirty="0">
                <a:ea typeface="+mn-lt"/>
                <a:cs typeface="Calibri"/>
              </a:rPr>
              <a:t>Ω).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>
                <a:ea typeface="+mn-lt"/>
                <a:cs typeface="Calibri"/>
              </a:rPr>
              <a:t>The </a:t>
            </a:r>
            <a:r>
              <a:rPr lang="en-GB" sz="1200" b="1" dirty="0">
                <a:ea typeface="+mn-lt"/>
                <a:cs typeface="Calibri"/>
              </a:rPr>
              <a:t>bigger</a:t>
            </a:r>
            <a:r>
              <a:rPr lang="en-GB" sz="1200" dirty="0">
                <a:ea typeface="+mn-lt"/>
                <a:cs typeface="Calibri"/>
              </a:rPr>
              <a:t> </a:t>
            </a:r>
            <a:r>
              <a:rPr lang="en-GB" sz="1200" b="1" dirty="0">
                <a:ea typeface="+mn-lt"/>
                <a:cs typeface="Calibri"/>
              </a:rPr>
              <a:t>the resistance </a:t>
            </a:r>
            <a:r>
              <a:rPr lang="en-GB" sz="1200" dirty="0">
                <a:ea typeface="+mn-lt"/>
                <a:cs typeface="Calibri"/>
              </a:rPr>
              <a:t>of a component, the </a:t>
            </a:r>
            <a:r>
              <a:rPr lang="en-GB" sz="1200" b="1" dirty="0">
                <a:ea typeface="+mn-lt"/>
                <a:cs typeface="Calibri"/>
              </a:rPr>
              <a:t>less current gets through.</a:t>
            </a:r>
          </a:p>
          <a:p>
            <a:r>
              <a:rPr lang="en-GB" sz="1200" dirty="0">
                <a:ea typeface="+mn-lt"/>
                <a:cs typeface="Calibri"/>
              </a:rPr>
              <a:t>You can calculate the total resistance in a series circuit using: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9DB280DD-B941-A464-99CB-416AE50BF091}"/>
              </a:ext>
            </a:extLst>
          </p:cNvPr>
          <p:cNvSpPr txBox="1"/>
          <p:nvPr/>
        </p:nvSpPr>
        <p:spPr>
          <a:xfrm>
            <a:off x="8502328" y="6059780"/>
            <a:ext cx="606176" cy="307777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GB" sz="1400" b="1" dirty="0">
                <a:solidFill>
                  <a:schemeClr val="bg1"/>
                </a:solidFill>
                <a:cs typeface="Calibri"/>
              </a:rPr>
              <a:t>Learn</a:t>
            </a:r>
          </a:p>
        </p:txBody>
      </p:sp>
      <p:grpSp>
        <p:nvGrpSpPr>
          <p:cNvPr id="22" name="Group 21">
            <a:extLst>
              <a:ext uri="{FF2B5EF4-FFF2-40B4-BE49-F238E27FC236}">
                <a16:creationId xmlns:a16="http://schemas.microsoft.com/office/drawing/2014/main" id="{5E7DCF52-0E2D-2D03-F699-A6DDA09751F6}"/>
              </a:ext>
            </a:extLst>
          </p:cNvPr>
          <p:cNvGrpSpPr/>
          <p:nvPr/>
        </p:nvGrpSpPr>
        <p:grpSpPr>
          <a:xfrm>
            <a:off x="5237095" y="5855728"/>
            <a:ext cx="3151329" cy="669616"/>
            <a:chOff x="6566012" y="1474450"/>
            <a:chExt cx="3198189" cy="669616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3" name="TextBox 22">
                  <a:extLst>
                    <a:ext uri="{FF2B5EF4-FFF2-40B4-BE49-F238E27FC236}">
                      <a16:creationId xmlns:a16="http://schemas.microsoft.com/office/drawing/2014/main" id="{BF62EB95-30FC-4C82-F6CC-6FC0EDC6D654}"/>
                    </a:ext>
                  </a:extLst>
                </p:cNvPr>
                <p:cNvSpPr txBox="1"/>
                <p:nvPr/>
              </p:nvSpPr>
              <p:spPr>
                <a:xfrm>
                  <a:off x="6763297" y="1836289"/>
                  <a:ext cx="1944210" cy="307777"/>
                </a:xfrm>
                <a:prstGeom prst="rect">
                  <a:avLst/>
                </a:prstGeom>
                <a:noFill/>
              </p:spPr>
              <p:txBody>
    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    <a:prstTxWarp prst="textNoShape">
                    <a:avLst/>
                  </a:prstTxWarp>
                  <a:spAutoFit/>
                </a:bodyPr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GB" sz="1400" b="1" i="1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  <a:cs typeface="Calibri"/>
                              </a:rPr>
                            </m:ctrlPr>
                          </m:sSubPr>
                          <m:e>
                            <m:r>
                              <a:rPr lang="en-US" sz="1400" b="1" i="1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  <a:cs typeface="Calibri"/>
                              </a:rPr>
                              <m:t>𝑹</m:t>
                            </m:r>
                          </m:e>
                          <m:sub>
                            <m:r>
                              <a:rPr lang="en-US" sz="1400" b="1" i="1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  <a:cs typeface="Calibri"/>
                              </a:rPr>
                              <m:t>𝒕𝒐𝒕𝒂𝒍</m:t>
                            </m:r>
                          </m:sub>
                        </m:sSub>
                        <m:r>
                          <a:rPr lang="en-US" sz="1400" b="1" i="1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  <a:cs typeface="Calibri"/>
                          </a:rPr>
                          <m:t>=</m:t>
                        </m:r>
                        <m:sSub>
                          <m:sSubPr>
                            <m:ctrlPr>
                              <a:rPr lang="en-US" sz="1400" b="1" i="1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  <a:cs typeface="Calibri"/>
                              </a:rPr>
                            </m:ctrlPr>
                          </m:sSubPr>
                          <m:e>
                            <m:r>
                              <a:rPr lang="en-US" sz="1400" b="1" i="1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  <a:cs typeface="Calibri"/>
                              </a:rPr>
                              <m:t>𝑹</m:t>
                            </m:r>
                          </m:e>
                          <m:sub>
                            <m:r>
                              <a:rPr lang="en-US" sz="1400" b="1" i="1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  <a:cs typeface="Calibri"/>
                              </a:rPr>
                              <m:t>𝟏</m:t>
                            </m:r>
                          </m:sub>
                        </m:sSub>
                        <m:r>
                          <a:rPr lang="en-US" sz="1400" b="1" i="1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  <a:cs typeface="Calibri"/>
                          </a:rPr>
                          <m:t>+</m:t>
                        </m:r>
                        <m:sSub>
                          <m:sSubPr>
                            <m:ctrlPr>
                              <a:rPr lang="en-US" sz="1400" b="1" i="1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  <a:cs typeface="Calibri"/>
                              </a:rPr>
                            </m:ctrlPr>
                          </m:sSubPr>
                          <m:e>
                            <m:r>
                              <a:rPr lang="en-US" sz="1400" b="1" i="1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  <a:cs typeface="Calibri"/>
                              </a:rPr>
                              <m:t>𝑹</m:t>
                            </m:r>
                          </m:e>
                          <m:sub>
                            <m:r>
                              <a:rPr lang="en-US" sz="1400" b="1" i="1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  <a:cs typeface="Calibri"/>
                              </a:rPr>
                              <m:t>𝟐</m:t>
                            </m:r>
                          </m:sub>
                        </m:sSub>
                        <m:r>
                          <a:rPr lang="en-US" sz="1400" b="1" i="1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  <a:cs typeface="Calibri"/>
                          </a:rPr>
                          <m:t>+</m:t>
                        </m:r>
                        <m:r>
                          <m:rPr>
                            <m:nor/>
                          </m:rPr>
                          <a:rPr lang="en-GB" sz="1400" b="1" i="1" dirty="0">
                            <a:solidFill>
                              <a:srgbClr val="7030A0"/>
                            </a:solidFill>
                            <a:cs typeface="Calibri"/>
                          </a:rPr>
                          <m:t> ...</m:t>
                        </m:r>
                      </m:oMath>
                    </m:oMathPara>
                  </a14:m>
                  <a:endParaRPr lang="en-GB" sz="1400" b="1" i="1" dirty="0">
                    <a:solidFill>
                      <a:srgbClr val="7030A0"/>
                    </a:solidFill>
                    <a:cs typeface="Calibri"/>
                  </a:endParaRPr>
                </a:p>
              </p:txBody>
            </p:sp>
          </mc:Choice>
          <mc:Fallback xmlns="">
            <p:sp>
              <p:nvSpPr>
                <p:cNvPr id="23" name="TextBox 22">
                  <a:extLst>
                    <a:ext uri="{FF2B5EF4-FFF2-40B4-BE49-F238E27FC236}">
                      <a16:creationId xmlns:a16="http://schemas.microsoft.com/office/drawing/2014/main" id="{BF62EB95-30FC-4C82-F6CC-6FC0EDC6D654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763297" y="1836289"/>
                  <a:ext cx="1944210" cy="307777"/>
                </a:xfrm>
                <a:prstGeom prst="rect">
                  <a:avLst/>
                </a:prstGeom>
                <a:blipFill>
                  <a:blip r:embed="rId8"/>
                  <a:stretch>
                    <a:fillRect b="-12000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grpSp>
          <p:nvGrpSpPr>
            <p:cNvPr id="24" name="Group 23">
              <a:extLst>
                <a:ext uri="{FF2B5EF4-FFF2-40B4-BE49-F238E27FC236}">
                  <a16:creationId xmlns:a16="http://schemas.microsoft.com/office/drawing/2014/main" id="{1F0C7301-3202-4523-A39D-47F9D9D3E0A8}"/>
                </a:ext>
              </a:extLst>
            </p:cNvPr>
            <p:cNvGrpSpPr/>
            <p:nvPr/>
          </p:nvGrpSpPr>
          <p:grpSpPr>
            <a:xfrm>
              <a:off x="6566012" y="1499764"/>
              <a:ext cx="1204745" cy="415839"/>
              <a:chOff x="6566012" y="1499764"/>
              <a:chExt cx="1204745" cy="415839"/>
            </a:xfrm>
          </p:grpSpPr>
          <p:sp>
            <p:nvSpPr>
              <p:cNvPr id="30" name="TextBox 29">
                <a:extLst>
                  <a:ext uri="{FF2B5EF4-FFF2-40B4-BE49-F238E27FC236}">
                    <a16:creationId xmlns:a16="http://schemas.microsoft.com/office/drawing/2014/main" id="{8EEF268D-D05E-7B05-D435-8EDB8D86BC73}"/>
                  </a:ext>
                </a:extLst>
              </p:cNvPr>
              <p:cNvSpPr txBox="1"/>
              <p:nvPr/>
            </p:nvSpPr>
            <p:spPr>
              <a:xfrm>
                <a:off x="6566012" y="1499764"/>
                <a:ext cx="1204745" cy="276999"/>
              </a:xfrm>
              <a:prstGeom prst="rect">
                <a:avLst/>
              </a:prstGeom>
              <a:noFill/>
            </p:spPr>
            <p:txBody>
  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spAutoFit/>
              </a:bodyPr>
              <a:lstStyle/>
              <a:p>
                <a:pPr algn="ctr"/>
                <a:r>
                  <a:rPr lang="en-GB" sz="1200" dirty="0">
                    <a:solidFill>
                      <a:srgbClr val="0070C0"/>
                    </a:solidFill>
                    <a:cs typeface="Calibri"/>
                  </a:rPr>
                  <a:t>total resistance</a:t>
                </a:r>
              </a:p>
            </p:txBody>
          </p:sp>
          <p:cxnSp>
            <p:nvCxnSpPr>
              <p:cNvPr id="32" name="Straight Arrow Connector 31">
                <a:extLst>
                  <a:ext uri="{FF2B5EF4-FFF2-40B4-BE49-F238E27FC236}">
                    <a16:creationId xmlns:a16="http://schemas.microsoft.com/office/drawing/2014/main" id="{ABBC0778-B5BB-8F9D-C7CC-EA63B271369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038807" y="1762064"/>
                <a:ext cx="73928" cy="153539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5" name="Group 24">
              <a:extLst>
                <a:ext uri="{FF2B5EF4-FFF2-40B4-BE49-F238E27FC236}">
                  <a16:creationId xmlns:a16="http://schemas.microsoft.com/office/drawing/2014/main" id="{CD008059-CB23-E091-7E40-B1F0BC0C9893}"/>
                </a:ext>
              </a:extLst>
            </p:cNvPr>
            <p:cNvGrpSpPr/>
            <p:nvPr/>
          </p:nvGrpSpPr>
          <p:grpSpPr>
            <a:xfrm>
              <a:off x="7924643" y="1474450"/>
              <a:ext cx="1839558" cy="461665"/>
              <a:chOff x="7924643" y="1474450"/>
              <a:chExt cx="1839558" cy="461665"/>
            </a:xfrm>
          </p:grpSpPr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id="{9FD0001D-328F-2A66-FE07-CC5432F5B6B7}"/>
                  </a:ext>
                </a:extLst>
              </p:cNvPr>
              <p:cNvSpPr txBox="1"/>
              <p:nvPr/>
            </p:nvSpPr>
            <p:spPr>
              <a:xfrm>
                <a:off x="8170513" y="1474450"/>
                <a:ext cx="1593688" cy="461665"/>
              </a:xfrm>
              <a:prstGeom prst="rect">
                <a:avLst/>
              </a:prstGeom>
              <a:noFill/>
            </p:spPr>
            <p:txBody>
  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spAutoFit/>
              </a:bodyPr>
              <a:lstStyle/>
              <a:p>
                <a:pPr algn="ctr"/>
                <a:r>
                  <a:rPr lang="en-GB" sz="1200" dirty="0">
                    <a:solidFill>
                      <a:srgbClr val="0070C0"/>
                    </a:solidFill>
                    <a:cs typeface="Calibri"/>
                  </a:rPr>
                  <a:t>add together the individual resistances</a:t>
                </a:r>
              </a:p>
            </p:txBody>
          </p:sp>
          <p:cxnSp>
            <p:nvCxnSpPr>
              <p:cNvPr id="29" name="Straight Arrow Connector 28">
                <a:extLst>
                  <a:ext uri="{FF2B5EF4-FFF2-40B4-BE49-F238E27FC236}">
                    <a16:creationId xmlns:a16="http://schemas.microsoft.com/office/drawing/2014/main" id="{5DA38448-61B2-5A33-22FC-578AF71C1AF7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7924643" y="1642477"/>
                <a:ext cx="424237" cy="234081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D6F43464-AB10-7D3E-2F2C-60931A0CAE0F}"/>
              </a:ext>
            </a:extLst>
          </p:cNvPr>
          <p:cNvSpPr/>
          <p:nvPr/>
        </p:nvSpPr>
        <p:spPr>
          <a:xfrm>
            <a:off x="4199961" y="6435206"/>
            <a:ext cx="494403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>
                <a:solidFill>
                  <a:srgbClr val="000000"/>
                </a:solidFill>
                <a:latin typeface="Calibri" panose="020F0502020204030204" pitchFamily="34" charset="0"/>
              </a:rPr>
              <a:t>In parallel the total resistance of two resistors is less than the resistance of the smallest individual resistor.​</a:t>
            </a:r>
            <a:endParaRPr lang="en-GB" sz="1200" dirty="0"/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0FD406FE-9103-17E1-EE53-005AF9911A5C}"/>
              </a:ext>
            </a:extLst>
          </p:cNvPr>
          <p:cNvSpPr txBox="1"/>
          <p:nvPr/>
        </p:nvSpPr>
        <p:spPr>
          <a:xfrm>
            <a:off x="7725589" y="3120713"/>
            <a:ext cx="606176" cy="307777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GB" sz="1400" b="1" dirty="0">
                <a:solidFill>
                  <a:schemeClr val="bg1"/>
                </a:solidFill>
                <a:cs typeface="Calibri"/>
              </a:rPr>
              <a:t>Learn</a:t>
            </a:r>
          </a:p>
        </p:txBody>
      </p:sp>
      <p:grpSp>
        <p:nvGrpSpPr>
          <p:cNvPr id="39" name="Group 38">
            <a:extLst>
              <a:ext uri="{FF2B5EF4-FFF2-40B4-BE49-F238E27FC236}">
                <a16:creationId xmlns:a16="http://schemas.microsoft.com/office/drawing/2014/main" id="{9C49236E-DC2C-972A-3DC7-6E75D7FF4DD9}"/>
              </a:ext>
            </a:extLst>
          </p:cNvPr>
          <p:cNvGrpSpPr/>
          <p:nvPr/>
        </p:nvGrpSpPr>
        <p:grpSpPr>
          <a:xfrm>
            <a:off x="4269700" y="3429000"/>
            <a:ext cx="4297579" cy="736031"/>
            <a:chOff x="-5733683" y="1821022"/>
            <a:chExt cx="4297579" cy="915575"/>
          </a:xfrm>
        </p:grpSpPr>
        <p:grpSp>
          <p:nvGrpSpPr>
            <p:cNvPr id="41" name="Group 40">
              <a:extLst>
                <a:ext uri="{FF2B5EF4-FFF2-40B4-BE49-F238E27FC236}">
                  <a16:creationId xmlns:a16="http://schemas.microsoft.com/office/drawing/2014/main" id="{BE87FFF8-1E4D-7EA7-B6A0-6245D8771B42}"/>
                </a:ext>
              </a:extLst>
            </p:cNvPr>
            <p:cNvGrpSpPr/>
            <p:nvPr/>
          </p:nvGrpSpPr>
          <p:grpSpPr>
            <a:xfrm>
              <a:off x="-5733683" y="1821022"/>
              <a:ext cx="4297579" cy="915575"/>
              <a:chOff x="3706727" y="1921159"/>
              <a:chExt cx="4297579" cy="915575"/>
            </a:xfrm>
          </p:grpSpPr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45" name="TextBox 44">
                    <a:extLst>
                      <a:ext uri="{FF2B5EF4-FFF2-40B4-BE49-F238E27FC236}">
                        <a16:creationId xmlns:a16="http://schemas.microsoft.com/office/drawing/2014/main" id="{9D19AF5D-94F6-3629-0A9A-62C7753E0912}"/>
                      </a:ext>
                    </a:extLst>
                  </p:cNvPr>
                  <p:cNvSpPr txBox="1"/>
                  <p:nvPr/>
                </p:nvSpPr>
                <p:spPr>
                  <a:xfrm>
                    <a:off x="3813691" y="2528957"/>
                    <a:ext cx="4190615" cy="307777"/>
                  </a:xfrm>
                  <a:prstGeom prst="rect">
                    <a:avLst/>
                  </a:prstGeom>
                  <a:noFill/>
                </p:spPr>
                <p:txBody>
      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      <a:prstTxWarp prst="textNoShape">
                      <a:avLst/>
                    </a:prstTxWarp>
                    <a:spAutoFit/>
                  </a:bodyPr>
                  <a:lstStyle/>
                  <a:p>
                    <a:pPr algn="ctr"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sz="1400" b="1" i="1" dirty="0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  <a:cs typeface="Calibri"/>
                            </a:rPr>
                            <m:t>𝒆𝒏𝒆𝒓𝒈𝒚</m:t>
                          </m:r>
                          <m:r>
                            <a:rPr lang="en-US" sz="1400" b="1" i="1" dirty="0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  <a:cs typeface="Calibri"/>
                            </a:rPr>
                            <m:t>=</m:t>
                          </m:r>
                          <m:r>
                            <a:rPr lang="en-US" sz="1400" b="1" i="1" dirty="0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  <a:cs typeface="Calibri"/>
                            </a:rPr>
                            <m:t>𝒄𝒉𝒂𝒓𝒈𝒆</m:t>
                          </m:r>
                          <m:r>
                            <a:rPr lang="en-US" sz="1400" b="1" i="1" dirty="0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  <a:cs typeface="Calibri"/>
                            </a:rPr>
                            <m:t> </m:t>
                          </m:r>
                          <m:r>
                            <a:rPr lang="en-US" sz="1400" b="1" i="1" dirty="0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  <a:cs typeface="Calibri"/>
                            </a:rPr>
                            <m:t>𝒇𝒍𝒐𝒘</m:t>
                          </m:r>
                          <m:r>
                            <a:rPr lang="en-US" sz="1400" b="1" i="1" dirty="0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Calibri"/>
                            </a:rPr>
                            <m:t>×</m:t>
                          </m:r>
                          <m:r>
                            <a:rPr lang="en-US" sz="1400" b="1" i="1" dirty="0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Calibri"/>
                            </a:rPr>
                            <m:t>𝒑𝒐𝒕𝒆𝒏𝒕𝒊𝒂𝒍</m:t>
                          </m:r>
                          <m:r>
                            <a:rPr lang="en-US" sz="1400" b="1" i="1" dirty="0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Calibri"/>
                            </a:rPr>
                            <m:t> </m:t>
                          </m:r>
                          <m:r>
                            <a:rPr lang="en-US" sz="1400" b="1" i="1" dirty="0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Calibri"/>
                            </a:rPr>
                            <m:t>𝒅𝒊𝒇𝒇𝒆𝒓𝒆𝒏𝒄𝒆</m:t>
                          </m:r>
                        </m:oMath>
                      </m:oMathPara>
                    </a14:m>
                    <a:endParaRPr lang="en-GB" sz="1400" b="1" i="1" dirty="0">
                      <a:solidFill>
                        <a:srgbClr val="7030A0"/>
                      </a:solidFill>
                      <a:cs typeface="Calibri"/>
                    </a:endParaRPr>
                  </a:p>
                </p:txBody>
              </p:sp>
            </mc:Choice>
            <mc:Fallback xmlns="">
              <p:sp>
                <p:nvSpPr>
                  <p:cNvPr id="45" name="TextBox 44">
                    <a:extLst>
                      <a:ext uri="{FF2B5EF4-FFF2-40B4-BE49-F238E27FC236}">
                        <a16:creationId xmlns:a16="http://schemas.microsoft.com/office/drawing/2014/main" id="{9D19AF5D-94F6-3629-0A9A-62C7753E0912}"/>
                      </a:ext>
                    </a:extLst>
                  </p:cNvPr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3813691" y="2528957"/>
                    <a:ext cx="4190615" cy="307777"/>
                  </a:xfrm>
                  <a:prstGeom prst="rect">
                    <a:avLst/>
                  </a:prstGeom>
                  <a:blipFill>
                    <a:blip r:embed="rId9"/>
                    <a:stretch>
                      <a:fillRect b="-40000"/>
                    </a:stretch>
                  </a:blipFill>
                </p:spPr>
                <p:txBody>
                  <a:bodyPr/>
                  <a:lstStyle/>
                  <a:p>
                    <a:r>
                      <a:rPr lang="en-GB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sp>
            <p:nvSpPr>
              <p:cNvPr id="48" name="TextBox 47">
                <a:extLst>
                  <a:ext uri="{FF2B5EF4-FFF2-40B4-BE49-F238E27FC236}">
                    <a16:creationId xmlns:a16="http://schemas.microsoft.com/office/drawing/2014/main" id="{BEC0E8A6-D3AB-D810-ADD2-E00DCF9FAB95}"/>
                  </a:ext>
                </a:extLst>
              </p:cNvPr>
              <p:cNvSpPr txBox="1"/>
              <p:nvPr/>
            </p:nvSpPr>
            <p:spPr>
              <a:xfrm>
                <a:off x="6230958" y="1950766"/>
                <a:ext cx="991701" cy="461665"/>
              </a:xfrm>
              <a:prstGeom prst="rect">
                <a:avLst/>
              </a:prstGeom>
              <a:noFill/>
            </p:spPr>
            <p:txBody>
  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srgbClr val="0070C0"/>
                    </a:solidFill>
                    <a:cs typeface="Calibri"/>
                  </a:rPr>
                  <a:t>V, measured in volts (V)</a:t>
                </a:r>
                <a:endParaRPr lang="en-GB" sz="1200" dirty="0">
                  <a:solidFill>
                    <a:srgbClr val="0070C0"/>
                  </a:solidFill>
                  <a:cs typeface="Calibri"/>
                </a:endParaRPr>
              </a:p>
            </p:txBody>
          </p:sp>
          <p:grpSp>
            <p:nvGrpSpPr>
              <p:cNvPr id="53" name="Group 52">
                <a:extLst>
                  <a:ext uri="{FF2B5EF4-FFF2-40B4-BE49-F238E27FC236}">
                    <a16:creationId xmlns:a16="http://schemas.microsoft.com/office/drawing/2014/main" id="{2654F198-E0FC-A355-6489-D0B1D8949566}"/>
                  </a:ext>
                </a:extLst>
              </p:cNvPr>
              <p:cNvGrpSpPr/>
              <p:nvPr/>
            </p:nvGrpSpPr>
            <p:grpSpPr>
              <a:xfrm>
                <a:off x="3706727" y="1930281"/>
                <a:ext cx="991701" cy="697200"/>
                <a:chOff x="3706727" y="1930281"/>
                <a:chExt cx="991701" cy="697200"/>
              </a:xfrm>
            </p:grpSpPr>
            <p:sp>
              <p:nvSpPr>
                <p:cNvPr id="61" name="TextBox 60">
                  <a:extLst>
                    <a:ext uri="{FF2B5EF4-FFF2-40B4-BE49-F238E27FC236}">
                      <a16:creationId xmlns:a16="http://schemas.microsoft.com/office/drawing/2014/main" id="{F2DD7E97-BA0A-207C-6E28-7D35C3E87F55}"/>
                    </a:ext>
                  </a:extLst>
                </p:cNvPr>
                <p:cNvSpPr txBox="1"/>
                <p:nvPr/>
              </p:nvSpPr>
              <p:spPr>
                <a:xfrm>
                  <a:off x="3706727" y="1930281"/>
                  <a:ext cx="991701" cy="461665"/>
                </a:xfrm>
                <a:prstGeom prst="rect">
                  <a:avLst/>
                </a:prstGeom>
                <a:noFill/>
              </p:spPr>
              <p:txBody>
    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    <a:prstTxWarp prst="textNoShape">
                    <a:avLst/>
                  </a:prstTxWarp>
                  <a:spAutoFit/>
                </a:bodyPr>
                <a:lstStyle/>
                <a:p>
                  <a:pPr algn="ctr"/>
                  <a:r>
                    <a:rPr lang="en-GB" sz="1200" dirty="0">
                      <a:solidFill>
                        <a:srgbClr val="0070C0"/>
                      </a:solidFill>
                      <a:cs typeface="Calibri"/>
                    </a:rPr>
                    <a:t>E, measured in Joules (J)</a:t>
                  </a:r>
                </a:p>
              </p:txBody>
            </p:sp>
            <p:cxnSp>
              <p:nvCxnSpPr>
                <p:cNvPr id="62" name="Straight Arrow Connector 61">
                  <a:extLst>
                    <a:ext uri="{FF2B5EF4-FFF2-40B4-BE49-F238E27FC236}">
                      <a16:creationId xmlns:a16="http://schemas.microsoft.com/office/drawing/2014/main" id="{E5A4C9EB-0C82-60F9-4993-377535D5507C}"/>
                    </a:ext>
                  </a:extLst>
                </p:cNvPr>
                <p:cNvCxnSpPr>
                  <a:cxnSpLocks/>
                  <a:stCxn id="61" idx="2"/>
                </p:cNvCxnSpPr>
                <p:nvPr/>
              </p:nvCxnSpPr>
              <p:spPr>
                <a:xfrm>
                  <a:off x="4202578" y="2391946"/>
                  <a:ext cx="48795" cy="235535"/>
                </a:xfrm>
                <a:prstGeom prst="straightConnector1">
                  <a:avLst/>
                </a:prstGeom>
                <a:ln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54" name="Group 53">
                <a:extLst>
                  <a:ext uri="{FF2B5EF4-FFF2-40B4-BE49-F238E27FC236}">
                    <a16:creationId xmlns:a16="http://schemas.microsoft.com/office/drawing/2014/main" id="{8F06C0F1-C8BA-E2E0-2A0E-A96508F90E77}"/>
                  </a:ext>
                </a:extLst>
              </p:cNvPr>
              <p:cNvGrpSpPr/>
              <p:nvPr/>
            </p:nvGrpSpPr>
            <p:grpSpPr>
              <a:xfrm>
                <a:off x="4745202" y="1921159"/>
                <a:ext cx="1202990" cy="669157"/>
                <a:chOff x="4745202" y="1921159"/>
                <a:chExt cx="1202990" cy="669157"/>
              </a:xfrm>
            </p:grpSpPr>
            <p:sp>
              <p:nvSpPr>
                <p:cNvPr id="59" name="TextBox 58">
                  <a:extLst>
                    <a:ext uri="{FF2B5EF4-FFF2-40B4-BE49-F238E27FC236}">
                      <a16:creationId xmlns:a16="http://schemas.microsoft.com/office/drawing/2014/main" id="{8917FA1D-396C-B22C-4359-2E1445A05076}"/>
                    </a:ext>
                  </a:extLst>
                </p:cNvPr>
                <p:cNvSpPr txBox="1"/>
                <p:nvPr/>
              </p:nvSpPr>
              <p:spPr>
                <a:xfrm>
                  <a:off x="4745202" y="1921159"/>
                  <a:ext cx="1202990" cy="461665"/>
                </a:xfrm>
                <a:prstGeom prst="rect">
                  <a:avLst/>
                </a:prstGeom>
                <a:noFill/>
              </p:spPr>
              <p:txBody>
    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    <a:prstTxWarp prst="textNoShape">
                    <a:avLst/>
                  </a:prstTxWarp>
                  <a:spAutoFit/>
                </a:bodyPr>
                <a:lstStyle/>
                <a:p>
                  <a:pPr algn="ctr"/>
                  <a:r>
                    <a:rPr lang="en-GB" sz="1200" dirty="0">
                      <a:solidFill>
                        <a:srgbClr val="0070C0"/>
                      </a:solidFill>
                      <a:cs typeface="Calibri"/>
                    </a:rPr>
                    <a:t>Q, measured in Coulombs (C)</a:t>
                  </a:r>
                </a:p>
              </p:txBody>
            </p:sp>
            <p:cxnSp>
              <p:nvCxnSpPr>
                <p:cNvPr id="60" name="Straight Arrow Connector 59">
                  <a:extLst>
                    <a:ext uri="{FF2B5EF4-FFF2-40B4-BE49-F238E27FC236}">
                      <a16:creationId xmlns:a16="http://schemas.microsoft.com/office/drawing/2014/main" id="{284B6647-381D-C1A2-75A9-D8D43EDB1E4B}"/>
                    </a:ext>
                  </a:extLst>
                </p:cNvPr>
                <p:cNvCxnSpPr>
                  <a:cxnSpLocks/>
                  <a:stCxn id="59" idx="2"/>
                </p:cNvCxnSpPr>
                <p:nvPr/>
              </p:nvCxnSpPr>
              <p:spPr>
                <a:xfrm>
                  <a:off x="5346697" y="2382824"/>
                  <a:ext cx="18410" cy="207492"/>
                </a:xfrm>
                <a:prstGeom prst="straightConnector1">
                  <a:avLst/>
                </a:prstGeom>
                <a:ln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cxnSp>
          <p:nvCxnSpPr>
            <p:cNvPr id="42" name="Straight Arrow Connector 41">
              <a:extLst>
                <a:ext uri="{FF2B5EF4-FFF2-40B4-BE49-F238E27FC236}">
                  <a16:creationId xmlns:a16="http://schemas.microsoft.com/office/drawing/2014/main" id="{8CBB9B1E-A620-64FF-B809-73096E0433F9}"/>
                </a:ext>
              </a:extLst>
            </p:cNvPr>
            <p:cNvCxnSpPr>
              <a:cxnSpLocks/>
              <a:stCxn id="48" idx="2"/>
            </p:cNvCxnSpPr>
            <p:nvPr/>
          </p:nvCxnSpPr>
          <p:spPr>
            <a:xfrm flipH="1">
              <a:off x="-2886223" y="2312294"/>
              <a:ext cx="172622" cy="166941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3" name="Group 62">
            <a:extLst>
              <a:ext uri="{FF2B5EF4-FFF2-40B4-BE49-F238E27FC236}">
                <a16:creationId xmlns:a16="http://schemas.microsoft.com/office/drawing/2014/main" id="{CF00CA52-D74A-0EE2-04FC-33B2956D8AD6}"/>
              </a:ext>
            </a:extLst>
          </p:cNvPr>
          <p:cNvGrpSpPr/>
          <p:nvPr/>
        </p:nvGrpSpPr>
        <p:grpSpPr>
          <a:xfrm>
            <a:off x="8108861" y="3103089"/>
            <a:ext cx="991701" cy="895735"/>
            <a:chOff x="4188153" y="1646750"/>
            <a:chExt cx="991701" cy="895735"/>
          </a:xfrm>
        </p:grpSpPr>
        <p:pic>
          <p:nvPicPr>
            <p:cNvPr id="64" name="Picture 31" descr="A picture containing game&#10;&#10;Description generated with very high confidence">
              <a:extLst>
                <a:ext uri="{FF2B5EF4-FFF2-40B4-BE49-F238E27FC236}">
                  <a16:creationId xmlns:a16="http://schemas.microsoft.com/office/drawing/2014/main" id="{1AF9E7BC-B4A4-4E9A-78E2-092CD0753418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4188153" y="1646750"/>
              <a:ext cx="991701" cy="864957"/>
            </a:xfrm>
            <a:prstGeom prst="rect">
              <a:avLst/>
            </a:prstGeom>
          </p:spPr>
        </p:pic>
        <p:sp>
          <p:nvSpPr>
            <p:cNvPr id="65" name="TextBox 64">
              <a:extLst>
                <a:ext uri="{FF2B5EF4-FFF2-40B4-BE49-F238E27FC236}">
                  <a16:creationId xmlns:a16="http://schemas.microsoft.com/office/drawing/2014/main" id="{3EAD6E85-717A-E2F7-29B8-2953F94C04F5}"/>
                </a:ext>
              </a:extLst>
            </p:cNvPr>
            <p:cNvSpPr txBox="1"/>
            <p:nvPr/>
          </p:nvSpPr>
          <p:spPr>
            <a:xfrm>
              <a:off x="4520994" y="1818410"/>
              <a:ext cx="353813" cy="369332"/>
            </a:xfrm>
            <a:prstGeom prst="rect">
              <a:avLst/>
            </a:prstGeom>
            <a:noFill/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en-GB" b="1" dirty="0">
                  <a:solidFill>
                    <a:srgbClr val="7030A0"/>
                  </a:solidFill>
                  <a:cs typeface="Calibri"/>
                </a:rPr>
                <a:t>E</a:t>
              </a:r>
            </a:p>
          </p:txBody>
        </p:sp>
        <p:sp>
          <p:nvSpPr>
            <p:cNvPr id="66" name="TextBox 65">
              <a:extLst>
                <a:ext uri="{FF2B5EF4-FFF2-40B4-BE49-F238E27FC236}">
                  <a16:creationId xmlns:a16="http://schemas.microsoft.com/office/drawing/2014/main" id="{3DB85593-A3B5-F2E2-205B-4BEDD57D15EB}"/>
                </a:ext>
              </a:extLst>
            </p:cNvPr>
            <p:cNvSpPr txBox="1"/>
            <p:nvPr/>
          </p:nvSpPr>
          <p:spPr>
            <a:xfrm>
              <a:off x="4405861" y="2173153"/>
              <a:ext cx="202036" cy="369332"/>
            </a:xfrm>
            <a:prstGeom prst="rect">
              <a:avLst/>
            </a:prstGeom>
            <a:noFill/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en-GB" b="1" dirty="0">
                  <a:solidFill>
                    <a:srgbClr val="7030A0"/>
                  </a:solidFill>
                  <a:cs typeface="Calibri"/>
                </a:rPr>
                <a:t>Q</a:t>
              </a:r>
            </a:p>
          </p:txBody>
        </p:sp>
        <p:sp>
          <p:nvSpPr>
            <p:cNvPr id="78" name="TextBox 77">
              <a:extLst>
                <a:ext uri="{FF2B5EF4-FFF2-40B4-BE49-F238E27FC236}">
                  <a16:creationId xmlns:a16="http://schemas.microsoft.com/office/drawing/2014/main" id="{D56AE275-FF46-C3D9-D7C8-58BC3DC2EF68}"/>
                </a:ext>
              </a:extLst>
            </p:cNvPr>
            <p:cNvSpPr txBox="1"/>
            <p:nvPr/>
          </p:nvSpPr>
          <p:spPr>
            <a:xfrm>
              <a:off x="4771677" y="2173153"/>
              <a:ext cx="255299" cy="369332"/>
            </a:xfrm>
            <a:prstGeom prst="rect">
              <a:avLst/>
            </a:prstGeom>
            <a:noFill/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en-GB" b="1" dirty="0">
                  <a:solidFill>
                    <a:srgbClr val="7030A0"/>
                  </a:solidFill>
                  <a:cs typeface="Calibri"/>
                </a:rPr>
                <a:t>V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5409498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" name="Table 37">
            <a:extLst>
              <a:ext uri="{FF2B5EF4-FFF2-40B4-BE49-F238E27FC236}">
                <a16:creationId xmlns:a16="http://schemas.microsoft.com/office/drawing/2014/main" id="{1AA61509-0F80-BB75-50EE-8AE125649EA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92908456"/>
              </p:ext>
            </p:extLst>
          </p:nvPr>
        </p:nvGraphicFramePr>
        <p:xfrm>
          <a:off x="4227207" y="2234033"/>
          <a:ext cx="4827584" cy="311040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74721">
                  <a:extLst>
                    <a:ext uri="{9D8B030D-6E8A-4147-A177-3AD203B41FA5}">
                      <a16:colId xmlns:a16="http://schemas.microsoft.com/office/drawing/2014/main" val="2982919551"/>
                    </a:ext>
                  </a:extLst>
                </a:gridCol>
                <a:gridCol w="2552863">
                  <a:extLst>
                    <a:ext uri="{9D8B030D-6E8A-4147-A177-3AD203B41FA5}">
                      <a16:colId xmlns:a16="http://schemas.microsoft.com/office/drawing/2014/main" val="4247143913"/>
                    </a:ext>
                  </a:extLst>
                </a:gridCol>
              </a:tblGrid>
              <a:tr h="365929"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solidFill>
                            <a:srgbClr val="0070C0"/>
                          </a:solidFill>
                        </a:rPr>
                        <a:t>Series Circuits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solidFill>
                            <a:srgbClr val="FF0066"/>
                          </a:solidFill>
                        </a:rPr>
                        <a:t>Parallel Circuits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87684474"/>
                  </a:ext>
                </a:extLst>
              </a:tr>
              <a:tr h="457412">
                <a:tc>
                  <a:txBody>
                    <a:bodyPr/>
                    <a:lstStyle/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GB" sz="1200" b="0" dirty="0">
                          <a:solidFill>
                            <a:schemeClr val="tx1"/>
                          </a:solidFill>
                        </a:rPr>
                        <a:t>All the components are connected in </a:t>
                      </a:r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one loop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GB" sz="1200" b="0" dirty="0">
                          <a:solidFill>
                            <a:schemeClr val="tx1"/>
                          </a:solidFill>
                        </a:rPr>
                        <a:t>The components are connected in </a:t>
                      </a:r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more than one loop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80602494"/>
                  </a:ext>
                </a:extLst>
              </a:tr>
              <a:tr h="457412">
                <a:tc>
                  <a:txBody>
                    <a:bodyPr/>
                    <a:lstStyle/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GB" sz="1200" b="0" dirty="0">
                          <a:solidFill>
                            <a:schemeClr val="tx1"/>
                          </a:solidFill>
                        </a:rPr>
                        <a:t>If one bulb breaks, the </a:t>
                      </a:r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whole circuit stops working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GB" sz="1200" b="0" dirty="0">
                          <a:solidFill>
                            <a:schemeClr val="tx1"/>
                          </a:solidFill>
                        </a:rPr>
                        <a:t>If one bulb breaks, the </a:t>
                      </a:r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other branches will continue to work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10314492"/>
                  </a:ext>
                </a:extLst>
              </a:tr>
              <a:tr h="457412">
                <a:tc>
                  <a:txBody>
                    <a:bodyPr/>
                    <a:lstStyle/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GB" sz="1200" b="0" dirty="0">
                          <a:solidFill>
                            <a:schemeClr val="tx1"/>
                          </a:solidFill>
                        </a:rPr>
                        <a:t>The current is </a:t>
                      </a:r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the same everywhere</a:t>
                      </a:r>
                      <a:endParaRPr lang="en-GB" sz="12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GB" sz="1200" b="0" dirty="0">
                          <a:solidFill>
                            <a:schemeClr val="tx1"/>
                          </a:solidFill>
                        </a:rPr>
                        <a:t>The current is </a:t>
                      </a:r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shared</a:t>
                      </a:r>
                      <a:r>
                        <a:rPr lang="en-GB" sz="1200" b="1" baseline="0" dirty="0">
                          <a:solidFill>
                            <a:schemeClr val="tx1"/>
                          </a:solidFill>
                        </a:rPr>
                        <a:t> between</a:t>
                      </a:r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 each branch</a:t>
                      </a:r>
                      <a:endParaRPr lang="en-GB" sz="12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58387015"/>
                  </a:ext>
                </a:extLst>
              </a:tr>
              <a:tr h="457412">
                <a:tc>
                  <a:txBody>
                    <a:bodyPr/>
                    <a:lstStyle/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GB" sz="1200" b="0" dirty="0">
                          <a:solidFill>
                            <a:schemeClr val="tx1"/>
                          </a:solidFill>
                        </a:rPr>
                        <a:t>The potential difference is </a:t>
                      </a:r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shared between components</a:t>
                      </a:r>
                      <a:endParaRPr lang="en-GB" sz="12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GB" sz="1200" b="0" dirty="0">
                          <a:solidFill>
                            <a:schemeClr val="tx1"/>
                          </a:solidFill>
                        </a:rPr>
                        <a:t>The potential difference is </a:t>
                      </a:r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the same across each component</a:t>
                      </a:r>
                      <a:endParaRPr lang="en-GB" sz="12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38490519"/>
                  </a:ext>
                </a:extLst>
              </a:tr>
              <a:tr h="457412">
                <a:tc>
                  <a:txBody>
                    <a:bodyPr/>
                    <a:lstStyle/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GB" sz="1200" b="0" dirty="0">
                          <a:solidFill>
                            <a:schemeClr val="tx1"/>
                          </a:solidFill>
                        </a:rPr>
                        <a:t>The total resistance is the </a:t>
                      </a:r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sum</a:t>
                      </a:r>
                      <a:r>
                        <a:rPr lang="en-GB" sz="1200" b="0" dirty="0">
                          <a:solidFill>
                            <a:schemeClr val="tx1"/>
                          </a:solidFill>
                        </a:rPr>
                        <a:t> of all the individual resistances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GB" sz="1200" b="0" dirty="0">
                          <a:solidFill>
                            <a:schemeClr val="tx1"/>
                          </a:solidFill>
                        </a:rPr>
                        <a:t>The total resistance is </a:t>
                      </a:r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less than</a:t>
                      </a:r>
                      <a:r>
                        <a:rPr lang="en-GB" sz="1200" b="0" dirty="0">
                          <a:solidFill>
                            <a:schemeClr val="tx1"/>
                          </a:solidFill>
                        </a:rPr>
                        <a:t> the sum of the individual resistances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24375825"/>
                  </a:ext>
                </a:extLst>
              </a:tr>
              <a:tr h="457412">
                <a:tc>
                  <a:txBody>
                    <a:bodyPr/>
                    <a:lstStyle/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GB" sz="1200" b="0" dirty="0">
                          <a:solidFill>
                            <a:schemeClr val="tx1"/>
                          </a:solidFill>
                        </a:rPr>
                        <a:t>If you add more bulbs, they all </a:t>
                      </a:r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get dimmer</a:t>
                      </a:r>
                      <a:endParaRPr lang="en-GB" sz="12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GB" sz="1200" b="0" dirty="0">
                          <a:solidFill>
                            <a:schemeClr val="tx1"/>
                          </a:solidFill>
                        </a:rPr>
                        <a:t>If you add more bulbs, they all </a:t>
                      </a:r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stay the same brightness</a:t>
                      </a:r>
                      <a:endParaRPr lang="en-GB" sz="12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09380708"/>
                  </a:ext>
                </a:extLst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-20297" y="-13405"/>
            <a:ext cx="3021049" cy="52322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GB" sz="2800" b="1" dirty="0">
                <a:cs typeface="Calibri"/>
              </a:rPr>
              <a:t>Circuit Electricity 2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711636" y="9385"/>
            <a:ext cx="5401528" cy="40011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GB" sz="2000" b="1" dirty="0"/>
              <a:t>6. Ohm’s Law</a:t>
            </a:r>
            <a:endParaRPr lang="en-GB" sz="2000" dirty="0">
              <a:ea typeface="+mn-lt"/>
              <a:cs typeface="+mn-lt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5070168" y="260648"/>
            <a:ext cx="4125349" cy="4616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GB" sz="1200" dirty="0">
                <a:ea typeface="+mn-lt"/>
                <a:cs typeface="+mn-lt"/>
              </a:rPr>
              <a:t>The following equation is used to link potential difference, current and resistance:</a:t>
            </a:r>
          </a:p>
        </p:txBody>
      </p:sp>
      <p:sp>
        <p:nvSpPr>
          <p:cNvPr id="98" name="TextBox 97">
            <a:extLst>
              <a:ext uri="{FF2B5EF4-FFF2-40B4-BE49-F238E27FC236}">
                <a16:creationId xmlns:a16="http://schemas.microsoft.com/office/drawing/2014/main" id="{01E8BA87-1097-4FC8-B93A-C84A92852FF0}"/>
              </a:ext>
            </a:extLst>
          </p:cNvPr>
          <p:cNvSpPr txBox="1"/>
          <p:nvPr/>
        </p:nvSpPr>
        <p:spPr>
          <a:xfrm>
            <a:off x="-9675" y="2418320"/>
            <a:ext cx="4034920" cy="83099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>
                <a:cs typeface="Calibri"/>
              </a:rPr>
              <a:t>You can calculate the resistance of a wire if you </a:t>
            </a:r>
            <a:r>
              <a:rPr lang="en-GB" sz="1200" b="1" dirty="0">
                <a:cs typeface="Calibri"/>
              </a:rPr>
              <a:t>measure the current and potential difference</a:t>
            </a:r>
            <a:r>
              <a:rPr lang="en-GB" sz="1200" dirty="0">
                <a:cs typeface="Calibri"/>
              </a:rPr>
              <a:t>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b="1" dirty="0">
                <a:cs typeface="Calibri"/>
              </a:rPr>
              <a:t>Changing the length </a:t>
            </a:r>
            <a:r>
              <a:rPr lang="en-GB" sz="1200" dirty="0">
                <a:cs typeface="Calibri"/>
              </a:rPr>
              <a:t>of the wire and taking measurements will allow you to see if the resistance changes.</a:t>
            </a:r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24C8F95A-148C-489B-A451-2A7A38E501CE}"/>
              </a:ext>
            </a:extLst>
          </p:cNvPr>
          <p:cNvSpPr/>
          <p:nvPr/>
        </p:nvSpPr>
        <p:spPr>
          <a:xfrm>
            <a:off x="-13792" y="443855"/>
            <a:ext cx="4863626" cy="1200329"/>
          </a:xfrm>
          <a:prstGeom prst="rect">
            <a:avLst/>
          </a:prstGeom>
        </p:spPr>
        <p:txBody>
          <a:bodyPr wrap="square" anchor="t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ea typeface="+mn-lt"/>
                <a:cs typeface="+mn-lt"/>
              </a:rPr>
              <a:t>The current through a circuit depends on the </a:t>
            </a:r>
            <a:r>
              <a:rPr lang="en-US" sz="1200" b="1" dirty="0">
                <a:ea typeface="+mn-lt"/>
                <a:cs typeface="+mn-lt"/>
              </a:rPr>
              <a:t>potential difference</a:t>
            </a:r>
            <a:r>
              <a:rPr lang="en-US" sz="1200" dirty="0">
                <a:ea typeface="+mn-lt"/>
                <a:cs typeface="+mn-lt"/>
              </a:rPr>
              <a:t> and </a:t>
            </a:r>
            <a:r>
              <a:rPr lang="en-US" sz="1200" b="1" dirty="0">
                <a:ea typeface="+mn-lt"/>
                <a:cs typeface="+mn-lt"/>
              </a:rPr>
              <a:t>resistance</a:t>
            </a:r>
            <a:r>
              <a:rPr lang="en-US" sz="1200" dirty="0">
                <a:ea typeface="+mn-lt"/>
                <a:cs typeface="+mn-lt"/>
              </a:rPr>
              <a:t>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ea typeface="+mn-lt"/>
                <a:cs typeface="+mn-lt"/>
              </a:rPr>
              <a:t>If the potential difference is constant, then the </a:t>
            </a:r>
            <a:r>
              <a:rPr lang="en-US" sz="1200" b="1" dirty="0">
                <a:ea typeface="+mn-lt"/>
                <a:cs typeface="+mn-lt"/>
              </a:rPr>
              <a:t>current will decrease </a:t>
            </a:r>
            <a:r>
              <a:rPr lang="en-US" sz="1200" dirty="0">
                <a:ea typeface="+mn-lt"/>
                <a:cs typeface="+mn-lt"/>
              </a:rPr>
              <a:t>as </a:t>
            </a:r>
            <a:r>
              <a:rPr lang="en-US" sz="1200" b="1" dirty="0">
                <a:ea typeface="+mn-lt"/>
                <a:cs typeface="+mn-lt"/>
              </a:rPr>
              <a:t>resistance is increased</a:t>
            </a:r>
            <a:r>
              <a:rPr lang="en-US" sz="1200" dirty="0">
                <a:ea typeface="+mn-lt"/>
                <a:cs typeface="+mn-lt"/>
              </a:rPr>
              <a:t>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b="1" dirty="0">
                <a:ea typeface="+mn-lt"/>
                <a:cs typeface="+mn-lt"/>
              </a:rPr>
              <a:t>Ohm’s Law </a:t>
            </a:r>
            <a:r>
              <a:rPr lang="en-US" sz="1200" dirty="0">
                <a:ea typeface="+mn-lt"/>
                <a:cs typeface="+mn-lt"/>
              </a:rPr>
              <a:t>states that current is </a:t>
            </a:r>
            <a:r>
              <a:rPr lang="en-US" sz="1200" b="1" dirty="0">
                <a:ea typeface="+mn-lt"/>
                <a:cs typeface="+mn-lt"/>
              </a:rPr>
              <a:t>directly proportional </a:t>
            </a:r>
            <a:r>
              <a:rPr lang="en-US" sz="1200" dirty="0">
                <a:ea typeface="+mn-lt"/>
                <a:cs typeface="+mn-lt"/>
              </a:rPr>
              <a:t>to potential difference for an ohmic conductor (if the temperature remains </a:t>
            </a:r>
            <a:r>
              <a:rPr lang="en-US" sz="1200">
                <a:ea typeface="+mn-lt"/>
                <a:cs typeface="+mn-lt"/>
              </a:rPr>
              <a:t>constant)</a:t>
            </a:r>
            <a:endParaRPr lang="en-US" sz="1200" dirty="0">
              <a:ea typeface="+mn-lt"/>
              <a:cs typeface="+mn-lt"/>
            </a:endParaRP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968545CC-9D09-44BE-83B3-54A0AA5E3918}"/>
              </a:ext>
            </a:extLst>
          </p:cNvPr>
          <p:cNvGrpSpPr/>
          <p:nvPr/>
        </p:nvGrpSpPr>
        <p:grpSpPr>
          <a:xfrm>
            <a:off x="5014787" y="659767"/>
            <a:ext cx="4129213" cy="887134"/>
            <a:chOff x="4151437" y="1315103"/>
            <a:chExt cx="4129213" cy="887134"/>
          </a:xfrm>
        </p:grpSpPr>
        <p:grpSp>
          <p:nvGrpSpPr>
            <p:cNvPr id="50" name="Group 49">
              <a:extLst>
                <a:ext uri="{FF2B5EF4-FFF2-40B4-BE49-F238E27FC236}">
                  <a16:creationId xmlns:a16="http://schemas.microsoft.com/office/drawing/2014/main" id="{E2124645-5B97-46DD-ACCB-B83E32AC20B7}"/>
                </a:ext>
              </a:extLst>
            </p:cNvPr>
            <p:cNvGrpSpPr/>
            <p:nvPr/>
          </p:nvGrpSpPr>
          <p:grpSpPr>
            <a:xfrm>
              <a:off x="4151437" y="1315103"/>
              <a:ext cx="4129213" cy="887134"/>
              <a:chOff x="5216569" y="1667586"/>
              <a:chExt cx="4129213" cy="887134"/>
            </a:xfrm>
          </p:grpSpPr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51" name="TextBox 50">
                    <a:extLst>
                      <a:ext uri="{FF2B5EF4-FFF2-40B4-BE49-F238E27FC236}">
                        <a16:creationId xmlns:a16="http://schemas.microsoft.com/office/drawing/2014/main" id="{FA4F2578-13EA-4FB7-B1AD-80A1BAF27C45}"/>
                      </a:ext>
                    </a:extLst>
                  </p:cNvPr>
                  <p:cNvSpPr txBox="1"/>
                  <p:nvPr/>
                </p:nvSpPr>
                <p:spPr>
                  <a:xfrm>
                    <a:off x="5216569" y="2246943"/>
                    <a:ext cx="4125349" cy="307777"/>
                  </a:xfrm>
                  <a:prstGeom prst="rect">
                    <a:avLst/>
                  </a:prstGeom>
                  <a:noFill/>
                </p:spPr>
                <p:txBody>
      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      <a:prstTxWarp prst="textNoShape">
                      <a:avLst/>
                    </a:prstTxWarp>
                    <a:spAutoFit/>
                  </a:bodyPr>
                  <a:lstStyle/>
                  <a:p>
                    <a:pPr algn="ctr"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sz="1400" b="1" i="1" dirty="0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  <a:cs typeface="Calibri"/>
                            </a:rPr>
                            <m:t>𝒑𝒐𝒕𝒆𝒏𝒕𝒊𝒂𝒍</m:t>
                          </m:r>
                          <m:r>
                            <a:rPr lang="en-US" sz="1400" b="1" i="1" dirty="0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  <a:cs typeface="Calibri"/>
                            </a:rPr>
                            <m:t> </m:t>
                          </m:r>
                          <m:r>
                            <a:rPr lang="en-US" sz="1400" b="1" i="1" dirty="0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  <a:cs typeface="Calibri"/>
                            </a:rPr>
                            <m:t>𝒅𝒊𝒇𝒇𝒆𝒓𝒆𝒏𝒄𝒆</m:t>
                          </m:r>
                          <m:r>
                            <a:rPr lang="en-US" sz="1400" b="1" i="1" dirty="0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  <a:cs typeface="Calibri"/>
                            </a:rPr>
                            <m:t>=</m:t>
                          </m:r>
                          <m:r>
                            <a:rPr lang="en-US" sz="1400" b="1" i="1" dirty="0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  <a:cs typeface="Calibri"/>
                            </a:rPr>
                            <m:t>𝒄𝒖𝒓𝒓𝒆𝒏𝒕</m:t>
                          </m:r>
                          <m:r>
                            <a:rPr lang="en-US" sz="1400" b="1" i="1" dirty="0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Calibri"/>
                            </a:rPr>
                            <m:t>×</m:t>
                          </m:r>
                          <m:r>
                            <a:rPr lang="en-US" sz="1400" b="1" i="1" dirty="0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Calibri"/>
                            </a:rPr>
                            <m:t>𝒓𝒆𝒔𝒊𝒔𝒕𝒂𝒏𝒄𝒆</m:t>
                          </m:r>
                        </m:oMath>
                      </m:oMathPara>
                    </a14:m>
                    <a:endParaRPr lang="en-GB" sz="1400" b="1" i="1" dirty="0">
                      <a:solidFill>
                        <a:srgbClr val="7030A0"/>
                      </a:solidFill>
                      <a:cs typeface="Calibri"/>
                    </a:endParaRPr>
                  </a:p>
                </p:txBody>
              </p:sp>
            </mc:Choice>
            <mc:Fallback xmlns="">
              <p:sp>
                <p:nvSpPr>
                  <p:cNvPr id="51" name="TextBox 50">
                    <a:extLst>
                      <a:ext uri="{FF2B5EF4-FFF2-40B4-BE49-F238E27FC236}">
                        <a16:creationId xmlns:a16="http://schemas.microsoft.com/office/drawing/2014/main" id="{FA4F2578-13EA-4FB7-B1AD-80A1BAF27C45}"/>
                      </a:ext>
                    </a:extLst>
                  </p:cNvPr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5216569" y="2246943"/>
                    <a:ext cx="4125349" cy="307777"/>
                  </a:xfrm>
                  <a:prstGeom prst="rect">
                    <a:avLst/>
                  </a:prstGeom>
                  <a:blipFill>
                    <a:blip r:embed="rId5"/>
                    <a:stretch>
                      <a:fillRect b="-8000"/>
                    </a:stretch>
                  </a:blipFill>
                </p:spPr>
                <p:txBody>
                  <a:bodyPr/>
                  <a:lstStyle/>
                  <a:p>
                    <a:r>
                      <a:rPr lang="en-GB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sp>
            <p:nvSpPr>
              <p:cNvPr id="52" name="TextBox 51">
                <a:extLst>
                  <a:ext uri="{FF2B5EF4-FFF2-40B4-BE49-F238E27FC236}">
                    <a16:creationId xmlns:a16="http://schemas.microsoft.com/office/drawing/2014/main" id="{9F835A91-8E65-4963-9484-B91599118082}"/>
                  </a:ext>
                </a:extLst>
              </p:cNvPr>
              <p:cNvSpPr txBox="1"/>
              <p:nvPr/>
            </p:nvSpPr>
            <p:spPr>
              <a:xfrm>
                <a:off x="8288988" y="1702693"/>
                <a:ext cx="1056794" cy="461665"/>
              </a:xfrm>
              <a:prstGeom prst="rect">
                <a:avLst/>
              </a:prstGeom>
              <a:noFill/>
            </p:spPr>
            <p:txBody>
  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spAutoFit/>
              </a:bodyPr>
              <a:lstStyle/>
              <a:p>
                <a:pPr algn="ctr"/>
                <a:r>
                  <a:rPr lang="en-GB" sz="1200" dirty="0">
                    <a:solidFill>
                      <a:srgbClr val="0070C0"/>
                    </a:solidFill>
                    <a:cs typeface="Calibri"/>
                  </a:rPr>
                  <a:t>R, measured in ohms (</a:t>
                </a:r>
                <a:r>
                  <a:rPr lang="el-GR" sz="1200" dirty="0">
                    <a:solidFill>
                      <a:srgbClr val="0070C0"/>
                    </a:solidFill>
                    <a:cs typeface="Calibri"/>
                  </a:rPr>
                  <a:t>Ω</a:t>
                </a:r>
                <a:r>
                  <a:rPr lang="en-US" sz="1200" dirty="0">
                    <a:solidFill>
                      <a:srgbClr val="0070C0"/>
                    </a:solidFill>
                    <a:cs typeface="Calibri"/>
                  </a:rPr>
                  <a:t>)</a:t>
                </a:r>
                <a:endParaRPr lang="en-GB" sz="1200" dirty="0">
                  <a:solidFill>
                    <a:srgbClr val="0070C0"/>
                  </a:solidFill>
                  <a:cs typeface="Calibri"/>
                </a:endParaRPr>
              </a:p>
            </p:txBody>
          </p:sp>
          <p:grpSp>
            <p:nvGrpSpPr>
              <p:cNvPr id="53" name="Group 52">
                <a:extLst>
                  <a:ext uri="{FF2B5EF4-FFF2-40B4-BE49-F238E27FC236}">
                    <a16:creationId xmlns:a16="http://schemas.microsoft.com/office/drawing/2014/main" id="{6D374BD3-F3C7-4502-B36F-0E6745F7C461}"/>
                  </a:ext>
                </a:extLst>
              </p:cNvPr>
              <p:cNvGrpSpPr/>
              <p:nvPr/>
            </p:nvGrpSpPr>
            <p:grpSpPr>
              <a:xfrm>
                <a:off x="5594680" y="1669130"/>
                <a:ext cx="1204745" cy="627372"/>
                <a:chOff x="5594680" y="1669130"/>
                <a:chExt cx="1204745" cy="627372"/>
              </a:xfrm>
            </p:grpSpPr>
            <p:sp>
              <p:nvSpPr>
                <p:cNvPr id="57" name="TextBox 56">
                  <a:extLst>
                    <a:ext uri="{FF2B5EF4-FFF2-40B4-BE49-F238E27FC236}">
                      <a16:creationId xmlns:a16="http://schemas.microsoft.com/office/drawing/2014/main" id="{E771B302-903A-4CEC-A405-C7A427790524}"/>
                    </a:ext>
                  </a:extLst>
                </p:cNvPr>
                <p:cNvSpPr txBox="1"/>
                <p:nvPr/>
              </p:nvSpPr>
              <p:spPr>
                <a:xfrm>
                  <a:off x="5594680" y="1669130"/>
                  <a:ext cx="1204745" cy="461665"/>
                </a:xfrm>
                <a:prstGeom prst="rect">
                  <a:avLst/>
                </a:prstGeom>
                <a:noFill/>
              </p:spPr>
              <p:txBody>
    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    <a:prstTxWarp prst="textNoShape">
                    <a:avLst/>
                  </a:prstTxWarp>
                  <a:spAutoFit/>
                </a:bodyPr>
                <a:lstStyle/>
                <a:p>
                  <a:pPr algn="ctr"/>
                  <a:r>
                    <a:rPr lang="en-GB" sz="1200" dirty="0">
                      <a:solidFill>
                        <a:srgbClr val="0070C0"/>
                      </a:solidFill>
                      <a:cs typeface="Calibri"/>
                    </a:rPr>
                    <a:t>V, measured in volts (V)</a:t>
                  </a:r>
                </a:p>
              </p:txBody>
            </p:sp>
            <p:cxnSp>
              <p:nvCxnSpPr>
                <p:cNvPr id="58" name="Straight Arrow Connector 57">
                  <a:extLst>
                    <a:ext uri="{FF2B5EF4-FFF2-40B4-BE49-F238E27FC236}">
                      <a16:creationId xmlns:a16="http://schemas.microsoft.com/office/drawing/2014/main" id="{C22EF6B1-0256-4809-B1A4-1D4C7BBFC9A1}"/>
                    </a:ext>
                  </a:extLst>
                </p:cNvPr>
                <p:cNvCxnSpPr>
                  <a:cxnSpLocks/>
                  <a:stCxn id="57" idx="2"/>
                </p:cNvCxnSpPr>
                <p:nvPr/>
              </p:nvCxnSpPr>
              <p:spPr>
                <a:xfrm>
                  <a:off x="6197053" y="2130795"/>
                  <a:ext cx="182483" cy="165707"/>
                </a:xfrm>
                <a:prstGeom prst="straightConnector1">
                  <a:avLst/>
                </a:prstGeom>
                <a:ln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54" name="Group 53">
                <a:extLst>
                  <a:ext uri="{FF2B5EF4-FFF2-40B4-BE49-F238E27FC236}">
                    <a16:creationId xmlns:a16="http://schemas.microsoft.com/office/drawing/2014/main" id="{08306CF2-E920-4210-8447-D28C6B0FE0B8}"/>
                  </a:ext>
                </a:extLst>
              </p:cNvPr>
              <p:cNvGrpSpPr/>
              <p:nvPr/>
            </p:nvGrpSpPr>
            <p:grpSpPr>
              <a:xfrm>
                <a:off x="7070010" y="1667586"/>
                <a:ext cx="948393" cy="644317"/>
                <a:chOff x="7070010" y="1667586"/>
                <a:chExt cx="948393" cy="644317"/>
              </a:xfrm>
            </p:grpSpPr>
            <p:sp>
              <p:nvSpPr>
                <p:cNvPr id="55" name="TextBox 54">
                  <a:extLst>
                    <a:ext uri="{FF2B5EF4-FFF2-40B4-BE49-F238E27FC236}">
                      <a16:creationId xmlns:a16="http://schemas.microsoft.com/office/drawing/2014/main" id="{42E7DCEB-3DAD-4DC0-B087-6A7E41E1745A}"/>
                    </a:ext>
                  </a:extLst>
                </p:cNvPr>
                <p:cNvSpPr txBox="1"/>
                <p:nvPr/>
              </p:nvSpPr>
              <p:spPr>
                <a:xfrm>
                  <a:off x="7070010" y="1667586"/>
                  <a:ext cx="948393" cy="461665"/>
                </a:xfrm>
                <a:prstGeom prst="rect">
                  <a:avLst/>
                </a:prstGeom>
                <a:noFill/>
              </p:spPr>
              <p:txBody>
    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    <a:prstTxWarp prst="textNoShape">
                    <a:avLst/>
                  </a:prstTxWarp>
                  <a:spAutoFit/>
                </a:bodyPr>
                <a:lstStyle/>
                <a:p>
                  <a:pPr algn="ctr"/>
                  <a:r>
                    <a:rPr lang="en-GB" sz="1200" dirty="0">
                      <a:solidFill>
                        <a:srgbClr val="0070C0"/>
                      </a:solidFill>
                      <a:cs typeface="Calibri"/>
                    </a:rPr>
                    <a:t>I, measured in amps (A)</a:t>
                  </a:r>
                </a:p>
              </p:txBody>
            </p:sp>
            <p:cxnSp>
              <p:nvCxnSpPr>
                <p:cNvPr id="56" name="Straight Arrow Connector 55">
                  <a:extLst>
                    <a:ext uri="{FF2B5EF4-FFF2-40B4-BE49-F238E27FC236}">
                      <a16:creationId xmlns:a16="http://schemas.microsoft.com/office/drawing/2014/main" id="{5EB71086-4D64-469A-8062-C0B6A24B0A4F}"/>
                    </a:ext>
                  </a:extLst>
                </p:cNvPr>
                <p:cNvCxnSpPr>
                  <a:cxnSpLocks/>
                  <a:stCxn id="55" idx="2"/>
                </p:cNvCxnSpPr>
                <p:nvPr/>
              </p:nvCxnSpPr>
              <p:spPr>
                <a:xfrm>
                  <a:off x="7544207" y="2129251"/>
                  <a:ext cx="172705" cy="182652"/>
                </a:xfrm>
                <a:prstGeom prst="straightConnector1">
                  <a:avLst/>
                </a:prstGeom>
                <a:ln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cxnSp>
          <p:nvCxnSpPr>
            <p:cNvPr id="59" name="Straight Arrow Connector 58">
              <a:extLst>
                <a:ext uri="{FF2B5EF4-FFF2-40B4-BE49-F238E27FC236}">
                  <a16:creationId xmlns:a16="http://schemas.microsoft.com/office/drawing/2014/main" id="{55C9A1F4-C7C7-46E4-BA0B-079B61F3D54B}"/>
                </a:ext>
              </a:extLst>
            </p:cNvPr>
            <p:cNvCxnSpPr>
              <a:cxnSpLocks/>
              <a:stCxn id="52" idx="2"/>
            </p:cNvCxnSpPr>
            <p:nvPr/>
          </p:nvCxnSpPr>
          <p:spPr>
            <a:xfrm flipH="1">
              <a:off x="7608487" y="1811875"/>
              <a:ext cx="143766" cy="132553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1" name="TextBox 60">
            <a:extLst>
              <a:ext uri="{FF2B5EF4-FFF2-40B4-BE49-F238E27FC236}">
                <a16:creationId xmlns:a16="http://schemas.microsoft.com/office/drawing/2014/main" id="{E13FB20F-B613-4D14-A52A-3A3465B96ED3}"/>
              </a:ext>
            </a:extLst>
          </p:cNvPr>
          <p:cNvSpPr txBox="1"/>
          <p:nvPr/>
        </p:nvSpPr>
        <p:spPr>
          <a:xfrm>
            <a:off x="8532440" y="24879"/>
            <a:ext cx="606176" cy="307777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GB" sz="1400" b="1" dirty="0">
                <a:solidFill>
                  <a:schemeClr val="bg1"/>
                </a:solidFill>
                <a:cs typeface="Calibri"/>
              </a:rPr>
              <a:t>Learn</a:t>
            </a:r>
          </a:p>
        </p:txBody>
      </p:sp>
      <p:cxnSp>
        <p:nvCxnSpPr>
          <p:cNvPr id="62" name="Straight Connector 61">
            <a:extLst>
              <a:ext uri="{FF2B5EF4-FFF2-40B4-BE49-F238E27FC236}">
                <a16:creationId xmlns:a16="http://schemas.microsoft.com/office/drawing/2014/main" id="{311906A0-2A48-40CC-8DBF-D3013C37B4FC}"/>
              </a:ext>
            </a:extLst>
          </p:cNvPr>
          <p:cNvCxnSpPr>
            <a:cxnSpLocks/>
          </p:cNvCxnSpPr>
          <p:nvPr/>
        </p:nvCxnSpPr>
        <p:spPr>
          <a:xfrm>
            <a:off x="4101427" y="1628800"/>
            <a:ext cx="0" cy="527415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3" name="Group 82">
            <a:extLst>
              <a:ext uri="{FF2B5EF4-FFF2-40B4-BE49-F238E27FC236}">
                <a16:creationId xmlns:a16="http://schemas.microsoft.com/office/drawing/2014/main" id="{DA16F177-007B-428A-AF9A-12DF441504FA}"/>
              </a:ext>
            </a:extLst>
          </p:cNvPr>
          <p:cNvGrpSpPr/>
          <p:nvPr/>
        </p:nvGrpSpPr>
        <p:grpSpPr>
          <a:xfrm>
            <a:off x="4508723" y="420793"/>
            <a:ext cx="991701" cy="895735"/>
            <a:chOff x="4188153" y="1646750"/>
            <a:chExt cx="991701" cy="895735"/>
          </a:xfrm>
        </p:grpSpPr>
        <p:pic>
          <p:nvPicPr>
            <p:cNvPr id="87" name="Picture 31" descr="A picture containing game&#10;&#10;Description generated with very high confidence">
              <a:extLst>
                <a:ext uri="{FF2B5EF4-FFF2-40B4-BE49-F238E27FC236}">
                  <a16:creationId xmlns:a16="http://schemas.microsoft.com/office/drawing/2014/main" id="{1B4D71E9-D5CC-4240-8338-58FCD3193036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4188153" y="1646750"/>
              <a:ext cx="991701" cy="864957"/>
            </a:xfrm>
            <a:prstGeom prst="rect">
              <a:avLst/>
            </a:prstGeom>
          </p:spPr>
        </p:pic>
        <p:sp>
          <p:nvSpPr>
            <p:cNvPr id="88" name="TextBox 87">
              <a:extLst>
                <a:ext uri="{FF2B5EF4-FFF2-40B4-BE49-F238E27FC236}">
                  <a16:creationId xmlns:a16="http://schemas.microsoft.com/office/drawing/2014/main" id="{5F6CBB73-1D3E-480E-8596-8DD3B8599FFF}"/>
                </a:ext>
              </a:extLst>
            </p:cNvPr>
            <p:cNvSpPr txBox="1"/>
            <p:nvPr/>
          </p:nvSpPr>
          <p:spPr>
            <a:xfrm>
              <a:off x="4520994" y="1818410"/>
              <a:ext cx="353813" cy="369332"/>
            </a:xfrm>
            <a:prstGeom prst="rect">
              <a:avLst/>
            </a:prstGeom>
            <a:noFill/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en-GB" b="1" dirty="0">
                  <a:solidFill>
                    <a:srgbClr val="7030A0"/>
                  </a:solidFill>
                  <a:cs typeface="Calibri"/>
                </a:rPr>
                <a:t>V</a:t>
              </a:r>
            </a:p>
          </p:txBody>
        </p:sp>
        <p:sp>
          <p:nvSpPr>
            <p:cNvPr id="89" name="TextBox 88">
              <a:extLst>
                <a:ext uri="{FF2B5EF4-FFF2-40B4-BE49-F238E27FC236}">
                  <a16:creationId xmlns:a16="http://schemas.microsoft.com/office/drawing/2014/main" id="{665F531C-B265-43D3-A8FE-3D98ECC9A86F}"/>
                </a:ext>
              </a:extLst>
            </p:cNvPr>
            <p:cNvSpPr txBox="1"/>
            <p:nvPr/>
          </p:nvSpPr>
          <p:spPr>
            <a:xfrm>
              <a:off x="4405861" y="2173153"/>
              <a:ext cx="202036" cy="369332"/>
            </a:xfrm>
            <a:prstGeom prst="rect">
              <a:avLst/>
            </a:prstGeom>
            <a:noFill/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en-GB" b="1" dirty="0">
                  <a:solidFill>
                    <a:srgbClr val="7030A0"/>
                  </a:solidFill>
                  <a:cs typeface="Calibri"/>
                </a:rPr>
                <a:t>I</a:t>
              </a:r>
            </a:p>
          </p:txBody>
        </p:sp>
        <p:sp>
          <p:nvSpPr>
            <p:cNvPr id="92" name="TextBox 91">
              <a:extLst>
                <a:ext uri="{FF2B5EF4-FFF2-40B4-BE49-F238E27FC236}">
                  <a16:creationId xmlns:a16="http://schemas.microsoft.com/office/drawing/2014/main" id="{9EEB58DD-9032-410E-9F0E-E8F570BA9D70}"/>
                </a:ext>
              </a:extLst>
            </p:cNvPr>
            <p:cNvSpPr txBox="1"/>
            <p:nvPr/>
          </p:nvSpPr>
          <p:spPr>
            <a:xfrm>
              <a:off x="4771677" y="2173153"/>
              <a:ext cx="255299" cy="369332"/>
            </a:xfrm>
            <a:prstGeom prst="rect">
              <a:avLst/>
            </a:prstGeom>
            <a:noFill/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en-GB" b="1" dirty="0">
                  <a:solidFill>
                    <a:srgbClr val="7030A0"/>
                  </a:solidFill>
                  <a:cs typeface="Calibri"/>
                </a:rPr>
                <a:t>R</a:t>
              </a:r>
            </a:p>
          </p:txBody>
        </p:sp>
      </p:grpSp>
      <p:sp>
        <p:nvSpPr>
          <p:cNvPr id="110" name="TextBox 109">
            <a:extLst>
              <a:ext uri="{FF2B5EF4-FFF2-40B4-BE49-F238E27FC236}">
                <a16:creationId xmlns:a16="http://schemas.microsoft.com/office/drawing/2014/main" id="{1B7198C7-370E-4772-9251-2FBFCC500232}"/>
              </a:ext>
            </a:extLst>
          </p:cNvPr>
          <p:cNvSpPr txBox="1"/>
          <p:nvPr/>
        </p:nvSpPr>
        <p:spPr>
          <a:xfrm>
            <a:off x="-33135" y="1705299"/>
            <a:ext cx="4258176" cy="707886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GB" sz="2000" b="1" dirty="0">
                <a:ea typeface="+mn-lt"/>
                <a:cs typeface="+mn-lt"/>
              </a:rPr>
              <a:t>7. Required Practical: How does the length of a wire affect its resistance?</a:t>
            </a:r>
            <a:endParaRPr lang="en-GB" sz="2000" dirty="0">
              <a:ea typeface="+mn-lt"/>
              <a:cs typeface="+mn-lt"/>
            </a:endParaRPr>
          </a:p>
        </p:txBody>
      </p:sp>
      <p:sp>
        <p:nvSpPr>
          <p:cNvPr id="113" name="TextBox 112">
            <a:extLst>
              <a:ext uri="{FF2B5EF4-FFF2-40B4-BE49-F238E27FC236}">
                <a16:creationId xmlns:a16="http://schemas.microsoft.com/office/drawing/2014/main" id="{03C1A295-ACFF-483A-B146-D2F2516C5416}"/>
              </a:ext>
            </a:extLst>
          </p:cNvPr>
          <p:cNvSpPr txBox="1"/>
          <p:nvPr/>
        </p:nvSpPr>
        <p:spPr>
          <a:xfrm>
            <a:off x="-9674" y="4963959"/>
            <a:ext cx="4034920" cy="193899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GB" sz="1200" dirty="0">
                <a:cs typeface="Calibri"/>
              </a:rPr>
              <a:t>As the current increases, the wire </a:t>
            </a:r>
            <a:r>
              <a:rPr lang="en-GB" sz="1200" b="1" dirty="0">
                <a:cs typeface="Calibri"/>
              </a:rPr>
              <a:t>heats up</a:t>
            </a:r>
            <a:r>
              <a:rPr lang="en-GB" sz="1200" dirty="0">
                <a:cs typeface="Calibri"/>
              </a:rPr>
              <a:t> which causes its resistance to </a:t>
            </a:r>
            <a:r>
              <a:rPr lang="en-GB" sz="1200" b="1" dirty="0">
                <a:cs typeface="Calibri"/>
              </a:rPr>
              <a:t>increase</a:t>
            </a:r>
            <a:r>
              <a:rPr lang="en-GB" sz="1200" dirty="0">
                <a:cs typeface="Calibri"/>
              </a:rPr>
              <a:t>. This reduces the </a:t>
            </a:r>
            <a:r>
              <a:rPr lang="en-GB" sz="1200" b="1" dirty="0">
                <a:cs typeface="Calibri"/>
              </a:rPr>
              <a:t>accuracy</a:t>
            </a:r>
            <a:r>
              <a:rPr lang="en-GB" sz="1200" dirty="0">
                <a:cs typeface="Calibri"/>
              </a:rPr>
              <a:t> of the experiment.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>
                <a:cs typeface="Calibri"/>
              </a:rPr>
              <a:t>You can increase the </a:t>
            </a:r>
            <a:r>
              <a:rPr lang="en-GB" sz="1200" b="1" dirty="0">
                <a:cs typeface="Calibri"/>
              </a:rPr>
              <a:t>accuracy</a:t>
            </a:r>
            <a:r>
              <a:rPr lang="en-GB" sz="1200" dirty="0">
                <a:cs typeface="Calibri"/>
              </a:rPr>
              <a:t> by:</a:t>
            </a:r>
          </a:p>
          <a:p>
            <a:pPr marL="685800" lvl="1" indent="-228600">
              <a:buFont typeface="+mj-lt"/>
              <a:buAutoNum type="arabicPeriod"/>
            </a:pPr>
            <a:r>
              <a:rPr lang="en-GB" sz="1200" b="1" dirty="0">
                <a:cs typeface="Calibri"/>
              </a:rPr>
              <a:t>Stopping the current between readings </a:t>
            </a:r>
            <a:r>
              <a:rPr lang="en-GB" sz="1200" dirty="0">
                <a:cs typeface="Calibri"/>
              </a:rPr>
              <a:t>to let the wire cool.</a:t>
            </a:r>
          </a:p>
          <a:p>
            <a:pPr marL="685800" lvl="1" indent="-228600">
              <a:buFont typeface="+mj-lt"/>
              <a:buAutoNum type="arabicPeriod"/>
            </a:pPr>
            <a:r>
              <a:rPr lang="en-GB" sz="1200" dirty="0">
                <a:cs typeface="Calibri"/>
              </a:rPr>
              <a:t>Using a </a:t>
            </a:r>
            <a:r>
              <a:rPr lang="en-GB" sz="1200" b="1" dirty="0">
                <a:cs typeface="Calibri"/>
              </a:rPr>
              <a:t>low current </a:t>
            </a:r>
            <a:r>
              <a:rPr lang="en-GB" sz="1200" dirty="0">
                <a:cs typeface="Calibri"/>
              </a:rPr>
              <a:t>to stop the wire heating up.</a:t>
            </a:r>
          </a:p>
          <a:p>
            <a:pPr marL="228600" indent="-228600">
              <a:buFont typeface="Arial" panose="020B0604020202020204" pitchFamily="34" charset="0"/>
              <a:buChar char="•"/>
            </a:pPr>
            <a:r>
              <a:rPr lang="en-GB" sz="1200" dirty="0">
                <a:cs typeface="Calibri"/>
              </a:rPr>
              <a:t>You can increase the </a:t>
            </a:r>
            <a:r>
              <a:rPr lang="en-GB" sz="1200" b="1" dirty="0">
                <a:cs typeface="Calibri"/>
              </a:rPr>
              <a:t>precision</a:t>
            </a:r>
            <a:r>
              <a:rPr lang="en-GB" sz="1200" dirty="0">
                <a:cs typeface="Calibri"/>
              </a:rPr>
              <a:t> by using </a:t>
            </a:r>
            <a:r>
              <a:rPr lang="en-GB" sz="1200" b="1" dirty="0">
                <a:cs typeface="Calibri"/>
              </a:rPr>
              <a:t>pointed contacts</a:t>
            </a:r>
            <a:r>
              <a:rPr lang="en-GB" sz="1200" dirty="0">
                <a:cs typeface="Calibri"/>
              </a:rPr>
              <a:t> to connect to the wire so the uncertainty of the measurement is reduced.</a:t>
            </a:r>
          </a:p>
        </p:txBody>
      </p:sp>
      <p:grpSp>
        <p:nvGrpSpPr>
          <p:cNvPr id="34" name="Group 33">
            <a:extLst>
              <a:ext uri="{FF2B5EF4-FFF2-40B4-BE49-F238E27FC236}">
                <a16:creationId xmlns:a16="http://schemas.microsoft.com/office/drawing/2014/main" id="{B9FE8B79-975B-55CE-EC5C-43656D7C7588}"/>
              </a:ext>
            </a:extLst>
          </p:cNvPr>
          <p:cNvGrpSpPr/>
          <p:nvPr/>
        </p:nvGrpSpPr>
        <p:grpSpPr>
          <a:xfrm>
            <a:off x="46271" y="3208077"/>
            <a:ext cx="4177685" cy="1695007"/>
            <a:chOff x="46271" y="3925840"/>
            <a:chExt cx="4177685" cy="1695007"/>
          </a:xfrm>
        </p:grpSpPr>
        <p:grpSp>
          <p:nvGrpSpPr>
            <p:cNvPr id="32" name="Group 31">
              <a:extLst>
                <a:ext uri="{FF2B5EF4-FFF2-40B4-BE49-F238E27FC236}">
                  <a16:creationId xmlns:a16="http://schemas.microsoft.com/office/drawing/2014/main" id="{4A416F1C-78F9-43E0-B365-DE4792D417F0}"/>
                </a:ext>
              </a:extLst>
            </p:cNvPr>
            <p:cNvGrpSpPr/>
            <p:nvPr/>
          </p:nvGrpSpPr>
          <p:grpSpPr>
            <a:xfrm>
              <a:off x="46271" y="3925840"/>
              <a:ext cx="4177685" cy="1695007"/>
              <a:chOff x="34813" y="4010384"/>
              <a:chExt cx="4177685" cy="1695007"/>
            </a:xfrm>
          </p:grpSpPr>
          <p:grpSp>
            <p:nvGrpSpPr>
              <p:cNvPr id="21" name="Group 20">
                <a:extLst>
                  <a:ext uri="{FF2B5EF4-FFF2-40B4-BE49-F238E27FC236}">
                    <a16:creationId xmlns:a16="http://schemas.microsoft.com/office/drawing/2014/main" id="{5EDB45E4-BB72-4EA2-B2BA-BF82AD44060B}"/>
                  </a:ext>
                </a:extLst>
              </p:cNvPr>
              <p:cNvGrpSpPr/>
              <p:nvPr/>
            </p:nvGrpSpPr>
            <p:grpSpPr>
              <a:xfrm>
                <a:off x="34813" y="4159299"/>
                <a:ext cx="2579767" cy="1503969"/>
                <a:chOff x="177633" y="4307577"/>
                <a:chExt cx="2579767" cy="1503969"/>
              </a:xfrm>
            </p:grpSpPr>
            <p:pic>
              <p:nvPicPr>
                <p:cNvPr id="99" name="Picture 99" descr="A picture containing clock&#10;&#10;Description generated with very high confidence">
                  <a:extLst>
                    <a:ext uri="{FF2B5EF4-FFF2-40B4-BE49-F238E27FC236}">
                      <a16:creationId xmlns:a16="http://schemas.microsoft.com/office/drawing/2014/main" id="{4F7F4D9F-F379-456A-9977-023E5C0FF63C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7"/>
                <a:stretch>
                  <a:fillRect/>
                </a:stretch>
              </p:blipFill>
              <p:spPr>
                <a:xfrm>
                  <a:off x="501764" y="4349359"/>
                  <a:ext cx="2255636" cy="1420407"/>
                </a:xfrm>
                <a:prstGeom prst="rect">
                  <a:avLst/>
                </a:prstGeom>
              </p:spPr>
            </p:pic>
            <p:sp>
              <p:nvSpPr>
                <p:cNvPr id="3" name="TextBox 2">
                  <a:extLst>
                    <a:ext uri="{FF2B5EF4-FFF2-40B4-BE49-F238E27FC236}">
                      <a16:creationId xmlns:a16="http://schemas.microsoft.com/office/drawing/2014/main" id="{7EAE6E5E-C304-4E84-9922-3DB790DC5E2E}"/>
                    </a:ext>
                  </a:extLst>
                </p:cNvPr>
                <p:cNvSpPr txBox="1"/>
                <p:nvPr/>
              </p:nvSpPr>
              <p:spPr>
                <a:xfrm rot="5400000">
                  <a:off x="-451241" y="4936451"/>
                  <a:ext cx="1503969" cy="246221"/>
                </a:xfrm>
                <a:prstGeom prst="rect">
                  <a:avLst/>
                </a:prstGeom>
                <a:noFill/>
              </p:spPr>
              <p:txBody>
    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    <a:prstTxWarp prst="textNoShape">
                    <a:avLst/>
                  </a:prstTxWarp>
                  <a:spAutoFit/>
                </a:bodyPr>
                <a:lstStyle/>
                <a:p>
                  <a:r>
                    <a:rPr lang="en-US" sz="500" dirty="0">
                      <a:hlinkClick r:id="rId8"/>
                    </a:rPr>
                    <a:t>https://keystagewiki.com/index.php/GCSE_Physics_Required_Practical:_Investigating_Resistance</a:t>
                  </a:r>
                  <a:endParaRPr lang="en-US" sz="500" dirty="0">
                    <a:cs typeface="Calibri"/>
                  </a:endParaRPr>
                </a:p>
              </p:txBody>
            </p:sp>
          </p:grpSp>
          <p:grpSp>
            <p:nvGrpSpPr>
              <p:cNvPr id="29" name="Group 28">
                <a:extLst>
                  <a:ext uri="{FF2B5EF4-FFF2-40B4-BE49-F238E27FC236}">
                    <a16:creationId xmlns:a16="http://schemas.microsoft.com/office/drawing/2014/main" id="{394AD5F3-D0C5-4BFB-9F97-31A901394529}"/>
                  </a:ext>
                </a:extLst>
              </p:cNvPr>
              <p:cNvGrpSpPr/>
              <p:nvPr/>
            </p:nvGrpSpPr>
            <p:grpSpPr>
              <a:xfrm>
                <a:off x="2198547" y="4010384"/>
                <a:ext cx="1998584" cy="830997"/>
                <a:chOff x="2198547" y="4010384"/>
                <a:chExt cx="1998584" cy="830997"/>
              </a:xfrm>
            </p:grpSpPr>
            <p:sp>
              <p:nvSpPr>
                <p:cNvPr id="104" name="TextBox 103">
                  <a:extLst>
                    <a:ext uri="{FF2B5EF4-FFF2-40B4-BE49-F238E27FC236}">
                      <a16:creationId xmlns:a16="http://schemas.microsoft.com/office/drawing/2014/main" id="{0B074588-CD2A-4F44-B47F-68AE4339E648}"/>
                    </a:ext>
                  </a:extLst>
                </p:cNvPr>
                <p:cNvSpPr txBox="1"/>
                <p:nvPr/>
              </p:nvSpPr>
              <p:spPr>
                <a:xfrm>
                  <a:off x="2701965" y="4010384"/>
                  <a:ext cx="1495166" cy="830997"/>
                </a:xfrm>
                <a:prstGeom prst="rect">
                  <a:avLst/>
                </a:prstGeom>
                <a:noFill/>
              </p:spPr>
              <p:txBody>
    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    <a:prstTxWarp prst="textNoShape">
                    <a:avLst/>
                  </a:prstTxWarp>
                  <a:spAutoFit/>
                </a:bodyPr>
                <a:lstStyle/>
                <a:p>
                  <a:r>
                    <a:rPr lang="en-GB" sz="1200" dirty="0">
                      <a:cs typeface="Calibri"/>
                    </a:rPr>
                    <a:t>The</a:t>
                  </a:r>
                  <a:r>
                    <a:rPr lang="en-GB" sz="1200" b="1" dirty="0">
                      <a:cs typeface="Calibri"/>
                    </a:rPr>
                    <a:t> </a:t>
                  </a:r>
                  <a:r>
                    <a:rPr lang="en-GB" sz="1200" b="1" dirty="0">
                      <a:solidFill>
                        <a:srgbClr val="008000"/>
                      </a:solidFill>
                      <a:cs typeface="Calibri"/>
                    </a:rPr>
                    <a:t>ammeter</a:t>
                  </a:r>
                  <a:r>
                    <a:rPr lang="en-GB" sz="1200" b="1" dirty="0">
                      <a:cs typeface="Calibri"/>
                    </a:rPr>
                    <a:t> </a:t>
                  </a:r>
                  <a:r>
                    <a:rPr lang="en-GB" sz="1200" dirty="0">
                      <a:cs typeface="Calibri"/>
                    </a:rPr>
                    <a:t>measures the current through the circuit.</a:t>
                  </a:r>
                </a:p>
              </p:txBody>
            </p:sp>
            <p:cxnSp>
              <p:nvCxnSpPr>
                <p:cNvPr id="101" name="Straight Arrow Connector 100">
                  <a:extLst>
                    <a:ext uri="{FF2B5EF4-FFF2-40B4-BE49-F238E27FC236}">
                      <a16:creationId xmlns:a16="http://schemas.microsoft.com/office/drawing/2014/main" id="{ECDAB8DA-6A12-4481-AC74-56FF6087120B}"/>
                    </a:ext>
                  </a:extLst>
                </p:cNvPr>
                <p:cNvCxnSpPr>
                  <a:cxnSpLocks/>
                  <a:stCxn id="104" idx="1"/>
                </p:cNvCxnSpPr>
                <p:nvPr/>
              </p:nvCxnSpPr>
              <p:spPr>
                <a:xfrm flipH="1">
                  <a:off x="2198547" y="4425883"/>
                  <a:ext cx="503418" cy="251966"/>
                </a:xfrm>
                <a:prstGeom prst="straightConnector1">
                  <a:avLst/>
                </a:prstGeom>
                <a:ln w="28575">
                  <a:solidFill>
                    <a:srgbClr val="008000"/>
                  </a:solidFill>
                  <a:tailEnd type="triangle"/>
                </a:ln>
              </p:spPr>
              <p:style>
                <a:lnRef idx="1">
                  <a:schemeClr val="accent2"/>
                </a:lnRef>
                <a:fillRef idx="0">
                  <a:schemeClr val="accent2"/>
                </a:fillRef>
                <a:effectRef idx="0">
                  <a:schemeClr val="accent2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31" name="Group 30">
                <a:extLst>
                  <a:ext uri="{FF2B5EF4-FFF2-40B4-BE49-F238E27FC236}">
                    <a16:creationId xmlns:a16="http://schemas.microsoft.com/office/drawing/2014/main" id="{2887AD28-B5C7-43BB-BE98-2D5042BD6840}"/>
                  </a:ext>
                </a:extLst>
              </p:cNvPr>
              <p:cNvGrpSpPr/>
              <p:nvPr/>
            </p:nvGrpSpPr>
            <p:grpSpPr>
              <a:xfrm>
                <a:off x="1881829" y="4874394"/>
                <a:ext cx="2330669" cy="830997"/>
                <a:chOff x="1881829" y="4874394"/>
                <a:chExt cx="2330669" cy="830997"/>
              </a:xfrm>
            </p:grpSpPr>
            <p:sp>
              <p:nvSpPr>
                <p:cNvPr id="112" name="TextBox 111">
                  <a:extLst>
                    <a:ext uri="{FF2B5EF4-FFF2-40B4-BE49-F238E27FC236}">
                      <a16:creationId xmlns:a16="http://schemas.microsoft.com/office/drawing/2014/main" id="{756D5EB3-8F87-4C89-8382-F4FB3B530133}"/>
                    </a:ext>
                  </a:extLst>
                </p:cNvPr>
                <p:cNvSpPr txBox="1"/>
                <p:nvPr/>
              </p:nvSpPr>
              <p:spPr>
                <a:xfrm>
                  <a:off x="2684317" y="4874394"/>
                  <a:ext cx="1528181" cy="830997"/>
                </a:xfrm>
                <a:prstGeom prst="rect">
                  <a:avLst/>
                </a:prstGeom>
                <a:noFill/>
              </p:spPr>
              <p:txBody>
    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    <a:prstTxWarp prst="textNoShape">
                    <a:avLst/>
                  </a:prstTxWarp>
                  <a:spAutoFit/>
                </a:bodyPr>
                <a:lstStyle/>
                <a:p>
                  <a:r>
                    <a:rPr lang="en-GB" sz="1200" dirty="0">
                      <a:cs typeface="Calibri"/>
                    </a:rPr>
                    <a:t>The</a:t>
                  </a:r>
                  <a:r>
                    <a:rPr lang="en-GB" sz="1200" b="1" dirty="0">
                      <a:cs typeface="Calibri"/>
                    </a:rPr>
                    <a:t> </a:t>
                  </a:r>
                  <a:r>
                    <a:rPr lang="en-GB" sz="1200" b="1" dirty="0">
                      <a:solidFill>
                        <a:srgbClr val="FF0066"/>
                      </a:solidFill>
                      <a:cs typeface="Calibri"/>
                    </a:rPr>
                    <a:t>voltmeter</a:t>
                  </a:r>
                  <a:r>
                    <a:rPr lang="en-GB" sz="1200" dirty="0">
                      <a:cs typeface="Calibri"/>
                    </a:rPr>
                    <a:t> measures the potential difference across the wire.</a:t>
                  </a:r>
                </a:p>
              </p:txBody>
            </p:sp>
            <p:cxnSp>
              <p:nvCxnSpPr>
                <p:cNvPr id="111" name="Straight Arrow Connector 110">
                  <a:extLst>
                    <a:ext uri="{FF2B5EF4-FFF2-40B4-BE49-F238E27FC236}">
                      <a16:creationId xmlns:a16="http://schemas.microsoft.com/office/drawing/2014/main" id="{9563013D-C1F9-4996-8F7D-27EB56C0C7A9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1881829" y="4955435"/>
                  <a:ext cx="874660" cy="61109"/>
                </a:xfrm>
                <a:prstGeom prst="straightConnector1">
                  <a:avLst/>
                </a:prstGeom>
                <a:ln w="28575">
                  <a:solidFill>
                    <a:srgbClr val="FF0066"/>
                  </a:solidFill>
                  <a:tailEnd type="triangle"/>
                </a:ln>
              </p:spPr>
              <p:style>
                <a:lnRef idx="1">
                  <a:schemeClr val="accent2"/>
                </a:lnRef>
                <a:fillRef idx="0">
                  <a:schemeClr val="accent2"/>
                </a:fillRef>
                <a:effectRef idx="0">
                  <a:schemeClr val="accent2"/>
                </a:effectRef>
                <a:fontRef idx="minor">
                  <a:schemeClr val="tx1"/>
                </a:fontRef>
              </p:style>
            </p:cxnSp>
          </p:grpSp>
        </p:grpSp>
        <p:sp>
          <p:nvSpPr>
            <p:cNvPr id="9" name="Rectangle 8"/>
            <p:cNvSpPr/>
            <p:nvPr/>
          </p:nvSpPr>
          <p:spPr>
            <a:xfrm>
              <a:off x="1191954" y="4825384"/>
              <a:ext cx="158681" cy="331808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6" name="Freeform 15"/>
            <p:cNvSpPr/>
            <p:nvPr/>
          </p:nvSpPr>
          <p:spPr>
            <a:xfrm>
              <a:off x="1171575" y="5153025"/>
              <a:ext cx="190500" cy="9973"/>
            </a:xfrm>
            <a:custGeom>
              <a:avLst/>
              <a:gdLst>
                <a:gd name="connsiteX0" fmla="*/ 0 w 190500"/>
                <a:gd name="connsiteY0" fmla="*/ 0 h 9973"/>
                <a:gd name="connsiteX1" fmla="*/ 85725 w 190500"/>
                <a:gd name="connsiteY1" fmla="*/ 4763 h 9973"/>
                <a:gd name="connsiteX2" fmla="*/ 123825 w 190500"/>
                <a:gd name="connsiteY2" fmla="*/ 9525 h 9973"/>
                <a:gd name="connsiteX3" fmla="*/ 190500 w 190500"/>
                <a:gd name="connsiteY3" fmla="*/ 9525 h 99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90500" h="9973">
                  <a:moveTo>
                    <a:pt x="0" y="0"/>
                  </a:moveTo>
                  <a:cubicBezTo>
                    <a:pt x="28575" y="1588"/>
                    <a:pt x="57190" y="2568"/>
                    <a:pt x="85725" y="4763"/>
                  </a:cubicBezTo>
                  <a:cubicBezTo>
                    <a:pt x="98486" y="5745"/>
                    <a:pt x="111039" y="8944"/>
                    <a:pt x="123825" y="9525"/>
                  </a:cubicBezTo>
                  <a:cubicBezTo>
                    <a:pt x="146027" y="10534"/>
                    <a:pt x="168275" y="9525"/>
                    <a:pt x="190500" y="9525"/>
                  </a:cubicBezTo>
                </a:path>
              </a:pathLst>
            </a:cu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19" name="Straight Connector 18"/>
            <p:cNvCxnSpPr/>
            <p:nvPr/>
          </p:nvCxnSpPr>
          <p:spPr>
            <a:xfrm flipH="1">
              <a:off x="468806" y="4803428"/>
              <a:ext cx="862834" cy="0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>
              <a:off x="1763688" y="4803428"/>
              <a:ext cx="277461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pic>
          <p:nvPicPr>
            <p:cNvPr id="27" name="Picture 26"/>
            <p:cNvPicPr>
              <a:picLocks noChangeAspect="1"/>
            </p:cNvPicPr>
            <p:nvPr/>
          </p:nvPicPr>
          <p:blipFill rotWithShape="1">
            <a:blip r:embed="rId9"/>
            <a:srcRect l="6074" t="5819" r="10698" b="1"/>
            <a:stretch/>
          </p:blipFill>
          <p:spPr>
            <a:xfrm rot="5400000" flipV="1">
              <a:off x="256354" y="4417609"/>
              <a:ext cx="459881" cy="245082"/>
            </a:xfrm>
            <a:prstGeom prst="rect">
              <a:avLst/>
            </a:prstGeom>
          </p:spPr>
        </p:pic>
        <p:sp>
          <p:nvSpPr>
            <p:cNvPr id="65" name="Rectangle 64"/>
            <p:cNvSpPr/>
            <p:nvPr/>
          </p:nvSpPr>
          <p:spPr>
            <a:xfrm>
              <a:off x="1715631" y="4825384"/>
              <a:ext cx="177656" cy="331808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8" name="TextBox 7">
            <a:extLst>
              <a:ext uri="{FF2B5EF4-FFF2-40B4-BE49-F238E27FC236}">
                <a16:creationId xmlns:a16="http://schemas.microsoft.com/office/drawing/2014/main" id="{D1017CFB-6126-E200-6263-0D344E49ED19}"/>
              </a:ext>
            </a:extLst>
          </p:cNvPr>
          <p:cNvSpPr txBox="1"/>
          <p:nvPr/>
        </p:nvSpPr>
        <p:spPr>
          <a:xfrm>
            <a:off x="4170320" y="1686946"/>
            <a:ext cx="4877441" cy="40011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GB" sz="2000" b="1" dirty="0"/>
              <a:t>8. Series and parallel circuits</a:t>
            </a:r>
            <a:endParaRPr lang="en-GB" sz="2000" b="1" dirty="0">
              <a:ea typeface="+mn-lt"/>
              <a:cs typeface="+mn-lt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F62E91A3-A4FB-A50E-CF52-33E613FF56FB}"/>
              </a:ext>
            </a:extLst>
          </p:cNvPr>
          <p:cNvSpPr txBox="1"/>
          <p:nvPr/>
        </p:nvSpPr>
        <p:spPr>
          <a:xfrm>
            <a:off x="4152428" y="2014088"/>
            <a:ext cx="4888292" cy="276999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GB" sz="1200" dirty="0">
                <a:cs typeface="Calibri"/>
              </a:rPr>
              <a:t>There are two types of circuit: series and parallel.</a:t>
            </a: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D810BA83-5943-8D5F-1F35-71CF72869A77}"/>
              </a:ext>
            </a:extLst>
          </p:cNvPr>
          <p:cNvGrpSpPr/>
          <p:nvPr/>
        </p:nvGrpSpPr>
        <p:grpSpPr>
          <a:xfrm>
            <a:off x="4101427" y="5128892"/>
            <a:ext cx="4955530" cy="1749588"/>
            <a:chOff x="4101427" y="5128892"/>
            <a:chExt cx="4955530" cy="1749588"/>
          </a:xfrm>
        </p:grpSpPr>
        <p:pic>
          <p:nvPicPr>
            <p:cNvPr id="15" name="Picture 58" descr="A close up of text on a black background&#10;&#10;Description generated with very high confidence">
              <a:extLst>
                <a:ext uri="{FF2B5EF4-FFF2-40B4-BE49-F238E27FC236}">
                  <a16:creationId xmlns:a16="http://schemas.microsoft.com/office/drawing/2014/main" id="{5C7D8D6C-E492-7256-C183-13FBF82CDC5A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10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l="3172" t="11013" r="53882" b="22999"/>
            <a:stretch/>
          </p:blipFill>
          <p:spPr>
            <a:xfrm>
              <a:off x="4634673" y="5303773"/>
              <a:ext cx="1580654" cy="1439303"/>
            </a:xfrm>
            <a:prstGeom prst="rect">
              <a:avLst/>
            </a:prstGeom>
          </p:spPr>
        </p:pic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2FB25AEC-18AC-7C2A-2DF9-4FEF4424DFA6}"/>
                </a:ext>
              </a:extLst>
            </p:cNvPr>
            <p:cNvSpPr txBox="1"/>
            <p:nvPr/>
          </p:nvSpPr>
          <p:spPr>
            <a:xfrm>
              <a:off x="4101427" y="6693814"/>
              <a:ext cx="2647146" cy="184666"/>
            </a:xfrm>
            <a:prstGeom prst="rect">
              <a:avLst/>
            </a:prstGeom>
            <a:noFill/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/>
            <a:p>
              <a:r>
                <a:rPr lang="en-US" sz="600" dirty="0">
                  <a:hlinkClick r:id="rId11"/>
                </a:rPr>
                <a:t>http://norab.tacle.getap.licuk.mohammedshrine.org/in-a-series-circuit.html</a:t>
              </a:r>
              <a:endParaRPr lang="en-US" sz="600" dirty="0">
                <a:cs typeface="Calibri"/>
              </a:endParaRPr>
            </a:p>
          </p:txBody>
        </p:sp>
        <p:grpSp>
          <p:nvGrpSpPr>
            <p:cNvPr id="20" name="Group 19">
              <a:extLst>
                <a:ext uri="{FF2B5EF4-FFF2-40B4-BE49-F238E27FC236}">
                  <a16:creationId xmlns:a16="http://schemas.microsoft.com/office/drawing/2014/main" id="{C57BD7C8-A637-71B1-3258-A09FB50EA805}"/>
                </a:ext>
              </a:extLst>
            </p:cNvPr>
            <p:cNvGrpSpPr/>
            <p:nvPr/>
          </p:nvGrpSpPr>
          <p:grpSpPr>
            <a:xfrm>
              <a:off x="6567588" y="5128892"/>
              <a:ext cx="2489369" cy="1749587"/>
              <a:chOff x="6570031" y="3091012"/>
              <a:chExt cx="2489369" cy="1749587"/>
            </a:xfrm>
          </p:grpSpPr>
          <p:pic>
            <p:nvPicPr>
              <p:cNvPr id="23" name="Picture 58" descr="A close up of text on a black background&#10;&#10;Description generated with very high confidence">
                <a:extLst>
                  <a:ext uri="{FF2B5EF4-FFF2-40B4-BE49-F238E27FC236}">
                    <a16:creationId xmlns:a16="http://schemas.microsoft.com/office/drawing/2014/main" id="{978408AF-02E8-6542-B9CD-C37C7F4E4008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10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</a:blip>
              <a:srcRect l="59184" t="2351" r="4479" b="15848"/>
              <a:stretch/>
            </p:blipFill>
            <p:spPr>
              <a:xfrm>
                <a:off x="7747977" y="3091012"/>
                <a:ext cx="1311423" cy="1749587"/>
              </a:xfrm>
              <a:prstGeom prst="rect">
                <a:avLst/>
              </a:prstGeom>
            </p:spPr>
          </p:pic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D1ADD297-FD90-0541-7326-A1C9F05A7C35}"/>
                  </a:ext>
                </a:extLst>
              </p:cNvPr>
              <p:cNvSpPr txBox="1"/>
              <p:nvPr/>
            </p:nvSpPr>
            <p:spPr>
              <a:xfrm>
                <a:off x="6570031" y="3373143"/>
                <a:ext cx="790336" cy="276999"/>
              </a:xfrm>
              <a:prstGeom prst="rect">
                <a:avLst/>
              </a:prstGeom>
              <a:noFill/>
            </p:spPr>
            <p:txBody>
  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spAutoFit/>
              </a:bodyPr>
              <a:lstStyle/>
              <a:p>
                <a:pPr algn="ctr"/>
                <a:r>
                  <a:rPr lang="en-GB" sz="1200" b="1" dirty="0">
                    <a:solidFill>
                      <a:srgbClr val="FF0066"/>
                    </a:solidFill>
                    <a:cs typeface="Calibri"/>
                  </a:rPr>
                  <a:t>branches</a:t>
                </a:r>
              </a:p>
            </p:txBody>
          </p:sp>
          <p:cxnSp>
            <p:nvCxnSpPr>
              <p:cNvPr id="25" name="Straight Arrow Connector 24">
                <a:extLst>
                  <a:ext uri="{FF2B5EF4-FFF2-40B4-BE49-F238E27FC236}">
                    <a16:creationId xmlns:a16="http://schemas.microsoft.com/office/drawing/2014/main" id="{B0D46D99-488A-657D-5CF3-769692DB1706}"/>
                  </a:ext>
                </a:extLst>
              </p:cNvPr>
              <p:cNvCxnSpPr>
                <a:cxnSpLocks/>
                <a:stCxn id="24" idx="2"/>
              </p:cNvCxnSpPr>
              <p:nvPr/>
            </p:nvCxnSpPr>
            <p:spPr>
              <a:xfrm>
                <a:off x="6965199" y="3650142"/>
                <a:ext cx="1015915" cy="411675"/>
              </a:xfrm>
              <a:prstGeom prst="straightConnector1">
                <a:avLst/>
              </a:prstGeom>
              <a:ln w="28575">
                <a:solidFill>
                  <a:srgbClr val="FF0066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" name="Straight Arrow Connector 25">
                <a:extLst>
                  <a:ext uri="{FF2B5EF4-FFF2-40B4-BE49-F238E27FC236}">
                    <a16:creationId xmlns:a16="http://schemas.microsoft.com/office/drawing/2014/main" id="{1E0AF8FE-CF83-02CE-1557-DCD20F90B35D}"/>
                  </a:ext>
                </a:extLst>
              </p:cNvPr>
              <p:cNvCxnSpPr>
                <a:cxnSpLocks/>
                <a:stCxn id="24" idx="2"/>
              </p:cNvCxnSpPr>
              <p:nvPr/>
            </p:nvCxnSpPr>
            <p:spPr>
              <a:xfrm>
                <a:off x="6965199" y="3650142"/>
                <a:ext cx="1015915" cy="981338"/>
              </a:xfrm>
              <a:prstGeom prst="straightConnector1">
                <a:avLst/>
              </a:prstGeom>
              <a:ln w="28575">
                <a:solidFill>
                  <a:srgbClr val="FF0066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5EE5DF76-CFF7-FC9C-E85F-DD8A8C8F5AE6}"/>
              </a:ext>
            </a:extLst>
          </p:cNvPr>
          <p:cNvCxnSpPr>
            <a:cxnSpLocks/>
          </p:cNvCxnSpPr>
          <p:nvPr/>
        </p:nvCxnSpPr>
        <p:spPr>
          <a:xfrm flipH="1">
            <a:off x="8122" y="1628800"/>
            <a:ext cx="9135878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097945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1" name="Table 37">
            <a:extLst>
              <a:ext uri="{FF2B5EF4-FFF2-40B4-BE49-F238E27FC236}">
                <a16:creationId xmlns:a16="http://schemas.microsoft.com/office/drawing/2014/main" id="{F35440DB-2F78-68FE-AB81-88C603AA80B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60248655"/>
              </p:ext>
            </p:extLst>
          </p:nvPr>
        </p:nvGraphicFramePr>
        <p:xfrm>
          <a:off x="244462" y="748964"/>
          <a:ext cx="8655076" cy="249189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60237">
                  <a:extLst>
                    <a:ext uri="{9D8B030D-6E8A-4147-A177-3AD203B41FA5}">
                      <a16:colId xmlns:a16="http://schemas.microsoft.com/office/drawing/2014/main" val="2982919551"/>
                    </a:ext>
                  </a:extLst>
                </a:gridCol>
                <a:gridCol w="2160237">
                  <a:extLst>
                    <a:ext uri="{9D8B030D-6E8A-4147-A177-3AD203B41FA5}">
                      <a16:colId xmlns:a16="http://schemas.microsoft.com/office/drawing/2014/main" val="2870684378"/>
                    </a:ext>
                  </a:extLst>
                </a:gridCol>
                <a:gridCol w="4334602">
                  <a:extLst>
                    <a:ext uri="{9D8B030D-6E8A-4147-A177-3AD203B41FA5}">
                      <a16:colId xmlns:a16="http://schemas.microsoft.com/office/drawing/2014/main" val="4247143913"/>
                    </a:ext>
                  </a:extLst>
                </a:gridCol>
              </a:tblGrid>
              <a:tr h="398703">
                <a:tc gridSpan="2"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solidFill>
                            <a:srgbClr val="339966"/>
                          </a:solidFill>
                        </a:rPr>
                        <a:t>Ohmic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solidFill>
                            <a:srgbClr val="FF6600"/>
                          </a:solidFill>
                        </a:rPr>
                        <a:t>Non-Ohmic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87684474"/>
                  </a:ext>
                </a:extLst>
              </a:tr>
              <a:tr h="697731">
                <a:tc>
                  <a:txBody>
                    <a:bodyPr/>
                    <a:lstStyle/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GB" sz="1200" b="0" dirty="0">
                          <a:solidFill>
                            <a:schemeClr val="tx1"/>
                          </a:solidFill>
                        </a:rPr>
                        <a:t>The resistance remains </a:t>
                      </a:r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constant </a:t>
                      </a:r>
                      <a:r>
                        <a:rPr lang="en-GB" sz="1200" b="0" dirty="0">
                          <a:solidFill>
                            <a:schemeClr val="tx1"/>
                          </a:solidFill>
                        </a:rPr>
                        <a:t>when you change the current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endParaRPr lang="en-GB" sz="12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GB" sz="1200" b="0" dirty="0">
                          <a:solidFill>
                            <a:schemeClr val="tx1"/>
                          </a:solidFill>
                        </a:rPr>
                        <a:t>The resistance </a:t>
                      </a:r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does</a:t>
                      </a:r>
                      <a:r>
                        <a:rPr lang="en-GB" sz="1200" b="0" dirty="0">
                          <a:solidFill>
                            <a:schemeClr val="tx1"/>
                          </a:solidFill>
                        </a:rPr>
                        <a:t> change with current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80602494"/>
                  </a:ext>
                </a:extLst>
              </a:tr>
              <a:tr h="697731">
                <a:tc>
                  <a:txBody>
                    <a:bodyPr/>
                    <a:lstStyle/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GB" sz="1200" b="0" dirty="0">
                          <a:solidFill>
                            <a:schemeClr val="tx1"/>
                          </a:solidFill>
                        </a:rPr>
                        <a:t>The current is </a:t>
                      </a:r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directly proportional</a:t>
                      </a:r>
                      <a:r>
                        <a:rPr lang="en-GB" sz="1200" b="0" dirty="0">
                          <a:solidFill>
                            <a:schemeClr val="tx1"/>
                          </a:solidFill>
                        </a:rPr>
                        <a:t> to the potential difference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endParaRPr lang="en-GB" sz="12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endParaRPr lang="en-GB" sz="1200" b="0" dirty="0">
                        <a:solidFill>
                          <a:srgbClr val="FF66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10314492"/>
                  </a:ext>
                </a:extLst>
              </a:tr>
              <a:tr h="697731">
                <a:tc>
                  <a:txBody>
                    <a:bodyPr/>
                    <a:lstStyle/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GB" sz="1200" b="0" dirty="0">
                          <a:solidFill>
                            <a:schemeClr val="tx1"/>
                          </a:solidFill>
                        </a:rPr>
                        <a:t>If you drew a graph of I against V, it would be a </a:t>
                      </a:r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straight line through (0,0)</a:t>
                      </a:r>
                      <a:endParaRPr lang="en-GB" sz="12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endParaRPr lang="en-GB" sz="12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endParaRPr lang="en-GB" sz="1200" b="0" dirty="0">
                        <a:solidFill>
                          <a:srgbClr val="FF66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58387015"/>
                  </a:ext>
                </a:extLst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0" y="-10492"/>
            <a:ext cx="3917151" cy="52322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GB" sz="2800" b="1" dirty="0">
                <a:cs typeface="Calibri"/>
              </a:rPr>
              <a:t>Circuit electricity 3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46100" y="3267454"/>
            <a:ext cx="4034807" cy="40011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GB" sz="2000" b="1" dirty="0"/>
              <a:t>10. Thermistors and LDRs</a:t>
            </a:r>
            <a:endParaRPr lang="en-GB" sz="2000" dirty="0">
              <a:ea typeface="+mn-lt"/>
              <a:cs typeface="+mn-lt"/>
            </a:endParaRPr>
          </a:p>
        </p:txBody>
      </p:sp>
      <p:cxnSp>
        <p:nvCxnSpPr>
          <p:cNvPr id="40" name="Straight Connector 39"/>
          <p:cNvCxnSpPr>
            <a:cxnSpLocks/>
          </p:cNvCxnSpPr>
          <p:nvPr/>
        </p:nvCxnSpPr>
        <p:spPr>
          <a:xfrm>
            <a:off x="0" y="3304674"/>
            <a:ext cx="9144000" cy="26929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" name="Picture 2">
            <a:extLst>
              <a:ext uri="{FF2B5EF4-FFF2-40B4-BE49-F238E27FC236}">
                <a16:creationId xmlns:a16="http://schemas.microsoft.com/office/drawing/2014/main" id="{F82831C8-2DC5-4428-B647-BF0A65095C7F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8370" y="3667564"/>
            <a:ext cx="2589268" cy="1867254"/>
          </a:xfrm>
          <a:prstGeom prst="rect">
            <a:avLst/>
          </a:prstGeom>
        </p:spPr>
      </p:pic>
      <p:pic>
        <p:nvPicPr>
          <p:cNvPr id="3" name="Picture 3" descr="A screenshot of a cell phone&#10;&#10;Description generated with very high confidence">
            <a:extLst>
              <a:ext uri="{FF2B5EF4-FFF2-40B4-BE49-F238E27FC236}">
                <a16:creationId xmlns:a16="http://schemas.microsoft.com/office/drawing/2014/main" id="{026FFAE5-E65F-4C2C-B6FF-4C9685003678}"/>
              </a:ext>
            </a:extLst>
          </p:cNvPr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harpenSoften amount="5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4369044" y="3752865"/>
            <a:ext cx="2338603" cy="1679351"/>
          </a:xfrm>
          <a:prstGeom prst="rect">
            <a:avLst/>
          </a:prstGeom>
        </p:spPr>
      </p:pic>
      <p:graphicFrame>
        <p:nvGraphicFramePr>
          <p:cNvPr id="27" name="Table 26">
            <a:extLst>
              <a:ext uri="{FF2B5EF4-FFF2-40B4-BE49-F238E27FC236}">
                <a16:creationId xmlns:a16="http://schemas.microsoft.com/office/drawing/2014/main" id="{04EA5EE7-539B-4A0B-93E2-E17967885AC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73902906"/>
              </p:ext>
            </p:extLst>
          </p:nvPr>
        </p:nvGraphicFramePr>
        <p:xfrm>
          <a:off x="2472679" y="3671129"/>
          <a:ext cx="1978661" cy="3172334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1978661">
                  <a:extLst>
                    <a:ext uri="{9D8B030D-6E8A-4147-A177-3AD203B41FA5}">
                      <a16:colId xmlns:a16="http://schemas.microsoft.com/office/drawing/2014/main" val="2997384544"/>
                    </a:ext>
                  </a:extLst>
                </a:gridCol>
              </a:tblGrid>
              <a:tr h="539136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b="1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Light Dependent Resistor (LDR)</a:t>
                      </a:r>
                    </a:p>
                  </a:txBody>
                  <a:tcPr marL="57210" marR="5721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702227542"/>
                  </a:ext>
                </a:extLst>
              </a:tr>
              <a:tr h="1177679">
                <a:tc>
                  <a:txBody>
                    <a:bodyPr/>
                    <a:lstStyle/>
                    <a:p>
                      <a:pPr marL="0" indent="0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en-GB" sz="1200" b="0" dirty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The resistance </a:t>
                      </a:r>
                      <a:r>
                        <a:rPr lang="en-GB" sz="1200" b="1" dirty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decreases</a:t>
                      </a:r>
                      <a:r>
                        <a:rPr lang="en-GB" sz="1200" b="0" dirty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as the light gets </a:t>
                      </a:r>
                      <a:r>
                        <a:rPr lang="en-GB" sz="1200" b="1" dirty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brighter</a:t>
                      </a:r>
                      <a:r>
                        <a:rPr lang="en-GB" sz="1200" b="0" dirty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.</a:t>
                      </a:r>
                    </a:p>
                    <a:p>
                      <a:pPr marL="0" indent="0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en-GB" sz="1200" b="0" dirty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Example: </a:t>
                      </a:r>
                      <a:r>
                        <a:rPr lang="en-GB" sz="1200" b="1" dirty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street lights </a:t>
                      </a:r>
                      <a:r>
                        <a:rPr lang="en-GB" sz="1200" b="0" dirty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use these so they turn on when it gets dark</a:t>
                      </a:r>
                      <a:endParaRPr lang="en-GB" sz="12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7210" marR="5721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605595578"/>
                  </a:ext>
                </a:extLst>
              </a:tr>
              <a:tr h="289987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b="1" dirty="0">
                          <a:solidFill>
                            <a:srgbClr val="C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Thermistor</a:t>
                      </a:r>
                    </a:p>
                  </a:txBody>
                  <a:tcPr marL="57210" marR="5721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943466174"/>
                  </a:ext>
                </a:extLst>
              </a:tr>
              <a:tr h="116553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200" dirty="0">
                          <a:effectLst/>
                        </a:rPr>
                        <a:t>The resistance </a:t>
                      </a:r>
                      <a:r>
                        <a:rPr lang="en-GB" sz="1200" b="1" dirty="0">
                          <a:effectLst/>
                        </a:rPr>
                        <a:t>decreases </a:t>
                      </a:r>
                      <a:r>
                        <a:rPr lang="en-GB" sz="1200" b="0" dirty="0">
                          <a:effectLst/>
                        </a:rPr>
                        <a:t>as temperature </a:t>
                      </a:r>
                      <a:r>
                        <a:rPr lang="en-GB" sz="1200" b="1" dirty="0">
                          <a:effectLst/>
                        </a:rPr>
                        <a:t>increases</a:t>
                      </a:r>
                      <a:r>
                        <a:rPr lang="en-GB" sz="1200" b="0" dirty="0">
                          <a:effectLst/>
                        </a:rPr>
                        <a:t>.</a:t>
                      </a: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200" b="0" dirty="0">
                          <a:effectLst/>
                        </a:rPr>
                        <a:t>Example: used in</a:t>
                      </a:r>
                      <a:r>
                        <a:rPr lang="en-GB" sz="1200" b="1" dirty="0">
                          <a:effectLst/>
                        </a:rPr>
                        <a:t> thermostats </a:t>
                      </a:r>
                      <a:r>
                        <a:rPr lang="en-GB" sz="1200" b="0" dirty="0">
                          <a:effectLst/>
                        </a:rPr>
                        <a:t>to turn on the heating when it gets cold</a:t>
                      </a:r>
                      <a:endParaRPr lang="en-GB" sz="1200" dirty="0">
                        <a:effectLst/>
                      </a:endParaRPr>
                    </a:p>
                  </a:txBody>
                  <a:tcPr marL="57210" marR="5721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508867027"/>
                  </a:ext>
                </a:extLst>
              </a:tr>
            </a:tbl>
          </a:graphicData>
        </a:graphic>
      </p:graphicFrame>
      <p:pic>
        <p:nvPicPr>
          <p:cNvPr id="4" name="Picture 2" descr="Picture">
            <a:extLst>
              <a:ext uri="{FF2B5EF4-FFF2-40B4-BE49-F238E27FC236}">
                <a16:creationId xmlns:a16="http://schemas.microsoft.com/office/drawing/2014/main" id="{075AFAAC-4D61-1BAD-7326-4400D275F17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duotone>
              <a:schemeClr val="accent4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4191" y="4782669"/>
            <a:ext cx="2145470" cy="20753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1364B32E-EEE3-303A-4A9F-4CB512E2F5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32574097"/>
              </p:ext>
            </p:extLst>
          </p:nvPr>
        </p:nvGraphicFramePr>
        <p:xfrm>
          <a:off x="6707647" y="3603927"/>
          <a:ext cx="2398574" cy="1368972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2398574">
                  <a:extLst>
                    <a:ext uri="{9D8B030D-6E8A-4147-A177-3AD203B41FA5}">
                      <a16:colId xmlns:a16="http://schemas.microsoft.com/office/drawing/2014/main" val="2997384544"/>
                    </a:ext>
                  </a:extLst>
                </a:gridCol>
              </a:tblGrid>
              <a:tr h="330477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b="1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Applications</a:t>
                      </a:r>
                    </a:p>
                  </a:txBody>
                  <a:tcPr marL="57210" marR="5721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702227542"/>
                  </a:ext>
                </a:extLst>
              </a:tr>
              <a:tr h="1038495">
                <a:tc>
                  <a:txBody>
                    <a:bodyPr/>
                    <a:lstStyle/>
                    <a:p>
                      <a:pPr marL="0" indent="0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en-GB" sz="1200" b="0" dirty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As both an LDR and thermistor have low resistance at high temperature or light intensity, a parallel circuit is needed to use them to turn on lights or heaters.</a:t>
                      </a:r>
                      <a:endParaRPr lang="en-GB" sz="12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7210" marR="5721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605595578"/>
                  </a:ext>
                </a:extLst>
              </a:tr>
            </a:tbl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id="{97A7F1EB-0D67-0AFD-E69A-5021AC21B45E}"/>
              </a:ext>
            </a:extLst>
          </p:cNvPr>
          <p:cNvSpPr txBox="1"/>
          <p:nvPr/>
        </p:nvSpPr>
        <p:spPr>
          <a:xfrm>
            <a:off x="3483106" y="272842"/>
            <a:ext cx="5647708" cy="707886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r"/>
            <a:r>
              <a:rPr lang="en-GB" sz="2000" b="1" dirty="0"/>
              <a:t>9. Required Practical: I-V characteristics of different components</a:t>
            </a:r>
            <a:endParaRPr lang="en-GB" sz="2000" dirty="0">
              <a:ea typeface="+mn-lt"/>
              <a:cs typeface="+mn-lt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827BA7F7-0AE3-8D84-A75D-BBBFC37FEB38}"/>
              </a:ext>
            </a:extLst>
          </p:cNvPr>
          <p:cNvSpPr txBox="1"/>
          <p:nvPr/>
        </p:nvSpPr>
        <p:spPr>
          <a:xfrm>
            <a:off x="175958" y="464549"/>
            <a:ext cx="4375089" cy="276999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GB" sz="1200" dirty="0">
                <a:ea typeface="+mn-lt"/>
                <a:cs typeface="+mn-lt"/>
              </a:rPr>
              <a:t>There are two types of conductor:</a:t>
            </a:r>
          </a:p>
        </p:txBody>
      </p:sp>
      <p:pic>
        <p:nvPicPr>
          <p:cNvPr id="13" name="Picture 107" descr="A picture containing object, clock&#10;&#10;Description generated with very high confidence">
            <a:extLst>
              <a:ext uri="{FF2B5EF4-FFF2-40B4-BE49-F238E27FC236}">
                <a16:creationId xmlns:a16="http://schemas.microsoft.com/office/drawing/2014/main" id="{6E10AC5F-A97D-F4A8-DCA0-16C3DA3025BF}"/>
              </a:ext>
            </a:extLst>
          </p:cNvPr>
          <p:cNvPicPr>
            <a:picLocks noChangeAspect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2863277" y="1728057"/>
            <a:ext cx="1424029" cy="1166062"/>
          </a:xfrm>
          <a:prstGeom prst="rect">
            <a:avLst/>
          </a:prstGeom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773A5B8B-7E23-1F59-524A-E8D18474CB7E}"/>
              </a:ext>
            </a:extLst>
          </p:cNvPr>
          <p:cNvSpPr txBox="1"/>
          <p:nvPr/>
        </p:nvSpPr>
        <p:spPr>
          <a:xfrm>
            <a:off x="2696479" y="1167917"/>
            <a:ext cx="1485776" cy="464566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GB" sz="1200" b="1" dirty="0">
                <a:solidFill>
                  <a:srgbClr val="339966"/>
                </a:solidFill>
                <a:ea typeface="+mn-lt"/>
                <a:cs typeface="+mn-lt"/>
              </a:rPr>
              <a:t>Example: a resistor at constant temp.</a:t>
            </a:r>
            <a:endParaRPr lang="en-GB" sz="1200" b="1" dirty="0">
              <a:solidFill>
                <a:srgbClr val="339966"/>
              </a:solidFill>
              <a:cs typeface="Calibri"/>
            </a:endParaRPr>
          </a:p>
        </p:txBody>
      </p:sp>
      <p:pic>
        <p:nvPicPr>
          <p:cNvPr id="17" name="Picture 2" descr="A picture containing table, mirror&#10;&#10;Description generated with very high confidence">
            <a:extLst>
              <a:ext uri="{FF2B5EF4-FFF2-40B4-BE49-F238E27FC236}">
                <a16:creationId xmlns:a16="http://schemas.microsoft.com/office/drawing/2014/main" id="{9F595353-1092-3284-D82C-49C26373C5BE}"/>
              </a:ext>
            </a:extLst>
          </p:cNvPr>
          <p:cNvPicPr>
            <a:picLocks noChangeAspect="1"/>
          </p:cNvPicPr>
          <p:nvPr/>
        </p:nvPicPr>
        <p:blipFill>
          <a:blip r:embed="rId8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5172530" y="2118239"/>
            <a:ext cx="1419956" cy="1051290"/>
          </a:xfrm>
          <a:prstGeom prst="rect">
            <a:avLst/>
          </a:prstGeom>
        </p:spPr>
      </p:pic>
      <p:pic>
        <p:nvPicPr>
          <p:cNvPr id="19" name="Picture 5" descr="A close up of a flower&#10;&#10;Description generated with high confidence">
            <a:extLst>
              <a:ext uri="{FF2B5EF4-FFF2-40B4-BE49-F238E27FC236}">
                <a16:creationId xmlns:a16="http://schemas.microsoft.com/office/drawing/2014/main" id="{197B85CC-FFD5-776D-6396-CCCE09C668FE}"/>
              </a:ext>
            </a:extLst>
          </p:cNvPr>
          <p:cNvPicPr>
            <a:picLocks noChangeAspect="1"/>
          </p:cNvPicPr>
          <p:nvPr/>
        </p:nvPicPr>
        <p:blipFill>
          <a:blip r:embed="rId9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7568480" y="2155301"/>
            <a:ext cx="1535513" cy="1149373"/>
          </a:xfrm>
          <a:prstGeom prst="rect">
            <a:avLst/>
          </a:prstGeom>
        </p:spPr>
      </p:pic>
      <p:sp>
        <p:nvSpPr>
          <p:cNvPr id="22" name="TextBox 21">
            <a:extLst>
              <a:ext uri="{FF2B5EF4-FFF2-40B4-BE49-F238E27FC236}">
                <a16:creationId xmlns:a16="http://schemas.microsoft.com/office/drawing/2014/main" id="{374F112F-F595-8D78-0305-4903FE9F3505}"/>
              </a:ext>
            </a:extLst>
          </p:cNvPr>
          <p:cNvSpPr txBox="1"/>
          <p:nvPr/>
        </p:nvSpPr>
        <p:spPr>
          <a:xfrm>
            <a:off x="4787061" y="1438452"/>
            <a:ext cx="1917936" cy="64633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GB" sz="1200" b="1" dirty="0">
                <a:solidFill>
                  <a:srgbClr val="FF6600"/>
                </a:solidFill>
                <a:ea typeface="+mn-lt"/>
                <a:cs typeface="+mn-lt"/>
              </a:rPr>
              <a:t>Example 1: a filament lamp</a:t>
            </a:r>
          </a:p>
          <a:p>
            <a:r>
              <a:rPr lang="en-GB" sz="1200" dirty="0">
                <a:ea typeface="+mn-lt"/>
                <a:cs typeface="+mn-lt"/>
              </a:rPr>
              <a:t>The resistance increases as it heats up</a:t>
            </a:r>
            <a:endParaRPr lang="en-GB" sz="1200" dirty="0">
              <a:cs typeface="Calibri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id="{EBCA0F90-EED7-82E8-8243-C67345341D70}"/>
                  </a:ext>
                </a:extLst>
              </p:cNvPr>
              <p:cNvSpPr txBox="1"/>
              <p:nvPr/>
            </p:nvSpPr>
            <p:spPr>
              <a:xfrm>
                <a:off x="69828" y="5446412"/>
                <a:ext cx="2296291" cy="1177951"/>
              </a:xfrm>
              <a:prstGeom prst="rect">
                <a:avLst/>
              </a:prstGeom>
              <a:noFill/>
            </p:spPr>
            <p:txBody>
  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spAutoFit/>
              </a:bodyPr>
              <a:lstStyle/>
              <a:p>
                <a:r>
                  <a:rPr lang="en-GB" sz="1200" b="1" dirty="0">
                    <a:ea typeface="+mn-lt"/>
                    <a:cs typeface="+mn-lt"/>
                  </a:rPr>
                  <a:t>Light Dependent Resistor</a:t>
                </a:r>
              </a:p>
              <a:p>
                <a:r>
                  <a:rPr lang="en-GB" sz="1200" dirty="0">
                    <a:cs typeface="Calibri"/>
                  </a:rPr>
                  <a:t>As light intensity increases the resistance decreases.</a:t>
                </a:r>
              </a:p>
              <a:p>
                <a:r>
                  <a:rPr lang="en-GB" sz="1200" dirty="0">
                    <a:cs typeface="Calibri"/>
                  </a:rPr>
                  <a:t>NOT inversely proportional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 panose="02040503050406030204" pitchFamily="18" charset="0"/>
                          <a:cs typeface="Calibri"/>
                        </a:rPr>
                        <m:t>𝑙𝑖𝑔h𝑡</m:t>
                      </m:r>
                      <m:r>
                        <a:rPr lang="en-GB" sz="1200" b="0" i="1" smtClean="0">
                          <a:latin typeface="Cambria Math" panose="02040503050406030204" pitchFamily="18" charset="0"/>
                          <a:cs typeface="Calibri"/>
                        </a:rPr>
                        <m:t> </m:t>
                      </m:r>
                      <m:r>
                        <a:rPr lang="en-GB" sz="1200" b="0" i="1" smtClean="0">
                          <a:latin typeface="Cambria Math" panose="02040503050406030204" pitchFamily="18" charset="0"/>
                          <a:cs typeface="Calibri"/>
                        </a:rPr>
                        <m:t>𝑖𝑛𝑡𝑒𝑛𝑠𝑖𝑡𝑦</m:t>
                      </m:r>
                      <m:r>
                        <a:rPr lang="en-GB" sz="1200" b="0" i="1" smtClean="0">
                          <a:latin typeface="Cambria Math" panose="02040503050406030204" pitchFamily="18" charset="0"/>
                          <a:cs typeface="Calibri"/>
                        </a:rPr>
                        <m:t>=</m:t>
                      </m:r>
                      <m:f>
                        <m:fPr>
                          <m:ctrlPr>
                            <a:rPr lang="en-GB" sz="1200" b="0" i="1" smtClean="0">
                              <a:latin typeface="Cambria Math" panose="02040503050406030204" pitchFamily="18" charset="0"/>
                              <a:cs typeface="Calibri"/>
                            </a:rPr>
                          </m:ctrlPr>
                        </m:fPr>
                        <m:num>
                          <m:r>
                            <a:rPr lang="en-GB" sz="1200" b="0" i="1" smtClean="0">
                              <a:latin typeface="Cambria Math" panose="02040503050406030204" pitchFamily="18" charset="0"/>
                              <a:cs typeface="Calibri"/>
                            </a:rPr>
                            <m:t>1</m:t>
                          </m:r>
                        </m:num>
                        <m:den>
                          <m:sSup>
                            <m:sSupPr>
                              <m:ctrlPr>
                                <a:rPr lang="en-GB" sz="1200" b="0" i="1" smtClean="0">
                                  <a:latin typeface="Cambria Math" panose="02040503050406030204" pitchFamily="18" charset="0"/>
                                  <a:cs typeface="Calibri"/>
                                </a:rPr>
                              </m:ctrlPr>
                            </m:sSupPr>
                            <m:e>
                              <m:r>
                                <a:rPr lang="en-GB" sz="1200" b="0" i="1" smtClean="0">
                                  <a:latin typeface="Cambria Math" panose="02040503050406030204" pitchFamily="18" charset="0"/>
                                  <a:cs typeface="Calibri"/>
                                </a:rPr>
                                <m:t>𝑑𝑖𝑠𝑡𝑎𝑛𝑐𝑒</m:t>
                              </m:r>
                            </m:e>
                            <m:sup>
                              <m:r>
                                <a:rPr lang="en-GB" sz="1200" b="0" i="1" smtClean="0">
                                  <a:latin typeface="Cambria Math" panose="02040503050406030204" pitchFamily="18" charset="0"/>
                                  <a:cs typeface="Calibri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en-GB" sz="1200" dirty="0">
                  <a:cs typeface="Calibri"/>
                </a:endParaRPr>
              </a:p>
            </p:txBody>
          </p:sp>
        </mc:Choice>
        <mc:Fallback xmlns=""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id="{EBCA0F90-EED7-82E8-8243-C67345341D7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828" y="5446412"/>
                <a:ext cx="2296291" cy="1177951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1" name="TextBox 40">
            <a:extLst>
              <a:ext uri="{FF2B5EF4-FFF2-40B4-BE49-F238E27FC236}">
                <a16:creationId xmlns:a16="http://schemas.microsoft.com/office/drawing/2014/main" id="{CDE325EB-37B5-576C-D94D-0C3933053FBE}"/>
              </a:ext>
            </a:extLst>
          </p:cNvPr>
          <p:cNvSpPr txBox="1"/>
          <p:nvPr/>
        </p:nvSpPr>
        <p:spPr>
          <a:xfrm>
            <a:off x="4597884" y="5446411"/>
            <a:ext cx="2296291" cy="138499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GB" sz="1200" b="1" dirty="0">
                <a:ea typeface="+mn-lt"/>
                <a:cs typeface="+mn-lt"/>
              </a:rPr>
              <a:t>Thermistor</a:t>
            </a:r>
          </a:p>
          <a:p>
            <a:r>
              <a:rPr lang="en-GB" sz="1200" dirty="0">
                <a:cs typeface="Calibri"/>
              </a:rPr>
              <a:t>Temperature is inversely proportional to resistance.</a:t>
            </a:r>
          </a:p>
          <a:p>
            <a:r>
              <a:rPr lang="en-GB" sz="1200" dirty="0">
                <a:cs typeface="Calibri"/>
              </a:rPr>
              <a:t>This can be proved using the table of results.</a:t>
            </a:r>
          </a:p>
          <a:p>
            <a:r>
              <a:rPr lang="en-GB" sz="1200" dirty="0">
                <a:cs typeface="Calibri"/>
              </a:rPr>
              <a:t>The product of the IV x DV will be the same for every row of data.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67B6A873-306E-AB65-68C5-0869164D74B4}"/>
              </a:ext>
            </a:extLst>
          </p:cNvPr>
          <p:cNvSpPr txBox="1"/>
          <p:nvPr/>
        </p:nvSpPr>
        <p:spPr>
          <a:xfrm>
            <a:off x="6796941" y="1324304"/>
            <a:ext cx="2255579" cy="83099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GB" sz="1200" b="1" dirty="0">
                <a:solidFill>
                  <a:srgbClr val="FF6600"/>
                </a:solidFill>
                <a:ea typeface="+mn-lt"/>
                <a:cs typeface="+mn-lt"/>
              </a:rPr>
              <a:t>Example 2: a diode</a:t>
            </a:r>
          </a:p>
          <a:p>
            <a:r>
              <a:rPr lang="en-GB" sz="1200" dirty="0">
                <a:ea typeface="+mn-lt"/>
                <a:cs typeface="+mn-lt"/>
              </a:rPr>
              <a:t>Current can only flow in one direction, so resistance is very high the other way</a:t>
            </a:r>
            <a:endParaRPr lang="en-GB" sz="1200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8590915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6200A1427A9D645B9CFD1A1A8B065B3" ma:contentTypeVersion="4" ma:contentTypeDescription="Create a new document." ma:contentTypeScope="" ma:versionID="33bf7e9959602a569ed5708cb50bfd6d">
  <xsd:schema xmlns:xsd="http://www.w3.org/2001/XMLSchema" xmlns:xs="http://www.w3.org/2001/XMLSchema" xmlns:p="http://schemas.microsoft.com/office/2006/metadata/properties" xmlns:ns2="aef8632f-f0dc-4867-8d80-544330cb397b" targetNamespace="http://schemas.microsoft.com/office/2006/metadata/properties" ma:root="true" ma:fieldsID="acdc54436b4b01dd430ecdc9e22b23d5" ns2:_="">
    <xsd:import namespace="aef8632f-f0dc-4867-8d80-544330cb397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ef8632f-f0dc-4867-8d80-544330cb397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93DBC1D1-81C2-49E2-B3CB-A9E514E3199C}">
  <ds:schemaRefs>
    <ds:schemaRef ds:uri="http://schemas.microsoft.com/office/2006/metadata/properties"/>
    <ds:schemaRef ds:uri="http://schemas.microsoft.com/office/infopath/2007/PartnerControls"/>
    <ds:schemaRef ds:uri="372cab91-786b-475f-9887-692503dcc8d0"/>
    <ds:schemaRef ds:uri="52c4d0bd-062e-4dad-8ab0-8e677835015d"/>
  </ds:schemaRefs>
</ds:datastoreItem>
</file>

<file path=customXml/itemProps2.xml><?xml version="1.0" encoding="utf-8"?>
<ds:datastoreItem xmlns:ds="http://schemas.openxmlformats.org/officeDocument/2006/customXml" ds:itemID="{95F41E4B-98CB-4BB8-B760-5A1F35D145B1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28ACC297-1A21-4A8A-832C-1F8FEED4B8EA}"/>
</file>

<file path=docProps/app.xml><?xml version="1.0" encoding="utf-8"?>
<Properties xmlns="http://schemas.openxmlformats.org/officeDocument/2006/extended-properties" xmlns:vt="http://schemas.openxmlformats.org/officeDocument/2006/docPropsVTypes">
  <TotalTime>1477</TotalTime>
  <Words>1100</Words>
  <Application>Microsoft Macintosh PowerPoint</Application>
  <PresentationFormat>On-screen Show (4:3)</PresentationFormat>
  <Paragraphs>139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Cambria Math</vt:lpstr>
      <vt:lpstr>Office Theme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schurch</dc:creator>
  <cp:lastModifiedBy>Susie Dalton</cp:lastModifiedBy>
  <cp:revision>2100</cp:revision>
  <cp:lastPrinted>2023-04-10T17:48:29Z</cp:lastPrinted>
  <dcterms:created xsi:type="dcterms:W3CDTF">2019-06-26T07:49:14Z</dcterms:created>
  <dcterms:modified xsi:type="dcterms:W3CDTF">2023-04-10T21:42:36Z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0x01010096200A1427A9D645B9CFD1A1A8B065B3</vt:lpwstr>
  </property>
  <property fmtid="{D5CDD505-2E9C-101B-9397-08002B2CF9AE}" pid="3" name="Order">
    <vt:r8>74018800</vt:r8>
  </property>
  <property fmtid="{D5CDD505-2E9C-101B-9397-08002B2CF9AE}" pid="4" name="MediaServiceImageTags">
    <vt:lpwstr/>
  </property>
</Properties>
</file>