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56" r:id="rId5"/>
    <p:sldId id="259" r:id="rId6"/>
    <p:sldId id="258" r:id="rId7"/>
    <p:sldId id="257"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67F988B-F8C7-43E9-B3E5-C3DF9F52723E}">
          <p14:sldIdLst>
            <p14:sldId id="256"/>
            <p14:sldId id="259"/>
            <p14:sldId id="258"/>
            <p14:sldId id="25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40FF"/>
    <a:srgbClr val="FAC090"/>
    <a:srgbClr val="D99694"/>
    <a:srgbClr val="3F6EA7"/>
    <a:srgbClr val="558ED5"/>
    <a:srgbClr val="93CDDD"/>
    <a:srgbClr val="DCE6F2"/>
    <a:srgbClr val="B3A2C7"/>
    <a:srgbClr val="BFBFBF"/>
    <a:srgbClr val="8ADC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298AA2-D166-D1C5-D48F-956DA6EB140E}" v="770" dt="2020-05-20T16:29:00.352"/>
    <p1510:client id="{C77985FA-1918-4207-A8C0-4D7907CF90CE}" v="344" dt="2020-05-21T13:44:36.492"/>
    <p1510:client id="{D0968D1F-F9A1-FA7B-551D-2CC790C17438}" v="2" dt="2023-04-14T12:18:55.0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9"/>
    <p:restoredTop sz="94649"/>
  </p:normalViewPr>
  <p:slideViewPr>
    <p:cSldViewPr>
      <p:cViewPr>
        <p:scale>
          <a:sx n="100" d="100"/>
          <a:sy n="100" d="100"/>
        </p:scale>
        <p:origin x="1296" y="184"/>
      </p:cViewPr>
      <p:guideLst>
        <p:guide orient="horz" pos="2160"/>
        <p:guide pos="2880"/>
      </p:guideLst>
    </p:cSldViewPr>
  </p:slideViewPr>
  <p:notesTextViewPr>
    <p:cViewPr>
      <p:scale>
        <a:sx n="66" d="100"/>
        <a:sy n="66"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 Clarkson" userId="S::t.clarkson@toynbee.hants.sch.uk::33c75081-7a53-430a-8fab-727fde8286d0" providerId="AD" clId="Web-{D0968D1F-F9A1-FA7B-551D-2CC790C17438}"/>
    <pc:docChg chg="addSld delSld modSection">
      <pc:chgData name="T Clarkson" userId="S::t.clarkson@toynbee.hants.sch.uk::33c75081-7a53-430a-8fab-727fde8286d0" providerId="AD" clId="Web-{D0968D1F-F9A1-FA7B-551D-2CC790C17438}" dt="2023-04-14T12:18:55.097" v="1"/>
      <pc:docMkLst>
        <pc:docMk/>
      </pc:docMkLst>
      <pc:sldChg chg="add del replId">
        <pc:chgData name="T Clarkson" userId="S::t.clarkson@toynbee.hants.sch.uk::33c75081-7a53-430a-8fab-727fde8286d0" providerId="AD" clId="Web-{D0968D1F-F9A1-FA7B-551D-2CC790C17438}" dt="2023-04-14T12:18:55.097" v="1"/>
        <pc:sldMkLst>
          <pc:docMk/>
          <pc:sldMk cId="2019520835" sldId="26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53BACD-96BE-4966-A6AF-7C80FF94AB0C}" type="datetimeFigureOut">
              <a:rPr lang="en-GB" smtClean="0"/>
              <a:t>14/04/2023</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74F21C-B246-44B5-AA80-998317551D60}" type="slidenum">
              <a:rPr lang="en-GB" smtClean="0"/>
              <a:t>‹#›</a:t>
            </a:fld>
            <a:endParaRPr lang="en-GB"/>
          </a:p>
        </p:txBody>
      </p:sp>
    </p:spTree>
    <p:extLst>
      <p:ext uri="{BB962C8B-B14F-4D97-AF65-F5344CB8AC3E}">
        <p14:creationId xmlns:p14="http://schemas.microsoft.com/office/powerpoint/2010/main" val="38772570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F74F21C-B246-44B5-AA80-998317551D60}" type="slidenum">
              <a:rPr lang="en-GB" smtClean="0"/>
              <a:t>1</a:t>
            </a:fld>
            <a:endParaRPr lang="en-GB"/>
          </a:p>
        </p:txBody>
      </p:sp>
    </p:spTree>
    <p:extLst>
      <p:ext uri="{BB962C8B-B14F-4D97-AF65-F5344CB8AC3E}">
        <p14:creationId xmlns:p14="http://schemas.microsoft.com/office/powerpoint/2010/main" val="38241139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F74F21C-B246-44B5-AA80-998317551D60}" type="slidenum">
              <a:rPr lang="en-GB" smtClean="0"/>
              <a:t>2</a:t>
            </a:fld>
            <a:endParaRPr lang="en-GB"/>
          </a:p>
        </p:txBody>
      </p:sp>
    </p:spTree>
    <p:extLst>
      <p:ext uri="{BB962C8B-B14F-4D97-AF65-F5344CB8AC3E}">
        <p14:creationId xmlns:p14="http://schemas.microsoft.com/office/powerpoint/2010/main" val="8923091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F74F21C-B246-44B5-AA80-998317551D60}" type="slidenum">
              <a:rPr lang="en-GB" smtClean="0"/>
              <a:t>3</a:t>
            </a:fld>
            <a:endParaRPr lang="en-GB"/>
          </a:p>
        </p:txBody>
      </p:sp>
    </p:spTree>
    <p:extLst>
      <p:ext uri="{BB962C8B-B14F-4D97-AF65-F5344CB8AC3E}">
        <p14:creationId xmlns:p14="http://schemas.microsoft.com/office/powerpoint/2010/main" val="41507904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14/04/2023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2792377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14/04/2023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869971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14/04/2023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2449761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14/04/2023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68379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4C54D1-2641-4F7F-9F33-256CB14701D5}" type="datetimeFigureOut">
              <a:rPr lang="en-GB" smtClean="0"/>
              <a:t>14/04/2023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1138357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B4C54D1-2641-4F7F-9F33-256CB14701D5}" type="datetimeFigureOut">
              <a:rPr lang="en-GB" smtClean="0"/>
              <a:t>14/04/2023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2697498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B4C54D1-2641-4F7F-9F33-256CB14701D5}" type="datetimeFigureOut">
              <a:rPr lang="en-GB" smtClean="0"/>
              <a:t>14/04/2023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1376549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B4C54D1-2641-4F7F-9F33-256CB14701D5}" type="datetimeFigureOut">
              <a:rPr lang="en-GB" smtClean="0"/>
              <a:t>14/04/2023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560076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4C54D1-2641-4F7F-9F33-256CB14701D5}" type="datetimeFigureOut">
              <a:rPr lang="en-GB" smtClean="0"/>
              <a:t>14/04/2023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193683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4C54D1-2641-4F7F-9F33-256CB14701D5}" type="datetimeFigureOut">
              <a:rPr lang="en-GB" smtClean="0"/>
              <a:t>14/04/2023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4135952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4C54D1-2641-4F7F-9F33-256CB14701D5}" type="datetimeFigureOut">
              <a:rPr lang="en-GB" smtClean="0"/>
              <a:t>14/04/2023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2838368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4C54D1-2641-4F7F-9F33-256CB14701D5}" type="datetimeFigureOut">
              <a:rPr lang="en-GB" smtClean="0"/>
              <a:t>14/04/2023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B1B569-2CF8-4A16-B16E-AEDAC07690CC}" type="slidenum">
              <a:rPr lang="en-GB" smtClean="0"/>
              <a:t>‹#›</a:t>
            </a:fld>
            <a:endParaRPr lang="en-GB"/>
          </a:p>
        </p:txBody>
      </p:sp>
    </p:spTree>
    <p:extLst>
      <p:ext uri="{BB962C8B-B14F-4D97-AF65-F5344CB8AC3E}">
        <p14:creationId xmlns:p14="http://schemas.microsoft.com/office/powerpoint/2010/main" val="2261603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svg"/><Relationship Id="rId3" Type="http://schemas.openxmlformats.org/officeDocument/2006/relationships/image" Target="../media/image1.png"/><Relationship Id="rId7" Type="http://schemas.openxmlformats.org/officeDocument/2006/relationships/image" Target="../media/image5.svg"/><Relationship Id="rId12" Type="http://schemas.openxmlformats.org/officeDocument/2006/relationships/image" Target="../media/image10.png"/><Relationship Id="rId17" Type="http://schemas.openxmlformats.org/officeDocument/2006/relationships/image" Target="../media/image15.jpeg"/><Relationship Id="rId2" Type="http://schemas.openxmlformats.org/officeDocument/2006/relationships/notesSlide" Target="../notesSlides/notesSlide1.xml"/><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image" Target="../media/image3.svg"/><Relationship Id="rId15" Type="http://schemas.openxmlformats.org/officeDocument/2006/relationships/image" Target="../media/image13.sv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sv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8" Type="http://schemas.openxmlformats.org/officeDocument/2006/relationships/image" Target="../media/image21.svg"/><Relationship Id="rId13" Type="http://schemas.openxmlformats.org/officeDocument/2006/relationships/hyperlink" Target="https://www.bbc.co.uk/bitesize/guides/zy8g3k7/revision/1" TargetMode="External"/><Relationship Id="rId3" Type="http://schemas.openxmlformats.org/officeDocument/2006/relationships/image" Target="../media/image16.png"/><Relationship Id="rId7" Type="http://schemas.openxmlformats.org/officeDocument/2006/relationships/image" Target="../media/image20.png"/><Relationship Id="rId12" Type="http://schemas.openxmlformats.org/officeDocument/2006/relationships/image" Target="../media/image2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9.svg"/><Relationship Id="rId11" Type="http://schemas.openxmlformats.org/officeDocument/2006/relationships/image" Target="../media/image24.png"/><Relationship Id="rId5" Type="http://schemas.openxmlformats.org/officeDocument/2006/relationships/image" Target="../media/image18.png"/><Relationship Id="rId10" Type="http://schemas.openxmlformats.org/officeDocument/2006/relationships/image" Target="../media/image23.svg"/><Relationship Id="rId4" Type="http://schemas.openxmlformats.org/officeDocument/2006/relationships/image" Target="../media/image17.svg"/><Relationship Id="rId9" Type="http://schemas.openxmlformats.org/officeDocument/2006/relationships/image" Target="../media/image22.png"/></Relationships>
</file>

<file path=ppt/slides/_rels/slide3.xml.rels><?xml version="1.0" encoding="UTF-8" standalone="yes"?>
<Relationships xmlns="http://schemas.openxmlformats.org/package/2006/relationships"><Relationship Id="rId8" Type="http://schemas.openxmlformats.org/officeDocument/2006/relationships/image" Target="../media/image28.jpeg"/><Relationship Id="rId3" Type="http://schemas.openxmlformats.org/officeDocument/2006/relationships/image" Target="../media/image26.png"/><Relationship Id="rId7" Type="http://schemas.openxmlformats.org/officeDocument/2006/relationships/hyperlink" Target="https://www.bbc.co.uk/bitesize/guides/z8pk3k7/revision/1"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27.png"/><Relationship Id="rId5" Type="http://schemas.openxmlformats.org/officeDocument/2006/relationships/image" Target="../media/image29.png"/><Relationship Id="rId4" Type="http://schemas.openxmlformats.org/officeDocument/2006/relationships/image" Target="../media/image160.png"/></Relationships>
</file>

<file path=ppt/slides/_rels/slide4.xml.rels><?xml version="1.0" encoding="UTF-8" standalone="yes"?>
<Relationships xmlns="http://schemas.openxmlformats.org/package/2006/relationships"><Relationship Id="rId3" Type="http://schemas.openxmlformats.org/officeDocument/2006/relationships/hyperlink" Target="https://en.wikipedia.org/wiki/File:Green_tick_pointed.svg" TargetMode="External"/><Relationship Id="rId2" Type="http://schemas.openxmlformats.org/officeDocument/2006/relationships/image" Target="../media/image30.png"/><Relationship Id="rId1" Type="http://schemas.openxmlformats.org/officeDocument/2006/relationships/slideLayout" Target="../slideLayouts/slideLayout2.xml"/><Relationship Id="rId5" Type="http://schemas.openxmlformats.org/officeDocument/2006/relationships/hyperlink" Target="http://www.pngall.com/red-cross-mark-png" TargetMode="External"/><Relationship Id="rId4" Type="http://schemas.openxmlformats.org/officeDocument/2006/relationships/image" Target="../media/image3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3" name="Table 2"/>
              <p:cNvGraphicFramePr>
                <a:graphicFrameLocks noGrp="1"/>
              </p:cNvGraphicFramePr>
              <p:nvPr>
                <p:extLst>
                  <p:ext uri="{D42A27DB-BD31-4B8C-83A1-F6EECF244321}">
                    <p14:modId xmlns:p14="http://schemas.microsoft.com/office/powerpoint/2010/main" val="1338311769"/>
                  </p:ext>
                </p:extLst>
              </p:nvPr>
            </p:nvGraphicFramePr>
            <p:xfrm>
              <a:off x="28879" y="692696"/>
              <a:ext cx="9109895" cy="6106622"/>
            </p:xfrm>
            <a:graphic>
              <a:graphicData uri="http://schemas.openxmlformats.org/drawingml/2006/table">
                <a:tbl>
                  <a:tblPr firstRow="1" firstCol="1" bandRow="1">
                    <a:tableStyleId>{5940675A-B579-460E-94D1-54222C63F5DA}</a:tableStyleId>
                  </a:tblPr>
                  <a:tblGrid>
                    <a:gridCol w="1086741">
                      <a:extLst>
                        <a:ext uri="{9D8B030D-6E8A-4147-A177-3AD203B41FA5}">
                          <a16:colId xmlns:a16="http://schemas.microsoft.com/office/drawing/2014/main" val="296332749"/>
                        </a:ext>
                      </a:extLst>
                    </a:gridCol>
                    <a:gridCol w="5976664">
                      <a:extLst>
                        <a:ext uri="{9D8B030D-6E8A-4147-A177-3AD203B41FA5}">
                          <a16:colId xmlns:a16="http://schemas.microsoft.com/office/drawing/2014/main" val="248210894"/>
                        </a:ext>
                      </a:extLst>
                    </a:gridCol>
                    <a:gridCol w="2046490">
                      <a:extLst>
                        <a:ext uri="{9D8B030D-6E8A-4147-A177-3AD203B41FA5}">
                          <a16:colId xmlns:a16="http://schemas.microsoft.com/office/drawing/2014/main" val="1366668513"/>
                        </a:ext>
                      </a:extLst>
                    </a:gridCol>
                  </a:tblGrid>
                  <a:tr h="599208">
                    <a:tc>
                      <a:txBody>
                        <a:bodyPr/>
                        <a:lstStyle/>
                        <a:p>
                          <a:pPr algn="ctr">
                            <a:lnSpc>
                              <a:spcPct val="107000"/>
                            </a:lnSpc>
                            <a:spcAft>
                              <a:spcPts val="0"/>
                            </a:spcAft>
                          </a:pPr>
                          <a:r>
                            <a:rPr lang="en-GB" sz="1800" b="1" dirty="0">
                              <a:effectLst/>
                            </a:rPr>
                            <a:t>Energy Store</a:t>
                          </a:r>
                          <a:endParaRPr lang="en-GB" sz="1800" b="1" dirty="0">
                            <a:effectLst/>
                            <a:latin typeface="Arial" panose="020B0604020202020204" pitchFamily="34" charset="0"/>
                            <a:ea typeface="Calibri" panose="020F0502020204030204" pitchFamily="34" charset="0"/>
                            <a:cs typeface="Arial" panose="020B0604020202020204" pitchFamily="34" charset="0"/>
                          </a:endParaRPr>
                        </a:p>
                      </a:txBody>
                      <a:tcPr marL="57210" marR="57210" marT="0" marB="0" anchor="ctr">
                        <a:solidFill>
                          <a:schemeClr val="accent5">
                            <a:lumMod val="60000"/>
                            <a:lumOff val="40000"/>
                          </a:schemeClr>
                        </a:solidFill>
                      </a:tcPr>
                    </a:tc>
                    <a:tc>
                      <a:txBody>
                        <a:bodyPr/>
                        <a:lstStyle/>
                        <a:p>
                          <a:pPr algn="ctr">
                            <a:lnSpc>
                              <a:spcPct val="107000"/>
                            </a:lnSpc>
                            <a:spcAft>
                              <a:spcPts val="0"/>
                            </a:spcAft>
                          </a:pPr>
                          <a:r>
                            <a:rPr lang="en-GB" sz="1800" b="1" dirty="0">
                              <a:effectLst/>
                            </a:rPr>
                            <a:t>Definition</a:t>
                          </a:r>
                          <a:endParaRPr lang="en-GB" sz="1800" b="1" dirty="0">
                            <a:effectLst/>
                            <a:latin typeface="Arial" panose="020B0604020202020204" pitchFamily="34" charset="0"/>
                            <a:ea typeface="Calibri" panose="020F0502020204030204" pitchFamily="34" charset="0"/>
                            <a:cs typeface="Arial" panose="020B0604020202020204" pitchFamily="34" charset="0"/>
                          </a:endParaRPr>
                        </a:p>
                      </a:txBody>
                      <a:tcPr marL="57210" marR="57210" marT="0" marB="0" anchor="ctr">
                        <a:solidFill>
                          <a:schemeClr val="accent5">
                            <a:lumMod val="60000"/>
                            <a:lumOff val="40000"/>
                          </a:schemeClr>
                        </a:solidFill>
                      </a:tcPr>
                    </a:tc>
                    <a:tc>
                      <a:txBody>
                        <a:bodyPr/>
                        <a:lstStyle/>
                        <a:p>
                          <a:pPr algn="ctr">
                            <a:lnSpc>
                              <a:spcPct val="107000"/>
                            </a:lnSpc>
                            <a:spcAft>
                              <a:spcPts val="0"/>
                            </a:spcAft>
                          </a:pPr>
                          <a:r>
                            <a:rPr lang="en-GB" sz="1800" b="1" dirty="0">
                              <a:effectLst/>
                            </a:rPr>
                            <a:t>Examples</a:t>
                          </a:r>
                          <a:endParaRPr lang="en-GB" sz="1800" b="1" dirty="0">
                            <a:effectLst/>
                            <a:latin typeface="Arial" panose="020B0604020202020204" pitchFamily="34" charset="0"/>
                            <a:ea typeface="Calibri" panose="020F0502020204030204" pitchFamily="34" charset="0"/>
                            <a:cs typeface="Arial" panose="020B0604020202020204" pitchFamily="34" charset="0"/>
                          </a:endParaRPr>
                        </a:p>
                      </a:txBody>
                      <a:tcPr marL="57210" marR="57210" marT="0" marB="0" anchor="ctr">
                        <a:solidFill>
                          <a:schemeClr val="accent5">
                            <a:lumMod val="60000"/>
                            <a:lumOff val="40000"/>
                          </a:schemeClr>
                        </a:solidFill>
                      </a:tcPr>
                    </a:tc>
                    <a:extLst>
                      <a:ext uri="{0D108BD9-81ED-4DB2-BD59-A6C34878D82A}">
                        <a16:rowId xmlns:a16="http://schemas.microsoft.com/office/drawing/2014/main" val="2554138011"/>
                      </a:ext>
                    </a:extLst>
                  </a:tr>
                  <a:tr h="732951">
                    <a:tc>
                      <a:txBody>
                        <a:bodyPr/>
                        <a:lstStyle/>
                        <a:p>
                          <a:pPr algn="ctr">
                            <a:lnSpc>
                              <a:spcPct val="107000"/>
                            </a:lnSpc>
                            <a:spcAft>
                              <a:spcPts val="0"/>
                            </a:spcAft>
                          </a:pPr>
                          <a:r>
                            <a:rPr lang="en-GB" sz="1400" b="1" dirty="0">
                              <a:solidFill>
                                <a:srgbClr val="00B050"/>
                              </a:solidFill>
                              <a:effectLst/>
                              <a:latin typeface="+mn-lt"/>
                            </a:rPr>
                            <a:t>kinetic</a:t>
                          </a:r>
                          <a:endParaRPr lang="en-GB" sz="1400" b="1" dirty="0">
                            <a:solidFill>
                              <a:srgbClr val="00B050"/>
                            </a:solidFill>
                            <a:effectLst/>
                            <a:latin typeface="+mn-lt"/>
                            <a:ea typeface="Calibri" panose="020F0502020204030204" pitchFamily="34" charset="0"/>
                            <a:cs typeface="Arial" panose="020B0604020202020204" pitchFamily="34" charset="0"/>
                          </a:endParaRPr>
                        </a:p>
                      </a:txBody>
                      <a:tcPr marL="57210" marR="57210" marT="0" marB="0" anchor="ctr"/>
                    </a:tc>
                    <a:tc>
                      <a:txBody>
                        <a:bodyPr/>
                        <a:lstStyle/>
                        <a:p>
                          <a:pPr indent="0" algn="l">
                            <a:lnSpc>
                              <a:spcPct val="100000"/>
                            </a:lnSpc>
                            <a:spcBef>
                              <a:spcPts val="200"/>
                            </a:spcBef>
                            <a:spcAft>
                              <a:spcPts val="200"/>
                            </a:spcAft>
                          </a:pPr>
                          <a:r>
                            <a:rPr lang="en-GB" sz="1200" dirty="0">
                              <a:effectLst/>
                              <a:latin typeface="+mn-lt"/>
                            </a:rPr>
                            <a:t>The energy of any </a:t>
                          </a:r>
                          <a:r>
                            <a:rPr lang="en-GB" sz="1200" b="1" dirty="0">
                              <a:effectLst/>
                              <a:latin typeface="+mn-lt"/>
                            </a:rPr>
                            <a:t>moving object</a:t>
                          </a:r>
                          <a:r>
                            <a:rPr lang="en-GB" sz="1200" dirty="0">
                              <a:effectLst/>
                              <a:latin typeface="+mn-lt"/>
                            </a:rPr>
                            <a:t>. This can be calculated using:</a:t>
                          </a:r>
                        </a:p>
                        <a:p>
                          <a:pPr indent="0" algn="ctr">
                            <a:lnSpc>
                              <a:spcPct val="100000"/>
                            </a:lnSpc>
                            <a:spcBef>
                              <a:spcPts val="200"/>
                            </a:spcBef>
                            <a:spcAft>
                              <a:spcPts val="200"/>
                            </a:spcAft>
                          </a:pPr>
                          <a14:m>
                            <m:oMath xmlns:m="http://schemas.openxmlformats.org/officeDocument/2006/math">
                              <m:r>
                                <a:rPr lang="en-US" sz="1100" b="1" i="1" smtClean="0">
                                  <a:solidFill>
                                    <a:srgbClr val="7030A0"/>
                                  </a:solidFill>
                                  <a:effectLst/>
                                  <a:latin typeface="Cambria Math" panose="02040503050406030204" pitchFamily="18" charset="0"/>
                                  <a:cs typeface="Arial" panose="020B0604020202020204" pitchFamily="34" charset="0"/>
                                </a:rPr>
                                <m:t>𝒌𝒊𝒏𝒆𝒕𝒊𝒄</m:t>
                              </m:r>
                              <m:r>
                                <a:rPr lang="en-US" sz="1100" b="1" i="1" smtClean="0">
                                  <a:solidFill>
                                    <a:srgbClr val="7030A0"/>
                                  </a:solidFill>
                                  <a:effectLst/>
                                  <a:latin typeface="Cambria Math" panose="02040503050406030204" pitchFamily="18" charset="0"/>
                                  <a:cs typeface="Arial" panose="020B0604020202020204" pitchFamily="34" charset="0"/>
                                </a:rPr>
                                <m:t> </m:t>
                              </m:r>
                              <m:r>
                                <a:rPr lang="en-US" sz="1100" b="1" i="1" smtClean="0">
                                  <a:solidFill>
                                    <a:srgbClr val="7030A0"/>
                                  </a:solidFill>
                                  <a:effectLst/>
                                  <a:latin typeface="Cambria Math" panose="02040503050406030204" pitchFamily="18" charset="0"/>
                                  <a:cs typeface="Arial" panose="020B0604020202020204" pitchFamily="34" charset="0"/>
                                </a:rPr>
                                <m:t>𝒆𝒏𝒆𝒓𝒈𝒚</m:t>
                              </m:r>
                              <m:r>
                                <a:rPr lang="en-US" sz="1100" b="1" i="1" smtClean="0">
                                  <a:solidFill>
                                    <a:srgbClr val="7030A0"/>
                                  </a:solidFill>
                                  <a:effectLst/>
                                  <a:latin typeface="Cambria Math" panose="02040503050406030204" pitchFamily="18" charset="0"/>
                                  <a:cs typeface="Arial" panose="020B0604020202020204" pitchFamily="34" charset="0"/>
                                </a:rPr>
                                <m:t>= </m:t>
                              </m:r>
                              <m:f>
                                <m:fPr>
                                  <m:ctrlPr>
                                    <a:rPr lang="en-US" sz="1100" b="1" i="1" smtClean="0">
                                      <a:solidFill>
                                        <a:srgbClr val="7030A0"/>
                                      </a:solidFill>
                                      <a:effectLst/>
                                      <a:latin typeface="Cambria Math" panose="02040503050406030204" pitchFamily="18" charset="0"/>
                                      <a:cs typeface="Arial" panose="020B0604020202020204" pitchFamily="34" charset="0"/>
                                    </a:rPr>
                                  </m:ctrlPr>
                                </m:fPr>
                                <m:num>
                                  <m:r>
                                    <a:rPr lang="en-US" sz="1100" b="1" i="1" smtClean="0">
                                      <a:solidFill>
                                        <a:srgbClr val="7030A0"/>
                                      </a:solidFill>
                                      <a:effectLst/>
                                      <a:latin typeface="Cambria Math" panose="02040503050406030204" pitchFamily="18" charset="0"/>
                                      <a:cs typeface="Arial" panose="020B0604020202020204" pitchFamily="34" charset="0"/>
                                    </a:rPr>
                                    <m:t>𝟏</m:t>
                                  </m:r>
                                </m:num>
                                <m:den>
                                  <m:r>
                                    <a:rPr lang="en-US" sz="1100" b="1" i="1" smtClean="0">
                                      <a:solidFill>
                                        <a:srgbClr val="7030A0"/>
                                      </a:solidFill>
                                      <a:effectLst/>
                                      <a:latin typeface="Cambria Math" panose="02040503050406030204" pitchFamily="18" charset="0"/>
                                      <a:cs typeface="Arial" panose="020B0604020202020204" pitchFamily="34" charset="0"/>
                                    </a:rPr>
                                    <m:t>𝟐</m:t>
                                  </m:r>
                                </m:den>
                              </m:f>
                              <m:r>
                                <a:rPr lang="en-US" sz="1100" b="1" i="1" smtClean="0">
                                  <a:solidFill>
                                    <a:srgbClr val="7030A0"/>
                                  </a:solidFill>
                                  <a:effectLst/>
                                  <a:latin typeface="Cambria Math" panose="02040503050406030204" pitchFamily="18" charset="0"/>
                                  <a:ea typeface="Cambria Math" panose="02040503050406030204" pitchFamily="18" charset="0"/>
                                  <a:cs typeface="Arial" panose="020B0604020202020204" pitchFamily="34" charset="0"/>
                                </a:rPr>
                                <m:t>×</m:t>
                              </m:r>
                              <m:r>
                                <a:rPr lang="en-US" sz="1100" b="1" i="1" smtClean="0">
                                  <a:solidFill>
                                    <a:srgbClr val="7030A0"/>
                                  </a:solidFill>
                                  <a:effectLst/>
                                  <a:latin typeface="Cambria Math" panose="02040503050406030204" pitchFamily="18" charset="0"/>
                                  <a:ea typeface="Cambria Math" panose="02040503050406030204" pitchFamily="18" charset="0"/>
                                  <a:cs typeface="Arial" panose="020B0604020202020204" pitchFamily="34" charset="0"/>
                                </a:rPr>
                                <m:t>𝒎𝒂𝒔𝒔</m:t>
                              </m:r>
                              <m:r>
                                <a:rPr lang="en-US" sz="1100" b="1" i="1" smtClean="0">
                                  <a:solidFill>
                                    <a:srgbClr val="7030A0"/>
                                  </a:solidFill>
                                  <a:effectLst/>
                                  <a:latin typeface="Cambria Math" panose="02040503050406030204" pitchFamily="18" charset="0"/>
                                  <a:ea typeface="Cambria Math" panose="02040503050406030204" pitchFamily="18" charset="0"/>
                                  <a:cs typeface="Arial" panose="020B0604020202020204" pitchFamily="34" charset="0"/>
                                </a:rPr>
                                <m:t>×</m:t>
                              </m:r>
                              <m:sSup>
                                <m:sSupPr>
                                  <m:ctrlPr>
                                    <a:rPr lang="en-US" sz="1100" b="1" i="1" smtClean="0">
                                      <a:solidFill>
                                        <a:srgbClr val="7030A0"/>
                                      </a:solidFill>
                                      <a:effectLst/>
                                      <a:latin typeface="Cambria Math" panose="02040503050406030204" pitchFamily="18" charset="0"/>
                                      <a:ea typeface="Cambria Math" panose="02040503050406030204" pitchFamily="18" charset="0"/>
                                      <a:cs typeface="Arial" panose="020B0604020202020204" pitchFamily="34" charset="0"/>
                                    </a:rPr>
                                  </m:ctrlPr>
                                </m:sSupPr>
                                <m:e>
                                  <m:r>
                                    <a:rPr lang="en-US" sz="1100" b="1" i="1" smtClean="0">
                                      <a:solidFill>
                                        <a:srgbClr val="7030A0"/>
                                      </a:solidFill>
                                      <a:effectLst/>
                                      <a:latin typeface="Cambria Math" panose="02040503050406030204" pitchFamily="18" charset="0"/>
                                      <a:ea typeface="Cambria Math" panose="02040503050406030204" pitchFamily="18" charset="0"/>
                                      <a:cs typeface="Arial" panose="020B0604020202020204" pitchFamily="34" charset="0"/>
                                    </a:rPr>
                                    <m:t>𝒔𝒑𝒆𝒆𝒅</m:t>
                                  </m:r>
                                </m:e>
                                <m:sup>
                                  <m:r>
                                    <a:rPr lang="en-US" sz="1100" b="1" i="1" smtClean="0">
                                      <a:solidFill>
                                        <a:srgbClr val="7030A0"/>
                                      </a:solidFill>
                                      <a:effectLst/>
                                      <a:latin typeface="Cambria Math" panose="02040503050406030204" pitchFamily="18" charset="0"/>
                                      <a:ea typeface="Cambria Math" panose="02040503050406030204" pitchFamily="18" charset="0"/>
                                      <a:cs typeface="Arial" panose="020B0604020202020204" pitchFamily="34" charset="0"/>
                                    </a:rPr>
                                    <m:t>𝟐</m:t>
                                  </m:r>
                                </m:sup>
                              </m:sSup>
                            </m:oMath>
                          </a14:m>
                          <a:r>
                            <a:rPr lang="en-GB" sz="1200" b="1" dirty="0">
                              <a:solidFill>
                                <a:srgbClr val="7030A0"/>
                              </a:solidFill>
                              <a:effectLst/>
                              <a:latin typeface="+mn-lt"/>
                              <a:cs typeface="Arial" panose="020B0604020202020204" pitchFamily="34" charset="0"/>
                            </a:rPr>
                            <a:t> </a:t>
                          </a:r>
                        </a:p>
                      </a:txBody>
                      <a:tcPr marL="57210" marR="57210" marT="0" marB="0" anchor="ctr"/>
                    </a:tc>
                    <a:tc>
                      <a:txBody>
                        <a:bodyPr/>
                        <a:lstStyle/>
                        <a:p>
                          <a:pPr marL="171450" indent="-171450" algn="l">
                            <a:lnSpc>
                              <a:spcPct val="100000"/>
                            </a:lnSpc>
                            <a:spcBef>
                              <a:spcPts val="200"/>
                            </a:spcBef>
                            <a:spcAft>
                              <a:spcPts val="200"/>
                            </a:spcAft>
                            <a:buFont typeface="Arial" panose="020B0604020202020204" pitchFamily="34" charset="0"/>
                            <a:buChar char="•"/>
                          </a:pPr>
                          <a:r>
                            <a:rPr lang="en-GB" sz="1200" b="0" dirty="0">
                              <a:solidFill>
                                <a:schemeClr val="tx1"/>
                              </a:solidFill>
                              <a:effectLst/>
                              <a:latin typeface="+mn-lt"/>
                              <a:cs typeface="Arial" panose="020B0604020202020204" pitchFamily="34" charset="0"/>
                            </a:rPr>
                            <a:t>A person running</a:t>
                          </a:r>
                        </a:p>
                        <a:p>
                          <a:pPr marL="171450" indent="-171450" algn="l">
                            <a:lnSpc>
                              <a:spcPct val="100000"/>
                            </a:lnSpc>
                            <a:spcBef>
                              <a:spcPts val="200"/>
                            </a:spcBef>
                            <a:spcAft>
                              <a:spcPts val="200"/>
                            </a:spcAft>
                            <a:buFont typeface="Arial" panose="020B0604020202020204" pitchFamily="34" charset="0"/>
                            <a:buChar char="•"/>
                          </a:pPr>
                          <a:r>
                            <a:rPr lang="en-GB" sz="1200" b="0" dirty="0">
                              <a:solidFill>
                                <a:schemeClr val="tx1"/>
                              </a:solidFill>
                              <a:effectLst/>
                              <a:latin typeface="+mn-lt"/>
                              <a:cs typeface="Arial" panose="020B0604020202020204" pitchFamily="34" charset="0"/>
                            </a:rPr>
                            <a:t>Particles in a solid vibrating</a:t>
                          </a:r>
                        </a:p>
                      </a:txBody>
                      <a:tcPr marL="57210" marR="57210" marT="0" marB="0" anchor="ctr"/>
                    </a:tc>
                    <a:extLst>
                      <a:ext uri="{0D108BD9-81ED-4DB2-BD59-A6C34878D82A}">
                        <a16:rowId xmlns:a16="http://schemas.microsoft.com/office/drawing/2014/main" val="2570944510"/>
                      </a:ext>
                    </a:extLst>
                  </a:tr>
                  <a:tr h="614655">
                    <a:tc>
                      <a:txBody>
                        <a:bodyPr/>
                        <a:lstStyle/>
                        <a:p>
                          <a:pPr algn="ctr">
                            <a:lnSpc>
                              <a:spcPct val="107000"/>
                            </a:lnSpc>
                            <a:spcAft>
                              <a:spcPts val="0"/>
                            </a:spcAft>
                          </a:pPr>
                          <a:r>
                            <a:rPr lang="en-GB" sz="1400" b="1" dirty="0">
                              <a:solidFill>
                                <a:srgbClr val="C00000"/>
                              </a:solidFill>
                              <a:effectLst/>
                              <a:latin typeface="+mn-lt"/>
                            </a:rPr>
                            <a:t>thermal</a:t>
                          </a:r>
                          <a:endParaRPr lang="en-GB" sz="1400" b="1" dirty="0">
                            <a:solidFill>
                              <a:srgbClr val="C00000"/>
                            </a:solidFill>
                            <a:effectLst/>
                            <a:latin typeface="+mn-lt"/>
                            <a:ea typeface="Calibri" panose="020F0502020204030204" pitchFamily="34" charset="0"/>
                            <a:cs typeface="Arial" panose="020B0604020202020204" pitchFamily="34" charset="0"/>
                          </a:endParaRPr>
                        </a:p>
                      </a:txBody>
                      <a:tcPr marL="57210" marR="57210" marT="0" marB="0" anchor="ctr"/>
                    </a:tc>
                    <a:tc>
                      <a:txBody>
                        <a:bodyPr/>
                        <a:lstStyle/>
                        <a:p>
                          <a:pPr indent="0" algn="l">
                            <a:lnSpc>
                              <a:spcPct val="100000"/>
                            </a:lnSpc>
                            <a:spcBef>
                              <a:spcPts val="200"/>
                            </a:spcBef>
                            <a:spcAft>
                              <a:spcPts val="800"/>
                            </a:spcAft>
                          </a:pPr>
                          <a:r>
                            <a:rPr lang="en-GB" sz="1200" b="1" dirty="0">
                              <a:effectLst/>
                              <a:latin typeface="+mn-lt"/>
                            </a:rPr>
                            <a:t>All</a:t>
                          </a:r>
                          <a:r>
                            <a:rPr lang="en-GB" sz="1200" dirty="0">
                              <a:effectLst/>
                              <a:latin typeface="+mn-lt"/>
                            </a:rPr>
                            <a:t> objects have internal energy. This can be calculated using:</a:t>
                          </a:r>
                        </a:p>
                        <a:p>
                          <a:pPr marL="0" marR="0" lvl="0" indent="0" algn="l" defTabSz="914400" rtl="0" eaLnBrk="1" fontAlgn="auto" latinLnBrk="0" hangingPunct="1">
                            <a:lnSpc>
                              <a:spcPct val="100000"/>
                            </a:lnSpc>
                            <a:spcBef>
                              <a:spcPts val="200"/>
                            </a:spcBef>
                            <a:spcAft>
                              <a:spcPts val="200"/>
                            </a:spcAft>
                            <a:buClrTx/>
                            <a:buSzTx/>
                            <a:buFontTx/>
                            <a:buNone/>
                            <a:tabLst/>
                            <a:defRPr/>
                          </a:pPr>
                          <a14:m>
                            <m:oMathPara xmlns:m="http://schemas.openxmlformats.org/officeDocument/2006/math">
                              <m:oMathParaPr>
                                <m:jc m:val="centerGroup"/>
                              </m:oMathParaPr>
                              <m:oMath xmlns:m="http://schemas.openxmlformats.org/officeDocument/2006/math">
                                <m:r>
                                  <a:rPr lang="en-GB" sz="1200" b="1" i="1" smtClean="0">
                                    <a:solidFill>
                                      <a:srgbClr val="7030A0"/>
                                    </a:solidFill>
                                    <a:effectLst/>
                                    <a:latin typeface="Cambria Math" panose="02040503050406030204" pitchFamily="18" charset="0"/>
                                    <a:cs typeface="Arial" panose="020B0604020202020204" pitchFamily="34" charset="0"/>
                                  </a:rPr>
                                  <m:t>𝑻𝒉𝒆𝒓𝒎𝒂𝒍</m:t>
                                </m:r>
                                <m:r>
                                  <a:rPr lang="en-GB" sz="1200" b="1" i="1" smtClean="0">
                                    <a:solidFill>
                                      <a:srgbClr val="7030A0"/>
                                    </a:solidFill>
                                    <a:effectLst/>
                                    <a:latin typeface="Cambria Math" panose="02040503050406030204" pitchFamily="18" charset="0"/>
                                    <a:cs typeface="Arial" panose="020B0604020202020204" pitchFamily="34" charset="0"/>
                                  </a:rPr>
                                  <m:t> </m:t>
                                </m:r>
                                <m:r>
                                  <a:rPr lang="en-GB" sz="1200" b="1" i="1" smtClean="0">
                                    <a:solidFill>
                                      <a:srgbClr val="7030A0"/>
                                    </a:solidFill>
                                    <a:effectLst/>
                                    <a:latin typeface="Cambria Math" panose="02040503050406030204" pitchFamily="18" charset="0"/>
                                    <a:cs typeface="Arial" panose="020B0604020202020204" pitchFamily="34" charset="0"/>
                                  </a:rPr>
                                  <m:t>𝒆𝒏𝒆𝒓𝒈𝒚</m:t>
                                </m:r>
                                <m:r>
                                  <a:rPr lang="en-GB" sz="1200" b="1" i="1" smtClean="0">
                                    <a:solidFill>
                                      <a:srgbClr val="7030A0"/>
                                    </a:solidFill>
                                    <a:effectLst/>
                                    <a:latin typeface="Cambria Math" panose="02040503050406030204" pitchFamily="18" charset="0"/>
                                    <a:cs typeface="Arial" panose="020B0604020202020204" pitchFamily="34" charset="0"/>
                                  </a:rPr>
                                  <m:t>=</m:t>
                                </m:r>
                                <m:r>
                                  <a:rPr lang="en-GB" sz="1200" b="1" i="1" smtClean="0">
                                    <a:solidFill>
                                      <a:srgbClr val="7030A0"/>
                                    </a:solidFill>
                                    <a:effectLst/>
                                    <a:latin typeface="Cambria Math" panose="02040503050406030204" pitchFamily="18" charset="0"/>
                                    <a:cs typeface="Arial" panose="020B0604020202020204" pitchFamily="34" charset="0"/>
                                  </a:rPr>
                                  <m:t>𝒎𝒂𝒔𝒔</m:t>
                                </m:r>
                                <m:r>
                                  <a:rPr lang="en-GB" sz="1200" b="1" i="1" smtClean="0">
                                    <a:solidFill>
                                      <a:srgbClr val="7030A0"/>
                                    </a:solidFill>
                                    <a:effectLst/>
                                    <a:latin typeface="Cambria Math" panose="02040503050406030204" pitchFamily="18" charset="0"/>
                                    <a:cs typeface="Arial" panose="020B0604020202020204" pitchFamily="34" charset="0"/>
                                  </a:rPr>
                                  <m:t> × </m:t>
                                </m:r>
                                <m:r>
                                  <a:rPr lang="en-GB" sz="1200" b="1" i="1" smtClean="0">
                                    <a:solidFill>
                                      <a:srgbClr val="7030A0"/>
                                    </a:solidFill>
                                    <a:effectLst/>
                                    <a:latin typeface="Cambria Math" panose="02040503050406030204" pitchFamily="18" charset="0"/>
                                    <a:cs typeface="Arial" panose="020B0604020202020204" pitchFamily="34" charset="0"/>
                                  </a:rPr>
                                  <m:t>𝒔𝒑𝒆𝒄𝒊𝒇𝒊𝒄</m:t>
                                </m:r>
                                <m:r>
                                  <a:rPr lang="en-GB" sz="1200" b="1" i="1" smtClean="0">
                                    <a:solidFill>
                                      <a:srgbClr val="7030A0"/>
                                    </a:solidFill>
                                    <a:effectLst/>
                                    <a:latin typeface="Cambria Math" panose="02040503050406030204" pitchFamily="18" charset="0"/>
                                    <a:cs typeface="Arial" panose="020B0604020202020204" pitchFamily="34" charset="0"/>
                                  </a:rPr>
                                  <m:t> </m:t>
                                </m:r>
                                <m:r>
                                  <a:rPr lang="en-GB" sz="1200" b="1" i="1" smtClean="0">
                                    <a:solidFill>
                                      <a:srgbClr val="7030A0"/>
                                    </a:solidFill>
                                    <a:effectLst/>
                                    <a:latin typeface="Cambria Math" panose="02040503050406030204" pitchFamily="18" charset="0"/>
                                    <a:cs typeface="Arial" panose="020B0604020202020204" pitchFamily="34" charset="0"/>
                                  </a:rPr>
                                  <m:t>𝒉𝒆𝒂𝒕</m:t>
                                </m:r>
                                <m:r>
                                  <a:rPr lang="en-GB" sz="1200" b="1" i="1" smtClean="0">
                                    <a:solidFill>
                                      <a:srgbClr val="7030A0"/>
                                    </a:solidFill>
                                    <a:effectLst/>
                                    <a:latin typeface="Cambria Math" panose="02040503050406030204" pitchFamily="18" charset="0"/>
                                    <a:cs typeface="Arial" panose="020B0604020202020204" pitchFamily="34" charset="0"/>
                                  </a:rPr>
                                  <m:t> </m:t>
                                </m:r>
                                <m:r>
                                  <a:rPr lang="en-GB" sz="1200" b="1" i="1" smtClean="0">
                                    <a:solidFill>
                                      <a:srgbClr val="7030A0"/>
                                    </a:solidFill>
                                    <a:effectLst/>
                                    <a:latin typeface="Cambria Math" panose="02040503050406030204" pitchFamily="18" charset="0"/>
                                    <a:cs typeface="Arial" panose="020B0604020202020204" pitchFamily="34" charset="0"/>
                                  </a:rPr>
                                  <m:t>𝒄𝒂𝒑𝒂𝒄𝒊𝒕𝒚</m:t>
                                </m:r>
                                <m:r>
                                  <a:rPr lang="en-GB" sz="1200" b="1" i="1" smtClean="0">
                                    <a:solidFill>
                                      <a:srgbClr val="7030A0"/>
                                    </a:solidFill>
                                    <a:effectLst/>
                                    <a:latin typeface="Cambria Math" panose="02040503050406030204" pitchFamily="18" charset="0"/>
                                    <a:cs typeface="Arial" panose="020B0604020202020204" pitchFamily="34" charset="0"/>
                                  </a:rPr>
                                  <m:t> ×</m:t>
                                </m:r>
                                <m:r>
                                  <a:rPr lang="en-GB" sz="1200" b="1" i="1" smtClean="0">
                                    <a:solidFill>
                                      <a:srgbClr val="7030A0"/>
                                    </a:solidFill>
                                    <a:effectLst/>
                                    <a:latin typeface="Cambria Math" panose="02040503050406030204" pitchFamily="18" charset="0"/>
                                    <a:cs typeface="Arial" panose="020B0604020202020204" pitchFamily="34" charset="0"/>
                                  </a:rPr>
                                  <m:t>𝒄𝒉𝒂𝒏𝒈𝒆</m:t>
                                </m:r>
                                <m:r>
                                  <a:rPr lang="en-GB" sz="1200" b="1" i="1" smtClean="0">
                                    <a:solidFill>
                                      <a:srgbClr val="7030A0"/>
                                    </a:solidFill>
                                    <a:effectLst/>
                                    <a:latin typeface="Cambria Math" panose="02040503050406030204" pitchFamily="18" charset="0"/>
                                    <a:cs typeface="Arial" panose="020B0604020202020204" pitchFamily="34" charset="0"/>
                                  </a:rPr>
                                  <m:t> </m:t>
                                </m:r>
                                <m:r>
                                  <a:rPr lang="en-GB" sz="1200" b="1" i="1" smtClean="0">
                                    <a:solidFill>
                                      <a:srgbClr val="7030A0"/>
                                    </a:solidFill>
                                    <a:effectLst/>
                                    <a:latin typeface="Cambria Math" panose="02040503050406030204" pitchFamily="18" charset="0"/>
                                    <a:cs typeface="Arial" panose="020B0604020202020204" pitchFamily="34" charset="0"/>
                                  </a:rPr>
                                  <m:t>𝒊𝒏</m:t>
                                </m:r>
                                <m:r>
                                  <a:rPr lang="en-GB" sz="1200" b="1" i="1" smtClean="0">
                                    <a:solidFill>
                                      <a:srgbClr val="7030A0"/>
                                    </a:solidFill>
                                    <a:effectLst/>
                                    <a:latin typeface="Cambria Math" panose="02040503050406030204" pitchFamily="18" charset="0"/>
                                    <a:cs typeface="Arial" panose="020B0604020202020204" pitchFamily="34" charset="0"/>
                                  </a:rPr>
                                  <m:t> </m:t>
                                </m:r>
                                <m:r>
                                  <a:rPr lang="en-GB" sz="1200" b="1" i="1" smtClean="0">
                                    <a:solidFill>
                                      <a:srgbClr val="7030A0"/>
                                    </a:solidFill>
                                    <a:effectLst/>
                                    <a:latin typeface="Cambria Math" panose="02040503050406030204" pitchFamily="18" charset="0"/>
                                    <a:cs typeface="Arial" panose="020B0604020202020204" pitchFamily="34" charset="0"/>
                                  </a:rPr>
                                  <m:t>𝒕𝒆𝒎𝒑𝒆𝒓𝒂𝒕𝒖𝒓𝒆</m:t>
                                </m:r>
                              </m:oMath>
                            </m:oMathPara>
                          </a14:m>
                          <a:endParaRPr lang="en-GB" sz="1200" b="1" dirty="0">
                            <a:solidFill>
                              <a:srgbClr val="7030A0"/>
                            </a:solidFill>
                            <a:effectLst/>
                            <a:latin typeface="+mn-lt"/>
                            <a:cs typeface="Arial" panose="020B0604020202020204" pitchFamily="34" charset="0"/>
                          </a:endParaRPr>
                        </a:p>
                      </a:txBody>
                      <a:tcPr marL="57210" marR="57210" marT="0" marB="0" anchor="ctr"/>
                    </a:tc>
                    <a:tc>
                      <a:txBody>
                        <a:bodyPr/>
                        <a:lstStyle/>
                        <a:p>
                          <a:pPr marL="171450" marR="0" lvl="0" indent="-17145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lang="en-GB" sz="1200" b="0" dirty="0">
                              <a:solidFill>
                                <a:schemeClr val="tx1"/>
                              </a:solidFill>
                              <a:effectLst/>
                              <a:latin typeface="+mn-lt"/>
                              <a:cs typeface="Arial" panose="020B0604020202020204" pitchFamily="34" charset="0"/>
                            </a:rPr>
                            <a:t>Hot tea or coffee</a:t>
                          </a:r>
                        </a:p>
                        <a:p>
                          <a:pPr marL="171450" marR="0" lvl="0" indent="-17145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lang="en-GB" sz="1200" b="0" dirty="0">
                              <a:solidFill>
                                <a:schemeClr val="tx1"/>
                              </a:solidFill>
                              <a:effectLst/>
                              <a:latin typeface="+mn-lt"/>
                              <a:cs typeface="Arial" panose="020B0604020202020204" pitchFamily="34" charset="0"/>
                            </a:rPr>
                            <a:t>The human body</a:t>
                          </a:r>
                        </a:p>
                      </a:txBody>
                      <a:tcPr marL="57210" marR="57210" marT="0" marB="0" anchor="ctr"/>
                    </a:tc>
                    <a:extLst>
                      <a:ext uri="{0D108BD9-81ED-4DB2-BD59-A6C34878D82A}">
                        <a16:rowId xmlns:a16="http://schemas.microsoft.com/office/drawing/2014/main" val="3010472245"/>
                      </a:ext>
                    </a:extLst>
                  </a:tr>
                  <a:tr h="685732">
                    <a:tc>
                      <a:txBody>
                        <a:bodyPr/>
                        <a:lstStyle/>
                        <a:p>
                          <a:pPr algn="ctr">
                            <a:lnSpc>
                              <a:spcPct val="107000"/>
                            </a:lnSpc>
                            <a:spcAft>
                              <a:spcPts val="0"/>
                            </a:spcAft>
                          </a:pPr>
                          <a:r>
                            <a:rPr lang="en-GB" sz="1400" b="1" dirty="0">
                              <a:solidFill>
                                <a:srgbClr val="800080"/>
                              </a:solidFill>
                              <a:effectLst/>
                              <a:latin typeface="+mn-lt"/>
                            </a:rPr>
                            <a:t>elastic potential</a:t>
                          </a:r>
                          <a:endParaRPr lang="en-GB" sz="1400" b="1" dirty="0">
                            <a:solidFill>
                              <a:srgbClr val="800080"/>
                            </a:solidFill>
                            <a:effectLst/>
                            <a:latin typeface="+mn-lt"/>
                            <a:ea typeface="Calibri" panose="020F0502020204030204" pitchFamily="34" charset="0"/>
                            <a:cs typeface="Arial" panose="020B0604020202020204" pitchFamily="34" charset="0"/>
                          </a:endParaRPr>
                        </a:p>
                      </a:txBody>
                      <a:tcPr marL="57210" marR="57210" marT="0" marB="0" anchor="ctr"/>
                    </a:tc>
                    <a:tc>
                      <a:txBody>
                        <a:bodyPr/>
                        <a:lstStyle/>
                        <a:p>
                          <a:pPr indent="0" algn="l">
                            <a:lnSpc>
                              <a:spcPct val="100000"/>
                            </a:lnSpc>
                            <a:spcBef>
                              <a:spcPts val="200"/>
                            </a:spcBef>
                            <a:spcAft>
                              <a:spcPts val="200"/>
                            </a:spcAft>
                          </a:pPr>
                          <a:r>
                            <a:rPr lang="en-GB" sz="1200" dirty="0">
                              <a:effectLst/>
                              <a:latin typeface="+mn-lt"/>
                            </a:rPr>
                            <a:t>The energy stored when an object is </a:t>
                          </a:r>
                          <a:r>
                            <a:rPr lang="en-GB" sz="1200" b="1" dirty="0">
                              <a:effectLst/>
                              <a:latin typeface="+mn-lt"/>
                            </a:rPr>
                            <a:t>stretched/squashed</a:t>
                          </a:r>
                          <a:r>
                            <a:rPr lang="en-GB" sz="1200" dirty="0">
                              <a:effectLst/>
                              <a:latin typeface="+mn-lt"/>
                            </a:rPr>
                            <a:t>.  </a:t>
                          </a:r>
                        </a:p>
                        <a:p>
                          <a:pPr indent="0" algn="l">
                            <a:lnSpc>
                              <a:spcPct val="100000"/>
                            </a:lnSpc>
                            <a:spcBef>
                              <a:spcPts val="200"/>
                            </a:spcBef>
                            <a:spcAft>
                              <a:spcPts val="200"/>
                            </a:spcAft>
                          </a:pPr>
                          <a:r>
                            <a:rPr lang="en-GB" sz="1200" dirty="0">
                              <a:effectLst/>
                              <a:latin typeface="+mn-lt"/>
                            </a:rPr>
                            <a:t>This can be calculated using:</a:t>
                          </a:r>
                        </a:p>
                        <a:p>
                          <a:pPr marL="0" marR="0" lvl="0" indent="0" algn="l" defTabSz="914400" rtl="0" eaLnBrk="1" fontAlgn="auto" latinLnBrk="0" hangingPunct="1">
                            <a:lnSpc>
                              <a:spcPct val="100000"/>
                            </a:lnSpc>
                            <a:spcBef>
                              <a:spcPts val="200"/>
                            </a:spcBef>
                            <a:spcAft>
                              <a:spcPts val="200"/>
                            </a:spcAft>
                            <a:buClrTx/>
                            <a:buSzTx/>
                            <a:buFontTx/>
                            <a:buNone/>
                            <a:tabLst/>
                            <a:defRPr/>
                          </a:pPr>
                          <a14:m>
                            <m:oMathPara xmlns:m="http://schemas.openxmlformats.org/officeDocument/2006/math">
                              <m:oMathParaPr>
                                <m:jc m:val="center"/>
                              </m:oMathParaPr>
                              <m:oMath xmlns:m="http://schemas.openxmlformats.org/officeDocument/2006/math">
                                <m:r>
                                  <a:rPr lang="en-GB" sz="1200" b="1" i="1" smtClean="0">
                                    <a:solidFill>
                                      <a:srgbClr val="7030A0"/>
                                    </a:solidFill>
                                    <a:effectLst/>
                                    <a:latin typeface="Cambria Math" panose="02040503050406030204" pitchFamily="18" charset="0"/>
                                    <a:cs typeface="Arial" panose="020B0604020202020204" pitchFamily="34" charset="0"/>
                                  </a:rPr>
                                  <m:t>𝑬𝒍𝒂𝒔𝒕𝒊𝒄</m:t>
                                </m:r>
                                <m:r>
                                  <a:rPr lang="en-GB" sz="1200" b="1" i="1" smtClean="0">
                                    <a:solidFill>
                                      <a:srgbClr val="7030A0"/>
                                    </a:solidFill>
                                    <a:effectLst/>
                                    <a:latin typeface="Cambria Math" panose="02040503050406030204" pitchFamily="18" charset="0"/>
                                    <a:cs typeface="Arial" panose="020B0604020202020204" pitchFamily="34" charset="0"/>
                                  </a:rPr>
                                  <m:t> </m:t>
                                </m:r>
                                <m:r>
                                  <a:rPr lang="en-GB" sz="1200" b="1" i="1" smtClean="0">
                                    <a:solidFill>
                                      <a:srgbClr val="7030A0"/>
                                    </a:solidFill>
                                    <a:effectLst/>
                                    <a:latin typeface="Cambria Math" panose="02040503050406030204" pitchFamily="18" charset="0"/>
                                    <a:cs typeface="Arial" panose="020B0604020202020204" pitchFamily="34" charset="0"/>
                                  </a:rPr>
                                  <m:t>𝒑𝒐𝒕𝒆𝒏𝒕𝒊𝒂𝒍</m:t>
                                </m:r>
                                <m:r>
                                  <a:rPr lang="en-GB" sz="1200" b="1" i="1" smtClean="0">
                                    <a:solidFill>
                                      <a:srgbClr val="7030A0"/>
                                    </a:solidFill>
                                    <a:effectLst/>
                                    <a:latin typeface="Cambria Math" panose="02040503050406030204" pitchFamily="18" charset="0"/>
                                    <a:cs typeface="Arial" panose="020B0604020202020204" pitchFamily="34" charset="0"/>
                                  </a:rPr>
                                  <m:t> </m:t>
                                </m:r>
                                <m:r>
                                  <a:rPr lang="en-GB" sz="1200" b="1" i="1" smtClean="0">
                                    <a:solidFill>
                                      <a:srgbClr val="7030A0"/>
                                    </a:solidFill>
                                    <a:effectLst/>
                                    <a:latin typeface="Cambria Math" panose="02040503050406030204" pitchFamily="18" charset="0"/>
                                    <a:cs typeface="Arial" panose="020B0604020202020204" pitchFamily="34" charset="0"/>
                                  </a:rPr>
                                  <m:t>𝒆𝒏𝒆𝒓𝒈𝒚</m:t>
                                </m:r>
                                <m:r>
                                  <a:rPr lang="en-US" sz="1200" b="1" i="1" smtClean="0">
                                    <a:solidFill>
                                      <a:srgbClr val="7030A0"/>
                                    </a:solidFill>
                                    <a:effectLst/>
                                    <a:latin typeface="Cambria Math" panose="02040503050406030204" pitchFamily="18" charset="0"/>
                                    <a:cs typeface="Arial" panose="020B0604020202020204" pitchFamily="34" charset="0"/>
                                  </a:rPr>
                                  <m:t>= </m:t>
                                </m:r>
                                <m:f>
                                  <m:fPr>
                                    <m:ctrlPr>
                                      <a:rPr lang="en-US" sz="1200" b="1" i="1" smtClean="0">
                                        <a:solidFill>
                                          <a:srgbClr val="7030A0"/>
                                        </a:solidFill>
                                        <a:effectLst/>
                                        <a:latin typeface="Cambria Math" panose="02040503050406030204" pitchFamily="18" charset="0"/>
                                        <a:cs typeface="Arial" panose="020B0604020202020204" pitchFamily="34" charset="0"/>
                                      </a:rPr>
                                    </m:ctrlPr>
                                  </m:fPr>
                                  <m:num>
                                    <m:r>
                                      <a:rPr lang="en-US" sz="1200" b="1" i="1" smtClean="0">
                                        <a:solidFill>
                                          <a:srgbClr val="7030A0"/>
                                        </a:solidFill>
                                        <a:effectLst/>
                                        <a:latin typeface="Cambria Math" panose="02040503050406030204" pitchFamily="18" charset="0"/>
                                        <a:cs typeface="Arial" panose="020B0604020202020204" pitchFamily="34" charset="0"/>
                                      </a:rPr>
                                      <m:t>𝟏</m:t>
                                    </m:r>
                                  </m:num>
                                  <m:den>
                                    <m:r>
                                      <a:rPr lang="en-US" sz="1200" b="1" i="1" smtClean="0">
                                        <a:solidFill>
                                          <a:srgbClr val="7030A0"/>
                                        </a:solidFill>
                                        <a:effectLst/>
                                        <a:latin typeface="Cambria Math" panose="02040503050406030204" pitchFamily="18" charset="0"/>
                                        <a:cs typeface="Arial" panose="020B0604020202020204" pitchFamily="34" charset="0"/>
                                      </a:rPr>
                                      <m:t>𝟐</m:t>
                                    </m:r>
                                  </m:den>
                                </m:f>
                                <m:r>
                                  <a:rPr lang="en-US" sz="1200" b="1" i="1" smtClean="0">
                                    <a:solidFill>
                                      <a:srgbClr val="7030A0"/>
                                    </a:solidFill>
                                    <a:effectLst/>
                                    <a:latin typeface="Cambria Math" panose="02040503050406030204" pitchFamily="18" charset="0"/>
                                    <a:ea typeface="Cambria Math" panose="02040503050406030204" pitchFamily="18" charset="0"/>
                                    <a:cs typeface="Arial" panose="020B0604020202020204" pitchFamily="34" charset="0"/>
                                  </a:rPr>
                                  <m:t>×</m:t>
                                </m:r>
                                <m:r>
                                  <a:rPr lang="en-US" sz="1200" b="1" i="1" smtClean="0">
                                    <a:solidFill>
                                      <a:srgbClr val="7030A0"/>
                                    </a:solidFill>
                                    <a:effectLst/>
                                    <a:latin typeface="Cambria Math" panose="02040503050406030204" pitchFamily="18" charset="0"/>
                                    <a:ea typeface="Cambria Math" panose="02040503050406030204" pitchFamily="18" charset="0"/>
                                    <a:cs typeface="Arial" panose="020B0604020202020204" pitchFamily="34" charset="0"/>
                                  </a:rPr>
                                  <m:t>𝒔𝒑𝒓𝒊𝒏𝒈</m:t>
                                </m:r>
                                <m:r>
                                  <a:rPr lang="en-US" sz="1200" b="1" i="1" smtClean="0">
                                    <a:solidFill>
                                      <a:srgbClr val="7030A0"/>
                                    </a:solidFill>
                                    <a:effectLst/>
                                    <a:latin typeface="Cambria Math" panose="02040503050406030204" pitchFamily="18" charset="0"/>
                                    <a:ea typeface="Cambria Math" panose="02040503050406030204" pitchFamily="18" charset="0"/>
                                    <a:cs typeface="Arial" panose="020B0604020202020204" pitchFamily="34" charset="0"/>
                                  </a:rPr>
                                  <m:t> </m:t>
                                </m:r>
                                <m:r>
                                  <a:rPr lang="en-US" sz="1200" b="1" i="1" smtClean="0">
                                    <a:solidFill>
                                      <a:srgbClr val="7030A0"/>
                                    </a:solidFill>
                                    <a:effectLst/>
                                    <a:latin typeface="Cambria Math" panose="02040503050406030204" pitchFamily="18" charset="0"/>
                                    <a:ea typeface="Cambria Math" panose="02040503050406030204" pitchFamily="18" charset="0"/>
                                    <a:cs typeface="Arial" panose="020B0604020202020204" pitchFamily="34" charset="0"/>
                                  </a:rPr>
                                  <m:t>𝒄𝒐𝒏𝒔𝒕𝒂𝒏𝒕</m:t>
                                </m:r>
                                <m:r>
                                  <a:rPr lang="en-US" sz="1200" b="1" i="1" smtClean="0">
                                    <a:solidFill>
                                      <a:srgbClr val="7030A0"/>
                                    </a:solidFill>
                                    <a:effectLst/>
                                    <a:latin typeface="Cambria Math" panose="02040503050406030204" pitchFamily="18" charset="0"/>
                                    <a:ea typeface="Cambria Math" panose="02040503050406030204" pitchFamily="18" charset="0"/>
                                    <a:cs typeface="Arial" panose="020B0604020202020204" pitchFamily="34" charset="0"/>
                                  </a:rPr>
                                  <m:t>×</m:t>
                                </m:r>
                                <m:sSup>
                                  <m:sSupPr>
                                    <m:ctrlPr>
                                      <a:rPr lang="en-US" sz="1200" b="1" i="1" smtClean="0">
                                        <a:solidFill>
                                          <a:srgbClr val="7030A0"/>
                                        </a:solidFill>
                                        <a:effectLst/>
                                        <a:latin typeface="Cambria Math" panose="02040503050406030204" pitchFamily="18" charset="0"/>
                                        <a:ea typeface="Cambria Math" panose="02040503050406030204" pitchFamily="18" charset="0"/>
                                        <a:cs typeface="Arial" panose="020B0604020202020204" pitchFamily="34" charset="0"/>
                                      </a:rPr>
                                    </m:ctrlPr>
                                  </m:sSupPr>
                                  <m:e>
                                    <m:r>
                                      <a:rPr lang="en-US" sz="1200" b="1" i="1" smtClean="0">
                                        <a:solidFill>
                                          <a:srgbClr val="7030A0"/>
                                        </a:solidFill>
                                        <a:effectLst/>
                                        <a:latin typeface="Cambria Math" panose="02040503050406030204" pitchFamily="18" charset="0"/>
                                        <a:ea typeface="Cambria Math" panose="02040503050406030204" pitchFamily="18" charset="0"/>
                                        <a:cs typeface="Arial" panose="020B0604020202020204" pitchFamily="34" charset="0"/>
                                      </a:rPr>
                                      <m:t>𝒆𝒙𝒕𝒆𝒏𝒔𝒊𝒐𝒏</m:t>
                                    </m:r>
                                  </m:e>
                                  <m:sup>
                                    <m:r>
                                      <a:rPr lang="en-US" sz="1200" b="1" i="1" smtClean="0">
                                        <a:solidFill>
                                          <a:srgbClr val="7030A0"/>
                                        </a:solidFill>
                                        <a:effectLst/>
                                        <a:latin typeface="Cambria Math" panose="02040503050406030204" pitchFamily="18" charset="0"/>
                                        <a:ea typeface="Cambria Math" panose="02040503050406030204" pitchFamily="18" charset="0"/>
                                        <a:cs typeface="Arial" panose="020B0604020202020204" pitchFamily="34" charset="0"/>
                                      </a:rPr>
                                      <m:t>𝟐</m:t>
                                    </m:r>
                                  </m:sup>
                                </m:sSup>
                              </m:oMath>
                            </m:oMathPara>
                          </a14:m>
                          <a:endParaRPr lang="en-GB" sz="1200" b="1" dirty="0">
                            <a:solidFill>
                              <a:srgbClr val="7030A0"/>
                            </a:solidFill>
                            <a:effectLst/>
                            <a:latin typeface="Calibri maths"/>
                            <a:cs typeface="Arial" panose="020B0604020202020204" pitchFamily="34" charset="0"/>
                          </a:endParaRPr>
                        </a:p>
                      </a:txBody>
                      <a:tcPr marL="57210" marR="57210" marT="0" marB="0" anchor="ctr"/>
                    </a:tc>
                    <a:tc>
                      <a:txBody>
                        <a:bodyPr/>
                        <a:lstStyle/>
                        <a:p>
                          <a:pPr marL="171450" marR="0" lvl="0" indent="-17145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lang="en-GB" sz="1200" b="0" dirty="0">
                              <a:solidFill>
                                <a:schemeClr val="tx1"/>
                              </a:solidFill>
                              <a:effectLst/>
                              <a:latin typeface="+mn-lt"/>
                              <a:cs typeface="Arial" panose="020B0604020202020204" pitchFamily="34" charset="0"/>
                            </a:rPr>
                            <a:t>Stretched elastic bands</a:t>
                          </a:r>
                        </a:p>
                        <a:p>
                          <a:pPr marL="171450" marR="0" lvl="0" indent="-17145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lang="en-GB" sz="1200" b="0" dirty="0">
                              <a:solidFill>
                                <a:schemeClr val="tx1"/>
                              </a:solidFill>
                              <a:effectLst/>
                              <a:latin typeface="+mn-lt"/>
                              <a:cs typeface="Arial" panose="020B0604020202020204" pitchFamily="34" charset="0"/>
                            </a:rPr>
                            <a:t>Compressed springs</a:t>
                          </a:r>
                        </a:p>
                      </a:txBody>
                      <a:tcPr marL="57210" marR="57210" marT="0" marB="0" anchor="ctr"/>
                    </a:tc>
                    <a:extLst>
                      <a:ext uri="{0D108BD9-81ED-4DB2-BD59-A6C34878D82A}">
                        <a16:rowId xmlns:a16="http://schemas.microsoft.com/office/drawing/2014/main" val="3898487104"/>
                      </a:ext>
                    </a:extLst>
                  </a:tr>
                  <a:tr h="841123">
                    <a:tc>
                      <a:txBody>
                        <a:bodyPr/>
                        <a:lstStyle/>
                        <a:p>
                          <a:pPr algn="ctr">
                            <a:lnSpc>
                              <a:spcPct val="107000"/>
                            </a:lnSpc>
                            <a:spcAft>
                              <a:spcPts val="0"/>
                            </a:spcAft>
                          </a:pPr>
                          <a:r>
                            <a:rPr lang="en-GB" sz="1400" b="1" dirty="0">
                              <a:solidFill>
                                <a:srgbClr val="0070C0"/>
                              </a:solidFill>
                              <a:effectLst/>
                              <a:latin typeface="+mn-lt"/>
                            </a:rPr>
                            <a:t>gravitational potential (g.p.e)</a:t>
                          </a:r>
                          <a:endParaRPr lang="en-GB" sz="1400" b="1" dirty="0">
                            <a:solidFill>
                              <a:srgbClr val="0070C0"/>
                            </a:solidFill>
                            <a:effectLst/>
                            <a:latin typeface="+mn-lt"/>
                            <a:ea typeface="Calibri" panose="020F0502020204030204" pitchFamily="34" charset="0"/>
                            <a:cs typeface="Arial" panose="020B0604020202020204" pitchFamily="34" charset="0"/>
                          </a:endParaRPr>
                        </a:p>
                      </a:txBody>
                      <a:tcPr marL="57210" marR="57210" marT="0" marB="0" anchor="ctr"/>
                    </a:tc>
                    <a:tc>
                      <a:txBody>
                        <a:bodyPr/>
                        <a:lstStyle/>
                        <a:p>
                          <a:pPr indent="0" algn="l">
                            <a:lnSpc>
                              <a:spcPct val="100000"/>
                            </a:lnSpc>
                            <a:spcBef>
                              <a:spcPts val="200"/>
                            </a:spcBef>
                            <a:spcAft>
                              <a:spcPts val="200"/>
                            </a:spcAft>
                          </a:pPr>
                          <a:r>
                            <a:rPr lang="en-GB" sz="1200" dirty="0">
                              <a:effectLst/>
                              <a:latin typeface="+mn-lt"/>
                            </a:rPr>
                            <a:t>When an object is moved </a:t>
                          </a:r>
                          <a:r>
                            <a:rPr lang="en-GB" sz="1200" b="1" dirty="0">
                              <a:effectLst/>
                              <a:latin typeface="+mn-lt"/>
                            </a:rPr>
                            <a:t>higher</a:t>
                          </a:r>
                          <a:r>
                            <a:rPr lang="en-GB" sz="1200" dirty="0">
                              <a:effectLst/>
                              <a:latin typeface="+mn-lt"/>
                            </a:rPr>
                            <a:t>, it gains g.p.e. This can be calculated using:</a:t>
                          </a:r>
                        </a:p>
                        <a:p>
                          <a:pPr marL="0" marR="0" lvl="0" indent="0" algn="l" defTabSz="914400" rtl="0" eaLnBrk="1" fontAlgn="auto" latinLnBrk="0" hangingPunct="1">
                            <a:lnSpc>
                              <a:spcPct val="100000"/>
                            </a:lnSpc>
                            <a:spcBef>
                              <a:spcPts val="200"/>
                            </a:spcBef>
                            <a:spcAft>
                              <a:spcPts val="200"/>
                            </a:spcAft>
                            <a:buClrTx/>
                            <a:buSzTx/>
                            <a:buFontTx/>
                            <a:buNone/>
                            <a:tabLst/>
                            <a:defRPr/>
                          </a:pPr>
                          <a:endParaRPr lang="en-GB" sz="1200" b="1" i="1" dirty="0">
                            <a:solidFill>
                              <a:srgbClr val="7030A0"/>
                            </a:solidFill>
                            <a:effectLst/>
                            <a:latin typeface="Cambria Math" panose="02040503050406030204" pitchFamily="18" charset="0"/>
                            <a:cs typeface="Arial" panose="020B0604020202020204" pitchFamily="34" charset="0"/>
                          </a:endParaRPr>
                        </a:p>
                        <a:p>
                          <a:pPr marL="0" marR="0" lvl="0" indent="0" algn="l" defTabSz="914400" rtl="0" eaLnBrk="1" fontAlgn="auto" latinLnBrk="0" hangingPunct="1">
                            <a:lnSpc>
                              <a:spcPct val="100000"/>
                            </a:lnSpc>
                            <a:spcBef>
                              <a:spcPts val="200"/>
                            </a:spcBef>
                            <a:spcAft>
                              <a:spcPts val="200"/>
                            </a:spcAft>
                            <a:buClrTx/>
                            <a:buSzTx/>
                            <a:buFontTx/>
                            <a:buNone/>
                            <a:tabLst/>
                            <a:defRPr/>
                          </a:pPr>
                          <a14:m>
                            <m:oMathPara xmlns:m="http://schemas.openxmlformats.org/officeDocument/2006/math">
                              <m:oMathParaPr>
                                <m:jc m:val="center"/>
                              </m:oMathParaPr>
                              <m:oMath xmlns:m="http://schemas.openxmlformats.org/officeDocument/2006/math">
                                <m:r>
                                  <a:rPr lang="en-US" sz="1200" b="1" i="1" smtClean="0">
                                    <a:solidFill>
                                      <a:srgbClr val="7030A0"/>
                                    </a:solidFill>
                                    <a:effectLst/>
                                    <a:latin typeface="Cambria Math" panose="02040503050406030204" pitchFamily="18" charset="0"/>
                                    <a:cs typeface="Arial" panose="020B0604020202020204" pitchFamily="34" charset="0"/>
                                  </a:rPr>
                                  <m:t>𝒈</m:t>
                                </m:r>
                                <m:r>
                                  <a:rPr lang="en-US" sz="1200" b="1" i="1" smtClean="0">
                                    <a:solidFill>
                                      <a:srgbClr val="7030A0"/>
                                    </a:solidFill>
                                    <a:effectLst/>
                                    <a:latin typeface="Cambria Math" panose="02040503050406030204" pitchFamily="18" charset="0"/>
                                    <a:cs typeface="Arial" panose="020B0604020202020204" pitchFamily="34" charset="0"/>
                                  </a:rPr>
                                  <m:t>.</m:t>
                                </m:r>
                                <m:r>
                                  <a:rPr lang="en-US" sz="1200" b="1" i="1" smtClean="0">
                                    <a:solidFill>
                                      <a:srgbClr val="7030A0"/>
                                    </a:solidFill>
                                    <a:effectLst/>
                                    <a:latin typeface="Cambria Math" panose="02040503050406030204" pitchFamily="18" charset="0"/>
                                    <a:cs typeface="Arial" panose="020B0604020202020204" pitchFamily="34" charset="0"/>
                                  </a:rPr>
                                  <m:t>𝒑</m:t>
                                </m:r>
                                <m:r>
                                  <a:rPr lang="en-US" sz="1200" b="1" i="1" smtClean="0">
                                    <a:solidFill>
                                      <a:srgbClr val="7030A0"/>
                                    </a:solidFill>
                                    <a:effectLst/>
                                    <a:latin typeface="Cambria Math" panose="02040503050406030204" pitchFamily="18" charset="0"/>
                                    <a:cs typeface="Arial" panose="020B0604020202020204" pitchFamily="34" charset="0"/>
                                  </a:rPr>
                                  <m:t>.</m:t>
                                </m:r>
                                <m:r>
                                  <a:rPr lang="en-US" sz="1200" b="1" i="1" smtClean="0">
                                    <a:solidFill>
                                      <a:srgbClr val="7030A0"/>
                                    </a:solidFill>
                                    <a:effectLst/>
                                    <a:latin typeface="Cambria Math" panose="02040503050406030204" pitchFamily="18" charset="0"/>
                                    <a:cs typeface="Arial" panose="020B0604020202020204" pitchFamily="34" charset="0"/>
                                  </a:rPr>
                                  <m:t>𝒆</m:t>
                                </m:r>
                                <m:r>
                                  <a:rPr lang="en-US" sz="1200" b="1" i="1" smtClean="0">
                                    <a:solidFill>
                                      <a:srgbClr val="7030A0"/>
                                    </a:solidFill>
                                    <a:effectLst/>
                                    <a:latin typeface="Cambria Math" panose="02040503050406030204" pitchFamily="18" charset="0"/>
                                    <a:cs typeface="Arial" panose="020B0604020202020204" pitchFamily="34" charset="0"/>
                                  </a:rPr>
                                  <m:t>=</m:t>
                                </m:r>
                                <m:r>
                                  <a:rPr lang="en-US" sz="1200" b="1" i="1" smtClean="0">
                                    <a:solidFill>
                                      <a:srgbClr val="7030A0"/>
                                    </a:solidFill>
                                    <a:effectLst/>
                                    <a:latin typeface="Cambria Math" panose="02040503050406030204" pitchFamily="18" charset="0"/>
                                    <a:cs typeface="Arial" panose="020B0604020202020204" pitchFamily="34" charset="0"/>
                                  </a:rPr>
                                  <m:t>𝒎𝒂𝒔𝒔</m:t>
                                </m:r>
                                <m:r>
                                  <a:rPr lang="en-US" sz="1200" b="1" i="1" smtClean="0">
                                    <a:solidFill>
                                      <a:srgbClr val="7030A0"/>
                                    </a:solidFill>
                                    <a:effectLst/>
                                    <a:latin typeface="Cambria Math" panose="02040503050406030204" pitchFamily="18" charset="0"/>
                                    <a:ea typeface="Cambria Math" panose="02040503050406030204" pitchFamily="18" charset="0"/>
                                    <a:cs typeface="Arial" panose="020B0604020202020204" pitchFamily="34" charset="0"/>
                                  </a:rPr>
                                  <m:t>×</m:t>
                                </m:r>
                                <m:r>
                                  <a:rPr lang="en-US" sz="1200" b="1" i="1" smtClean="0">
                                    <a:solidFill>
                                      <a:srgbClr val="7030A0"/>
                                    </a:solidFill>
                                    <a:effectLst/>
                                    <a:latin typeface="Cambria Math" panose="02040503050406030204" pitchFamily="18" charset="0"/>
                                    <a:ea typeface="Cambria Math" panose="02040503050406030204" pitchFamily="18" charset="0"/>
                                    <a:cs typeface="Arial" panose="020B0604020202020204" pitchFamily="34" charset="0"/>
                                  </a:rPr>
                                  <m:t>𝒈𝒓𝒂𝒗𝒊𝒕𝒂𝒕𝒊𝒐𝒏𝒂𝒍</m:t>
                                </m:r>
                                <m:r>
                                  <a:rPr lang="en-US" sz="1200" b="1" i="1" smtClean="0">
                                    <a:solidFill>
                                      <a:srgbClr val="7030A0"/>
                                    </a:solidFill>
                                    <a:effectLst/>
                                    <a:latin typeface="Cambria Math" panose="02040503050406030204" pitchFamily="18" charset="0"/>
                                    <a:ea typeface="Cambria Math" panose="02040503050406030204" pitchFamily="18" charset="0"/>
                                    <a:cs typeface="Arial" panose="020B0604020202020204" pitchFamily="34" charset="0"/>
                                  </a:rPr>
                                  <m:t> </m:t>
                                </m:r>
                                <m:r>
                                  <a:rPr lang="en-US" sz="1200" b="1" i="1" smtClean="0">
                                    <a:solidFill>
                                      <a:srgbClr val="7030A0"/>
                                    </a:solidFill>
                                    <a:effectLst/>
                                    <a:latin typeface="Cambria Math" panose="02040503050406030204" pitchFamily="18" charset="0"/>
                                    <a:ea typeface="Cambria Math" panose="02040503050406030204" pitchFamily="18" charset="0"/>
                                    <a:cs typeface="Arial" panose="020B0604020202020204" pitchFamily="34" charset="0"/>
                                  </a:rPr>
                                  <m:t>𝒇𝒊𝒆𝒍𝒅</m:t>
                                </m:r>
                                <m:r>
                                  <a:rPr lang="en-US" sz="1200" b="1" i="1" smtClean="0">
                                    <a:solidFill>
                                      <a:srgbClr val="7030A0"/>
                                    </a:solidFill>
                                    <a:effectLst/>
                                    <a:latin typeface="Cambria Math" panose="02040503050406030204" pitchFamily="18" charset="0"/>
                                    <a:ea typeface="Cambria Math" panose="02040503050406030204" pitchFamily="18" charset="0"/>
                                    <a:cs typeface="Arial" panose="020B0604020202020204" pitchFamily="34" charset="0"/>
                                  </a:rPr>
                                  <m:t> </m:t>
                                </m:r>
                                <m:r>
                                  <a:rPr lang="en-US" sz="1200" b="1" i="1" smtClean="0">
                                    <a:solidFill>
                                      <a:srgbClr val="7030A0"/>
                                    </a:solidFill>
                                    <a:effectLst/>
                                    <a:latin typeface="Cambria Math" panose="02040503050406030204" pitchFamily="18" charset="0"/>
                                    <a:ea typeface="Cambria Math" panose="02040503050406030204" pitchFamily="18" charset="0"/>
                                    <a:cs typeface="Arial" panose="020B0604020202020204" pitchFamily="34" charset="0"/>
                                  </a:rPr>
                                  <m:t>𝒔𝒕𝒓𝒆𝒏𝒈𝒕𝒉</m:t>
                                </m:r>
                                <m:r>
                                  <a:rPr lang="en-US" sz="1200" b="1" i="1" smtClean="0">
                                    <a:solidFill>
                                      <a:srgbClr val="7030A0"/>
                                    </a:solidFill>
                                    <a:effectLst/>
                                    <a:latin typeface="Cambria Math" panose="02040503050406030204" pitchFamily="18" charset="0"/>
                                    <a:ea typeface="Cambria Math" panose="02040503050406030204" pitchFamily="18" charset="0"/>
                                    <a:cs typeface="Arial" panose="020B0604020202020204" pitchFamily="34" charset="0"/>
                                  </a:rPr>
                                  <m:t>×</m:t>
                                </m:r>
                                <m:r>
                                  <a:rPr lang="en-US" sz="1200" b="1" i="1" smtClean="0">
                                    <a:solidFill>
                                      <a:srgbClr val="7030A0"/>
                                    </a:solidFill>
                                    <a:effectLst/>
                                    <a:latin typeface="Cambria Math" panose="02040503050406030204" pitchFamily="18" charset="0"/>
                                    <a:ea typeface="Cambria Math" panose="02040503050406030204" pitchFamily="18" charset="0"/>
                                    <a:cs typeface="Arial" panose="020B0604020202020204" pitchFamily="34" charset="0"/>
                                  </a:rPr>
                                  <m:t>𝒉𝒆𝒊𝒈𝒉𝒕</m:t>
                                </m:r>
                              </m:oMath>
                            </m:oMathPara>
                          </a14:m>
                          <a:endParaRPr lang="en-GB" sz="1200" b="1" dirty="0">
                            <a:solidFill>
                              <a:srgbClr val="7030A0"/>
                            </a:solidFill>
                            <a:effectLst/>
                            <a:latin typeface="+mn-lt"/>
                            <a:cs typeface="Arial" panose="020B0604020202020204" pitchFamily="34" charset="0"/>
                          </a:endParaRPr>
                        </a:p>
                        <a:p>
                          <a:pPr marL="0" marR="0" lvl="0" indent="0" algn="l" defTabSz="914400" rtl="0" eaLnBrk="1" fontAlgn="auto" latinLnBrk="0" hangingPunct="1">
                            <a:lnSpc>
                              <a:spcPct val="100000"/>
                            </a:lnSpc>
                            <a:spcBef>
                              <a:spcPts val="200"/>
                            </a:spcBef>
                            <a:spcAft>
                              <a:spcPts val="200"/>
                            </a:spcAft>
                            <a:buClrTx/>
                            <a:buSzTx/>
                            <a:buFontTx/>
                            <a:buNone/>
                            <a:tabLst/>
                            <a:defRPr/>
                          </a:pPr>
                          <a:r>
                            <a:rPr lang="en-GB" sz="1200" b="0" dirty="0">
                              <a:solidFill>
                                <a:schemeClr val="tx1"/>
                              </a:solidFill>
                              <a:effectLst/>
                              <a:latin typeface="+mn-lt"/>
                              <a:cs typeface="Arial" panose="020B0604020202020204" pitchFamily="34" charset="0"/>
                            </a:rPr>
                            <a:t>Gravitational field strength on Earth is always 9.8 m/s</a:t>
                          </a:r>
                          <a:r>
                            <a:rPr lang="en-GB" sz="1200" b="0" baseline="30000" dirty="0">
                              <a:solidFill>
                                <a:schemeClr val="tx1"/>
                              </a:solidFill>
                              <a:effectLst/>
                              <a:latin typeface="+mn-lt"/>
                              <a:cs typeface="Arial" panose="020B0604020202020204" pitchFamily="34" charset="0"/>
                            </a:rPr>
                            <a:t>2</a:t>
                          </a:r>
                          <a:r>
                            <a:rPr lang="en-GB" sz="1200" b="0" baseline="0" dirty="0">
                              <a:solidFill>
                                <a:schemeClr val="tx1"/>
                              </a:solidFill>
                              <a:effectLst/>
                              <a:latin typeface="+mn-lt"/>
                              <a:cs typeface="Arial" panose="020B0604020202020204" pitchFamily="34" charset="0"/>
                            </a:rPr>
                            <a:t> (can be rounded to 10).</a:t>
                          </a:r>
                          <a:endParaRPr lang="en-GB" sz="1200" b="0" dirty="0">
                            <a:solidFill>
                              <a:schemeClr val="tx1"/>
                            </a:solidFill>
                            <a:effectLst/>
                            <a:latin typeface="+mn-lt"/>
                            <a:cs typeface="Arial" panose="020B0604020202020204" pitchFamily="34" charset="0"/>
                          </a:endParaRPr>
                        </a:p>
                      </a:txBody>
                      <a:tcPr marL="57210" marR="57210" marT="0" marB="0" anchor="ctr"/>
                    </a:tc>
                    <a:tc>
                      <a:txBody>
                        <a:bodyPr/>
                        <a:lstStyle/>
                        <a:p>
                          <a:pPr marL="171450" marR="0" lvl="0" indent="-17145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lang="en-GB" sz="1200" b="0" dirty="0">
                              <a:solidFill>
                                <a:schemeClr val="tx1"/>
                              </a:solidFill>
                              <a:effectLst/>
                              <a:latin typeface="+mn-lt"/>
                              <a:cs typeface="Arial" panose="020B0604020202020204" pitchFamily="34" charset="0"/>
                            </a:rPr>
                            <a:t>Aeroplanes</a:t>
                          </a:r>
                        </a:p>
                        <a:p>
                          <a:pPr marL="171450" marR="0" lvl="0" indent="-17145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lang="en-GB" sz="1200" b="0" dirty="0">
                              <a:solidFill>
                                <a:schemeClr val="tx1"/>
                              </a:solidFill>
                              <a:effectLst/>
                              <a:latin typeface="+mn-lt"/>
                              <a:cs typeface="Arial" panose="020B0604020202020204" pitchFamily="34" charset="0"/>
                            </a:rPr>
                            <a:t>Skydivers</a:t>
                          </a:r>
                        </a:p>
                        <a:p>
                          <a:pPr marL="171450" marR="0" lvl="0" indent="-17145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lang="en-GB" sz="1200" b="0" dirty="0">
                              <a:solidFill>
                                <a:schemeClr val="tx1"/>
                              </a:solidFill>
                              <a:effectLst/>
                              <a:latin typeface="+mn-lt"/>
                              <a:cs typeface="Arial" panose="020B0604020202020204" pitchFamily="34" charset="0"/>
                            </a:rPr>
                            <a:t>A mug on a table</a:t>
                          </a:r>
                        </a:p>
                      </a:txBody>
                      <a:tcPr marL="57210" marR="57210" marT="0" marB="0" anchor="ctr"/>
                    </a:tc>
                    <a:extLst>
                      <a:ext uri="{0D108BD9-81ED-4DB2-BD59-A6C34878D82A}">
                        <a16:rowId xmlns:a16="http://schemas.microsoft.com/office/drawing/2014/main" val="2447810189"/>
                      </a:ext>
                    </a:extLst>
                  </a:tr>
                  <a:tr h="732951">
                    <a:tc>
                      <a:txBody>
                        <a:bodyPr/>
                        <a:lstStyle/>
                        <a:p>
                          <a:pPr algn="ctr">
                            <a:lnSpc>
                              <a:spcPct val="107000"/>
                            </a:lnSpc>
                            <a:spcAft>
                              <a:spcPts val="0"/>
                            </a:spcAft>
                          </a:pPr>
                          <a:r>
                            <a:rPr lang="en-GB" sz="1400" b="1" dirty="0">
                              <a:solidFill>
                                <a:schemeClr val="accent6">
                                  <a:lumMod val="75000"/>
                                </a:schemeClr>
                              </a:solidFill>
                              <a:effectLst/>
                              <a:latin typeface="+mn-lt"/>
                            </a:rPr>
                            <a:t>electrostatic</a:t>
                          </a:r>
                          <a:endParaRPr lang="en-GB" sz="1400" b="1" dirty="0">
                            <a:solidFill>
                              <a:schemeClr val="accent6">
                                <a:lumMod val="75000"/>
                              </a:schemeClr>
                            </a:solidFill>
                            <a:effectLst/>
                            <a:latin typeface="+mn-lt"/>
                            <a:ea typeface="Calibri" panose="020F0502020204030204" pitchFamily="34" charset="0"/>
                            <a:cs typeface="Arial" panose="020B0604020202020204" pitchFamily="34" charset="0"/>
                          </a:endParaRPr>
                        </a:p>
                      </a:txBody>
                      <a:tcPr marL="57210" marR="57210" marT="0" marB="0" anchor="ctr"/>
                    </a:tc>
                    <a:tc>
                      <a:txBody>
                        <a:bodyPr/>
                        <a:lstStyle/>
                        <a:p>
                          <a:pPr indent="0" algn="l">
                            <a:lnSpc>
                              <a:spcPct val="100000"/>
                            </a:lnSpc>
                            <a:spcBef>
                              <a:spcPts val="200"/>
                            </a:spcBef>
                            <a:spcAft>
                              <a:spcPts val="200"/>
                            </a:spcAft>
                          </a:pPr>
                          <a:r>
                            <a:rPr lang="en-GB" sz="1200" dirty="0">
                              <a:effectLst/>
                              <a:latin typeface="+mn-lt"/>
                            </a:rPr>
                            <a:t>The energy stored when two objects carrying </a:t>
                          </a:r>
                          <a:r>
                            <a:rPr lang="en-GB" sz="1200" b="1" dirty="0">
                              <a:effectLst/>
                              <a:latin typeface="+mn-lt"/>
                            </a:rPr>
                            <a:t>electrical charge </a:t>
                          </a:r>
                          <a:r>
                            <a:rPr lang="en-GB" sz="1200" dirty="0">
                              <a:effectLst/>
                              <a:latin typeface="+mn-lt"/>
                            </a:rPr>
                            <a:t>interact. These charged objects can exert forces on each other. You get an electric current when charged particles move through a wire.</a:t>
                          </a:r>
                          <a:endParaRPr lang="en-GB" sz="1200" dirty="0">
                            <a:effectLst/>
                            <a:latin typeface="+mn-lt"/>
                            <a:ea typeface="Calibri" panose="020F0502020204030204" pitchFamily="34" charset="0"/>
                            <a:cs typeface="Arial" panose="020B0604020202020204" pitchFamily="34" charset="0"/>
                          </a:endParaRPr>
                        </a:p>
                      </a:txBody>
                      <a:tcPr marL="57210" marR="57210" marT="0" marB="0" anchor="ctr"/>
                    </a:tc>
                    <a:tc>
                      <a:txBody>
                        <a:bodyPr/>
                        <a:lstStyle/>
                        <a:p>
                          <a:pPr marL="171450" indent="-171450" algn="l">
                            <a:lnSpc>
                              <a:spcPct val="100000"/>
                            </a:lnSpc>
                            <a:spcBef>
                              <a:spcPts val="200"/>
                            </a:spcBef>
                            <a:spcAft>
                              <a:spcPts val="200"/>
                            </a:spcAft>
                            <a:buFont typeface="Arial" panose="020B0604020202020204" pitchFamily="34" charset="0"/>
                            <a:buChar char="•"/>
                          </a:pPr>
                          <a:r>
                            <a:rPr lang="en-GB" sz="1200" b="0" dirty="0">
                              <a:solidFill>
                                <a:schemeClr val="tx1"/>
                              </a:solidFill>
                              <a:effectLst/>
                              <a:latin typeface="+mn-lt"/>
                              <a:ea typeface="Calibri" panose="020F0502020204030204" pitchFamily="34" charset="0"/>
                              <a:cs typeface="Arial" panose="020B0604020202020204" pitchFamily="34" charset="0"/>
                            </a:rPr>
                            <a:t>Thunderclouds</a:t>
                          </a:r>
                        </a:p>
                        <a:p>
                          <a:pPr marL="171450" indent="-171450" algn="l">
                            <a:lnSpc>
                              <a:spcPct val="100000"/>
                            </a:lnSpc>
                            <a:spcBef>
                              <a:spcPts val="200"/>
                            </a:spcBef>
                            <a:spcAft>
                              <a:spcPts val="200"/>
                            </a:spcAft>
                            <a:buFont typeface="Arial" panose="020B0604020202020204" pitchFamily="34" charset="0"/>
                            <a:buChar char="•"/>
                          </a:pPr>
                          <a:r>
                            <a:rPr lang="en-GB" sz="1200" b="0" dirty="0">
                              <a:solidFill>
                                <a:schemeClr val="tx1"/>
                              </a:solidFill>
                              <a:effectLst/>
                              <a:latin typeface="+mn-lt"/>
                              <a:ea typeface="Calibri" panose="020F0502020204030204" pitchFamily="34" charset="0"/>
                              <a:cs typeface="Arial" panose="020B0604020202020204" pitchFamily="34" charset="0"/>
                            </a:rPr>
                            <a:t>Van Der Graaf generators</a:t>
                          </a:r>
                        </a:p>
                      </a:txBody>
                      <a:tcPr marL="57210" marR="57210" marT="0" marB="0" anchor="ctr"/>
                    </a:tc>
                    <a:extLst>
                      <a:ext uri="{0D108BD9-81ED-4DB2-BD59-A6C34878D82A}">
                        <a16:rowId xmlns:a16="http://schemas.microsoft.com/office/drawing/2014/main" val="652427446"/>
                      </a:ext>
                    </a:extLst>
                  </a:tr>
                  <a:tr h="581792">
                    <a:tc>
                      <a:txBody>
                        <a:bodyPr/>
                        <a:lstStyle/>
                        <a:p>
                          <a:pPr algn="ctr">
                            <a:lnSpc>
                              <a:spcPct val="107000"/>
                            </a:lnSpc>
                            <a:spcAft>
                              <a:spcPts val="0"/>
                            </a:spcAft>
                          </a:pPr>
                          <a:r>
                            <a:rPr lang="en-GB" sz="1400" b="1" dirty="0">
                              <a:solidFill>
                                <a:srgbClr val="002060"/>
                              </a:solidFill>
                              <a:effectLst/>
                              <a:latin typeface="+mn-lt"/>
                            </a:rPr>
                            <a:t>magnetic</a:t>
                          </a:r>
                          <a:endParaRPr lang="en-GB" sz="1400" b="1" dirty="0">
                            <a:solidFill>
                              <a:srgbClr val="002060"/>
                            </a:solidFill>
                            <a:effectLst/>
                            <a:latin typeface="+mn-lt"/>
                            <a:ea typeface="Calibri" panose="020F0502020204030204" pitchFamily="34" charset="0"/>
                            <a:cs typeface="Arial" panose="020B0604020202020204" pitchFamily="34" charset="0"/>
                          </a:endParaRPr>
                        </a:p>
                      </a:txBody>
                      <a:tcPr marL="57210" marR="57210" marT="0" marB="0" anchor="ctr"/>
                    </a:tc>
                    <a:tc>
                      <a:txBody>
                        <a:bodyPr/>
                        <a:lstStyle/>
                        <a:p>
                          <a:pPr indent="0" algn="l">
                            <a:lnSpc>
                              <a:spcPct val="100000"/>
                            </a:lnSpc>
                            <a:spcBef>
                              <a:spcPts val="200"/>
                            </a:spcBef>
                            <a:spcAft>
                              <a:spcPts val="200"/>
                            </a:spcAft>
                          </a:pPr>
                          <a:r>
                            <a:rPr lang="en-GB" sz="1200" dirty="0">
                              <a:effectLst/>
                              <a:latin typeface="+mn-lt"/>
                            </a:rPr>
                            <a:t>Some objects can be </a:t>
                          </a:r>
                          <a:r>
                            <a:rPr lang="en-GB" sz="1200" b="1" dirty="0">
                              <a:effectLst/>
                              <a:latin typeface="+mn-lt"/>
                            </a:rPr>
                            <a:t>magnetised </a:t>
                          </a:r>
                          <a:r>
                            <a:rPr lang="en-GB" sz="1200" dirty="0">
                              <a:effectLst/>
                              <a:latin typeface="+mn-lt"/>
                            </a:rPr>
                            <a:t>and create magnetic fields. They can exert forces on other magnetised objects, or on magnetic materials.</a:t>
                          </a:r>
                          <a:endParaRPr lang="en-GB" sz="1200" dirty="0">
                            <a:effectLst/>
                            <a:latin typeface="+mn-lt"/>
                            <a:ea typeface="Calibri" panose="020F0502020204030204" pitchFamily="34" charset="0"/>
                            <a:cs typeface="Arial" panose="020B0604020202020204" pitchFamily="34" charset="0"/>
                          </a:endParaRPr>
                        </a:p>
                      </a:txBody>
                      <a:tcPr marL="57210" marR="57210" marT="0" marB="0" anchor="ctr"/>
                    </a:tc>
                    <a:tc>
                      <a:txBody>
                        <a:bodyPr/>
                        <a:lstStyle/>
                        <a:p>
                          <a:pPr marL="171450" indent="-171450" algn="l">
                            <a:lnSpc>
                              <a:spcPct val="100000"/>
                            </a:lnSpc>
                            <a:spcBef>
                              <a:spcPts val="200"/>
                            </a:spcBef>
                            <a:spcAft>
                              <a:spcPts val="200"/>
                            </a:spcAft>
                            <a:buFont typeface="Arial" panose="020B0604020202020204" pitchFamily="34" charset="0"/>
                            <a:buChar char="•"/>
                          </a:pPr>
                          <a:r>
                            <a:rPr lang="en-GB" sz="1200" b="0" dirty="0">
                              <a:solidFill>
                                <a:schemeClr val="tx1"/>
                              </a:solidFill>
                              <a:effectLst/>
                              <a:latin typeface="+mn-lt"/>
                              <a:ea typeface="Calibri" panose="020F0502020204030204" pitchFamily="34" charset="0"/>
                              <a:cs typeface="Arial" panose="020B0604020202020204" pitchFamily="34" charset="0"/>
                            </a:rPr>
                            <a:t>Fridge magnets</a:t>
                          </a:r>
                        </a:p>
                        <a:p>
                          <a:pPr marL="171450" indent="-171450" algn="l">
                            <a:lnSpc>
                              <a:spcPct val="100000"/>
                            </a:lnSpc>
                            <a:spcBef>
                              <a:spcPts val="200"/>
                            </a:spcBef>
                            <a:spcAft>
                              <a:spcPts val="200"/>
                            </a:spcAft>
                            <a:buFont typeface="Arial" panose="020B0604020202020204" pitchFamily="34" charset="0"/>
                            <a:buChar char="•"/>
                          </a:pPr>
                          <a:r>
                            <a:rPr lang="en-GB" sz="1200" b="0" dirty="0">
                              <a:solidFill>
                                <a:schemeClr val="tx1"/>
                              </a:solidFill>
                              <a:effectLst/>
                              <a:latin typeface="+mn-lt"/>
                              <a:ea typeface="Calibri" panose="020F0502020204030204" pitchFamily="34" charset="0"/>
                              <a:cs typeface="Arial" panose="020B0604020202020204" pitchFamily="34" charset="0"/>
                            </a:rPr>
                            <a:t>Compasses</a:t>
                          </a:r>
                        </a:p>
                      </a:txBody>
                      <a:tcPr marL="57210" marR="57210" marT="0" marB="0" anchor="ctr"/>
                    </a:tc>
                    <a:extLst>
                      <a:ext uri="{0D108BD9-81ED-4DB2-BD59-A6C34878D82A}">
                        <a16:rowId xmlns:a16="http://schemas.microsoft.com/office/drawing/2014/main" val="86715419"/>
                      </a:ext>
                    </a:extLst>
                  </a:tr>
                  <a:tr h="588428">
                    <a:tc>
                      <a:txBody>
                        <a:bodyPr/>
                        <a:lstStyle/>
                        <a:p>
                          <a:pPr algn="ctr">
                            <a:lnSpc>
                              <a:spcPct val="107000"/>
                            </a:lnSpc>
                            <a:spcAft>
                              <a:spcPts val="0"/>
                            </a:spcAft>
                          </a:pPr>
                          <a:r>
                            <a:rPr lang="en-GB" sz="1400" b="1" dirty="0">
                              <a:solidFill>
                                <a:srgbClr val="FF2980"/>
                              </a:solidFill>
                              <a:effectLst/>
                              <a:latin typeface="+mn-lt"/>
                              <a:ea typeface="Calibri" panose="020F0502020204030204" pitchFamily="34" charset="0"/>
                              <a:cs typeface="Arial" panose="020B0604020202020204" pitchFamily="34" charset="0"/>
                            </a:rPr>
                            <a:t>chemical</a:t>
                          </a:r>
                        </a:p>
                      </a:txBody>
                      <a:tcPr marL="57210" marR="57210" marT="0" marB="0" anchor="ctr"/>
                    </a:tc>
                    <a:tc>
                      <a:txBody>
                        <a:bodyPr/>
                        <a:lstStyle/>
                        <a:p>
                          <a:pPr indent="0" algn="l">
                            <a:lnSpc>
                              <a:spcPct val="100000"/>
                            </a:lnSpc>
                            <a:spcBef>
                              <a:spcPts val="200"/>
                            </a:spcBef>
                            <a:spcAft>
                              <a:spcPts val="200"/>
                            </a:spcAft>
                          </a:pPr>
                          <a:r>
                            <a:rPr lang="en-GB" sz="1200" dirty="0">
                              <a:effectLst/>
                              <a:latin typeface="+mn-lt"/>
                              <a:ea typeface="Calibri" panose="020F0502020204030204" pitchFamily="34" charset="0"/>
                              <a:cs typeface="Arial" panose="020B0604020202020204" pitchFamily="34" charset="0"/>
                            </a:rPr>
                            <a:t>The energy stored in </a:t>
                          </a:r>
                          <a:r>
                            <a:rPr lang="en-GB" sz="1200" b="1" dirty="0">
                              <a:effectLst/>
                              <a:latin typeface="+mn-lt"/>
                              <a:ea typeface="Calibri" panose="020F0502020204030204" pitchFamily="34" charset="0"/>
                              <a:cs typeface="Arial" panose="020B0604020202020204" pitchFamily="34" charset="0"/>
                            </a:rPr>
                            <a:t>chemical bonds </a:t>
                          </a:r>
                          <a:r>
                            <a:rPr lang="en-GB" sz="1200" dirty="0">
                              <a:effectLst/>
                              <a:latin typeface="+mn-lt"/>
                              <a:ea typeface="Calibri" panose="020F0502020204030204" pitchFamily="34" charset="0"/>
                              <a:cs typeface="Arial" panose="020B0604020202020204" pitchFamily="34" charset="0"/>
                            </a:rPr>
                            <a:t>(e.g. between molecules). This is how energy is stored in food, and how animals store energy in their muscles.</a:t>
                          </a:r>
                        </a:p>
                      </a:txBody>
                      <a:tcPr marL="57210" marR="57210" marT="0" marB="0" anchor="ctr"/>
                    </a:tc>
                    <a:tc>
                      <a:txBody>
                        <a:bodyPr/>
                        <a:lstStyle/>
                        <a:p>
                          <a:pPr marL="171450" indent="-171450" algn="l">
                            <a:lnSpc>
                              <a:spcPct val="100000"/>
                            </a:lnSpc>
                            <a:spcBef>
                              <a:spcPts val="200"/>
                            </a:spcBef>
                            <a:spcAft>
                              <a:spcPts val="200"/>
                            </a:spcAft>
                            <a:buFont typeface="Arial" panose="020B0604020202020204" pitchFamily="34" charset="0"/>
                            <a:buChar char="•"/>
                          </a:pPr>
                          <a:r>
                            <a:rPr lang="en-GB" sz="1200" b="0" dirty="0">
                              <a:solidFill>
                                <a:schemeClr val="tx1"/>
                              </a:solidFill>
                              <a:effectLst/>
                              <a:latin typeface="+mn-lt"/>
                              <a:ea typeface="Calibri" panose="020F0502020204030204" pitchFamily="34" charset="0"/>
                              <a:cs typeface="Arial" panose="020B0604020202020204" pitchFamily="34" charset="0"/>
                            </a:rPr>
                            <a:t>Food</a:t>
                          </a:r>
                        </a:p>
                        <a:p>
                          <a:pPr marL="171450" indent="-171450" algn="l">
                            <a:lnSpc>
                              <a:spcPct val="100000"/>
                            </a:lnSpc>
                            <a:spcBef>
                              <a:spcPts val="200"/>
                            </a:spcBef>
                            <a:spcAft>
                              <a:spcPts val="200"/>
                            </a:spcAft>
                            <a:buFont typeface="Arial" panose="020B0604020202020204" pitchFamily="34" charset="0"/>
                            <a:buChar char="•"/>
                          </a:pPr>
                          <a:r>
                            <a:rPr lang="en-GB" sz="1200" b="0" dirty="0">
                              <a:solidFill>
                                <a:schemeClr val="tx1"/>
                              </a:solidFill>
                              <a:effectLst/>
                              <a:latin typeface="+mn-lt"/>
                              <a:ea typeface="Calibri" panose="020F0502020204030204" pitchFamily="34" charset="0"/>
                              <a:cs typeface="Arial" panose="020B0604020202020204" pitchFamily="34" charset="0"/>
                            </a:rPr>
                            <a:t>Cells in muscles</a:t>
                          </a:r>
                        </a:p>
                      </a:txBody>
                      <a:tcPr marL="57210" marR="57210" marT="0" marB="0" anchor="ctr"/>
                    </a:tc>
                    <a:extLst>
                      <a:ext uri="{0D108BD9-81ED-4DB2-BD59-A6C34878D82A}">
                        <a16:rowId xmlns:a16="http://schemas.microsoft.com/office/drawing/2014/main" val="169088253"/>
                      </a:ext>
                    </a:extLst>
                  </a:tr>
                  <a:tr h="588428">
                    <a:tc>
                      <a:txBody>
                        <a:bodyPr/>
                        <a:lstStyle/>
                        <a:p>
                          <a:pPr algn="ctr">
                            <a:lnSpc>
                              <a:spcPct val="107000"/>
                            </a:lnSpc>
                            <a:spcAft>
                              <a:spcPts val="0"/>
                            </a:spcAft>
                          </a:pPr>
                          <a:r>
                            <a:rPr lang="en-GB" sz="1400" b="1" dirty="0">
                              <a:solidFill>
                                <a:schemeClr val="tx1"/>
                              </a:solidFill>
                              <a:effectLst/>
                              <a:latin typeface="+mn-lt"/>
                              <a:ea typeface="Calibri" panose="020F0502020204030204" pitchFamily="34" charset="0"/>
                              <a:cs typeface="Arial" panose="020B0604020202020204" pitchFamily="34" charset="0"/>
                            </a:rPr>
                            <a:t>Atomic</a:t>
                          </a:r>
                        </a:p>
                      </a:txBody>
                      <a:tcPr marL="57210" marR="57210" marT="0" marB="0" anchor="ctr"/>
                    </a:tc>
                    <a:tc>
                      <a:txBody>
                        <a:bodyPr/>
                        <a:lstStyle/>
                        <a:p>
                          <a:pPr indent="0" algn="l">
                            <a:lnSpc>
                              <a:spcPct val="100000"/>
                            </a:lnSpc>
                            <a:spcBef>
                              <a:spcPts val="200"/>
                            </a:spcBef>
                            <a:spcAft>
                              <a:spcPts val="200"/>
                            </a:spcAft>
                          </a:pPr>
                          <a:r>
                            <a:rPr lang="en-GB" sz="1200" dirty="0">
                              <a:effectLst/>
                              <a:latin typeface="+mn-lt"/>
                              <a:ea typeface="Calibri" panose="020F0502020204030204" pitchFamily="34" charset="0"/>
                              <a:cs typeface="Arial" panose="020B0604020202020204" pitchFamily="34" charset="0"/>
                            </a:rPr>
                            <a:t>The energy stored in the </a:t>
                          </a:r>
                          <a:r>
                            <a:rPr lang="en-GB" sz="1200" b="1" dirty="0">
                              <a:effectLst/>
                              <a:latin typeface="+mn-lt"/>
                              <a:ea typeface="Calibri" panose="020F0502020204030204" pitchFamily="34" charset="0"/>
                              <a:cs typeface="Arial" panose="020B0604020202020204" pitchFamily="34" charset="0"/>
                            </a:rPr>
                            <a:t>nucleus of an atom</a:t>
                          </a:r>
                          <a:r>
                            <a:rPr lang="en-GB" sz="1200" dirty="0">
                              <a:effectLst/>
                              <a:latin typeface="+mn-lt"/>
                              <a:ea typeface="Calibri" panose="020F0502020204030204" pitchFamily="34" charset="0"/>
                              <a:cs typeface="Arial" panose="020B0604020202020204" pitchFamily="34" charset="0"/>
                            </a:rPr>
                            <a:t>. It is described by Einstein’s famous equation E=mc</a:t>
                          </a:r>
                          <a:r>
                            <a:rPr lang="en-GB" sz="1200" baseline="30000" dirty="0">
                              <a:effectLst/>
                              <a:latin typeface="+mn-lt"/>
                              <a:ea typeface="Calibri" panose="020F0502020204030204" pitchFamily="34" charset="0"/>
                              <a:cs typeface="Arial" panose="020B0604020202020204" pitchFamily="34" charset="0"/>
                            </a:rPr>
                            <a:t>2</a:t>
                          </a:r>
                        </a:p>
                      </a:txBody>
                      <a:tcPr marL="57210" marR="57210" marT="0" marB="0" anchor="ctr"/>
                    </a:tc>
                    <a:tc>
                      <a:txBody>
                        <a:bodyPr/>
                        <a:lstStyle/>
                        <a:p>
                          <a:pPr marL="171450" indent="-171450" algn="l">
                            <a:lnSpc>
                              <a:spcPct val="100000"/>
                            </a:lnSpc>
                            <a:spcBef>
                              <a:spcPts val="200"/>
                            </a:spcBef>
                            <a:spcAft>
                              <a:spcPts val="200"/>
                            </a:spcAft>
                            <a:buFont typeface="Arial" panose="020B0604020202020204" pitchFamily="34" charset="0"/>
                            <a:buChar char="•"/>
                          </a:pPr>
                          <a:r>
                            <a:rPr lang="en-GB" sz="1200" b="0" dirty="0">
                              <a:solidFill>
                                <a:schemeClr val="tx1"/>
                              </a:solidFill>
                              <a:effectLst/>
                              <a:latin typeface="+mn-lt"/>
                              <a:ea typeface="Calibri" panose="020F0502020204030204" pitchFamily="34" charset="0"/>
                              <a:cs typeface="Arial" panose="020B0604020202020204" pitchFamily="34" charset="0"/>
                            </a:rPr>
                            <a:t>Radioactive materials</a:t>
                          </a:r>
                        </a:p>
                        <a:p>
                          <a:pPr marL="171450" indent="-171450" algn="l">
                            <a:lnSpc>
                              <a:spcPct val="100000"/>
                            </a:lnSpc>
                            <a:spcBef>
                              <a:spcPts val="200"/>
                            </a:spcBef>
                            <a:spcAft>
                              <a:spcPts val="200"/>
                            </a:spcAft>
                            <a:buFont typeface="Arial" panose="020B0604020202020204" pitchFamily="34" charset="0"/>
                            <a:buChar char="•"/>
                          </a:pPr>
                          <a:r>
                            <a:rPr lang="en-GB" sz="1200" b="0" dirty="0">
                              <a:solidFill>
                                <a:schemeClr val="tx1"/>
                              </a:solidFill>
                              <a:effectLst/>
                              <a:latin typeface="+mn-lt"/>
                              <a:ea typeface="Calibri" panose="020F0502020204030204" pitchFamily="34" charset="0"/>
                              <a:cs typeface="Arial" panose="020B0604020202020204" pitchFamily="34" charset="0"/>
                            </a:rPr>
                            <a:t>Stars </a:t>
                          </a:r>
                        </a:p>
                      </a:txBody>
                      <a:tcPr marL="57210" marR="57210" marT="0" marB="0" anchor="ctr"/>
                    </a:tc>
                    <a:extLst>
                      <a:ext uri="{0D108BD9-81ED-4DB2-BD59-A6C34878D82A}">
                        <a16:rowId xmlns:a16="http://schemas.microsoft.com/office/drawing/2014/main" val="1546203172"/>
                      </a:ext>
                    </a:extLst>
                  </a:tr>
                </a:tbl>
              </a:graphicData>
            </a:graphic>
          </p:graphicFrame>
        </mc:Choice>
        <mc:Fallback xmlns="">
          <p:graphicFrame>
            <p:nvGraphicFramePr>
              <p:cNvPr id="3" name="Table 2"/>
              <p:cNvGraphicFramePr>
                <a:graphicFrameLocks noGrp="1"/>
              </p:cNvGraphicFramePr>
              <p:nvPr>
                <p:extLst>
                  <p:ext uri="{D42A27DB-BD31-4B8C-83A1-F6EECF244321}">
                    <p14:modId xmlns:p14="http://schemas.microsoft.com/office/powerpoint/2010/main" val="1338311769"/>
                  </p:ext>
                </p:extLst>
              </p:nvPr>
            </p:nvGraphicFramePr>
            <p:xfrm>
              <a:off x="28879" y="692696"/>
              <a:ext cx="9109895" cy="6106622"/>
            </p:xfrm>
            <a:graphic>
              <a:graphicData uri="http://schemas.openxmlformats.org/drawingml/2006/table">
                <a:tbl>
                  <a:tblPr firstRow="1" firstCol="1" bandRow="1">
                    <a:tableStyleId>{5940675A-B579-460E-94D1-54222C63F5DA}</a:tableStyleId>
                  </a:tblPr>
                  <a:tblGrid>
                    <a:gridCol w="1086741">
                      <a:extLst>
                        <a:ext uri="{9D8B030D-6E8A-4147-A177-3AD203B41FA5}">
                          <a16:colId xmlns:a16="http://schemas.microsoft.com/office/drawing/2014/main" val="296332749"/>
                        </a:ext>
                      </a:extLst>
                    </a:gridCol>
                    <a:gridCol w="5976664">
                      <a:extLst>
                        <a:ext uri="{9D8B030D-6E8A-4147-A177-3AD203B41FA5}">
                          <a16:colId xmlns:a16="http://schemas.microsoft.com/office/drawing/2014/main" val="248210894"/>
                        </a:ext>
                      </a:extLst>
                    </a:gridCol>
                    <a:gridCol w="2046490">
                      <a:extLst>
                        <a:ext uri="{9D8B030D-6E8A-4147-A177-3AD203B41FA5}">
                          <a16:colId xmlns:a16="http://schemas.microsoft.com/office/drawing/2014/main" val="1366668513"/>
                        </a:ext>
                      </a:extLst>
                    </a:gridCol>
                  </a:tblGrid>
                  <a:tr h="599208">
                    <a:tc>
                      <a:txBody>
                        <a:bodyPr/>
                        <a:lstStyle/>
                        <a:p>
                          <a:pPr algn="ctr">
                            <a:lnSpc>
                              <a:spcPct val="107000"/>
                            </a:lnSpc>
                            <a:spcAft>
                              <a:spcPts val="0"/>
                            </a:spcAft>
                          </a:pPr>
                          <a:r>
                            <a:rPr lang="en-GB" sz="1800" b="1" dirty="0">
                              <a:effectLst/>
                            </a:rPr>
                            <a:t>Energy Store</a:t>
                          </a:r>
                          <a:endParaRPr lang="en-GB" sz="1800" b="1" dirty="0">
                            <a:effectLst/>
                            <a:latin typeface="Arial" panose="020B0604020202020204" pitchFamily="34" charset="0"/>
                            <a:ea typeface="Calibri" panose="020F0502020204030204" pitchFamily="34" charset="0"/>
                            <a:cs typeface="Arial" panose="020B0604020202020204" pitchFamily="34" charset="0"/>
                          </a:endParaRPr>
                        </a:p>
                      </a:txBody>
                      <a:tcPr marL="57210" marR="57210" marT="0" marB="0" anchor="ctr">
                        <a:solidFill>
                          <a:schemeClr val="accent5">
                            <a:lumMod val="60000"/>
                            <a:lumOff val="40000"/>
                          </a:schemeClr>
                        </a:solidFill>
                      </a:tcPr>
                    </a:tc>
                    <a:tc>
                      <a:txBody>
                        <a:bodyPr/>
                        <a:lstStyle/>
                        <a:p>
                          <a:pPr algn="ctr">
                            <a:lnSpc>
                              <a:spcPct val="107000"/>
                            </a:lnSpc>
                            <a:spcAft>
                              <a:spcPts val="0"/>
                            </a:spcAft>
                          </a:pPr>
                          <a:r>
                            <a:rPr lang="en-GB" sz="1800" b="1" dirty="0">
                              <a:effectLst/>
                            </a:rPr>
                            <a:t>Definition</a:t>
                          </a:r>
                          <a:endParaRPr lang="en-GB" sz="1800" b="1" dirty="0">
                            <a:effectLst/>
                            <a:latin typeface="Arial" panose="020B0604020202020204" pitchFamily="34" charset="0"/>
                            <a:ea typeface="Calibri" panose="020F0502020204030204" pitchFamily="34" charset="0"/>
                            <a:cs typeface="Arial" panose="020B0604020202020204" pitchFamily="34" charset="0"/>
                          </a:endParaRPr>
                        </a:p>
                      </a:txBody>
                      <a:tcPr marL="57210" marR="57210" marT="0" marB="0" anchor="ctr">
                        <a:solidFill>
                          <a:schemeClr val="accent5">
                            <a:lumMod val="60000"/>
                            <a:lumOff val="40000"/>
                          </a:schemeClr>
                        </a:solidFill>
                      </a:tcPr>
                    </a:tc>
                    <a:tc>
                      <a:txBody>
                        <a:bodyPr/>
                        <a:lstStyle/>
                        <a:p>
                          <a:pPr algn="ctr">
                            <a:lnSpc>
                              <a:spcPct val="107000"/>
                            </a:lnSpc>
                            <a:spcAft>
                              <a:spcPts val="0"/>
                            </a:spcAft>
                          </a:pPr>
                          <a:r>
                            <a:rPr lang="en-GB" sz="1800" b="1" dirty="0">
                              <a:effectLst/>
                            </a:rPr>
                            <a:t>Examples</a:t>
                          </a:r>
                          <a:endParaRPr lang="en-GB" sz="1800" b="1" dirty="0">
                            <a:effectLst/>
                            <a:latin typeface="Arial" panose="020B0604020202020204" pitchFamily="34" charset="0"/>
                            <a:ea typeface="Calibri" panose="020F0502020204030204" pitchFamily="34" charset="0"/>
                            <a:cs typeface="Arial" panose="020B0604020202020204" pitchFamily="34" charset="0"/>
                          </a:endParaRPr>
                        </a:p>
                      </a:txBody>
                      <a:tcPr marL="57210" marR="57210" marT="0" marB="0" anchor="ctr">
                        <a:solidFill>
                          <a:schemeClr val="accent5">
                            <a:lumMod val="60000"/>
                            <a:lumOff val="40000"/>
                          </a:schemeClr>
                        </a:solidFill>
                      </a:tcPr>
                    </a:tc>
                    <a:extLst>
                      <a:ext uri="{0D108BD9-81ED-4DB2-BD59-A6C34878D82A}">
                        <a16:rowId xmlns:a16="http://schemas.microsoft.com/office/drawing/2014/main" val="2554138011"/>
                      </a:ext>
                    </a:extLst>
                  </a:tr>
                  <a:tr h="732951">
                    <a:tc>
                      <a:txBody>
                        <a:bodyPr/>
                        <a:lstStyle/>
                        <a:p>
                          <a:pPr algn="ctr">
                            <a:lnSpc>
                              <a:spcPct val="107000"/>
                            </a:lnSpc>
                            <a:spcAft>
                              <a:spcPts val="0"/>
                            </a:spcAft>
                          </a:pPr>
                          <a:r>
                            <a:rPr lang="en-GB" sz="1400" b="1" dirty="0">
                              <a:solidFill>
                                <a:srgbClr val="00B050"/>
                              </a:solidFill>
                              <a:effectLst/>
                              <a:latin typeface="+mn-lt"/>
                            </a:rPr>
                            <a:t>kinetic</a:t>
                          </a:r>
                          <a:endParaRPr lang="en-GB" sz="1400" b="1" dirty="0">
                            <a:solidFill>
                              <a:srgbClr val="00B050"/>
                            </a:solidFill>
                            <a:effectLst/>
                            <a:latin typeface="+mn-lt"/>
                            <a:ea typeface="Calibri" panose="020F0502020204030204" pitchFamily="34" charset="0"/>
                            <a:cs typeface="Arial" panose="020B0604020202020204" pitchFamily="34" charset="0"/>
                          </a:endParaRPr>
                        </a:p>
                      </a:txBody>
                      <a:tcPr marL="57210" marR="57210" marT="0" marB="0" anchor="ctr"/>
                    </a:tc>
                    <a:tc>
                      <a:txBody>
                        <a:bodyPr/>
                        <a:lstStyle/>
                        <a:p>
                          <a:endParaRPr lang="en-US"/>
                        </a:p>
                      </a:txBody>
                      <a:tcPr marL="57210" marR="57210" marT="0" marB="0" anchor="ctr">
                        <a:blipFill>
                          <a:blip r:embed="rId3"/>
                          <a:stretch>
                            <a:fillRect l="-18471" t="-89655" r="-34395" b="-651724"/>
                          </a:stretch>
                        </a:blipFill>
                      </a:tcPr>
                    </a:tc>
                    <a:tc>
                      <a:txBody>
                        <a:bodyPr/>
                        <a:lstStyle/>
                        <a:p>
                          <a:pPr marL="171450" indent="-171450" algn="l">
                            <a:lnSpc>
                              <a:spcPct val="100000"/>
                            </a:lnSpc>
                            <a:spcBef>
                              <a:spcPts val="200"/>
                            </a:spcBef>
                            <a:spcAft>
                              <a:spcPts val="200"/>
                            </a:spcAft>
                            <a:buFont typeface="Arial" panose="020B0604020202020204" pitchFamily="34" charset="0"/>
                            <a:buChar char="•"/>
                          </a:pPr>
                          <a:r>
                            <a:rPr lang="en-GB" sz="1200" b="0" dirty="0">
                              <a:solidFill>
                                <a:schemeClr val="tx1"/>
                              </a:solidFill>
                              <a:effectLst/>
                              <a:latin typeface="+mn-lt"/>
                              <a:cs typeface="Arial" panose="020B0604020202020204" pitchFamily="34" charset="0"/>
                            </a:rPr>
                            <a:t>A person running</a:t>
                          </a:r>
                        </a:p>
                        <a:p>
                          <a:pPr marL="171450" indent="-171450" algn="l">
                            <a:lnSpc>
                              <a:spcPct val="100000"/>
                            </a:lnSpc>
                            <a:spcBef>
                              <a:spcPts val="200"/>
                            </a:spcBef>
                            <a:spcAft>
                              <a:spcPts val="200"/>
                            </a:spcAft>
                            <a:buFont typeface="Arial" panose="020B0604020202020204" pitchFamily="34" charset="0"/>
                            <a:buChar char="•"/>
                          </a:pPr>
                          <a:r>
                            <a:rPr lang="en-GB" sz="1200" b="0" dirty="0">
                              <a:solidFill>
                                <a:schemeClr val="tx1"/>
                              </a:solidFill>
                              <a:effectLst/>
                              <a:latin typeface="+mn-lt"/>
                              <a:cs typeface="Arial" panose="020B0604020202020204" pitchFamily="34" charset="0"/>
                            </a:rPr>
                            <a:t>Particles in a solid vibrating</a:t>
                          </a:r>
                        </a:p>
                      </a:txBody>
                      <a:tcPr marL="57210" marR="57210" marT="0" marB="0" anchor="ctr"/>
                    </a:tc>
                    <a:extLst>
                      <a:ext uri="{0D108BD9-81ED-4DB2-BD59-A6C34878D82A}">
                        <a16:rowId xmlns:a16="http://schemas.microsoft.com/office/drawing/2014/main" val="2570944510"/>
                      </a:ext>
                    </a:extLst>
                  </a:tr>
                  <a:tr h="614655">
                    <a:tc>
                      <a:txBody>
                        <a:bodyPr/>
                        <a:lstStyle/>
                        <a:p>
                          <a:pPr algn="ctr">
                            <a:lnSpc>
                              <a:spcPct val="107000"/>
                            </a:lnSpc>
                            <a:spcAft>
                              <a:spcPts val="0"/>
                            </a:spcAft>
                          </a:pPr>
                          <a:r>
                            <a:rPr lang="en-GB" sz="1400" b="1" dirty="0">
                              <a:solidFill>
                                <a:srgbClr val="C00000"/>
                              </a:solidFill>
                              <a:effectLst/>
                              <a:latin typeface="+mn-lt"/>
                            </a:rPr>
                            <a:t>thermal</a:t>
                          </a:r>
                          <a:endParaRPr lang="en-GB" sz="1400" b="1" dirty="0">
                            <a:solidFill>
                              <a:srgbClr val="C00000"/>
                            </a:solidFill>
                            <a:effectLst/>
                            <a:latin typeface="+mn-lt"/>
                            <a:ea typeface="Calibri" panose="020F0502020204030204" pitchFamily="34" charset="0"/>
                            <a:cs typeface="Arial" panose="020B0604020202020204" pitchFamily="34" charset="0"/>
                          </a:endParaRPr>
                        </a:p>
                      </a:txBody>
                      <a:tcPr marL="57210" marR="57210" marT="0" marB="0" anchor="ctr"/>
                    </a:tc>
                    <a:tc>
                      <a:txBody>
                        <a:bodyPr/>
                        <a:lstStyle/>
                        <a:p>
                          <a:endParaRPr lang="en-US"/>
                        </a:p>
                      </a:txBody>
                      <a:tcPr marL="57210" marR="57210" marT="0" marB="0" anchor="ctr">
                        <a:blipFill>
                          <a:blip r:embed="rId3"/>
                          <a:stretch>
                            <a:fillRect l="-18471" t="-224490" r="-34395" b="-671429"/>
                          </a:stretch>
                        </a:blipFill>
                      </a:tcPr>
                    </a:tc>
                    <a:tc>
                      <a:txBody>
                        <a:bodyPr/>
                        <a:lstStyle/>
                        <a:p>
                          <a:pPr marL="171450" marR="0" lvl="0" indent="-17145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lang="en-GB" sz="1200" b="0" dirty="0">
                              <a:solidFill>
                                <a:schemeClr val="tx1"/>
                              </a:solidFill>
                              <a:effectLst/>
                              <a:latin typeface="+mn-lt"/>
                              <a:cs typeface="Arial" panose="020B0604020202020204" pitchFamily="34" charset="0"/>
                            </a:rPr>
                            <a:t>Hot tea or coffee</a:t>
                          </a:r>
                        </a:p>
                        <a:p>
                          <a:pPr marL="171450" marR="0" lvl="0" indent="-17145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lang="en-GB" sz="1200" b="0" dirty="0">
                              <a:solidFill>
                                <a:schemeClr val="tx1"/>
                              </a:solidFill>
                              <a:effectLst/>
                              <a:latin typeface="+mn-lt"/>
                              <a:cs typeface="Arial" panose="020B0604020202020204" pitchFamily="34" charset="0"/>
                            </a:rPr>
                            <a:t>The human body</a:t>
                          </a:r>
                        </a:p>
                      </a:txBody>
                      <a:tcPr marL="57210" marR="57210" marT="0" marB="0" anchor="ctr"/>
                    </a:tc>
                    <a:extLst>
                      <a:ext uri="{0D108BD9-81ED-4DB2-BD59-A6C34878D82A}">
                        <a16:rowId xmlns:a16="http://schemas.microsoft.com/office/drawing/2014/main" val="3010472245"/>
                      </a:ext>
                    </a:extLst>
                  </a:tr>
                  <a:tr h="809689">
                    <a:tc>
                      <a:txBody>
                        <a:bodyPr/>
                        <a:lstStyle/>
                        <a:p>
                          <a:pPr algn="ctr">
                            <a:lnSpc>
                              <a:spcPct val="107000"/>
                            </a:lnSpc>
                            <a:spcAft>
                              <a:spcPts val="0"/>
                            </a:spcAft>
                          </a:pPr>
                          <a:r>
                            <a:rPr lang="en-GB" sz="1400" b="1" dirty="0">
                              <a:solidFill>
                                <a:srgbClr val="800080"/>
                              </a:solidFill>
                              <a:effectLst/>
                              <a:latin typeface="+mn-lt"/>
                            </a:rPr>
                            <a:t>elastic potential</a:t>
                          </a:r>
                          <a:endParaRPr lang="en-GB" sz="1400" b="1" dirty="0">
                            <a:solidFill>
                              <a:srgbClr val="800080"/>
                            </a:solidFill>
                            <a:effectLst/>
                            <a:latin typeface="+mn-lt"/>
                            <a:ea typeface="Calibri" panose="020F0502020204030204" pitchFamily="34" charset="0"/>
                            <a:cs typeface="Arial" panose="020B0604020202020204" pitchFamily="34" charset="0"/>
                          </a:endParaRPr>
                        </a:p>
                      </a:txBody>
                      <a:tcPr marL="57210" marR="57210" marT="0" marB="0" anchor="ctr"/>
                    </a:tc>
                    <a:tc>
                      <a:txBody>
                        <a:bodyPr/>
                        <a:lstStyle/>
                        <a:p>
                          <a:endParaRPr lang="en-US"/>
                        </a:p>
                      </a:txBody>
                      <a:tcPr marL="57210" marR="57210" marT="0" marB="0" anchor="ctr">
                        <a:blipFill>
                          <a:blip r:embed="rId3"/>
                          <a:stretch>
                            <a:fillRect l="-18471" t="-248438" r="-34395" b="-414063"/>
                          </a:stretch>
                        </a:blipFill>
                      </a:tcPr>
                    </a:tc>
                    <a:tc>
                      <a:txBody>
                        <a:bodyPr/>
                        <a:lstStyle/>
                        <a:p>
                          <a:pPr marL="171450" marR="0" lvl="0" indent="-17145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lang="en-GB" sz="1200" b="0" dirty="0">
                              <a:solidFill>
                                <a:schemeClr val="tx1"/>
                              </a:solidFill>
                              <a:effectLst/>
                              <a:latin typeface="+mn-lt"/>
                              <a:cs typeface="Arial" panose="020B0604020202020204" pitchFamily="34" charset="0"/>
                            </a:rPr>
                            <a:t>Stretched elastic bands</a:t>
                          </a:r>
                        </a:p>
                        <a:p>
                          <a:pPr marL="171450" marR="0" lvl="0" indent="-17145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lang="en-GB" sz="1200" b="0" dirty="0">
                              <a:solidFill>
                                <a:schemeClr val="tx1"/>
                              </a:solidFill>
                              <a:effectLst/>
                              <a:latin typeface="+mn-lt"/>
                              <a:cs typeface="Arial" panose="020B0604020202020204" pitchFamily="34" charset="0"/>
                            </a:rPr>
                            <a:t>Compressed springs</a:t>
                          </a:r>
                        </a:p>
                      </a:txBody>
                      <a:tcPr marL="57210" marR="57210" marT="0" marB="0" anchor="ctr"/>
                    </a:tc>
                    <a:extLst>
                      <a:ext uri="{0D108BD9-81ED-4DB2-BD59-A6C34878D82A}">
                        <a16:rowId xmlns:a16="http://schemas.microsoft.com/office/drawing/2014/main" val="3898487104"/>
                      </a:ext>
                    </a:extLst>
                  </a:tr>
                  <a:tr h="858520">
                    <a:tc>
                      <a:txBody>
                        <a:bodyPr/>
                        <a:lstStyle/>
                        <a:p>
                          <a:pPr algn="ctr">
                            <a:lnSpc>
                              <a:spcPct val="107000"/>
                            </a:lnSpc>
                            <a:spcAft>
                              <a:spcPts val="0"/>
                            </a:spcAft>
                          </a:pPr>
                          <a:r>
                            <a:rPr lang="en-GB" sz="1400" b="1" dirty="0">
                              <a:solidFill>
                                <a:srgbClr val="0070C0"/>
                              </a:solidFill>
                              <a:effectLst/>
                              <a:latin typeface="+mn-lt"/>
                            </a:rPr>
                            <a:t>gravitational potential (g.p.e)</a:t>
                          </a:r>
                          <a:endParaRPr lang="en-GB" sz="1400" b="1" dirty="0">
                            <a:solidFill>
                              <a:srgbClr val="0070C0"/>
                            </a:solidFill>
                            <a:effectLst/>
                            <a:latin typeface="+mn-lt"/>
                            <a:ea typeface="Calibri" panose="020F0502020204030204" pitchFamily="34" charset="0"/>
                            <a:cs typeface="Arial" panose="020B0604020202020204" pitchFamily="34" charset="0"/>
                          </a:endParaRPr>
                        </a:p>
                      </a:txBody>
                      <a:tcPr marL="57210" marR="57210" marT="0" marB="0" anchor="ctr"/>
                    </a:tc>
                    <a:tc>
                      <a:txBody>
                        <a:bodyPr/>
                        <a:lstStyle/>
                        <a:p>
                          <a:endParaRPr lang="en-US"/>
                        </a:p>
                      </a:txBody>
                      <a:tcPr marL="57210" marR="57210" marT="0" marB="0" anchor="ctr">
                        <a:blipFill>
                          <a:blip r:embed="rId3"/>
                          <a:stretch>
                            <a:fillRect l="-18471" t="-332836" r="-34395" b="-295522"/>
                          </a:stretch>
                        </a:blipFill>
                      </a:tcPr>
                    </a:tc>
                    <a:tc>
                      <a:txBody>
                        <a:bodyPr/>
                        <a:lstStyle/>
                        <a:p>
                          <a:pPr marL="171450" marR="0" lvl="0" indent="-17145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lang="en-GB" sz="1200" b="0" dirty="0">
                              <a:solidFill>
                                <a:schemeClr val="tx1"/>
                              </a:solidFill>
                              <a:effectLst/>
                              <a:latin typeface="+mn-lt"/>
                              <a:cs typeface="Arial" panose="020B0604020202020204" pitchFamily="34" charset="0"/>
                            </a:rPr>
                            <a:t>Aeroplanes</a:t>
                          </a:r>
                        </a:p>
                        <a:p>
                          <a:pPr marL="171450" marR="0" lvl="0" indent="-17145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lang="en-GB" sz="1200" b="0" dirty="0">
                              <a:solidFill>
                                <a:schemeClr val="tx1"/>
                              </a:solidFill>
                              <a:effectLst/>
                              <a:latin typeface="+mn-lt"/>
                              <a:cs typeface="Arial" panose="020B0604020202020204" pitchFamily="34" charset="0"/>
                            </a:rPr>
                            <a:t>Skydivers</a:t>
                          </a:r>
                        </a:p>
                        <a:p>
                          <a:pPr marL="171450" marR="0" lvl="0" indent="-171450" algn="l" defTabSz="914400" rtl="0" eaLnBrk="1" fontAlgn="auto" latinLnBrk="0" hangingPunct="1">
                            <a:lnSpc>
                              <a:spcPct val="100000"/>
                            </a:lnSpc>
                            <a:spcBef>
                              <a:spcPts val="200"/>
                            </a:spcBef>
                            <a:spcAft>
                              <a:spcPts val="200"/>
                            </a:spcAft>
                            <a:buClrTx/>
                            <a:buSzTx/>
                            <a:buFont typeface="Arial" panose="020B0604020202020204" pitchFamily="34" charset="0"/>
                            <a:buChar char="•"/>
                            <a:tabLst/>
                            <a:defRPr/>
                          </a:pPr>
                          <a:r>
                            <a:rPr lang="en-GB" sz="1200" b="0" dirty="0">
                              <a:solidFill>
                                <a:schemeClr val="tx1"/>
                              </a:solidFill>
                              <a:effectLst/>
                              <a:latin typeface="+mn-lt"/>
                              <a:cs typeface="Arial" panose="020B0604020202020204" pitchFamily="34" charset="0"/>
                            </a:rPr>
                            <a:t>A mug on a table</a:t>
                          </a:r>
                        </a:p>
                      </a:txBody>
                      <a:tcPr marL="57210" marR="57210" marT="0" marB="0" anchor="ctr"/>
                    </a:tc>
                    <a:extLst>
                      <a:ext uri="{0D108BD9-81ED-4DB2-BD59-A6C34878D82A}">
                        <a16:rowId xmlns:a16="http://schemas.microsoft.com/office/drawing/2014/main" val="2447810189"/>
                      </a:ext>
                    </a:extLst>
                  </a:tr>
                  <a:tr h="732951">
                    <a:tc>
                      <a:txBody>
                        <a:bodyPr/>
                        <a:lstStyle/>
                        <a:p>
                          <a:pPr algn="ctr">
                            <a:lnSpc>
                              <a:spcPct val="107000"/>
                            </a:lnSpc>
                            <a:spcAft>
                              <a:spcPts val="0"/>
                            </a:spcAft>
                          </a:pPr>
                          <a:r>
                            <a:rPr lang="en-GB" sz="1400" b="1" dirty="0">
                              <a:solidFill>
                                <a:schemeClr val="accent6">
                                  <a:lumMod val="75000"/>
                                </a:schemeClr>
                              </a:solidFill>
                              <a:effectLst/>
                              <a:latin typeface="+mn-lt"/>
                            </a:rPr>
                            <a:t>electrostatic</a:t>
                          </a:r>
                          <a:endParaRPr lang="en-GB" sz="1400" b="1" dirty="0">
                            <a:solidFill>
                              <a:schemeClr val="accent6">
                                <a:lumMod val="75000"/>
                              </a:schemeClr>
                            </a:solidFill>
                            <a:effectLst/>
                            <a:latin typeface="+mn-lt"/>
                            <a:ea typeface="Calibri" panose="020F0502020204030204" pitchFamily="34" charset="0"/>
                            <a:cs typeface="Arial" panose="020B0604020202020204" pitchFamily="34" charset="0"/>
                          </a:endParaRPr>
                        </a:p>
                      </a:txBody>
                      <a:tcPr marL="57210" marR="57210" marT="0" marB="0" anchor="ctr"/>
                    </a:tc>
                    <a:tc>
                      <a:txBody>
                        <a:bodyPr/>
                        <a:lstStyle/>
                        <a:p>
                          <a:pPr indent="0" algn="l">
                            <a:lnSpc>
                              <a:spcPct val="100000"/>
                            </a:lnSpc>
                            <a:spcBef>
                              <a:spcPts val="200"/>
                            </a:spcBef>
                            <a:spcAft>
                              <a:spcPts val="200"/>
                            </a:spcAft>
                          </a:pPr>
                          <a:r>
                            <a:rPr lang="en-GB" sz="1200" dirty="0">
                              <a:effectLst/>
                              <a:latin typeface="+mn-lt"/>
                            </a:rPr>
                            <a:t>The energy stored when two objects carrying </a:t>
                          </a:r>
                          <a:r>
                            <a:rPr lang="en-GB" sz="1200" b="1" dirty="0">
                              <a:effectLst/>
                              <a:latin typeface="+mn-lt"/>
                            </a:rPr>
                            <a:t>electrical charge </a:t>
                          </a:r>
                          <a:r>
                            <a:rPr lang="en-GB" sz="1200" dirty="0">
                              <a:effectLst/>
                              <a:latin typeface="+mn-lt"/>
                            </a:rPr>
                            <a:t>interact. These charged objects can exert forces on each other. You get an electric current when charged particles move through a wire.</a:t>
                          </a:r>
                          <a:endParaRPr lang="en-GB" sz="1200" dirty="0">
                            <a:effectLst/>
                            <a:latin typeface="+mn-lt"/>
                            <a:ea typeface="Calibri" panose="020F0502020204030204" pitchFamily="34" charset="0"/>
                            <a:cs typeface="Arial" panose="020B0604020202020204" pitchFamily="34" charset="0"/>
                          </a:endParaRPr>
                        </a:p>
                      </a:txBody>
                      <a:tcPr marL="57210" marR="57210" marT="0" marB="0" anchor="ctr"/>
                    </a:tc>
                    <a:tc>
                      <a:txBody>
                        <a:bodyPr/>
                        <a:lstStyle/>
                        <a:p>
                          <a:pPr marL="171450" indent="-171450" algn="l">
                            <a:lnSpc>
                              <a:spcPct val="100000"/>
                            </a:lnSpc>
                            <a:spcBef>
                              <a:spcPts val="200"/>
                            </a:spcBef>
                            <a:spcAft>
                              <a:spcPts val="200"/>
                            </a:spcAft>
                            <a:buFont typeface="Arial" panose="020B0604020202020204" pitchFamily="34" charset="0"/>
                            <a:buChar char="•"/>
                          </a:pPr>
                          <a:r>
                            <a:rPr lang="en-GB" sz="1200" b="0" dirty="0">
                              <a:solidFill>
                                <a:schemeClr val="tx1"/>
                              </a:solidFill>
                              <a:effectLst/>
                              <a:latin typeface="+mn-lt"/>
                              <a:ea typeface="Calibri" panose="020F0502020204030204" pitchFamily="34" charset="0"/>
                              <a:cs typeface="Arial" panose="020B0604020202020204" pitchFamily="34" charset="0"/>
                            </a:rPr>
                            <a:t>Thunderclouds</a:t>
                          </a:r>
                        </a:p>
                        <a:p>
                          <a:pPr marL="171450" indent="-171450" algn="l">
                            <a:lnSpc>
                              <a:spcPct val="100000"/>
                            </a:lnSpc>
                            <a:spcBef>
                              <a:spcPts val="200"/>
                            </a:spcBef>
                            <a:spcAft>
                              <a:spcPts val="200"/>
                            </a:spcAft>
                            <a:buFont typeface="Arial" panose="020B0604020202020204" pitchFamily="34" charset="0"/>
                            <a:buChar char="•"/>
                          </a:pPr>
                          <a:r>
                            <a:rPr lang="en-GB" sz="1200" b="0" dirty="0">
                              <a:solidFill>
                                <a:schemeClr val="tx1"/>
                              </a:solidFill>
                              <a:effectLst/>
                              <a:latin typeface="+mn-lt"/>
                              <a:ea typeface="Calibri" panose="020F0502020204030204" pitchFamily="34" charset="0"/>
                              <a:cs typeface="Arial" panose="020B0604020202020204" pitchFamily="34" charset="0"/>
                            </a:rPr>
                            <a:t>Van Der Graaf generators</a:t>
                          </a:r>
                        </a:p>
                      </a:txBody>
                      <a:tcPr marL="57210" marR="57210" marT="0" marB="0" anchor="ctr"/>
                    </a:tc>
                    <a:extLst>
                      <a:ext uri="{0D108BD9-81ED-4DB2-BD59-A6C34878D82A}">
                        <a16:rowId xmlns:a16="http://schemas.microsoft.com/office/drawing/2014/main" val="652427446"/>
                      </a:ext>
                    </a:extLst>
                  </a:tr>
                  <a:tr h="581792">
                    <a:tc>
                      <a:txBody>
                        <a:bodyPr/>
                        <a:lstStyle/>
                        <a:p>
                          <a:pPr algn="ctr">
                            <a:lnSpc>
                              <a:spcPct val="107000"/>
                            </a:lnSpc>
                            <a:spcAft>
                              <a:spcPts val="0"/>
                            </a:spcAft>
                          </a:pPr>
                          <a:r>
                            <a:rPr lang="en-GB" sz="1400" b="1" dirty="0">
                              <a:solidFill>
                                <a:srgbClr val="002060"/>
                              </a:solidFill>
                              <a:effectLst/>
                              <a:latin typeface="+mn-lt"/>
                            </a:rPr>
                            <a:t>magnetic</a:t>
                          </a:r>
                          <a:endParaRPr lang="en-GB" sz="1400" b="1" dirty="0">
                            <a:solidFill>
                              <a:srgbClr val="002060"/>
                            </a:solidFill>
                            <a:effectLst/>
                            <a:latin typeface="+mn-lt"/>
                            <a:ea typeface="Calibri" panose="020F0502020204030204" pitchFamily="34" charset="0"/>
                            <a:cs typeface="Arial" panose="020B0604020202020204" pitchFamily="34" charset="0"/>
                          </a:endParaRPr>
                        </a:p>
                      </a:txBody>
                      <a:tcPr marL="57210" marR="57210" marT="0" marB="0" anchor="ctr"/>
                    </a:tc>
                    <a:tc>
                      <a:txBody>
                        <a:bodyPr/>
                        <a:lstStyle/>
                        <a:p>
                          <a:pPr indent="0" algn="l">
                            <a:lnSpc>
                              <a:spcPct val="100000"/>
                            </a:lnSpc>
                            <a:spcBef>
                              <a:spcPts val="200"/>
                            </a:spcBef>
                            <a:spcAft>
                              <a:spcPts val="200"/>
                            </a:spcAft>
                          </a:pPr>
                          <a:r>
                            <a:rPr lang="en-GB" sz="1200" dirty="0">
                              <a:effectLst/>
                              <a:latin typeface="+mn-lt"/>
                            </a:rPr>
                            <a:t>Some objects can be </a:t>
                          </a:r>
                          <a:r>
                            <a:rPr lang="en-GB" sz="1200" b="1" dirty="0">
                              <a:effectLst/>
                              <a:latin typeface="+mn-lt"/>
                            </a:rPr>
                            <a:t>magnetised </a:t>
                          </a:r>
                          <a:r>
                            <a:rPr lang="en-GB" sz="1200" dirty="0">
                              <a:effectLst/>
                              <a:latin typeface="+mn-lt"/>
                            </a:rPr>
                            <a:t>and create magnetic fields. They can exert forces on other magnetised objects, or on magnetic materials.</a:t>
                          </a:r>
                          <a:endParaRPr lang="en-GB" sz="1200" dirty="0">
                            <a:effectLst/>
                            <a:latin typeface="+mn-lt"/>
                            <a:ea typeface="Calibri" panose="020F0502020204030204" pitchFamily="34" charset="0"/>
                            <a:cs typeface="Arial" panose="020B0604020202020204" pitchFamily="34" charset="0"/>
                          </a:endParaRPr>
                        </a:p>
                      </a:txBody>
                      <a:tcPr marL="57210" marR="57210" marT="0" marB="0" anchor="ctr"/>
                    </a:tc>
                    <a:tc>
                      <a:txBody>
                        <a:bodyPr/>
                        <a:lstStyle/>
                        <a:p>
                          <a:pPr marL="171450" indent="-171450" algn="l">
                            <a:lnSpc>
                              <a:spcPct val="100000"/>
                            </a:lnSpc>
                            <a:spcBef>
                              <a:spcPts val="200"/>
                            </a:spcBef>
                            <a:spcAft>
                              <a:spcPts val="200"/>
                            </a:spcAft>
                            <a:buFont typeface="Arial" panose="020B0604020202020204" pitchFamily="34" charset="0"/>
                            <a:buChar char="•"/>
                          </a:pPr>
                          <a:r>
                            <a:rPr lang="en-GB" sz="1200" b="0" dirty="0">
                              <a:solidFill>
                                <a:schemeClr val="tx1"/>
                              </a:solidFill>
                              <a:effectLst/>
                              <a:latin typeface="+mn-lt"/>
                              <a:ea typeface="Calibri" panose="020F0502020204030204" pitchFamily="34" charset="0"/>
                              <a:cs typeface="Arial" panose="020B0604020202020204" pitchFamily="34" charset="0"/>
                            </a:rPr>
                            <a:t>Fridge magnets</a:t>
                          </a:r>
                        </a:p>
                        <a:p>
                          <a:pPr marL="171450" indent="-171450" algn="l">
                            <a:lnSpc>
                              <a:spcPct val="100000"/>
                            </a:lnSpc>
                            <a:spcBef>
                              <a:spcPts val="200"/>
                            </a:spcBef>
                            <a:spcAft>
                              <a:spcPts val="200"/>
                            </a:spcAft>
                            <a:buFont typeface="Arial" panose="020B0604020202020204" pitchFamily="34" charset="0"/>
                            <a:buChar char="•"/>
                          </a:pPr>
                          <a:r>
                            <a:rPr lang="en-GB" sz="1200" b="0" dirty="0">
                              <a:solidFill>
                                <a:schemeClr val="tx1"/>
                              </a:solidFill>
                              <a:effectLst/>
                              <a:latin typeface="+mn-lt"/>
                              <a:ea typeface="Calibri" panose="020F0502020204030204" pitchFamily="34" charset="0"/>
                              <a:cs typeface="Arial" panose="020B0604020202020204" pitchFamily="34" charset="0"/>
                            </a:rPr>
                            <a:t>Compasses</a:t>
                          </a:r>
                        </a:p>
                      </a:txBody>
                      <a:tcPr marL="57210" marR="57210" marT="0" marB="0" anchor="ctr"/>
                    </a:tc>
                    <a:extLst>
                      <a:ext uri="{0D108BD9-81ED-4DB2-BD59-A6C34878D82A}">
                        <a16:rowId xmlns:a16="http://schemas.microsoft.com/office/drawing/2014/main" val="86715419"/>
                      </a:ext>
                    </a:extLst>
                  </a:tr>
                  <a:tr h="588428">
                    <a:tc>
                      <a:txBody>
                        <a:bodyPr/>
                        <a:lstStyle/>
                        <a:p>
                          <a:pPr algn="ctr">
                            <a:lnSpc>
                              <a:spcPct val="107000"/>
                            </a:lnSpc>
                            <a:spcAft>
                              <a:spcPts val="0"/>
                            </a:spcAft>
                          </a:pPr>
                          <a:r>
                            <a:rPr lang="en-GB" sz="1400" b="1" dirty="0">
                              <a:solidFill>
                                <a:srgbClr val="FF2980"/>
                              </a:solidFill>
                              <a:effectLst/>
                              <a:latin typeface="+mn-lt"/>
                              <a:ea typeface="Calibri" panose="020F0502020204030204" pitchFamily="34" charset="0"/>
                              <a:cs typeface="Arial" panose="020B0604020202020204" pitchFamily="34" charset="0"/>
                            </a:rPr>
                            <a:t>chemical</a:t>
                          </a:r>
                        </a:p>
                      </a:txBody>
                      <a:tcPr marL="57210" marR="57210" marT="0" marB="0" anchor="ctr"/>
                    </a:tc>
                    <a:tc>
                      <a:txBody>
                        <a:bodyPr/>
                        <a:lstStyle/>
                        <a:p>
                          <a:pPr indent="0" algn="l">
                            <a:lnSpc>
                              <a:spcPct val="100000"/>
                            </a:lnSpc>
                            <a:spcBef>
                              <a:spcPts val="200"/>
                            </a:spcBef>
                            <a:spcAft>
                              <a:spcPts val="200"/>
                            </a:spcAft>
                          </a:pPr>
                          <a:r>
                            <a:rPr lang="en-GB" sz="1200" dirty="0">
                              <a:effectLst/>
                              <a:latin typeface="+mn-lt"/>
                              <a:ea typeface="Calibri" panose="020F0502020204030204" pitchFamily="34" charset="0"/>
                              <a:cs typeface="Arial" panose="020B0604020202020204" pitchFamily="34" charset="0"/>
                            </a:rPr>
                            <a:t>The energy stored in </a:t>
                          </a:r>
                          <a:r>
                            <a:rPr lang="en-GB" sz="1200" b="1" dirty="0">
                              <a:effectLst/>
                              <a:latin typeface="+mn-lt"/>
                              <a:ea typeface="Calibri" panose="020F0502020204030204" pitchFamily="34" charset="0"/>
                              <a:cs typeface="Arial" panose="020B0604020202020204" pitchFamily="34" charset="0"/>
                            </a:rPr>
                            <a:t>chemical bonds </a:t>
                          </a:r>
                          <a:r>
                            <a:rPr lang="en-GB" sz="1200" dirty="0">
                              <a:effectLst/>
                              <a:latin typeface="+mn-lt"/>
                              <a:ea typeface="Calibri" panose="020F0502020204030204" pitchFamily="34" charset="0"/>
                              <a:cs typeface="Arial" panose="020B0604020202020204" pitchFamily="34" charset="0"/>
                            </a:rPr>
                            <a:t>(e.g. between molecules). This is how energy is stored in food, and how animals store energy in their muscles.</a:t>
                          </a:r>
                        </a:p>
                      </a:txBody>
                      <a:tcPr marL="57210" marR="57210" marT="0" marB="0" anchor="ctr"/>
                    </a:tc>
                    <a:tc>
                      <a:txBody>
                        <a:bodyPr/>
                        <a:lstStyle/>
                        <a:p>
                          <a:pPr marL="171450" indent="-171450" algn="l">
                            <a:lnSpc>
                              <a:spcPct val="100000"/>
                            </a:lnSpc>
                            <a:spcBef>
                              <a:spcPts val="200"/>
                            </a:spcBef>
                            <a:spcAft>
                              <a:spcPts val="200"/>
                            </a:spcAft>
                            <a:buFont typeface="Arial" panose="020B0604020202020204" pitchFamily="34" charset="0"/>
                            <a:buChar char="•"/>
                          </a:pPr>
                          <a:r>
                            <a:rPr lang="en-GB" sz="1200" b="0" dirty="0">
                              <a:solidFill>
                                <a:schemeClr val="tx1"/>
                              </a:solidFill>
                              <a:effectLst/>
                              <a:latin typeface="+mn-lt"/>
                              <a:ea typeface="Calibri" panose="020F0502020204030204" pitchFamily="34" charset="0"/>
                              <a:cs typeface="Arial" panose="020B0604020202020204" pitchFamily="34" charset="0"/>
                            </a:rPr>
                            <a:t>Food</a:t>
                          </a:r>
                        </a:p>
                        <a:p>
                          <a:pPr marL="171450" indent="-171450" algn="l">
                            <a:lnSpc>
                              <a:spcPct val="100000"/>
                            </a:lnSpc>
                            <a:spcBef>
                              <a:spcPts val="200"/>
                            </a:spcBef>
                            <a:spcAft>
                              <a:spcPts val="200"/>
                            </a:spcAft>
                            <a:buFont typeface="Arial" panose="020B0604020202020204" pitchFamily="34" charset="0"/>
                            <a:buChar char="•"/>
                          </a:pPr>
                          <a:r>
                            <a:rPr lang="en-GB" sz="1200" b="0" dirty="0">
                              <a:solidFill>
                                <a:schemeClr val="tx1"/>
                              </a:solidFill>
                              <a:effectLst/>
                              <a:latin typeface="+mn-lt"/>
                              <a:ea typeface="Calibri" panose="020F0502020204030204" pitchFamily="34" charset="0"/>
                              <a:cs typeface="Arial" panose="020B0604020202020204" pitchFamily="34" charset="0"/>
                            </a:rPr>
                            <a:t>Cells in muscles</a:t>
                          </a:r>
                        </a:p>
                      </a:txBody>
                      <a:tcPr marL="57210" marR="57210" marT="0" marB="0" anchor="ctr"/>
                    </a:tc>
                    <a:extLst>
                      <a:ext uri="{0D108BD9-81ED-4DB2-BD59-A6C34878D82A}">
                        <a16:rowId xmlns:a16="http://schemas.microsoft.com/office/drawing/2014/main" val="169088253"/>
                      </a:ext>
                    </a:extLst>
                  </a:tr>
                  <a:tr h="588428">
                    <a:tc>
                      <a:txBody>
                        <a:bodyPr/>
                        <a:lstStyle/>
                        <a:p>
                          <a:pPr algn="ctr">
                            <a:lnSpc>
                              <a:spcPct val="107000"/>
                            </a:lnSpc>
                            <a:spcAft>
                              <a:spcPts val="0"/>
                            </a:spcAft>
                          </a:pPr>
                          <a:r>
                            <a:rPr lang="en-GB" sz="1400" b="1" dirty="0">
                              <a:solidFill>
                                <a:schemeClr val="tx1"/>
                              </a:solidFill>
                              <a:effectLst/>
                              <a:latin typeface="+mn-lt"/>
                              <a:ea typeface="Calibri" panose="020F0502020204030204" pitchFamily="34" charset="0"/>
                              <a:cs typeface="Arial" panose="020B0604020202020204" pitchFamily="34" charset="0"/>
                            </a:rPr>
                            <a:t>Atomic</a:t>
                          </a:r>
                        </a:p>
                      </a:txBody>
                      <a:tcPr marL="57210" marR="57210" marT="0" marB="0" anchor="ctr"/>
                    </a:tc>
                    <a:tc>
                      <a:txBody>
                        <a:bodyPr/>
                        <a:lstStyle/>
                        <a:p>
                          <a:pPr indent="0" algn="l">
                            <a:lnSpc>
                              <a:spcPct val="100000"/>
                            </a:lnSpc>
                            <a:spcBef>
                              <a:spcPts val="200"/>
                            </a:spcBef>
                            <a:spcAft>
                              <a:spcPts val="200"/>
                            </a:spcAft>
                          </a:pPr>
                          <a:r>
                            <a:rPr lang="en-GB" sz="1200" dirty="0">
                              <a:effectLst/>
                              <a:latin typeface="+mn-lt"/>
                              <a:ea typeface="Calibri" panose="020F0502020204030204" pitchFamily="34" charset="0"/>
                              <a:cs typeface="Arial" panose="020B0604020202020204" pitchFamily="34" charset="0"/>
                            </a:rPr>
                            <a:t>The energy stored in the </a:t>
                          </a:r>
                          <a:r>
                            <a:rPr lang="en-GB" sz="1200" b="1" dirty="0">
                              <a:effectLst/>
                              <a:latin typeface="+mn-lt"/>
                              <a:ea typeface="Calibri" panose="020F0502020204030204" pitchFamily="34" charset="0"/>
                              <a:cs typeface="Arial" panose="020B0604020202020204" pitchFamily="34" charset="0"/>
                            </a:rPr>
                            <a:t>nucleus of an atom</a:t>
                          </a:r>
                          <a:r>
                            <a:rPr lang="en-GB" sz="1200" dirty="0">
                              <a:effectLst/>
                              <a:latin typeface="+mn-lt"/>
                              <a:ea typeface="Calibri" panose="020F0502020204030204" pitchFamily="34" charset="0"/>
                              <a:cs typeface="Arial" panose="020B0604020202020204" pitchFamily="34" charset="0"/>
                            </a:rPr>
                            <a:t>. It is described by Einstein’s famous equation E=mc</a:t>
                          </a:r>
                          <a:r>
                            <a:rPr lang="en-GB" sz="1200" baseline="30000" dirty="0">
                              <a:effectLst/>
                              <a:latin typeface="+mn-lt"/>
                              <a:ea typeface="Calibri" panose="020F0502020204030204" pitchFamily="34" charset="0"/>
                              <a:cs typeface="Arial" panose="020B0604020202020204" pitchFamily="34" charset="0"/>
                            </a:rPr>
                            <a:t>2</a:t>
                          </a:r>
                        </a:p>
                      </a:txBody>
                      <a:tcPr marL="57210" marR="57210" marT="0" marB="0" anchor="ctr"/>
                    </a:tc>
                    <a:tc>
                      <a:txBody>
                        <a:bodyPr/>
                        <a:lstStyle/>
                        <a:p>
                          <a:pPr marL="171450" indent="-171450" algn="l">
                            <a:lnSpc>
                              <a:spcPct val="100000"/>
                            </a:lnSpc>
                            <a:spcBef>
                              <a:spcPts val="200"/>
                            </a:spcBef>
                            <a:spcAft>
                              <a:spcPts val="200"/>
                            </a:spcAft>
                            <a:buFont typeface="Arial" panose="020B0604020202020204" pitchFamily="34" charset="0"/>
                            <a:buChar char="•"/>
                          </a:pPr>
                          <a:r>
                            <a:rPr lang="en-GB" sz="1200" b="0" dirty="0">
                              <a:solidFill>
                                <a:schemeClr val="tx1"/>
                              </a:solidFill>
                              <a:effectLst/>
                              <a:latin typeface="+mn-lt"/>
                              <a:ea typeface="Calibri" panose="020F0502020204030204" pitchFamily="34" charset="0"/>
                              <a:cs typeface="Arial" panose="020B0604020202020204" pitchFamily="34" charset="0"/>
                            </a:rPr>
                            <a:t>Radioactive materials</a:t>
                          </a:r>
                        </a:p>
                        <a:p>
                          <a:pPr marL="171450" indent="-171450" algn="l">
                            <a:lnSpc>
                              <a:spcPct val="100000"/>
                            </a:lnSpc>
                            <a:spcBef>
                              <a:spcPts val="200"/>
                            </a:spcBef>
                            <a:spcAft>
                              <a:spcPts val="200"/>
                            </a:spcAft>
                            <a:buFont typeface="Arial" panose="020B0604020202020204" pitchFamily="34" charset="0"/>
                            <a:buChar char="•"/>
                          </a:pPr>
                          <a:r>
                            <a:rPr lang="en-GB" sz="1200" b="0" dirty="0">
                              <a:solidFill>
                                <a:schemeClr val="tx1"/>
                              </a:solidFill>
                              <a:effectLst/>
                              <a:latin typeface="+mn-lt"/>
                              <a:ea typeface="Calibri" panose="020F0502020204030204" pitchFamily="34" charset="0"/>
                              <a:cs typeface="Arial" panose="020B0604020202020204" pitchFamily="34" charset="0"/>
                            </a:rPr>
                            <a:t>Stars </a:t>
                          </a:r>
                        </a:p>
                      </a:txBody>
                      <a:tcPr marL="57210" marR="57210" marT="0" marB="0" anchor="ctr"/>
                    </a:tc>
                    <a:extLst>
                      <a:ext uri="{0D108BD9-81ED-4DB2-BD59-A6C34878D82A}">
                        <a16:rowId xmlns:a16="http://schemas.microsoft.com/office/drawing/2014/main" val="1546203172"/>
                      </a:ext>
                    </a:extLst>
                  </a:tr>
                </a:tbl>
              </a:graphicData>
            </a:graphic>
          </p:graphicFrame>
        </mc:Fallback>
      </mc:AlternateContent>
      <p:grpSp>
        <p:nvGrpSpPr>
          <p:cNvPr id="13" name="Group 12">
            <a:extLst>
              <a:ext uri="{FF2B5EF4-FFF2-40B4-BE49-F238E27FC236}">
                <a16:creationId xmlns:a16="http://schemas.microsoft.com/office/drawing/2014/main" id="{6B209B04-F27B-676E-D60A-6DC68690D31A}"/>
              </a:ext>
            </a:extLst>
          </p:cNvPr>
          <p:cNvGrpSpPr/>
          <p:nvPr/>
        </p:nvGrpSpPr>
        <p:grpSpPr>
          <a:xfrm>
            <a:off x="5999843" y="3473954"/>
            <a:ext cx="1130276" cy="819142"/>
            <a:chOff x="5999843" y="3322063"/>
            <a:chExt cx="1130276" cy="819142"/>
          </a:xfrm>
        </p:grpSpPr>
        <p:grpSp>
          <p:nvGrpSpPr>
            <p:cNvPr id="4" name="Group 3">
              <a:extLst>
                <a:ext uri="{FF2B5EF4-FFF2-40B4-BE49-F238E27FC236}">
                  <a16:creationId xmlns:a16="http://schemas.microsoft.com/office/drawing/2014/main" id="{2E08C67E-6CC0-49D1-8128-1AEC681CC09F}"/>
                </a:ext>
              </a:extLst>
            </p:cNvPr>
            <p:cNvGrpSpPr/>
            <p:nvPr/>
          </p:nvGrpSpPr>
          <p:grpSpPr>
            <a:xfrm>
              <a:off x="5999843" y="3322063"/>
              <a:ext cx="1130276" cy="807654"/>
              <a:chOff x="5971124" y="4035197"/>
              <a:chExt cx="1130276" cy="807654"/>
            </a:xfrm>
          </p:grpSpPr>
          <p:sp>
            <p:nvSpPr>
              <p:cNvPr id="92" name="TextBox 91">
                <a:extLst>
                  <a:ext uri="{FF2B5EF4-FFF2-40B4-BE49-F238E27FC236}">
                    <a16:creationId xmlns:a16="http://schemas.microsoft.com/office/drawing/2014/main" id="{0C9FDE54-24C5-4162-AFFA-E91B29EAEFEB}"/>
                  </a:ext>
                </a:extLst>
              </p:cNvPr>
              <p:cNvSpPr txBox="1"/>
              <p:nvPr/>
            </p:nvSpPr>
            <p:spPr>
              <a:xfrm>
                <a:off x="6435106" y="4544268"/>
                <a:ext cx="418189" cy="276999"/>
              </a:xfrm>
              <a:prstGeom prst="rect">
                <a:avLst/>
              </a:prstGeom>
              <a:noFill/>
            </p:spPr>
            <p:txBody>
              <a:bodyPr wrap="square" rtlCol="0">
                <a:spAutoFit/>
              </a:bodyPr>
              <a:lstStyle/>
              <a:p>
                <a:r>
                  <a:rPr lang="en-US" sz="1200" dirty="0">
                    <a:solidFill>
                      <a:srgbClr val="660066"/>
                    </a:solidFill>
                  </a:rPr>
                  <a:t>g</a:t>
                </a:r>
              </a:p>
            </p:txBody>
          </p:sp>
          <p:sp>
            <p:nvSpPr>
              <p:cNvPr id="1031" name="Isosceles Triangle 1030">
                <a:extLst>
                  <a:ext uri="{FF2B5EF4-FFF2-40B4-BE49-F238E27FC236}">
                    <a16:creationId xmlns:a16="http://schemas.microsoft.com/office/drawing/2014/main" id="{CB9B7DAE-E886-4F63-ABA9-4A9B96214F51}"/>
                  </a:ext>
                </a:extLst>
              </p:cNvPr>
              <p:cNvSpPr/>
              <p:nvPr/>
            </p:nvSpPr>
            <p:spPr>
              <a:xfrm>
                <a:off x="5971124" y="4035197"/>
                <a:ext cx="1105670" cy="807654"/>
              </a:xfrm>
              <a:prstGeom prst="triangle">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7" name="TextBox 86">
                <a:extLst>
                  <a:ext uri="{FF2B5EF4-FFF2-40B4-BE49-F238E27FC236}">
                    <a16:creationId xmlns:a16="http://schemas.microsoft.com/office/drawing/2014/main" id="{28BEC3DF-0093-4A79-8303-7E79028134DB}"/>
                  </a:ext>
                </a:extLst>
              </p:cNvPr>
              <p:cNvSpPr txBox="1"/>
              <p:nvPr/>
            </p:nvSpPr>
            <p:spPr>
              <a:xfrm>
                <a:off x="6355940" y="4199524"/>
                <a:ext cx="418189" cy="276999"/>
              </a:xfrm>
              <a:prstGeom prst="rect">
                <a:avLst/>
              </a:prstGeom>
              <a:noFill/>
            </p:spPr>
            <p:txBody>
              <a:bodyPr wrap="square" rtlCol="0">
                <a:spAutoFit/>
              </a:bodyPr>
              <a:lstStyle/>
              <a:p>
                <a:r>
                  <a:rPr lang="en-US" sz="1200" dirty="0">
                    <a:solidFill>
                      <a:srgbClr val="660066"/>
                    </a:solidFill>
                  </a:rPr>
                  <a:t>E</a:t>
                </a:r>
                <a:r>
                  <a:rPr lang="en-US" sz="1200" baseline="-25000" dirty="0">
                    <a:solidFill>
                      <a:srgbClr val="660066"/>
                    </a:solidFill>
                  </a:rPr>
                  <a:t>p</a:t>
                </a:r>
              </a:p>
            </p:txBody>
          </p:sp>
          <p:sp>
            <p:nvSpPr>
              <p:cNvPr id="88" name="TextBox 87">
                <a:extLst>
                  <a:ext uri="{FF2B5EF4-FFF2-40B4-BE49-F238E27FC236}">
                    <a16:creationId xmlns:a16="http://schemas.microsoft.com/office/drawing/2014/main" id="{942F846F-ACAF-49CA-89BF-860DC0EC465C}"/>
                  </a:ext>
                </a:extLst>
              </p:cNvPr>
              <p:cNvSpPr txBox="1"/>
              <p:nvPr/>
            </p:nvSpPr>
            <p:spPr>
              <a:xfrm>
                <a:off x="6098568" y="4550767"/>
                <a:ext cx="418189" cy="276999"/>
              </a:xfrm>
              <a:prstGeom prst="rect">
                <a:avLst/>
              </a:prstGeom>
              <a:noFill/>
            </p:spPr>
            <p:txBody>
              <a:bodyPr wrap="square" rtlCol="0">
                <a:spAutoFit/>
              </a:bodyPr>
              <a:lstStyle/>
              <a:p>
                <a:r>
                  <a:rPr lang="en-US" sz="1200" dirty="0">
                    <a:solidFill>
                      <a:srgbClr val="660066"/>
                    </a:solidFill>
                  </a:rPr>
                  <a:t>m</a:t>
                </a:r>
              </a:p>
            </p:txBody>
          </p:sp>
          <p:sp>
            <p:nvSpPr>
              <p:cNvPr id="89" name="TextBox 88">
                <a:extLst>
                  <a:ext uri="{FF2B5EF4-FFF2-40B4-BE49-F238E27FC236}">
                    <a16:creationId xmlns:a16="http://schemas.microsoft.com/office/drawing/2014/main" id="{D4422FA8-59E4-4B37-849D-5C3924B029E7}"/>
                  </a:ext>
                </a:extLst>
              </p:cNvPr>
              <p:cNvSpPr txBox="1"/>
              <p:nvPr/>
            </p:nvSpPr>
            <p:spPr>
              <a:xfrm>
                <a:off x="6683211" y="4550766"/>
                <a:ext cx="418189" cy="276999"/>
              </a:xfrm>
              <a:prstGeom prst="rect">
                <a:avLst/>
              </a:prstGeom>
              <a:noFill/>
            </p:spPr>
            <p:txBody>
              <a:bodyPr wrap="square" rtlCol="0">
                <a:spAutoFit/>
              </a:bodyPr>
              <a:lstStyle/>
              <a:p>
                <a:r>
                  <a:rPr lang="en-US" sz="1200" dirty="0">
                    <a:solidFill>
                      <a:srgbClr val="660066"/>
                    </a:solidFill>
                  </a:rPr>
                  <a:t>h</a:t>
                </a:r>
              </a:p>
            </p:txBody>
          </p:sp>
        </p:grpSp>
        <p:cxnSp>
          <p:nvCxnSpPr>
            <p:cNvPr id="1033" name="Straight Connector 1032">
              <a:extLst>
                <a:ext uri="{FF2B5EF4-FFF2-40B4-BE49-F238E27FC236}">
                  <a16:creationId xmlns:a16="http://schemas.microsoft.com/office/drawing/2014/main" id="{873717C3-D68B-497B-92C1-6E9D6FA10D15}"/>
                </a:ext>
              </a:extLst>
            </p:cNvPr>
            <p:cNvCxnSpPr>
              <a:cxnSpLocks/>
            </p:cNvCxnSpPr>
            <p:nvPr/>
          </p:nvCxnSpPr>
          <p:spPr>
            <a:xfrm>
              <a:off x="6239671" y="3773714"/>
              <a:ext cx="610985"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58E19DB3-16B6-418F-BF39-C7FC22837DAA}"/>
                </a:ext>
              </a:extLst>
            </p:cNvPr>
            <p:cNvCxnSpPr>
              <a:cxnSpLocks/>
            </p:cNvCxnSpPr>
            <p:nvPr/>
          </p:nvCxnSpPr>
          <p:spPr>
            <a:xfrm>
              <a:off x="6411698" y="3779458"/>
              <a:ext cx="0" cy="36174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846A93D3-7076-45A4-BF67-6325ADD554F6}"/>
                </a:ext>
              </a:extLst>
            </p:cNvPr>
            <p:cNvCxnSpPr>
              <a:cxnSpLocks/>
            </p:cNvCxnSpPr>
            <p:nvPr/>
          </p:nvCxnSpPr>
          <p:spPr>
            <a:xfrm flipV="1">
              <a:off x="6688178" y="3756483"/>
              <a:ext cx="0" cy="36174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1" y="-1699"/>
            <a:ext cx="2483768" cy="523220"/>
          </a:xfrm>
          <a:prstGeom prst="rect">
            <a:avLst/>
          </a:prstGeom>
          <a:noFill/>
        </p:spPr>
        <p:txBody>
          <a:bodyPr wrap="square" rtlCol="0">
            <a:spAutoFit/>
          </a:bodyPr>
          <a:lstStyle/>
          <a:p>
            <a:pPr algn="ctr"/>
            <a:r>
              <a:rPr lang="en-GB" sz="2800" b="1" dirty="0">
                <a:cs typeface="Arial" panose="020B0604020202020204" pitchFamily="34" charset="0"/>
              </a:rPr>
              <a:t>Energy Stores</a:t>
            </a:r>
          </a:p>
        </p:txBody>
      </p:sp>
      <p:sp>
        <p:nvSpPr>
          <p:cNvPr id="8" name="TextBox 7"/>
          <p:cNvSpPr txBox="1"/>
          <p:nvPr/>
        </p:nvSpPr>
        <p:spPr>
          <a:xfrm>
            <a:off x="2807124" y="148570"/>
            <a:ext cx="2776997" cy="400110"/>
          </a:xfrm>
          <a:prstGeom prst="rect">
            <a:avLst/>
          </a:prstGeom>
          <a:noFill/>
        </p:spPr>
        <p:txBody>
          <a:bodyPr wrap="square" rtlCol="0">
            <a:spAutoFit/>
          </a:bodyPr>
          <a:lstStyle/>
          <a:p>
            <a:r>
              <a:rPr lang="en-GB" sz="2000" dirty="0">
                <a:cs typeface="Arial" panose="020B0604020202020204" pitchFamily="34" charset="0"/>
              </a:rPr>
              <a:t>1. Types of energy store</a:t>
            </a:r>
          </a:p>
        </p:txBody>
      </p:sp>
      <p:sp>
        <p:nvSpPr>
          <p:cNvPr id="21" name="Rectangle 20">
            <a:extLst>
              <a:ext uri="{FF2B5EF4-FFF2-40B4-BE49-F238E27FC236}">
                <a16:creationId xmlns:a16="http://schemas.microsoft.com/office/drawing/2014/main" id="{102BEEDD-3AC7-44CF-9DE9-F6D806DBC142}"/>
              </a:ext>
            </a:extLst>
          </p:cNvPr>
          <p:cNvSpPr/>
          <p:nvPr/>
        </p:nvSpPr>
        <p:spPr>
          <a:xfrm>
            <a:off x="-31263" y="415697"/>
            <a:ext cx="2819350" cy="276999"/>
          </a:xfrm>
          <a:prstGeom prst="rect">
            <a:avLst/>
          </a:prstGeom>
        </p:spPr>
        <p:txBody>
          <a:bodyPr wrap="square">
            <a:spAutoFit/>
          </a:bodyPr>
          <a:lstStyle/>
          <a:p>
            <a:r>
              <a:rPr lang="en-GB" sz="1200" dirty="0"/>
              <a:t>There are 8 stores we look at in this topic:</a:t>
            </a:r>
            <a:endParaRPr lang="en-US" sz="1200" dirty="0"/>
          </a:p>
        </p:txBody>
      </p:sp>
      <p:pic>
        <p:nvPicPr>
          <p:cNvPr id="9" name="Graphic 8" descr="Muscular arm">
            <a:extLst>
              <a:ext uri="{FF2B5EF4-FFF2-40B4-BE49-F238E27FC236}">
                <a16:creationId xmlns:a16="http://schemas.microsoft.com/office/drawing/2014/main" id="{FD59D4BB-6926-442C-AF2B-986861212FA3}"/>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515048" y="5590676"/>
            <a:ext cx="573431" cy="560487"/>
          </a:xfrm>
          <a:prstGeom prst="rect">
            <a:avLst/>
          </a:prstGeom>
        </p:spPr>
      </p:pic>
      <p:pic>
        <p:nvPicPr>
          <p:cNvPr id="11" name="Graphic 10" descr="Compass">
            <a:extLst>
              <a:ext uri="{FF2B5EF4-FFF2-40B4-BE49-F238E27FC236}">
                <a16:creationId xmlns:a16="http://schemas.microsoft.com/office/drawing/2014/main" id="{32362584-E3CD-4BAA-86E9-A4FE7B36A91F}"/>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521521" y="5008038"/>
            <a:ext cx="560487" cy="560487"/>
          </a:xfrm>
          <a:prstGeom prst="rect">
            <a:avLst/>
          </a:prstGeom>
        </p:spPr>
      </p:pic>
      <p:pic>
        <p:nvPicPr>
          <p:cNvPr id="20" name="Graphic 19" descr="Lightning">
            <a:extLst>
              <a:ext uri="{FF2B5EF4-FFF2-40B4-BE49-F238E27FC236}">
                <a16:creationId xmlns:a16="http://schemas.microsoft.com/office/drawing/2014/main" id="{59767820-5E53-4E4F-80B0-1C900F6E17B5}"/>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8480776" y="4259534"/>
            <a:ext cx="670297" cy="609626"/>
          </a:xfrm>
          <a:prstGeom prst="rect">
            <a:avLst/>
          </a:prstGeom>
        </p:spPr>
      </p:pic>
      <p:pic>
        <p:nvPicPr>
          <p:cNvPr id="24" name="Graphic 23" descr="Airplane">
            <a:extLst>
              <a:ext uri="{FF2B5EF4-FFF2-40B4-BE49-F238E27FC236}">
                <a16:creationId xmlns:a16="http://schemas.microsoft.com/office/drawing/2014/main" id="{7400D002-F6B8-466F-9552-045B05F87B21}"/>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rot="2293446">
            <a:off x="8298126" y="3344563"/>
            <a:ext cx="873205" cy="873205"/>
          </a:xfrm>
          <a:prstGeom prst="rect">
            <a:avLst/>
          </a:prstGeom>
        </p:spPr>
      </p:pic>
      <p:pic>
        <p:nvPicPr>
          <p:cNvPr id="28" name="Graphic 27" descr="Coffee">
            <a:extLst>
              <a:ext uri="{FF2B5EF4-FFF2-40B4-BE49-F238E27FC236}">
                <a16:creationId xmlns:a16="http://schemas.microsoft.com/office/drawing/2014/main" id="{B4FF70B2-95E3-4776-9A25-6AE6CB72A333}"/>
              </a:ext>
            </a:extLst>
          </p:cNvPr>
          <p:cNvPicPr>
            <a:picLocks noChangeAspect="1"/>
          </p:cNvPicPr>
          <p:nvPr/>
        </p:nvPicPr>
        <p:blipFill>
          <a:blip r:embed="rId12" cstate="print">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8413464" y="2042442"/>
            <a:ext cx="594471" cy="594470"/>
          </a:xfrm>
          <a:prstGeom prst="rect">
            <a:avLst/>
          </a:prstGeom>
        </p:spPr>
      </p:pic>
      <p:pic>
        <p:nvPicPr>
          <p:cNvPr id="30" name="Graphic 29" descr="Run">
            <a:extLst>
              <a:ext uri="{FF2B5EF4-FFF2-40B4-BE49-F238E27FC236}">
                <a16:creationId xmlns:a16="http://schemas.microsoft.com/office/drawing/2014/main" id="{25DB0E12-A541-4608-8C3E-76923C4297DB}"/>
              </a:ext>
            </a:extLst>
          </p:cNvPr>
          <p:cNvPicPr>
            <a:picLocks noChangeAspect="1"/>
          </p:cNvPicPr>
          <p:nvPr/>
        </p:nvPicPr>
        <p:blipFill>
          <a:blip r:embed="rId14" cstate="print">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8492050" y="1305272"/>
            <a:ext cx="395536" cy="395536"/>
          </a:xfrm>
          <a:prstGeom prst="rect">
            <a:avLst/>
          </a:prstGeom>
        </p:spPr>
      </p:pic>
      <p:pic>
        <p:nvPicPr>
          <p:cNvPr id="1026" name="Picture 2" descr="Vector illustration black silhouette of spring icon isolated on ...">
            <a:extLst>
              <a:ext uri="{FF2B5EF4-FFF2-40B4-BE49-F238E27FC236}">
                <a16:creationId xmlns:a16="http://schemas.microsoft.com/office/drawing/2014/main" id="{68462F73-7D97-4F0B-A46B-C26968AC938A}"/>
              </a:ext>
            </a:extLst>
          </p:cNvPr>
          <p:cNvPicPr>
            <a:picLocks noChangeAspect="1" noChangeArrowheads="1"/>
          </p:cNvPicPr>
          <p:nvPr/>
        </p:nvPicPr>
        <p:blipFill rotWithShape="1">
          <a:blip r:embed="rId16" cstate="print">
            <a:clrChange>
              <a:clrFrom>
                <a:srgbClr val="FFFFFF"/>
              </a:clrFrom>
              <a:clrTo>
                <a:srgbClr val="FFFFFF">
                  <a:alpha val="0"/>
                </a:srgbClr>
              </a:clrTo>
            </a:clrChange>
            <a:duotone>
              <a:schemeClr val="accent4">
                <a:shade val="45000"/>
                <a:satMod val="135000"/>
              </a:schemeClr>
              <a:prstClr val="white"/>
            </a:duotone>
            <a:extLst>
              <a:ext uri="{28A0092B-C50C-407E-A947-70E740481C1C}">
                <a14:useLocalDpi xmlns:a14="http://schemas.microsoft.com/office/drawing/2010/main" val="0"/>
              </a:ext>
            </a:extLst>
          </a:blip>
          <a:srcRect/>
          <a:stretch/>
        </p:blipFill>
        <p:spPr bwMode="auto">
          <a:xfrm rot="2647531">
            <a:off x="8724029" y="2709050"/>
            <a:ext cx="240162" cy="74343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69046E77-D41D-4859-AFCC-4953288F9A01}"/>
              </a:ext>
            </a:extLst>
          </p:cNvPr>
          <p:cNvSpPr txBox="1"/>
          <p:nvPr/>
        </p:nvSpPr>
        <p:spPr>
          <a:xfrm>
            <a:off x="6532416" y="1340768"/>
            <a:ext cx="556955" cy="288032"/>
          </a:xfrm>
          <a:prstGeom prst="rect">
            <a:avLst/>
          </a:prstGeom>
          <a:solidFill>
            <a:srgbClr val="FF0000"/>
          </a:solidFill>
        </p:spPr>
        <p:txBody>
          <a:bodyPr wrap="square" rtlCol="0">
            <a:spAutoFit/>
          </a:bodyPr>
          <a:lstStyle/>
          <a:p>
            <a:r>
              <a:rPr lang="en-GB" sz="1200" dirty="0">
                <a:solidFill>
                  <a:schemeClr val="bg1"/>
                </a:solidFill>
              </a:rPr>
              <a:t>Learn</a:t>
            </a:r>
          </a:p>
        </p:txBody>
      </p:sp>
      <p:sp>
        <p:nvSpPr>
          <p:cNvPr id="23" name="TextBox 22">
            <a:extLst>
              <a:ext uri="{FF2B5EF4-FFF2-40B4-BE49-F238E27FC236}">
                <a16:creationId xmlns:a16="http://schemas.microsoft.com/office/drawing/2014/main" id="{26F36694-DD7C-4ED9-AABF-ACE3955D9579}"/>
              </a:ext>
            </a:extLst>
          </p:cNvPr>
          <p:cNvSpPr txBox="1"/>
          <p:nvPr/>
        </p:nvSpPr>
        <p:spPr>
          <a:xfrm>
            <a:off x="5778465" y="2663334"/>
            <a:ext cx="734109" cy="261610"/>
          </a:xfrm>
          <a:prstGeom prst="rect">
            <a:avLst/>
          </a:prstGeom>
          <a:solidFill>
            <a:srgbClr val="33CC33"/>
          </a:solidFill>
        </p:spPr>
        <p:txBody>
          <a:bodyPr wrap="square" rtlCol="0">
            <a:spAutoFit/>
          </a:bodyPr>
          <a:lstStyle/>
          <a:p>
            <a:r>
              <a:rPr lang="en-GB" sz="1100" dirty="0">
                <a:solidFill>
                  <a:schemeClr val="bg1"/>
                </a:solidFill>
              </a:rPr>
              <a:t>On Sheet</a:t>
            </a:r>
          </a:p>
        </p:txBody>
      </p:sp>
      <p:sp>
        <p:nvSpPr>
          <p:cNvPr id="25" name="TextBox 24">
            <a:extLst>
              <a:ext uri="{FF2B5EF4-FFF2-40B4-BE49-F238E27FC236}">
                <a16:creationId xmlns:a16="http://schemas.microsoft.com/office/drawing/2014/main" id="{150BB731-5F3F-4799-8413-3C4186F3C30F}"/>
              </a:ext>
            </a:extLst>
          </p:cNvPr>
          <p:cNvSpPr txBox="1"/>
          <p:nvPr/>
        </p:nvSpPr>
        <p:spPr>
          <a:xfrm>
            <a:off x="1146456" y="3652972"/>
            <a:ext cx="556955" cy="288032"/>
          </a:xfrm>
          <a:prstGeom prst="rect">
            <a:avLst/>
          </a:prstGeom>
          <a:solidFill>
            <a:srgbClr val="FF0000"/>
          </a:solidFill>
        </p:spPr>
        <p:txBody>
          <a:bodyPr wrap="square" rtlCol="0">
            <a:spAutoFit/>
          </a:bodyPr>
          <a:lstStyle/>
          <a:p>
            <a:r>
              <a:rPr lang="en-GB" sz="1200" dirty="0">
                <a:solidFill>
                  <a:schemeClr val="bg1"/>
                </a:solidFill>
              </a:rPr>
              <a:t>Learn</a:t>
            </a:r>
          </a:p>
        </p:txBody>
      </p:sp>
      <p:grpSp>
        <p:nvGrpSpPr>
          <p:cNvPr id="42" name="Group 41">
            <a:extLst>
              <a:ext uri="{FF2B5EF4-FFF2-40B4-BE49-F238E27FC236}">
                <a16:creationId xmlns:a16="http://schemas.microsoft.com/office/drawing/2014/main" id="{C1A92FAE-F39F-4903-AF00-A35A480A1D28}"/>
              </a:ext>
            </a:extLst>
          </p:cNvPr>
          <p:cNvGrpSpPr/>
          <p:nvPr/>
        </p:nvGrpSpPr>
        <p:grpSpPr>
          <a:xfrm>
            <a:off x="6300452" y="2731970"/>
            <a:ext cx="851865" cy="697030"/>
            <a:chOff x="4522631" y="3531618"/>
            <a:chExt cx="851865" cy="697030"/>
          </a:xfrm>
        </p:grpSpPr>
        <p:grpSp>
          <p:nvGrpSpPr>
            <p:cNvPr id="43" name="Group 42">
              <a:extLst>
                <a:ext uri="{FF2B5EF4-FFF2-40B4-BE49-F238E27FC236}">
                  <a16:creationId xmlns:a16="http://schemas.microsoft.com/office/drawing/2014/main" id="{2F419607-F7C8-4E52-9E77-CA363ADB6A52}"/>
                </a:ext>
              </a:extLst>
            </p:cNvPr>
            <p:cNvGrpSpPr/>
            <p:nvPr/>
          </p:nvGrpSpPr>
          <p:grpSpPr>
            <a:xfrm>
              <a:off x="4522631" y="3531618"/>
              <a:ext cx="851865" cy="697030"/>
              <a:chOff x="4522631" y="3531618"/>
              <a:chExt cx="851865" cy="697030"/>
            </a:xfrm>
          </p:grpSpPr>
          <p:sp>
            <p:nvSpPr>
              <p:cNvPr id="47" name="Isosceles Triangle 46">
                <a:extLst>
                  <a:ext uri="{FF2B5EF4-FFF2-40B4-BE49-F238E27FC236}">
                    <a16:creationId xmlns:a16="http://schemas.microsoft.com/office/drawing/2014/main" id="{13CE425B-7C15-465F-9F64-335B2786D85A}"/>
                  </a:ext>
                </a:extLst>
              </p:cNvPr>
              <p:cNvSpPr/>
              <p:nvPr/>
            </p:nvSpPr>
            <p:spPr>
              <a:xfrm>
                <a:off x="4522631" y="3531618"/>
                <a:ext cx="851865" cy="697030"/>
              </a:xfrm>
              <a:prstGeom prst="triangle">
                <a:avLst/>
              </a:prstGeom>
              <a:noFill/>
              <a:ln>
                <a:solidFill>
                  <a:srgbClr val="FF6600"/>
                </a:solidFill>
              </a:ln>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solidFill>
                    <a:srgbClr val="660066"/>
                  </a:solidFill>
                </a:endParaRPr>
              </a:p>
            </p:txBody>
          </p:sp>
          <p:cxnSp>
            <p:nvCxnSpPr>
              <p:cNvPr id="48" name="Straight Connector 47">
                <a:extLst>
                  <a:ext uri="{FF2B5EF4-FFF2-40B4-BE49-F238E27FC236}">
                    <a16:creationId xmlns:a16="http://schemas.microsoft.com/office/drawing/2014/main" id="{AC6429B8-4607-4472-8492-F18CCF70DCEA}"/>
                  </a:ext>
                </a:extLst>
              </p:cNvPr>
              <p:cNvCxnSpPr>
                <a:stCxn id="47" idx="1"/>
                <a:endCxn id="47" idx="5"/>
              </p:cNvCxnSpPr>
              <p:nvPr/>
            </p:nvCxnSpPr>
            <p:spPr>
              <a:xfrm>
                <a:off x="4735597" y="3880133"/>
                <a:ext cx="425933" cy="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cxnSp>
            <p:nvCxnSpPr>
              <p:cNvPr id="49" name="Straight Connector 48">
                <a:extLst>
                  <a:ext uri="{FF2B5EF4-FFF2-40B4-BE49-F238E27FC236}">
                    <a16:creationId xmlns:a16="http://schemas.microsoft.com/office/drawing/2014/main" id="{D902B15C-FFE8-4462-8993-B03D20DF8EFA}"/>
                  </a:ext>
                </a:extLst>
              </p:cNvPr>
              <p:cNvCxnSpPr>
                <a:stCxn id="47" idx="3"/>
              </p:cNvCxnSpPr>
              <p:nvPr/>
            </p:nvCxnSpPr>
            <p:spPr>
              <a:xfrm flipV="1">
                <a:off x="4948564" y="3872388"/>
                <a:ext cx="7743" cy="35626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grpSp>
        <p:sp>
          <p:nvSpPr>
            <p:cNvPr id="44" name="TextBox 43">
              <a:extLst>
                <a:ext uri="{FF2B5EF4-FFF2-40B4-BE49-F238E27FC236}">
                  <a16:creationId xmlns:a16="http://schemas.microsoft.com/office/drawing/2014/main" id="{D4C2BAF9-BFE8-4A81-807B-57BCFBB1C942}"/>
                </a:ext>
              </a:extLst>
            </p:cNvPr>
            <p:cNvSpPr txBox="1"/>
            <p:nvPr/>
          </p:nvSpPr>
          <p:spPr>
            <a:xfrm>
              <a:off x="4785933" y="3624557"/>
              <a:ext cx="418189" cy="276999"/>
            </a:xfrm>
            <a:prstGeom prst="rect">
              <a:avLst/>
            </a:prstGeom>
            <a:noFill/>
          </p:spPr>
          <p:txBody>
            <a:bodyPr wrap="square" rtlCol="0">
              <a:spAutoFit/>
            </a:bodyPr>
            <a:lstStyle/>
            <a:p>
              <a:r>
                <a:rPr lang="en-US" sz="1200" dirty="0" err="1">
                  <a:solidFill>
                    <a:srgbClr val="660066"/>
                  </a:solidFill>
                </a:rPr>
                <a:t>E</a:t>
              </a:r>
              <a:r>
                <a:rPr lang="en-US" sz="1200" baseline="-25000" dirty="0" err="1">
                  <a:solidFill>
                    <a:srgbClr val="660066"/>
                  </a:solidFill>
                </a:rPr>
                <a:t>e</a:t>
              </a:r>
              <a:endParaRPr lang="en-US" sz="1200" baseline="-25000" dirty="0">
                <a:solidFill>
                  <a:srgbClr val="660066"/>
                </a:solidFill>
              </a:endParaRPr>
            </a:p>
          </p:txBody>
        </p:sp>
        <p:sp>
          <p:nvSpPr>
            <p:cNvPr id="45" name="TextBox 44">
              <a:extLst>
                <a:ext uri="{FF2B5EF4-FFF2-40B4-BE49-F238E27FC236}">
                  <a16:creationId xmlns:a16="http://schemas.microsoft.com/office/drawing/2014/main" id="{D359B6A0-AE28-4DAA-AADE-23461DBAD961}"/>
                </a:ext>
              </a:extLst>
            </p:cNvPr>
            <p:cNvSpPr txBox="1"/>
            <p:nvPr/>
          </p:nvSpPr>
          <p:spPr>
            <a:xfrm>
              <a:off x="4659536" y="3916363"/>
              <a:ext cx="418189" cy="276999"/>
            </a:xfrm>
            <a:prstGeom prst="rect">
              <a:avLst/>
            </a:prstGeom>
            <a:noFill/>
          </p:spPr>
          <p:txBody>
            <a:bodyPr wrap="square" rtlCol="0">
              <a:spAutoFit/>
            </a:bodyPr>
            <a:lstStyle/>
            <a:p>
              <a:r>
                <a:rPr lang="en-US" sz="1200" dirty="0">
                  <a:solidFill>
                    <a:srgbClr val="660066"/>
                  </a:solidFill>
                </a:rPr>
                <a:t>½k</a:t>
              </a:r>
            </a:p>
          </p:txBody>
        </p:sp>
        <p:sp>
          <p:nvSpPr>
            <p:cNvPr id="46" name="TextBox 45">
              <a:extLst>
                <a:ext uri="{FF2B5EF4-FFF2-40B4-BE49-F238E27FC236}">
                  <a16:creationId xmlns:a16="http://schemas.microsoft.com/office/drawing/2014/main" id="{3215F802-4938-4038-B0E8-DE0F06798B37}"/>
                </a:ext>
              </a:extLst>
            </p:cNvPr>
            <p:cNvSpPr txBox="1"/>
            <p:nvPr/>
          </p:nvSpPr>
          <p:spPr>
            <a:xfrm>
              <a:off x="4951341" y="3913282"/>
              <a:ext cx="418189" cy="276999"/>
            </a:xfrm>
            <a:prstGeom prst="rect">
              <a:avLst/>
            </a:prstGeom>
            <a:noFill/>
          </p:spPr>
          <p:txBody>
            <a:bodyPr wrap="square" rtlCol="0">
              <a:spAutoFit/>
            </a:bodyPr>
            <a:lstStyle/>
            <a:p>
              <a:r>
                <a:rPr lang="en-US" sz="1200" dirty="0">
                  <a:solidFill>
                    <a:srgbClr val="660066"/>
                  </a:solidFill>
                </a:rPr>
                <a:t>e</a:t>
              </a:r>
              <a:r>
                <a:rPr lang="en-US" sz="1200" baseline="30000" dirty="0">
                  <a:solidFill>
                    <a:srgbClr val="660066"/>
                  </a:solidFill>
                </a:rPr>
                <a:t>2</a:t>
              </a:r>
            </a:p>
          </p:txBody>
        </p:sp>
      </p:grpSp>
      <p:grpSp>
        <p:nvGrpSpPr>
          <p:cNvPr id="50" name="Group 49">
            <a:extLst>
              <a:ext uri="{FF2B5EF4-FFF2-40B4-BE49-F238E27FC236}">
                <a16:creationId xmlns:a16="http://schemas.microsoft.com/office/drawing/2014/main" id="{62309C17-DA5B-46E5-8C74-490A304BAE55}"/>
              </a:ext>
            </a:extLst>
          </p:cNvPr>
          <p:cNvGrpSpPr/>
          <p:nvPr/>
        </p:nvGrpSpPr>
        <p:grpSpPr>
          <a:xfrm>
            <a:off x="5897388" y="1291810"/>
            <a:ext cx="851865" cy="697030"/>
            <a:chOff x="4522631" y="3531618"/>
            <a:chExt cx="851865" cy="697030"/>
          </a:xfrm>
        </p:grpSpPr>
        <p:grpSp>
          <p:nvGrpSpPr>
            <p:cNvPr id="51" name="Group 50">
              <a:extLst>
                <a:ext uri="{FF2B5EF4-FFF2-40B4-BE49-F238E27FC236}">
                  <a16:creationId xmlns:a16="http://schemas.microsoft.com/office/drawing/2014/main" id="{A265AD3C-D9AD-4544-966D-A0BBDBB77800}"/>
                </a:ext>
              </a:extLst>
            </p:cNvPr>
            <p:cNvGrpSpPr/>
            <p:nvPr/>
          </p:nvGrpSpPr>
          <p:grpSpPr>
            <a:xfrm>
              <a:off x="4522631" y="3531618"/>
              <a:ext cx="851865" cy="697030"/>
              <a:chOff x="4522631" y="3531618"/>
              <a:chExt cx="851865" cy="697030"/>
            </a:xfrm>
          </p:grpSpPr>
          <p:sp>
            <p:nvSpPr>
              <p:cNvPr id="55" name="Isosceles Triangle 54">
                <a:extLst>
                  <a:ext uri="{FF2B5EF4-FFF2-40B4-BE49-F238E27FC236}">
                    <a16:creationId xmlns:a16="http://schemas.microsoft.com/office/drawing/2014/main" id="{D049D640-E128-4E53-AC75-6373EB5255CD}"/>
                  </a:ext>
                </a:extLst>
              </p:cNvPr>
              <p:cNvSpPr/>
              <p:nvPr/>
            </p:nvSpPr>
            <p:spPr>
              <a:xfrm>
                <a:off x="4522631" y="3531618"/>
                <a:ext cx="851865" cy="697030"/>
              </a:xfrm>
              <a:prstGeom prst="triangle">
                <a:avLst/>
              </a:prstGeom>
              <a:noFill/>
              <a:ln>
                <a:solidFill>
                  <a:srgbClr val="FF6600"/>
                </a:solidFill>
              </a:ln>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solidFill>
                    <a:srgbClr val="660066"/>
                  </a:solidFill>
                </a:endParaRPr>
              </a:p>
            </p:txBody>
          </p:sp>
          <p:cxnSp>
            <p:nvCxnSpPr>
              <p:cNvPr id="56" name="Straight Connector 55">
                <a:extLst>
                  <a:ext uri="{FF2B5EF4-FFF2-40B4-BE49-F238E27FC236}">
                    <a16:creationId xmlns:a16="http://schemas.microsoft.com/office/drawing/2014/main" id="{F2E6DBE3-27EF-4D73-A18F-3BE77F459831}"/>
                  </a:ext>
                </a:extLst>
              </p:cNvPr>
              <p:cNvCxnSpPr>
                <a:stCxn id="55" idx="1"/>
                <a:endCxn id="55" idx="5"/>
              </p:cNvCxnSpPr>
              <p:nvPr/>
            </p:nvCxnSpPr>
            <p:spPr>
              <a:xfrm>
                <a:off x="4735597" y="3880133"/>
                <a:ext cx="425933" cy="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cxnSp>
            <p:nvCxnSpPr>
              <p:cNvPr id="57" name="Straight Connector 56">
                <a:extLst>
                  <a:ext uri="{FF2B5EF4-FFF2-40B4-BE49-F238E27FC236}">
                    <a16:creationId xmlns:a16="http://schemas.microsoft.com/office/drawing/2014/main" id="{E6C6339B-DB71-40EA-9901-D496929A8AC1}"/>
                  </a:ext>
                </a:extLst>
              </p:cNvPr>
              <p:cNvCxnSpPr>
                <a:stCxn id="55" idx="3"/>
              </p:cNvCxnSpPr>
              <p:nvPr/>
            </p:nvCxnSpPr>
            <p:spPr>
              <a:xfrm flipV="1">
                <a:off x="4948564" y="3872388"/>
                <a:ext cx="7743" cy="35626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grpSp>
        <p:sp>
          <p:nvSpPr>
            <p:cNvPr id="52" name="TextBox 51">
              <a:extLst>
                <a:ext uri="{FF2B5EF4-FFF2-40B4-BE49-F238E27FC236}">
                  <a16:creationId xmlns:a16="http://schemas.microsoft.com/office/drawing/2014/main" id="{935F848C-3076-45F8-9B12-036D37E4743E}"/>
                </a:ext>
              </a:extLst>
            </p:cNvPr>
            <p:cNvSpPr txBox="1"/>
            <p:nvPr/>
          </p:nvSpPr>
          <p:spPr>
            <a:xfrm>
              <a:off x="4785933" y="3624557"/>
              <a:ext cx="418189" cy="276999"/>
            </a:xfrm>
            <a:prstGeom prst="rect">
              <a:avLst/>
            </a:prstGeom>
            <a:noFill/>
          </p:spPr>
          <p:txBody>
            <a:bodyPr wrap="square" rtlCol="0">
              <a:spAutoFit/>
            </a:bodyPr>
            <a:lstStyle/>
            <a:p>
              <a:r>
                <a:rPr lang="en-US" sz="1200" dirty="0" err="1">
                  <a:solidFill>
                    <a:srgbClr val="660066"/>
                  </a:solidFill>
                </a:rPr>
                <a:t>E</a:t>
              </a:r>
              <a:r>
                <a:rPr lang="en-US" sz="1200" baseline="-25000" dirty="0" err="1">
                  <a:solidFill>
                    <a:srgbClr val="660066"/>
                  </a:solidFill>
                </a:rPr>
                <a:t>k</a:t>
              </a:r>
              <a:endParaRPr lang="en-US" sz="1200" baseline="-25000" dirty="0">
                <a:solidFill>
                  <a:srgbClr val="660066"/>
                </a:solidFill>
              </a:endParaRPr>
            </a:p>
          </p:txBody>
        </p:sp>
        <p:sp>
          <p:nvSpPr>
            <p:cNvPr id="53" name="TextBox 52">
              <a:extLst>
                <a:ext uri="{FF2B5EF4-FFF2-40B4-BE49-F238E27FC236}">
                  <a16:creationId xmlns:a16="http://schemas.microsoft.com/office/drawing/2014/main" id="{C4EF95BC-8D5D-4710-82B7-DDCC44B02721}"/>
                </a:ext>
              </a:extLst>
            </p:cNvPr>
            <p:cNvSpPr txBox="1"/>
            <p:nvPr/>
          </p:nvSpPr>
          <p:spPr>
            <a:xfrm>
              <a:off x="4615559" y="3906266"/>
              <a:ext cx="418189" cy="276999"/>
            </a:xfrm>
            <a:prstGeom prst="rect">
              <a:avLst/>
            </a:prstGeom>
            <a:noFill/>
          </p:spPr>
          <p:txBody>
            <a:bodyPr wrap="square" rtlCol="0">
              <a:spAutoFit/>
            </a:bodyPr>
            <a:lstStyle/>
            <a:p>
              <a:r>
                <a:rPr lang="en-US" sz="1200" dirty="0">
                  <a:solidFill>
                    <a:srgbClr val="660066"/>
                  </a:solidFill>
                </a:rPr>
                <a:t>½m</a:t>
              </a:r>
            </a:p>
          </p:txBody>
        </p:sp>
        <p:sp>
          <p:nvSpPr>
            <p:cNvPr id="54" name="TextBox 53">
              <a:extLst>
                <a:ext uri="{FF2B5EF4-FFF2-40B4-BE49-F238E27FC236}">
                  <a16:creationId xmlns:a16="http://schemas.microsoft.com/office/drawing/2014/main" id="{EA489C9F-69B2-4E0E-8758-EA70D62E1B15}"/>
                </a:ext>
              </a:extLst>
            </p:cNvPr>
            <p:cNvSpPr txBox="1"/>
            <p:nvPr/>
          </p:nvSpPr>
          <p:spPr>
            <a:xfrm>
              <a:off x="4951341" y="3913282"/>
              <a:ext cx="418189" cy="276999"/>
            </a:xfrm>
            <a:prstGeom prst="rect">
              <a:avLst/>
            </a:prstGeom>
            <a:noFill/>
          </p:spPr>
          <p:txBody>
            <a:bodyPr wrap="square" rtlCol="0">
              <a:spAutoFit/>
            </a:bodyPr>
            <a:lstStyle/>
            <a:p>
              <a:r>
                <a:rPr lang="en-US" sz="1200" dirty="0">
                  <a:solidFill>
                    <a:srgbClr val="660066"/>
                  </a:solidFill>
                </a:rPr>
                <a:t>v</a:t>
              </a:r>
              <a:r>
                <a:rPr lang="en-US" sz="1200" baseline="30000" dirty="0">
                  <a:solidFill>
                    <a:srgbClr val="660066"/>
                  </a:solidFill>
                </a:rPr>
                <a:t>2</a:t>
              </a:r>
            </a:p>
          </p:txBody>
        </p:sp>
      </p:grpSp>
      <p:sp>
        <p:nvSpPr>
          <p:cNvPr id="7" name="TextBox 6">
            <a:extLst>
              <a:ext uri="{FF2B5EF4-FFF2-40B4-BE49-F238E27FC236}">
                <a16:creationId xmlns:a16="http://schemas.microsoft.com/office/drawing/2014/main" id="{E2923754-F31C-4092-B7D3-25B3CA124581}"/>
              </a:ext>
            </a:extLst>
          </p:cNvPr>
          <p:cNvSpPr txBox="1"/>
          <p:nvPr/>
        </p:nvSpPr>
        <p:spPr>
          <a:xfrm>
            <a:off x="2332296" y="1783849"/>
            <a:ext cx="851865" cy="276999"/>
          </a:xfrm>
          <a:prstGeom prst="rect">
            <a:avLst/>
          </a:prstGeom>
          <a:noFill/>
        </p:spPr>
        <p:txBody>
          <a:bodyPr wrap="square" rtlCol="0">
            <a:spAutoFit/>
          </a:bodyPr>
          <a:lstStyle/>
          <a:p>
            <a:r>
              <a:rPr lang="en-GB" sz="1200" dirty="0">
                <a:solidFill>
                  <a:schemeClr val="accent1"/>
                </a:solidFill>
              </a:rPr>
              <a:t>Joules (J)</a:t>
            </a:r>
          </a:p>
        </p:txBody>
      </p:sp>
      <p:sp>
        <p:nvSpPr>
          <p:cNvPr id="58" name="TextBox 57">
            <a:extLst>
              <a:ext uri="{FF2B5EF4-FFF2-40B4-BE49-F238E27FC236}">
                <a16:creationId xmlns:a16="http://schemas.microsoft.com/office/drawing/2014/main" id="{BF904393-8552-4EBF-918E-D0B256394EF7}"/>
              </a:ext>
            </a:extLst>
          </p:cNvPr>
          <p:cNvSpPr txBox="1"/>
          <p:nvPr/>
        </p:nvSpPr>
        <p:spPr>
          <a:xfrm>
            <a:off x="4205209" y="1796245"/>
            <a:ext cx="1734943" cy="276999"/>
          </a:xfrm>
          <a:prstGeom prst="rect">
            <a:avLst/>
          </a:prstGeom>
          <a:noFill/>
        </p:spPr>
        <p:txBody>
          <a:bodyPr wrap="square" rtlCol="0">
            <a:spAutoFit/>
          </a:bodyPr>
          <a:lstStyle/>
          <a:p>
            <a:r>
              <a:rPr lang="en-GB" sz="1200" dirty="0">
                <a:solidFill>
                  <a:schemeClr val="accent1"/>
                </a:solidFill>
              </a:rPr>
              <a:t>Meters per second (m/s)</a:t>
            </a:r>
          </a:p>
        </p:txBody>
      </p:sp>
      <p:sp>
        <p:nvSpPr>
          <p:cNvPr id="59" name="TextBox 58">
            <a:extLst>
              <a:ext uri="{FF2B5EF4-FFF2-40B4-BE49-F238E27FC236}">
                <a16:creationId xmlns:a16="http://schemas.microsoft.com/office/drawing/2014/main" id="{2D04DB7D-94AF-4583-9009-1A244EF8010C}"/>
              </a:ext>
            </a:extLst>
          </p:cNvPr>
          <p:cNvSpPr txBox="1"/>
          <p:nvPr/>
        </p:nvSpPr>
        <p:spPr>
          <a:xfrm>
            <a:off x="5075650" y="1320324"/>
            <a:ext cx="1222503" cy="276999"/>
          </a:xfrm>
          <a:prstGeom prst="rect">
            <a:avLst/>
          </a:prstGeom>
          <a:noFill/>
        </p:spPr>
        <p:txBody>
          <a:bodyPr wrap="square" rtlCol="0">
            <a:spAutoFit/>
          </a:bodyPr>
          <a:lstStyle/>
          <a:p>
            <a:r>
              <a:rPr lang="en-GB" sz="1200" dirty="0">
                <a:solidFill>
                  <a:schemeClr val="accent1"/>
                </a:solidFill>
              </a:rPr>
              <a:t>Kilograms  (kg)</a:t>
            </a:r>
          </a:p>
        </p:txBody>
      </p:sp>
      <p:cxnSp>
        <p:nvCxnSpPr>
          <p:cNvPr id="12" name="Straight Arrow Connector 11">
            <a:extLst>
              <a:ext uri="{FF2B5EF4-FFF2-40B4-BE49-F238E27FC236}">
                <a16:creationId xmlns:a16="http://schemas.microsoft.com/office/drawing/2014/main" id="{8081A8D6-D797-4111-9856-A9755CE7C188}"/>
              </a:ext>
            </a:extLst>
          </p:cNvPr>
          <p:cNvCxnSpPr>
            <a:cxnSpLocks/>
          </p:cNvCxnSpPr>
          <p:nvPr/>
        </p:nvCxnSpPr>
        <p:spPr>
          <a:xfrm flipH="1">
            <a:off x="4647862" y="1538877"/>
            <a:ext cx="1004258" cy="1519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50E17839-C98D-4C66-B762-241181761885}"/>
              </a:ext>
            </a:extLst>
          </p:cNvPr>
          <p:cNvCxnSpPr>
            <a:cxnSpLocks/>
          </p:cNvCxnSpPr>
          <p:nvPr/>
        </p:nvCxnSpPr>
        <p:spPr>
          <a:xfrm flipV="1">
            <a:off x="3006044" y="1866985"/>
            <a:ext cx="285976" cy="1218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C36A6497-06DC-41CC-A2F0-E4E4A175D22C}"/>
              </a:ext>
            </a:extLst>
          </p:cNvPr>
          <p:cNvCxnSpPr>
            <a:cxnSpLocks/>
          </p:cNvCxnSpPr>
          <p:nvPr/>
        </p:nvCxnSpPr>
        <p:spPr>
          <a:xfrm flipV="1">
            <a:off x="5033001" y="1805164"/>
            <a:ext cx="6191" cy="1113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1E015DC2-00E4-4BCB-9FC8-2393F04ACAEB}"/>
              </a:ext>
            </a:extLst>
          </p:cNvPr>
          <p:cNvCxnSpPr>
            <a:cxnSpLocks/>
          </p:cNvCxnSpPr>
          <p:nvPr/>
        </p:nvCxnSpPr>
        <p:spPr>
          <a:xfrm>
            <a:off x="2037633" y="3082680"/>
            <a:ext cx="711543" cy="605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9" name="TextBox 68">
            <a:extLst>
              <a:ext uri="{FF2B5EF4-FFF2-40B4-BE49-F238E27FC236}">
                <a16:creationId xmlns:a16="http://schemas.microsoft.com/office/drawing/2014/main" id="{7433FE43-0F4F-40E0-B20B-8237A9DB4378}"/>
              </a:ext>
            </a:extLst>
          </p:cNvPr>
          <p:cNvSpPr txBox="1"/>
          <p:nvPr/>
        </p:nvSpPr>
        <p:spPr>
          <a:xfrm>
            <a:off x="1340670" y="2953068"/>
            <a:ext cx="851864" cy="276999"/>
          </a:xfrm>
          <a:prstGeom prst="rect">
            <a:avLst/>
          </a:prstGeom>
          <a:noFill/>
        </p:spPr>
        <p:txBody>
          <a:bodyPr wrap="square" rtlCol="0">
            <a:spAutoFit/>
          </a:bodyPr>
          <a:lstStyle/>
          <a:p>
            <a:r>
              <a:rPr lang="en-GB" sz="1200" dirty="0">
                <a:solidFill>
                  <a:schemeClr val="accent1"/>
                </a:solidFill>
              </a:rPr>
              <a:t>Joules (J)</a:t>
            </a:r>
          </a:p>
        </p:txBody>
      </p:sp>
      <p:sp>
        <p:nvSpPr>
          <p:cNvPr id="70" name="TextBox 69">
            <a:extLst>
              <a:ext uri="{FF2B5EF4-FFF2-40B4-BE49-F238E27FC236}">
                <a16:creationId xmlns:a16="http://schemas.microsoft.com/office/drawing/2014/main" id="{D944C427-7A86-4BC5-A2E9-DD226217E6C5}"/>
              </a:ext>
            </a:extLst>
          </p:cNvPr>
          <p:cNvSpPr txBox="1"/>
          <p:nvPr/>
        </p:nvSpPr>
        <p:spPr>
          <a:xfrm>
            <a:off x="3054339" y="2788288"/>
            <a:ext cx="1838076" cy="276999"/>
          </a:xfrm>
          <a:prstGeom prst="rect">
            <a:avLst/>
          </a:prstGeom>
          <a:noFill/>
        </p:spPr>
        <p:txBody>
          <a:bodyPr wrap="square" rtlCol="0">
            <a:spAutoFit/>
          </a:bodyPr>
          <a:lstStyle/>
          <a:p>
            <a:r>
              <a:rPr lang="en-GB" sz="1200" dirty="0">
                <a:solidFill>
                  <a:schemeClr val="accent1"/>
                </a:solidFill>
              </a:rPr>
              <a:t>Newtons per meter (N/m)</a:t>
            </a:r>
          </a:p>
        </p:txBody>
      </p:sp>
      <p:sp>
        <p:nvSpPr>
          <p:cNvPr id="71" name="TextBox 70">
            <a:extLst>
              <a:ext uri="{FF2B5EF4-FFF2-40B4-BE49-F238E27FC236}">
                <a16:creationId xmlns:a16="http://schemas.microsoft.com/office/drawing/2014/main" id="{1AC4D418-A296-4104-9428-3CF6E6880FD1}"/>
              </a:ext>
            </a:extLst>
          </p:cNvPr>
          <p:cNvSpPr txBox="1"/>
          <p:nvPr/>
        </p:nvSpPr>
        <p:spPr>
          <a:xfrm>
            <a:off x="4836455" y="2788288"/>
            <a:ext cx="996480" cy="276999"/>
          </a:xfrm>
          <a:prstGeom prst="rect">
            <a:avLst/>
          </a:prstGeom>
          <a:noFill/>
        </p:spPr>
        <p:txBody>
          <a:bodyPr wrap="square" rtlCol="0">
            <a:spAutoFit/>
          </a:bodyPr>
          <a:lstStyle/>
          <a:p>
            <a:r>
              <a:rPr lang="en-GB" sz="1200" dirty="0">
                <a:solidFill>
                  <a:schemeClr val="accent1"/>
                </a:solidFill>
              </a:rPr>
              <a:t>meters (m)</a:t>
            </a:r>
          </a:p>
        </p:txBody>
      </p:sp>
      <p:cxnSp>
        <p:nvCxnSpPr>
          <p:cNvPr id="72" name="Straight Arrow Connector 71">
            <a:extLst>
              <a:ext uri="{FF2B5EF4-FFF2-40B4-BE49-F238E27FC236}">
                <a16:creationId xmlns:a16="http://schemas.microsoft.com/office/drawing/2014/main" id="{E37C8DC3-A718-4A32-B900-52A6046C521D}"/>
              </a:ext>
            </a:extLst>
          </p:cNvPr>
          <p:cNvCxnSpPr>
            <a:cxnSpLocks/>
          </p:cNvCxnSpPr>
          <p:nvPr/>
        </p:nvCxnSpPr>
        <p:spPr>
          <a:xfrm>
            <a:off x="3875742" y="3012575"/>
            <a:ext cx="728936" cy="1533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8425B3B4-4711-4E48-ABB7-9168514D1A74}"/>
              </a:ext>
            </a:extLst>
          </p:cNvPr>
          <p:cNvCxnSpPr>
            <a:cxnSpLocks/>
          </p:cNvCxnSpPr>
          <p:nvPr/>
        </p:nvCxnSpPr>
        <p:spPr>
          <a:xfrm>
            <a:off x="5230369" y="3000679"/>
            <a:ext cx="605944" cy="1652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3" name="TextBox 92">
            <a:extLst>
              <a:ext uri="{FF2B5EF4-FFF2-40B4-BE49-F238E27FC236}">
                <a16:creationId xmlns:a16="http://schemas.microsoft.com/office/drawing/2014/main" id="{6709134F-CE9C-4F4E-BB27-4DFC01D94CC1}"/>
              </a:ext>
            </a:extLst>
          </p:cNvPr>
          <p:cNvSpPr txBox="1"/>
          <p:nvPr/>
        </p:nvSpPr>
        <p:spPr>
          <a:xfrm>
            <a:off x="2365948" y="3561231"/>
            <a:ext cx="1222503" cy="276999"/>
          </a:xfrm>
          <a:prstGeom prst="rect">
            <a:avLst/>
          </a:prstGeom>
          <a:noFill/>
        </p:spPr>
        <p:txBody>
          <a:bodyPr wrap="square" rtlCol="0">
            <a:spAutoFit/>
          </a:bodyPr>
          <a:lstStyle/>
          <a:p>
            <a:r>
              <a:rPr lang="en-GB" sz="1200" dirty="0">
                <a:solidFill>
                  <a:schemeClr val="accent1"/>
                </a:solidFill>
              </a:rPr>
              <a:t>Kilograms  (kg)</a:t>
            </a:r>
          </a:p>
        </p:txBody>
      </p:sp>
      <p:sp>
        <p:nvSpPr>
          <p:cNvPr id="94" name="TextBox 93">
            <a:extLst>
              <a:ext uri="{FF2B5EF4-FFF2-40B4-BE49-F238E27FC236}">
                <a16:creationId xmlns:a16="http://schemas.microsoft.com/office/drawing/2014/main" id="{0C7401B5-80FD-42B3-9CD7-0EBF2E544E10}"/>
              </a:ext>
            </a:extLst>
          </p:cNvPr>
          <p:cNvSpPr txBox="1"/>
          <p:nvPr/>
        </p:nvSpPr>
        <p:spPr>
          <a:xfrm>
            <a:off x="3440379" y="3561231"/>
            <a:ext cx="2040640" cy="276999"/>
          </a:xfrm>
          <a:prstGeom prst="rect">
            <a:avLst/>
          </a:prstGeom>
          <a:noFill/>
        </p:spPr>
        <p:txBody>
          <a:bodyPr wrap="square" rtlCol="0">
            <a:spAutoFit/>
          </a:bodyPr>
          <a:lstStyle/>
          <a:p>
            <a:r>
              <a:rPr lang="en-GB" sz="1200" dirty="0">
                <a:solidFill>
                  <a:schemeClr val="accent1"/>
                </a:solidFill>
              </a:rPr>
              <a:t>Newtons per Kilogram (N/kg)</a:t>
            </a:r>
          </a:p>
        </p:txBody>
      </p:sp>
      <p:sp>
        <p:nvSpPr>
          <p:cNvPr id="95" name="TextBox 94">
            <a:extLst>
              <a:ext uri="{FF2B5EF4-FFF2-40B4-BE49-F238E27FC236}">
                <a16:creationId xmlns:a16="http://schemas.microsoft.com/office/drawing/2014/main" id="{05B860E4-A66E-4940-B992-9359F103D33B}"/>
              </a:ext>
            </a:extLst>
          </p:cNvPr>
          <p:cNvSpPr txBox="1"/>
          <p:nvPr/>
        </p:nvSpPr>
        <p:spPr>
          <a:xfrm>
            <a:off x="5410783" y="3553130"/>
            <a:ext cx="996480" cy="276999"/>
          </a:xfrm>
          <a:prstGeom prst="rect">
            <a:avLst/>
          </a:prstGeom>
          <a:noFill/>
        </p:spPr>
        <p:txBody>
          <a:bodyPr wrap="square" rtlCol="0">
            <a:spAutoFit/>
          </a:bodyPr>
          <a:lstStyle/>
          <a:p>
            <a:r>
              <a:rPr lang="en-GB" sz="1200" dirty="0">
                <a:solidFill>
                  <a:schemeClr val="accent1"/>
                </a:solidFill>
              </a:rPr>
              <a:t>meters (m)</a:t>
            </a:r>
          </a:p>
        </p:txBody>
      </p:sp>
      <p:sp>
        <p:nvSpPr>
          <p:cNvPr id="96" name="TextBox 95">
            <a:extLst>
              <a:ext uri="{FF2B5EF4-FFF2-40B4-BE49-F238E27FC236}">
                <a16:creationId xmlns:a16="http://schemas.microsoft.com/office/drawing/2014/main" id="{F0FAC540-BB4A-4CB3-9510-0E7B0EA45ABA}"/>
              </a:ext>
            </a:extLst>
          </p:cNvPr>
          <p:cNvSpPr txBox="1"/>
          <p:nvPr/>
        </p:nvSpPr>
        <p:spPr>
          <a:xfrm>
            <a:off x="1705684" y="3574601"/>
            <a:ext cx="851865" cy="276999"/>
          </a:xfrm>
          <a:prstGeom prst="rect">
            <a:avLst/>
          </a:prstGeom>
          <a:noFill/>
        </p:spPr>
        <p:txBody>
          <a:bodyPr wrap="square" rtlCol="0">
            <a:spAutoFit/>
          </a:bodyPr>
          <a:lstStyle/>
          <a:p>
            <a:r>
              <a:rPr lang="en-GB" sz="1200" dirty="0">
                <a:solidFill>
                  <a:schemeClr val="accent1"/>
                </a:solidFill>
              </a:rPr>
              <a:t>Joules (J)</a:t>
            </a:r>
          </a:p>
        </p:txBody>
      </p:sp>
      <p:cxnSp>
        <p:nvCxnSpPr>
          <p:cNvPr id="97" name="Straight Arrow Connector 96">
            <a:extLst>
              <a:ext uri="{FF2B5EF4-FFF2-40B4-BE49-F238E27FC236}">
                <a16:creationId xmlns:a16="http://schemas.microsoft.com/office/drawing/2014/main" id="{68FEE613-2A23-48EE-98BF-6FFC8304942E}"/>
              </a:ext>
            </a:extLst>
          </p:cNvPr>
          <p:cNvCxnSpPr>
            <a:cxnSpLocks/>
          </p:cNvCxnSpPr>
          <p:nvPr/>
        </p:nvCxnSpPr>
        <p:spPr>
          <a:xfrm flipH="1">
            <a:off x="4329829" y="3775143"/>
            <a:ext cx="99183" cy="1658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2740D146-E54C-48BE-A506-19D70758F5B5}"/>
              </a:ext>
            </a:extLst>
          </p:cNvPr>
          <p:cNvCxnSpPr>
            <a:cxnSpLocks/>
          </p:cNvCxnSpPr>
          <p:nvPr/>
        </p:nvCxnSpPr>
        <p:spPr>
          <a:xfrm flipH="1">
            <a:off x="5713579" y="3770908"/>
            <a:ext cx="96819" cy="1116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9" name="Straight Arrow Connector 98">
            <a:extLst>
              <a:ext uri="{FF2B5EF4-FFF2-40B4-BE49-F238E27FC236}">
                <a16:creationId xmlns:a16="http://schemas.microsoft.com/office/drawing/2014/main" id="{CC157A12-9B22-4524-95C7-128A6D1678A1}"/>
              </a:ext>
            </a:extLst>
          </p:cNvPr>
          <p:cNvCxnSpPr>
            <a:cxnSpLocks/>
          </p:cNvCxnSpPr>
          <p:nvPr/>
        </p:nvCxnSpPr>
        <p:spPr>
          <a:xfrm>
            <a:off x="2863056" y="3780856"/>
            <a:ext cx="79309" cy="1344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0" name="Straight Arrow Connector 99">
            <a:extLst>
              <a:ext uri="{FF2B5EF4-FFF2-40B4-BE49-F238E27FC236}">
                <a16:creationId xmlns:a16="http://schemas.microsoft.com/office/drawing/2014/main" id="{79DDA710-8D10-4D2C-963E-195120DCD050}"/>
              </a:ext>
            </a:extLst>
          </p:cNvPr>
          <p:cNvCxnSpPr>
            <a:cxnSpLocks/>
          </p:cNvCxnSpPr>
          <p:nvPr/>
        </p:nvCxnSpPr>
        <p:spPr>
          <a:xfrm>
            <a:off x="1979712" y="3814116"/>
            <a:ext cx="317573" cy="6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5" name="TextBox 104">
            <a:extLst>
              <a:ext uri="{FF2B5EF4-FFF2-40B4-BE49-F238E27FC236}">
                <a16:creationId xmlns:a16="http://schemas.microsoft.com/office/drawing/2014/main" id="{F0C08FCE-4D9B-4C8E-A586-C096AE5B532C}"/>
              </a:ext>
            </a:extLst>
          </p:cNvPr>
          <p:cNvSpPr txBox="1"/>
          <p:nvPr/>
        </p:nvSpPr>
        <p:spPr>
          <a:xfrm>
            <a:off x="2226959" y="2425789"/>
            <a:ext cx="1369783" cy="276999"/>
          </a:xfrm>
          <a:prstGeom prst="rect">
            <a:avLst/>
          </a:prstGeom>
          <a:noFill/>
        </p:spPr>
        <p:txBody>
          <a:bodyPr wrap="square" rtlCol="0">
            <a:spAutoFit/>
          </a:bodyPr>
          <a:lstStyle/>
          <a:p>
            <a:r>
              <a:rPr lang="en-GB" sz="1200" dirty="0">
                <a:solidFill>
                  <a:schemeClr val="accent1"/>
                </a:solidFill>
              </a:rPr>
              <a:t>Kilograms   (kg)</a:t>
            </a:r>
          </a:p>
        </p:txBody>
      </p:sp>
      <p:sp>
        <p:nvSpPr>
          <p:cNvPr id="106" name="TextBox 105">
            <a:extLst>
              <a:ext uri="{FF2B5EF4-FFF2-40B4-BE49-F238E27FC236}">
                <a16:creationId xmlns:a16="http://schemas.microsoft.com/office/drawing/2014/main" id="{FEBCA3E1-887B-4533-8E8B-FD84406251BE}"/>
              </a:ext>
            </a:extLst>
          </p:cNvPr>
          <p:cNvSpPr txBox="1"/>
          <p:nvPr/>
        </p:nvSpPr>
        <p:spPr>
          <a:xfrm>
            <a:off x="1050607" y="2196873"/>
            <a:ext cx="851865" cy="276999"/>
          </a:xfrm>
          <a:prstGeom prst="rect">
            <a:avLst/>
          </a:prstGeom>
          <a:noFill/>
        </p:spPr>
        <p:txBody>
          <a:bodyPr wrap="square" rtlCol="0">
            <a:spAutoFit/>
          </a:bodyPr>
          <a:lstStyle/>
          <a:p>
            <a:r>
              <a:rPr lang="en-GB" sz="1200" dirty="0">
                <a:solidFill>
                  <a:schemeClr val="accent1"/>
                </a:solidFill>
              </a:rPr>
              <a:t>Joules (J)</a:t>
            </a:r>
          </a:p>
        </p:txBody>
      </p:sp>
      <p:sp>
        <p:nvSpPr>
          <p:cNvPr id="107" name="TextBox 106">
            <a:extLst>
              <a:ext uri="{FF2B5EF4-FFF2-40B4-BE49-F238E27FC236}">
                <a16:creationId xmlns:a16="http://schemas.microsoft.com/office/drawing/2014/main" id="{FB41DA1B-BCFE-4197-8B96-D8161EBE2210}"/>
              </a:ext>
            </a:extLst>
          </p:cNvPr>
          <p:cNvSpPr txBox="1"/>
          <p:nvPr/>
        </p:nvSpPr>
        <p:spPr>
          <a:xfrm>
            <a:off x="5033001" y="1997170"/>
            <a:ext cx="1404356" cy="276999"/>
          </a:xfrm>
          <a:prstGeom prst="rect">
            <a:avLst/>
          </a:prstGeom>
          <a:noFill/>
        </p:spPr>
        <p:txBody>
          <a:bodyPr wrap="square" rtlCol="0">
            <a:spAutoFit/>
          </a:bodyPr>
          <a:lstStyle/>
          <a:p>
            <a:r>
              <a:rPr lang="en-GB" sz="1200" dirty="0">
                <a:solidFill>
                  <a:schemeClr val="accent1"/>
                </a:solidFill>
              </a:rPr>
              <a:t>degrees Celsius (⁰C)</a:t>
            </a:r>
          </a:p>
        </p:txBody>
      </p:sp>
      <p:cxnSp>
        <p:nvCxnSpPr>
          <p:cNvPr id="108" name="Straight Arrow Connector 107">
            <a:extLst>
              <a:ext uri="{FF2B5EF4-FFF2-40B4-BE49-F238E27FC236}">
                <a16:creationId xmlns:a16="http://schemas.microsoft.com/office/drawing/2014/main" id="{9955A9AD-D62B-49C7-BA31-446DEFDB2C66}"/>
              </a:ext>
            </a:extLst>
          </p:cNvPr>
          <p:cNvCxnSpPr>
            <a:cxnSpLocks/>
          </p:cNvCxnSpPr>
          <p:nvPr/>
        </p:nvCxnSpPr>
        <p:spPr>
          <a:xfrm>
            <a:off x="5806125" y="2158248"/>
            <a:ext cx="4273" cy="23158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9" name="Straight Arrow Connector 108">
            <a:extLst>
              <a:ext uri="{FF2B5EF4-FFF2-40B4-BE49-F238E27FC236}">
                <a16:creationId xmlns:a16="http://schemas.microsoft.com/office/drawing/2014/main" id="{6458583F-BCD3-4EE9-A499-F05E30DA9014}"/>
              </a:ext>
            </a:extLst>
          </p:cNvPr>
          <p:cNvCxnSpPr>
            <a:cxnSpLocks/>
          </p:cNvCxnSpPr>
          <p:nvPr/>
        </p:nvCxnSpPr>
        <p:spPr>
          <a:xfrm>
            <a:off x="1714843" y="2318326"/>
            <a:ext cx="428045" cy="935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0" name="Straight Arrow Connector 109">
            <a:extLst>
              <a:ext uri="{FF2B5EF4-FFF2-40B4-BE49-F238E27FC236}">
                <a16:creationId xmlns:a16="http://schemas.microsoft.com/office/drawing/2014/main" id="{BA80E44E-8FFF-4E46-8AE1-F5F58E030040}"/>
              </a:ext>
            </a:extLst>
          </p:cNvPr>
          <p:cNvCxnSpPr>
            <a:cxnSpLocks/>
          </p:cNvCxnSpPr>
          <p:nvPr/>
        </p:nvCxnSpPr>
        <p:spPr>
          <a:xfrm flipH="1" flipV="1">
            <a:off x="2968016" y="2485690"/>
            <a:ext cx="19808" cy="1512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8" name="TextBox 77">
            <a:extLst>
              <a:ext uri="{FF2B5EF4-FFF2-40B4-BE49-F238E27FC236}">
                <a16:creationId xmlns:a16="http://schemas.microsoft.com/office/drawing/2014/main" id="{F0C08FCE-4D9B-4C8E-A586-C096AE5B532C}"/>
              </a:ext>
            </a:extLst>
          </p:cNvPr>
          <p:cNvSpPr txBox="1"/>
          <p:nvPr/>
        </p:nvSpPr>
        <p:spPr>
          <a:xfrm>
            <a:off x="3059959" y="2188912"/>
            <a:ext cx="2664169" cy="276999"/>
          </a:xfrm>
          <a:prstGeom prst="rect">
            <a:avLst/>
          </a:prstGeom>
          <a:noFill/>
        </p:spPr>
        <p:txBody>
          <a:bodyPr wrap="square" rtlCol="0">
            <a:spAutoFit/>
          </a:bodyPr>
          <a:lstStyle/>
          <a:p>
            <a:r>
              <a:rPr lang="en-GB" sz="1200" dirty="0">
                <a:solidFill>
                  <a:schemeClr val="accent1"/>
                </a:solidFill>
              </a:rPr>
              <a:t>Joules/kilogram degree Celsius (J/</a:t>
            </a:r>
            <a:r>
              <a:rPr lang="en-GB" sz="1200" dirty="0" err="1">
                <a:solidFill>
                  <a:schemeClr val="accent1"/>
                </a:solidFill>
              </a:rPr>
              <a:t>kg⁰C</a:t>
            </a:r>
            <a:r>
              <a:rPr lang="en-GB" sz="1200" dirty="0">
                <a:solidFill>
                  <a:schemeClr val="accent1"/>
                </a:solidFill>
              </a:rPr>
              <a:t>)</a:t>
            </a:r>
          </a:p>
        </p:txBody>
      </p:sp>
      <p:sp>
        <p:nvSpPr>
          <p:cNvPr id="82" name="TextBox 81">
            <a:extLst>
              <a:ext uri="{FF2B5EF4-FFF2-40B4-BE49-F238E27FC236}">
                <a16:creationId xmlns:a16="http://schemas.microsoft.com/office/drawing/2014/main" id="{26F36694-DD7C-4ED9-AABF-ACE3955D9579}"/>
              </a:ext>
            </a:extLst>
          </p:cNvPr>
          <p:cNvSpPr txBox="1"/>
          <p:nvPr/>
        </p:nvSpPr>
        <p:spPr>
          <a:xfrm>
            <a:off x="6387390" y="2060848"/>
            <a:ext cx="704890" cy="261610"/>
          </a:xfrm>
          <a:prstGeom prst="rect">
            <a:avLst/>
          </a:prstGeom>
          <a:solidFill>
            <a:srgbClr val="33CC33"/>
          </a:solidFill>
        </p:spPr>
        <p:txBody>
          <a:bodyPr wrap="square" rtlCol="0">
            <a:spAutoFit/>
          </a:bodyPr>
          <a:lstStyle/>
          <a:p>
            <a:r>
              <a:rPr lang="en-GB" sz="1100" dirty="0">
                <a:solidFill>
                  <a:schemeClr val="bg1"/>
                </a:solidFill>
              </a:rPr>
              <a:t>On Sheet</a:t>
            </a:r>
          </a:p>
        </p:txBody>
      </p:sp>
      <p:cxnSp>
        <p:nvCxnSpPr>
          <p:cNvPr id="83" name="Straight Arrow Connector 82">
            <a:extLst>
              <a:ext uri="{FF2B5EF4-FFF2-40B4-BE49-F238E27FC236}">
                <a16:creationId xmlns:a16="http://schemas.microsoft.com/office/drawing/2014/main" id="{9955A9AD-D62B-49C7-BA31-446DEFDB2C66}"/>
              </a:ext>
            </a:extLst>
          </p:cNvPr>
          <p:cNvCxnSpPr>
            <a:cxnSpLocks/>
          </p:cNvCxnSpPr>
          <p:nvPr/>
        </p:nvCxnSpPr>
        <p:spPr>
          <a:xfrm flipH="1">
            <a:off x="4030742" y="2358045"/>
            <a:ext cx="109210" cy="628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6" name="Picture 2" descr="Radioactive nuclear danger warning logo symbol Vector Image">
            <a:extLst>
              <a:ext uri="{FF2B5EF4-FFF2-40B4-BE49-F238E27FC236}">
                <a16:creationId xmlns:a16="http://schemas.microsoft.com/office/drawing/2014/main" id="{23C382E0-1C55-3574-30D4-73EC8F6C3D88}"/>
              </a:ext>
            </a:extLst>
          </p:cNvPr>
          <p:cNvPicPr>
            <a:picLocks noChangeAspect="1" noChangeArrowheads="1"/>
          </p:cNvPicPr>
          <p:nvPr/>
        </p:nvPicPr>
        <p:blipFill rotWithShape="1">
          <a:blip r:embed="rId17">
            <a:extLst>
              <a:ext uri="{28A0092B-C50C-407E-A947-70E740481C1C}">
                <a14:useLocalDpi xmlns:a14="http://schemas.microsoft.com/office/drawing/2010/main" val="0"/>
              </a:ext>
            </a:extLst>
          </a:blip>
          <a:srcRect l="15801" t="15247" r="16345" b="22198"/>
          <a:stretch/>
        </p:blipFill>
        <p:spPr bwMode="auto">
          <a:xfrm>
            <a:off x="8676456" y="6287103"/>
            <a:ext cx="440028" cy="438117"/>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a:extLst>
              <a:ext uri="{FF2B5EF4-FFF2-40B4-BE49-F238E27FC236}">
                <a16:creationId xmlns:a16="http://schemas.microsoft.com/office/drawing/2014/main" id="{03121443-A07E-F2D0-17E2-32CE37B95951}"/>
              </a:ext>
            </a:extLst>
          </p:cNvPr>
          <p:cNvSpPr/>
          <p:nvPr/>
        </p:nvSpPr>
        <p:spPr>
          <a:xfrm>
            <a:off x="5609744" y="15007"/>
            <a:ext cx="3534255" cy="646331"/>
          </a:xfrm>
          <a:prstGeom prst="rect">
            <a:avLst/>
          </a:prstGeom>
        </p:spPr>
        <p:txBody>
          <a:bodyPr wrap="square">
            <a:spAutoFit/>
          </a:bodyPr>
          <a:lstStyle/>
          <a:p>
            <a:r>
              <a:rPr lang="en-GB" sz="1200" dirty="0"/>
              <a:t>Energy is a means of working out if it is possible for something to happen.</a:t>
            </a:r>
          </a:p>
          <a:p>
            <a:r>
              <a:rPr lang="en-GB" sz="1200" dirty="0"/>
              <a:t>This means each store is linked to a calculation</a:t>
            </a:r>
            <a:endParaRPr lang="en-US" sz="1200" dirty="0"/>
          </a:p>
        </p:txBody>
      </p:sp>
    </p:spTree>
    <p:extLst>
      <p:ext uri="{BB962C8B-B14F-4D97-AF65-F5344CB8AC3E}">
        <p14:creationId xmlns:p14="http://schemas.microsoft.com/office/powerpoint/2010/main" val="3540949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 y="-1699"/>
            <a:ext cx="2890882" cy="523220"/>
          </a:xfrm>
          <a:prstGeom prst="rect">
            <a:avLst/>
          </a:prstGeom>
          <a:noFill/>
        </p:spPr>
        <p:txBody>
          <a:bodyPr wrap="square" rtlCol="0">
            <a:spAutoFit/>
          </a:bodyPr>
          <a:lstStyle/>
          <a:p>
            <a:pPr algn="ctr"/>
            <a:r>
              <a:rPr lang="en-GB" sz="2800" b="1" dirty="0">
                <a:cs typeface="Arial" panose="020B0604020202020204" pitchFamily="34" charset="0"/>
              </a:rPr>
              <a:t>Energy Transfers</a:t>
            </a:r>
          </a:p>
        </p:txBody>
      </p:sp>
      <p:sp>
        <p:nvSpPr>
          <p:cNvPr id="8" name="TextBox 7"/>
          <p:cNvSpPr txBox="1"/>
          <p:nvPr/>
        </p:nvSpPr>
        <p:spPr>
          <a:xfrm>
            <a:off x="0" y="364594"/>
            <a:ext cx="3136669" cy="400110"/>
          </a:xfrm>
          <a:prstGeom prst="rect">
            <a:avLst/>
          </a:prstGeom>
          <a:noFill/>
        </p:spPr>
        <p:txBody>
          <a:bodyPr wrap="square" rtlCol="0">
            <a:spAutoFit/>
          </a:bodyPr>
          <a:lstStyle/>
          <a:p>
            <a:r>
              <a:rPr lang="en-GB" sz="2000" dirty="0">
                <a:cs typeface="Arial" panose="020B0604020202020204" pitchFamily="34" charset="0"/>
              </a:rPr>
              <a:t>2. Types of energy transfer</a:t>
            </a:r>
          </a:p>
        </p:txBody>
      </p:sp>
      <p:graphicFrame>
        <p:nvGraphicFramePr>
          <p:cNvPr id="3" name="Table 2"/>
          <p:cNvGraphicFramePr>
            <a:graphicFrameLocks noGrp="1"/>
          </p:cNvGraphicFramePr>
          <p:nvPr>
            <p:extLst>
              <p:ext uri="{D42A27DB-BD31-4B8C-83A1-F6EECF244321}">
                <p14:modId xmlns:p14="http://schemas.microsoft.com/office/powerpoint/2010/main" val="1340111167"/>
              </p:ext>
            </p:extLst>
          </p:nvPr>
        </p:nvGraphicFramePr>
        <p:xfrm>
          <a:off x="6277884" y="614578"/>
          <a:ext cx="2857262" cy="6210065"/>
        </p:xfrm>
        <a:graphic>
          <a:graphicData uri="http://schemas.openxmlformats.org/drawingml/2006/table">
            <a:tbl>
              <a:tblPr firstRow="1" firstCol="1" bandRow="1">
                <a:tableStyleId>{5940675A-B579-460E-94D1-54222C63F5DA}</a:tableStyleId>
              </a:tblPr>
              <a:tblGrid>
                <a:gridCol w="2857262">
                  <a:extLst>
                    <a:ext uri="{9D8B030D-6E8A-4147-A177-3AD203B41FA5}">
                      <a16:colId xmlns:a16="http://schemas.microsoft.com/office/drawing/2014/main" val="35813553"/>
                    </a:ext>
                  </a:extLst>
                </a:gridCol>
              </a:tblGrid>
              <a:tr h="229748">
                <a:tc>
                  <a:txBody>
                    <a:bodyPr/>
                    <a:lstStyle/>
                    <a:p>
                      <a:pPr>
                        <a:lnSpc>
                          <a:spcPct val="100000"/>
                        </a:lnSpc>
                        <a:spcBef>
                          <a:spcPts val="200"/>
                        </a:spcBef>
                        <a:spcAft>
                          <a:spcPts val="200"/>
                        </a:spcAft>
                      </a:pPr>
                      <a:r>
                        <a:rPr lang="en-GB" sz="1400" b="1" dirty="0">
                          <a:solidFill>
                            <a:srgbClr val="C00000"/>
                          </a:solidFill>
                          <a:effectLst/>
                          <a:latin typeface="+mn-lt"/>
                          <a:ea typeface="Calibri" panose="020F0502020204030204" pitchFamily="34" charset="0"/>
                          <a:cs typeface="Arial" panose="020B0604020202020204" pitchFamily="34" charset="0"/>
                        </a:rPr>
                        <a:t>Conduction</a:t>
                      </a:r>
                    </a:p>
                  </a:txBody>
                  <a:tcPr marL="68580" marR="6858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29837705"/>
                  </a:ext>
                </a:extLst>
              </a:tr>
              <a:tr h="2538000">
                <a:tc>
                  <a:txBody>
                    <a:bodyPr/>
                    <a:lstStyle/>
                    <a:p>
                      <a:pPr marL="171450" indent="-171450">
                        <a:lnSpc>
                          <a:spcPct val="100000"/>
                        </a:lnSpc>
                        <a:spcBef>
                          <a:spcPts val="200"/>
                        </a:spcBef>
                        <a:spcAft>
                          <a:spcPts val="200"/>
                        </a:spcAft>
                        <a:buFont typeface="Arial" panose="020B0604020202020204" pitchFamily="34" charset="0"/>
                        <a:buChar char="•"/>
                      </a:pPr>
                      <a:r>
                        <a:rPr lang="en-GB" sz="1200" dirty="0">
                          <a:effectLst/>
                          <a:latin typeface="+mn-lt"/>
                          <a:ea typeface="Calibri" panose="020F0502020204030204" pitchFamily="34" charset="0"/>
                          <a:cs typeface="Arial" panose="020B0604020202020204" pitchFamily="34" charset="0"/>
                        </a:rPr>
                        <a:t>Happens in </a:t>
                      </a:r>
                      <a:r>
                        <a:rPr lang="en-GB" sz="1200" b="1" dirty="0">
                          <a:effectLst/>
                          <a:latin typeface="+mn-lt"/>
                          <a:ea typeface="Calibri" panose="020F0502020204030204" pitchFamily="34" charset="0"/>
                          <a:cs typeface="Arial" panose="020B0604020202020204" pitchFamily="34" charset="0"/>
                        </a:rPr>
                        <a:t>solids</a:t>
                      </a:r>
                      <a:r>
                        <a:rPr lang="en-GB" sz="1200" dirty="0">
                          <a:effectLst/>
                          <a:latin typeface="+mn-lt"/>
                          <a:ea typeface="Calibri" panose="020F0502020204030204" pitchFamily="34" charset="0"/>
                          <a:cs typeface="Arial" panose="020B0604020202020204" pitchFamily="34" charset="0"/>
                        </a:rPr>
                        <a:t>.</a:t>
                      </a:r>
                    </a:p>
                    <a:p>
                      <a:pPr marL="171450" indent="-171450">
                        <a:lnSpc>
                          <a:spcPct val="100000"/>
                        </a:lnSpc>
                        <a:spcBef>
                          <a:spcPts val="200"/>
                        </a:spcBef>
                        <a:spcAft>
                          <a:spcPts val="200"/>
                        </a:spcAft>
                        <a:buFont typeface="Arial" panose="020B0604020202020204" pitchFamily="34" charset="0"/>
                        <a:buChar char="•"/>
                      </a:pPr>
                      <a:r>
                        <a:rPr lang="en-GB" sz="1200" dirty="0">
                          <a:effectLst/>
                          <a:latin typeface="+mn-lt"/>
                          <a:ea typeface="Calibri" panose="020F0502020204030204" pitchFamily="34" charset="0"/>
                          <a:cs typeface="Arial" panose="020B0604020202020204" pitchFamily="34" charset="0"/>
                        </a:rPr>
                        <a:t>When the internal energy store is filled up, the particles move more vigorously. They </a:t>
                      </a:r>
                      <a:r>
                        <a:rPr lang="en-GB" sz="1200" b="1" dirty="0">
                          <a:effectLst/>
                          <a:latin typeface="+mn-lt"/>
                          <a:ea typeface="Calibri" panose="020F0502020204030204" pitchFamily="34" charset="0"/>
                          <a:cs typeface="Arial" panose="020B0604020202020204" pitchFamily="34" charset="0"/>
                        </a:rPr>
                        <a:t>bump into particles around them </a:t>
                      </a:r>
                      <a:r>
                        <a:rPr lang="en-GB" sz="1200" dirty="0">
                          <a:effectLst/>
                          <a:latin typeface="+mn-lt"/>
                          <a:ea typeface="Calibri" panose="020F0502020204030204" pitchFamily="34" charset="0"/>
                          <a:cs typeface="Arial" panose="020B0604020202020204" pitchFamily="34" charset="0"/>
                        </a:rPr>
                        <a:t>and pass internal energy through the solid.</a:t>
                      </a:r>
                    </a:p>
                    <a:p>
                      <a:pPr marL="171450" indent="-171450">
                        <a:lnSpc>
                          <a:spcPct val="100000"/>
                        </a:lnSpc>
                        <a:spcBef>
                          <a:spcPts val="200"/>
                        </a:spcBef>
                        <a:spcAft>
                          <a:spcPts val="200"/>
                        </a:spcAft>
                        <a:buFont typeface="Arial" panose="020B0604020202020204" pitchFamily="34" charset="0"/>
                        <a:buChar char="•"/>
                      </a:pPr>
                      <a:r>
                        <a:rPr lang="en-GB" sz="1200" dirty="0">
                          <a:effectLst/>
                          <a:latin typeface="+mn-lt"/>
                          <a:ea typeface="Calibri" panose="020F0502020204030204" pitchFamily="34" charset="0"/>
                          <a:cs typeface="Arial"/>
                        </a:rPr>
                        <a:t>A material that lets heat pass through it </a:t>
                      </a:r>
                      <a:r>
                        <a:rPr lang="en-GB" sz="1200" b="1" dirty="0">
                          <a:effectLst/>
                          <a:latin typeface="+mn-lt"/>
                          <a:ea typeface="Calibri" panose="020F0502020204030204" pitchFamily="34" charset="0"/>
                          <a:cs typeface="Arial"/>
                        </a:rPr>
                        <a:t>easily</a:t>
                      </a:r>
                      <a:r>
                        <a:rPr lang="en-GB" sz="1200" dirty="0">
                          <a:effectLst/>
                          <a:latin typeface="+mn-lt"/>
                          <a:ea typeface="Calibri" panose="020F0502020204030204" pitchFamily="34" charset="0"/>
                          <a:cs typeface="Arial"/>
                        </a:rPr>
                        <a:t> has good thermal conductance. Therefore it is called a </a:t>
                      </a:r>
                      <a:r>
                        <a:rPr lang="en-GB" sz="1200" b="1" dirty="0">
                          <a:effectLst/>
                          <a:latin typeface="+mn-lt"/>
                          <a:ea typeface="Calibri" panose="020F0502020204030204" pitchFamily="34" charset="0"/>
                          <a:cs typeface="Arial"/>
                        </a:rPr>
                        <a:t>conductor </a:t>
                      </a:r>
                      <a:r>
                        <a:rPr lang="en-GB" sz="1200" b="0" dirty="0">
                          <a:effectLst/>
                          <a:latin typeface="+mn-lt"/>
                          <a:ea typeface="Calibri" panose="020F0502020204030204" pitchFamily="34" charset="0"/>
                          <a:cs typeface="Arial"/>
                        </a:rPr>
                        <a:t> (e.g. metal). A material that </a:t>
                      </a:r>
                      <a:r>
                        <a:rPr lang="en-GB" sz="1200" b="1" dirty="0">
                          <a:effectLst/>
                          <a:latin typeface="+mn-lt"/>
                          <a:ea typeface="Calibri" panose="020F0502020204030204" pitchFamily="34" charset="0"/>
                          <a:cs typeface="Arial"/>
                        </a:rPr>
                        <a:t>doesn’t</a:t>
                      </a:r>
                      <a:r>
                        <a:rPr lang="en-GB" sz="1200" b="0" dirty="0">
                          <a:effectLst/>
                          <a:latin typeface="+mn-lt"/>
                          <a:ea typeface="Calibri" panose="020F0502020204030204" pitchFamily="34" charset="0"/>
                          <a:cs typeface="Arial"/>
                        </a:rPr>
                        <a:t> is called an </a:t>
                      </a:r>
                      <a:r>
                        <a:rPr lang="en-GB" sz="1200" b="1" i="0" dirty="0">
                          <a:effectLst/>
                          <a:latin typeface="+mn-lt"/>
                          <a:ea typeface="Calibri" panose="020F0502020204030204" pitchFamily="34" charset="0"/>
                          <a:cs typeface="Arial"/>
                        </a:rPr>
                        <a:t>insulator</a:t>
                      </a:r>
                      <a:r>
                        <a:rPr lang="en-GB" sz="1200" b="0" i="0" dirty="0">
                          <a:effectLst/>
                          <a:latin typeface="+mn-lt"/>
                          <a:ea typeface="Calibri" panose="020F0502020204030204" pitchFamily="34" charset="0"/>
                          <a:cs typeface="Arial"/>
                        </a:rPr>
                        <a:t> (e.g. plastic).</a:t>
                      </a:r>
                      <a:endParaRPr lang="en-GB" sz="1200" dirty="0">
                        <a:effectLst/>
                        <a:latin typeface="+mn-lt"/>
                        <a:ea typeface="Calibri" panose="020F0502020204030204" pitchFamily="34" charset="0"/>
                        <a:cs typeface="Arial"/>
                      </a:endParaRPr>
                    </a:p>
                    <a:p>
                      <a:pPr>
                        <a:lnSpc>
                          <a:spcPct val="100000"/>
                        </a:lnSpc>
                        <a:spcBef>
                          <a:spcPts val="200"/>
                        </a:spcBef>
                        <a:spcAft>
                          <a:spcPts val="200"/>
                        </a:spcAft>
                      </a:pPr>
                      <a:r>
                        <a:rPr lang="en-GB" sz="1200" b="1" dirty="0">
                          <a:effectLst/>
                          <a:latin typeface="+mn-lt"/>
                          <a:ea typeface="Calibri" panose="020F0502020204030204" pitchFamily="34" charset="0"/>
                          <a:cs typeface="Arial" panose="020B0604020202020204" pitchFamily="34" charset="0"/>
                        </a:rPr>
                        <a:t>Example: if </a:t>
                      </a:r>
                      <a:r>
                        <a:rPr lang="en-GB" sz="1200" dirty="0">
                          <a:effectLst/>
                          <a:latin typeface="+mn-lt"/>
                          <a:ea typeface="Calibri" panose="020F0502020204030204" pitchFamily="34" charset="0"/>
                          <a:cs typeface="Arial" panose="020B0604020202020204" pitchFamily="34" charset="0"/>
                        </a:rPr>
                        <a:t>a metal pan is heated from underneath the handle will eventually become hot.</a:t>
                      </a: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70944510"/>
                  </a:ext>
                </a:extLst>
              </a:tr>
              <a:tr h="218261">
                <a:tc>
                  <a:txBody>
                    <a:bodyPr/>
                    <a:lstStyle/>
                    <a:p>
                      <a:pPr>
                        <a:lnSpc>
                          <a:spcPct val="100000"/>
                        </a:lnSpc>
                        <a:spcBef>
                          <a:spcPts val="200"/>
                        </a:spcBef>
                        <a:spcAft>
                          <a:spcPts val="200"/>
                        </a:spcAft>
                      </a:pPr>
                      <a:r>
                        <a:rPr lang="en-GB" sz="1400" b="1" dirty="0">
                          <a:solidFill>
                            <a:srgbClr val="C00000"/>
                          </a:solidFill>
                          <a:effectLst/>
                          <a:latin typeface="+mn-lt"/>
                          <a:ea typeface="Calibri" panose="020F0502020204030204" pitchFamily="34" charset="0"/>
                          <a:cs typeface="Arial" panose="020B0604020202020204" pitchFamily="34" charset="0"/>
                        </a:rPr>
                        <a:t>Convection</a:t>
                      </a:r>
                    </a:p>
                  </a:txBody>
                  <a:tcPr marL="68580" marR="68580" marT="0" marB="0" anchor="ctr">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57698445"/>
                  </a:ext>
                </a:extLst>
              </a:tr>
              <a:tr h="1825200">
                <a:tc>
                  <a:txBody>
                    <a:bodyPr/>
                    <a:lstStyle/>
                    <a:p>
                      <a:pPr marL="171450" indent="-171450">
                        <a:lnSpc>
                          <a:spcPct val="100000"/>
                        </a:lnSpc>
                        <a:spcBef>
                          <a:spcPts val="200"/>
                        </a:spcBef>
                        <a:spcAft>
                          <a:spcPts val="200"/>
                        </a:spcAft>
                        <a:buFont typeface="Arial" panose="020B0604020202020204" pitchFamily="34" charset="0"/>
                        <a:buChar char="•"/>
                      </a:pPr>
                      <a:r>
                        <a:rPr lang="en-GB" sz="1200" dirty="0">
                          <a:effectLst/>
                          <a:latin typeface="+mn-lt"/>
                          <a:ea typeface="Calibri" panose="020F0502020204030204" pitchFamily="34" charset="0"/>
                          <a:cs typeface="Arial" panose="020B0604020202020204" pitchFamily="34" charset="0"/>
                        </a:rPr>
                        <a:t>Happens in </a:t>
                      </a:r>
                      <a:r>
                        <a:rPr lang="en-GB" sz="1200" b="1" dirty="0">
                          <a:effectLst/>
                          <a:latin typeface="+mn-lt"/>
                          <a:ea typeface="Calibri" panose="020F0502020204030204" pitchFamily="34" charset="0"/>
                          <a:cs typeface="Arial" panose="020B0604020202020204" pitchFamily="34" charset="0"/>
                        </a:rPr>
                        <a:t>liquids/gases</a:t>
                      </a:r>
                      <a:r>
                        <a:rPr lang="en-GB" sz="1200" b="0" dirty="0">
                          <a:effectLst/>
                          <a:latin typeface="+mn-lt"/>
                          <a:ea typeface="Calibri" panose="020F0502020204030204" pitchFamily="34" charset="0"/>
                          <a:cs typeface="Arial" panose="020B0604020202020204" pitchFamily="34" charset="0"/>
                        </a:rPr>
                        <a:t> (fluids)</a:t>
                      </a:r>
                      <a:r>
                        <a:rPr lang="en-GB" sz="1200" dirty="0">
                          <a:effectLst/>
                          <a:latin typeface="+mn-lt"/>
                          <a:ea typeface="Calibri" panose="020F0502020204030204" pitchFamily="34" charset="0"/>
                          <a:cs typeface="Arial" panose="020B0604020202020204" pitchFamily="34" charset="0"/>
                        </a:rPr>
                        <a:t>.</a:t>
                      </a:r>
                    </a:p>
                    <a:p>
                      <a:pPr marL="171450" indent="-171450">
                        <a:lnSpc>
                          <a:spcPct val="100000"/>
                        </a:lnSpc>
                        <a:spcBef>
                          <a:spcPts val="200"/>
                        </a:spcBef>
                        <a:spcAft>
                          <a:spcPts val="200"/>
                        </a:spcAft>
                        <a:buFont typeface="Arial" panose="020B0604020202020204" pitchFamily="34" charset="0"/>
                        <a:buChar char="•"/>
                      </a:pPr>
                      <a:r>
                        <a:rPr lang="en-GB" sz="1200" dirty="0">
                          <a:effectLst/>
                          <a:latin typeface="+mn-lt"/>
                          <a:ea typeface="Calibri" panose="020F0502020204030204" pitchFamily="34" charset="0"/>
                          <a:cs typeface="Arial" panose="020B0604020202020204" pitchFamily="34" charset="0"/>
                        </a:rPr>
                        <a:t>These particles can move around, so the particles that have more internal energy </a:t>
                      </a:r>
                      <a:r>
                        <a:rPr lang="en-GB" sz="1200" b="1" dirty="0">
                          <a:effectLst/>
                          <a:latin typeface="+mn-lt"/>
                          <a:ea typeface="Calibri" panose="020F0502020204030204" pitchFamily="34" charset="0"/>
                          <a:cs typeface="Arial" panose="020B0604020202020204" pitchFamily="34" charset="0"/>
                        </a:rPr>
                        <a:t>take the place </a:t>
                      </a:r>
                      <a:r>
                        <a:rPr lang="en-GB" sz="1200" dirty="0">
                          <a:effectLst/>
                          <a:latin typeface="+mn-lt"/>
                          <a:ea typeface="Calibri" panose="020F0502020204030204" pitchFamily="34" charset="0"/>
                          <a:cs typeface="Arial" panose="020B0604020202020204" pitchFamily="34" charset="0"/>
                        </a:rPr>
                        <a:t>of the less energetic particles.</a:t>
                      </a:r>
                    </a:p>
                    <a:p>
                      <a:pPr marL="171450" indent="-171450">
                        <a:lnSpc>
                          <a:spcPct val="100000"/>
                        </a:lnSpc>
                        <a:spcBef>
                          <a:spcPts val="200"/>
                        </a:spcBef>
                        <a:spcAft>
                          <a:spcPts val="200"/>
                        </a:spcAft>
                        <a:buFont typeface="Arial" panose="020B0604020202020204" pitchFamily="34" charset="0"/>
                        <a:buChar char="•"/>
                      </a:pPr>
                      <a:r>
                        <a:rPr lang="en-GB" sz="1200" dirty="0">
                          <a:effectLst/>
                          <a:latin typeface="+mn-lt"/>
                          <a:ea typeface="Calibri" panose="020F0502020204030204" pitchFamily="34" charset="0"/>
                          <a:cs typeface="Arial" panose="020B0604020202020204" pitchFamily="34" charset="0"/>
                        </a:rPr>
                        <a:t>In a liquid, the energetic particles rise to the </a:t>
                      </a:r>
                      <a:r>
                        <a:rPr lang="en-GB" sz="1200" b="1" dirty="0">
                          <a:effectLst/>
                          <a:latin typeface="+mn-lt"/>
                          <a:ea typeface="Calibri" panose="020F0502020204030204" pitchFamily="34" charset="0"/>
                          <a:cs typeface="Arial" panose="020B0604020202020204" pitchFamily="34" charset="0"/>
                        </a:rPr>
                        <a:t>top</a:t>
                      </a:r>
                      <a:r>
                        <a:rPr lang="en-GB" sz="1200" dirty="0">
                          <a:effectLst/>
                          <a:latin typeface="+mn-lt"/>
                          <a:ea typeface="Calibri" panose="020F0502020204030204" pitchFamily="34" charset="0"/>
                          <a:cs typeface="Arial" panose="020B0604020202020204" pitchFamily="34" charset="0"/>
                        </a:rPr>
                        <a:t> and the less energetic particles sink to the </a:t>
                      </a:r>
                      <a:r>
                        <a:rPr lang="en-GB" sz="1200" b="1" dirty="0">
                          <a:effectLst/>
                          <a:latin typeface="+mn-lt"/>
                          <a:ea typeface="Calibri" panose="020F0502020204030204" pitchFamily="34" charset="0"/>
                          <a:cs typeface="Arial" panose="020B0604020202020204" pitchFamily="34" charset="0"/>
                        </a:rPr>
                        <a:t>bottom</a:t>
                      </a:r>
                      <a:r>
                        <a:rPr lang="en-GB" sz="1200" dirty="0">
                          <a:effectLst/>
                          <a:latin typeface="+mn-lt"/>
                          <a:ea typeface="Calibri" panose="020F0502020204030204" pitchFamily="34" charset="0"/>
                          <a:cs typeface="Arial" panose="020B0604020202020204" pitchFamily="34" charset="0"/>
                        </a:rPr>
                        <a:t>.</a:t>
                      </a:r>
                    </a:p>
                    <a:p>
                      <a:pPr>
                        <a:lnSpc>
                          <a:spcPct val="100000"/>
                        </a:lnSpc>
                        <a:spcBef>
                          <a:spcPts val="200"/>
                        </a:spcBef>
                        <a:spcAft>
                          <a:spcPts val="200"/>
                        </a:spcAft>
                      </a:pPr>
                      <a:r>
                        <a:rPr lang="en-GB" sz="1200" b="1" dirty="0">
                          <a:effectLst/>
                          <a:latin typeface="+mn-lt"/>
                          <a:ea typeface="Calibri" panose="020F0502020204030204" pitchFamily="34" charset="0"/>
                          <a:cs typeface="Arial" panose="020B0604020202020204" pitchFamily="34" charset="0"/>
                        </a:rPr>
                        <a:t>Examples: </a:t>
                      </a:r>
                      <a:r>
                        <a:rPr lang="en-GB" sz="1200" dirty="0">
                          <a:effectLst/>
                          <a:latin typeface="+mn-lt"/>
                          <a:ea typeface="Calibri" panose="020F0502020204030204" pitchFamily="34" charset="0"/>
                          <a:cs typeface="Arial" panose="020B0604020202020204" pitchFamily="34" charset="0"/>
                        </a:rPr>
                        <a:t>radiators, hot air balloons</a:t>
                      </a: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318166273"/>
                  </a:ext>
                </a:extLst>
              </a:tr>
              <a:tr h="316436">
                <a:tc>
                  <a:txBody>
                    <a:bodyPr/>
                    <a:lstStyle/>
                    <a:p>
                      <a:pPr>
                        <a:lnSpc>
                          <a:spcPct val="100000"/>
                        </a:lnSpc>
                        <a:spcBef>
                          <a:spcPts val="200"/>
                        </a:spcBef>
                        <a:spcAft>
                          <a:spcPts val="200"/>
                        </a:spcAft>
                      </a:pPr>
                      <a:r>
                        <a:rPr lang="en-GB" sz="1400" b="1" dirty="0">
                          <a:solidFill>
                            <a:srgbClr val="C00000"/>
                          </a:solidFill>
                          <a:effectLst/>
                          <a:latin typeface="+mn-lt"/>
                          <a:ea typeface="Calibri" panose="020F0502020204030204" pitchFamily="34" charset="0"/>
                          <a:cs typeface="Arial" panose="020B0604020202020204" pitchFamily="34" charset="0"/>
                        </a:rPr>
                        <a:t>Radiation</a:t>
                      </a:r>
                    </a:p>
                  </a:txBody>
                  <a:tcPr marL="68580" marR="68580" marT="0" marB="0" anchor="ctr">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7301037"/>
                  </a:ext>
                </a:extLst>
              </a:tr>
              <a:tr h="907700">
                <a:tc>
                  <a:txBody>
                    <a:bodyPr/>
                    <a:lstStyle/>
                    <a:p>
                      <a:pPr marL="171450" indent="-171450">
                        <a:lnSpc>
                          <a:spcPct val="100000"/>
                        </a:lnSpc>
                        <a:spcBef>
                          <a:spcPts val="200"/>
                        </a:spcBef>
                        <a:spcAft>
                          <a:spcPts val="200"/>
                        </a:spcAft>
                        <a:buFont typeface="Arial" panose="020B0604020202020204" pitchFamily="34" charset="0"/>
                        <a:buChar char="•"/>
                      </a:pPr>
                      <a:r>
                        <a:rPr lang="en-GB" sz="1200" dirty="0">
                          <a:effectLst/>
                          <a:latin typeface="+mn-lt"/>
                          <a:ea typeface="Calibri" panose="020F0502020204030204" pitchFamily="34" charset="0"/>
                          <a:cs typeface="Arial" panose="020B0604020202020204" pitchFamily="34" charset="0"/>
                        </a:rPr>
                        <a:t>Energy is transferred as an </a:t>
                      </a:r>
                      <a:r>
                        <a:rPr lang="en-GB" sz="1200" b="1" dirty="0">
                          <a:effectLst/>
                          <a:latin typeface="+mn-lt"/>
                          <a:ea typeface="Calibri" panose="020F0502020204030204" pitchFamily="34" charset="0"/>
                          <a:cs typeface="Arial" panose="020B0604020202020204" pitchFamily="34" charset="0"/>
                        </a:rPr>
                        <a:t>electromagnetic wave</a:t>
                      </a:r>
                      <a:r>
                        <a:rPr lang="en-GB" sz="1200" b="0" dirty="0">
                          <a:effectLst/>
                          <a:latin typeface="+mn-lt"/>
                          <a:ea typeface="Calibri" panose="020F0502020204030204" pitchFamily="34" charset="0"/>
                          <a:cs typeface="Arial" panose="020B0604020202020204" pitchFamily="34" charset="0"/>
                        </a:rPr>
                        <a:t>.</a:t>
                      </a:r>
                    </a:p>
                    <a:p>
                      <a:pPr marL="171450" indent="-171450">
                        <a:lnSpc>
                          <a:spcPct val="100000"/>
                        </a:lnSpc>
                        <a:spcBef>
                          <a:spcPts val="200"/>
                        </a:spcBef>
                        <a:spcAft>
                          <a:spcPts val="200"/>
                        </a:spcAft>
                        <a:buFont typeface="Arial" panose="020B0604020202020204" pitchFamily="34" charset="0"/>
                        <a:buChar char="•"/>
                      </a:pPr>
                      <a:r>
                        <a:rPr lang="en-GB" sz="1200" b="0" dirty="0">
                          <a:effectLst/>
                          <a:latin typeface="+mn-lt"/>
                          <a:ea typeface="Calibri" panose="020F0502020204030204" pitchFamily="34" charset="0"/>
                          <a:cs typeface="Arial" panose="020B0604020202020204" pitchFamily="34" charset="0"/>
                        </a:rPr>
                        <a:t>There are </a:t>
                      </a:r>
                      <a:r>
                        <a:rPr lang="en-GB" sz="1200" b="1" dirty="0">
                          <a:effectLst/>
                          <a:latin typeface="+mn-lt"/>
                          <a:ea typeface="Calibri" panose="020F0502020204030204" pitchFamily="34" charset="0"/>
                          <a:cs typeface="Arial" panose="020B0604020202020204" pitchFamily="34" charset="0"/>
                        </a:rPr>
                        <a:t>no particles</a:t>
                      </a:r>
                      <a:r>
                        <a:rPr lang="en-GB" sz="1200" b="0" dirty="0">
                          <a:effectLst/>
                          <a:latin typeface="+mn-lt"/>
                          <a:ea typeface="Calibri" panose="020F0502020204030204" pitchFamily="34" charset="0"/>
                          <a:cs typeface="Arial" panose="020B0604020202020204" pitchFamily="34" charset="0"/>
                        </a:rPr>
                        <a:t> involved!</a:t>
                      </a:r>
                      <a:endParaRPr lang="en-GB" sz="1200" dirty="0">
                        <a:effectLst/>
                        <a:latin typeface="+mn-lt"/>
                        <a:ea typeface="Calibri" panose="020F0502020204030204" pitchFamily="34" charset="0"/>
                        <a:cs typeface="Arial" panose="020B0604020202020204" pitchFamily="34" charset="0"/>
                      </a:endParaRPr>
                    </a:p>
                    <a:p>
                      <a:pPr>
                        <a:lnSpc>
                          <a:spcPct val="100000"/>
                        </a:lnSpc>
                        <a:spcBef>
                          <a:spcPts val="200"/>
                        </a:spcBef>
                        <a:spcAft>
                          <a:spcPts val="200"/>
                        </a:spcAft>
                      </a:pPr>
                      <a:r>
                        <a:rPr lang="en-GB" sz="1200" b="1" dirty="0">
                          <a:effectLst/>
                          <a:latin typeface="+mn-lt"/>
                          <a:ea typeface="Calibri" panose="020F0502020204030204" pitchFamily="34" charset="0"/>
                          <a:cs typeface="Arial" panose="020B0604020202020204" pitchFamily="34" charset="0"/>
                        </a:rPr>
                        <a:t>Examples: </a:t>
                      </a:r>
                      <a:r>
                        <a:rPr lang="en-GB" sz="1200" dirty="0">
                          <a:effectLst/>
                          <a:latin typeface="+mn-lt"/>
                          <a:ea typeface="Calibri" panose="020F0502020204030204" pitchFamily="34" charset="0"/>
                          <a:cs typeface="Arial" panose="020B0604020202020204" pitchFamily="34" charset="0"/>
                        </a:rPr>
                        <a:t>radiators giving out heat</a:t>
                      </a:r>
                    </a:p>
                  </a:txBody>
                  <a:tcPr marL="68580" marR="68580" marT="0"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19827279"/>
                  </a:ext>
                </a:extLst>
              </a:tr>
            </a:tbl>
          </a:graphicData>
        </a:graphic>
      </p:graphicFrame>
      <p:sp>
        <p:nvSpPr>
          <p:cNvPr id="21" name="Rectangle 20">
            <a:extLst>
              <a:ext uri="{FF2B5EF4-FFF2-40B4-BE49-F238E27FC236}">
                <a16:creationId xmlns:a16="http://schemas.microsoft.com/office/drawing/2014/main" id="{102BEEDD-3AC7-44CF-9DE9-F6D806DBC142}"/>
              </a:ext>
            </a:extLst>
          </p:cNvPr>
          <p:cNvSpPr/>
          <p:nvPr/>
        </p:nvSpPr>
        <p:spPr>
          <a:xfrm>
            <a:off x="5226" y="692696"/>
            <a:ext cx="3198622" cy="646331"/>
          </a:xfrm>
          <a:prstGeom prst="rect">
            <a:avLst/>
          </a:prstGeom>
        </p:spPr>
        <p:txBody>
          <a:bodyPr wrap="square">
            <a:spAutoFit/>
          </a:bodyPr>
          <a:lstStyle/>
          <a:p>
            <a:r>
              <a:rPr lang="en-GB" sz="1200" dirty="0"/>
              <a:t>There are 4 ways that energy can be transferred from one type of store to another called pathways:</a:t>
            </a:r>
            <a:endParaRPr lang="en-US" sz="1200" dirty="0"/>
          </a:p>
        </p:txBody>
      </p:sp>
      <p:sp>
        <p:nvSpPr>
          <p:cNvPr id="9" name="TextBox 8">
            <a:extLst>
              <a:ext uri="{FF2B5EF4-FFF2-40B4-BE49-F238E27FC236}">
                <a16:creationId xmlns:a16="http://schemas.microsoft.com/office/drawing/2014/main" id="{BBEACAB5-1FC8-47D6-A44C-631212835F93}"/>
              </a:ext>
            </a:extLst>
          </p:cNvPr>
          <p:cNvSpPr txBox="1"/>
          <p:nvPr/>
        </p:nvSpPr>
        <p:spPr>
          <a:xfrm>
            <a:off x="-22164" y="5251205"/>
            <a:ext cx="2721956" cy="400110"/>
          </a:xfrm>
          <a:prstGeom prst="rect">
            <a:avLst/>
          </a:prstGeom>
          <a:noFill/>
        </p:spPr>
        <p:txBody>
          <a:bodyPr wrap="square" rtlCol="0">
            <a:spAutoFit/>
          </a:bodyPr>
          <a:lstStyle/>
          <a:p>
            <a:r>
              <a:rPr lang="en-GB" sz="2000" dirty="0">
                <a:cs typeface="Arial" panose="020B0604020202020204" pitchFamily="34" charset="0"/>
              </a:rPr>
              <a:t>4. Thermal equilibrium</a:t>
            </a:r>
          </a:p>
        </p:txBody>
      </p:sp>
      <p:sp>
        <p:nvSpPr>
          <p:cNvPr id="10" name="Rectangle 9">
            <a:extLst>
              <a:ext uri="{FF2B5EF4-FFF2-40B4-BE49-F238E27FC236}">
                <a16:creationId xmlns:a16="http://schemas.microsoft.com/office/drawing/2014/main" id="{1BC43CB6-33C4-4350-B8BA-0AD802D0933D}"/>
              </a:ext>
            </a:extLst>
          </p:cNvPr>
          <p:cNvSpPr/>
          <p:nvPr/>
        </p:nvSpPr>
        <p:spPr>
          <a:xfrm>
            <a:off x="-22165" y="5661248"/>
            <a:ext cx="2963602" cy="1066959"/>
          </a:xfrm>
          <a:prstGeom prst="rect">
            <a:avLst/>
          </a:prstGeom>
        </p:spPr>
        <p:txBody>
          <a:bodyPr wrap="square">
            <a:spAutoFit/>
          </a:bodyPr>
          <a:lstStyle/>
          <a:p>
            <a:pPr>
              <a:spcBef>
                <a:spcPts val="200"/>
              </a:spcBef>
              <a:spcAft>
                <a:spcPts val="200"/>
              </a:spcAft>
            </a:pPr>
            <a:r>
              <a:rPr lang="en-GB" sz="1200" dirty="0"/>
              <a:t>If there is a difference in temperature between 2 objects, </a:t>
            </a:r>
            <a:r>
              <a:rPr lang="en-GB" sz="1200" b="1" dirty="0"/>
              <a:t>energy is transferred</a:t>
            </a:r>
            <a:r>
              <a:rPr lang="en-GB" sz="1200" dirty="0"/>
              <a:t> from the hotter object to the cooler one.</a:t>
            </a:r>
          </a:p>
          <a:p>
            <a:pPr>
              <a:spcBef>
                <a:spcPts val="200"/>
              </a:spcBef>
              <a:spcAft>
                <a:spcPts val="200"/>
              </a:spcAft>
            </a:pPr>
            <a:r>
              <a:rPr lang="en-GB" sz="1200" dirty="0"/>
              <a:t>When they are both the same temperature, they are in </a:t>
            </a:r>
            <a:r>
              <a:rPr lang="en-GB" sz="1200" b="1" dirty="0"/>
              <a:t>thermal equilibrium</a:t>
            </a:r>
            <a:r>
              <a:rPr lang="en-GB" sz="1200" dirty="0"/>
              <a:t>.</a:t>
            </a:r>
          </a:p>
        </p:txBody>
      </p:sp>
      <p:cxnSp>
        <p:nvCxnSpPr>
          <p:cNvPr id="11" name="Straight Connector 10">
            <a:extLst>
              <a:ext uri="{FF2B5EF4-FFF2-40B4-BE49-F238E27FC236}">
                <a16:creationId xmlns:a16="http://schemas.microsoft.com/office/drawing/2014/main" id="{A20541CC-759A-4BA7-B7E1-811E9CFA52CC}"/>
              </a:ext>
            </a:extLst>
          </p:cNvPr>
          <p:cNvCxnSpPr>
            <a:cxnSpLocks/>
          </p:cNvCxnSpPr>
          <p:nvPr/>
        </p:nvCxnSpPr>
        <p:spPr>
          <a:xfrm flipH="1" flipV="1">
            <a:off x="5746" y="5252175"/>
            <a:ext cx="3114292" cy="1723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5" name="Table 14">
            <a:extLst>
              <a:ext uri="{FF2B5EF4-FFF2-40B4-BE49-F238E27FC236}">
                <a16:creationId xmlns:a16="http://schemas.microsoft.com/office/drawing/2014/main" id="{2E1A1854-0531-4D12-8F5A-6928B52A7D66}"/>
              </a:ext>
            </a:extLst>
          </p:cNvPr>
          <p:cNvGraphicFramePr>
            <a:graphicFrameLocks noGrp="1"/>
          </p:cNvGraphicFramePr>
          <p:nvPr>
            <p:extLst>
              <p:ext uri="{D42A27DB-BD31-4B8C-83A1-F6EECF244321}">
                <p14:modId xmlns:p14="http://schemas.microsoft.com/office/powerpoint/2010/main" val="1068741741"/>
              </p:ext>
            </p:extLst>
          </p:nvPr>
        </p:nvGraphicFramePr>
        <p:xfrm>
          <a:off x="107504" y="1272090"/>
          <a:ext cx="2304256" cy="3917518"/>
        </p:xfrm>
        <a:graphic>
          <a:graphicData uri="http://schemas.openxmlformats.org/drawingml/2006/table">
            <a:tbl>
              <a:tblPr firstRow="1" firstCol="1" bandRow="1">
                <a:tableStyleId>{5940675A-B579-460E-94D1-54222C63F5DA}</a:tableStyleId>
              </a:tblPr>
              <a:tblGrid>
                <a:gridCol w="2304256">
                  <a:extLst>
                    <a:ext uri="{9D8B030D-6E8A-4147-A177-3AD203B41FA5}">
                      <a16:colId xmlns:a16="http://schemas.microsoft.com/office/drawing/2014/main" val="2997384544"/>
                    </a:ext>
                  </a:extLst>
                </a:gridCol>
              </a:tblGrid>
              <a:tr h="239858">
                <a:tc>
                  <a:txBody>
                    <a:bodyPr/>
                    <a:lstStyle/>
                    <a:p>
                      <a:pPr algn="l">
                        <a:lnSpc>
                          <a:spcPct val="107000"/>
                        </a:lnSpc>
                        <a:spcAft>
                          <a:spcPts val="0"/>
                        </a:spcAft>
                      </a:pPr>
                      <a:r>
                        <a:rPr lang="en-GB" sz="1400" b="1" dirty="0">
                          <a:solidFill>
                            <a:srgbClr val="C00000"/>
                          </a:solidFill>
                          <a:effectLst/>
                          <a:latin typeface="+mn-lt"/>
                          <a:ea typeface="Calibri" panose="020F0502020204030204" pitchFamily="34" charset="0"/>
                          <a:cs typeface="Arial" panose="020B0604020202020204" pitchFamily="34" charset="0"/>
                        </a:rPr>
                        <a:t>Heating by particles</a:t>
                      </a:r>
                    </a:p>
                  </a:txBody>
                  <a:tcPr marL="57210" marR="5721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02227542"/>
                  </a:ext>
                </a:extLst>
              </a:tr>
              <a:tr h="975259">
                <a:tc>
                  <a:txBody>
                    <a:bodyPr/>
                    <a:lstStyle/>
                    <a:p>
                      <a:pPr>
                        <a:lnSpc>
                          <a:spcPct val="100000"/>
                        </a:lnSpc>
                        <a:spcBef>
                          <a:spcPts val="200"/>
                        </a:spcBef>
                        <a:spcAft>
                          <a:spcPts val="200"/>
                        </a:spcAft>
                      </a:pPr>
                      <a:r>
                        <a:rPr lang="en-GB" sz="1200" b="0" dirty="0">
                          <a:effectLst/>
                          <a:latin typeface="+mn-lt"/>
                          <a:ea typeface="Calibri" panose="020F0502020204030204" pitchFamily="34" charset="0"/>
                          <a:cs typeface="Arial" panose="020B0604020202020204" pitchFamily="34" charset="0"/>
                        </a:rPr>
                        <a:t>Energy is transferred from a </a:t>
                      </a:r>
                      <a:r>
                        <a:rPr lang="en-GB" sz="1200" b="1" dirty="0">
                          <a:effectLst/>
                          <a:latin typeface="+mn-lt"/>
                          <a:ea typeface="Calibri" panose="020F0502020204030204" pitchFamily="34" charset="0"/>
                          <a:cs typeface="Arial" panose="020B0604020202020204" pitchFamily="34" charset="0"/>
                        </a:rPr>
                        <a:t>hotter </a:t>
                      </a:r>
                      <a:r>
                        <a:rPr lang="en-GB" sz="1200" b="0" dirty="0">
                          <a:effectLst/>
                          <a:latin typeface="+mn-lt"/>
                          <a:ea typeface="Calibri" panose="020F0502020204030204" pitchFamily="34" charset="0"/>
                          <a:cs typeface="Arial" panose="020B0604020202020204" pitchFamily="34" charset="0"/>
                        </a:rPr>
                        <a:t>object to a </a:t>
                      </a:r>
                      <a:r>
                        <a:rPr lang="en-GB" sz="1200" b="1" dirty="0">
                          <a:effectLst/>
                          <a:latin typeface="+mn-lt"/>
                          <a:ea typeface="Calibri" panose="020F0502020204030204" pitchFamily="34" charset="0"/>
                          <a:cs typeface="Arial" panose="020B0604020202020204" pitchFamily="34" charset="0"/>
                        </a:rPr>
                        <a:t>cooler</a:t>
                      </a:r>
                      <a:r>
                        <a:rPr lang="en-GB" sz="1200" b="0" dirty="0">
                          <a:effectLst/>
                          <a:latin typeface="+mn-lt"/>
                          <a:ea typeface="Calibri" panose="020F0502020204030204" pitchFamily="34" charset="0"/>
                          <a:cs typeface="Arial" panose="020B0604020202020204" pitchFamily="34" charset="0"/>
                        </a:rPr>
                        <a:t> one.</a:t>
                      </a:r>
                    </a:p>
                    <a:p>
                      <a:pPr>
                        <a:lnSpc>
                          <a:spcPct val="100000"/>
                        </a:lnSpc>
                        <a:spcBef>
                          <a:spcPts val="200"/>
                        </a:spcBef>
                        <a:spcAft>
                          <a:spcPts val="200"/>
                        </a:spcAft>
                      </a:pPr>
                      <a:r>
                        <a:rPr lang="en-GB" sz="1200" baseline="0" dirty="0">
                          <a:effectLst/>
                        </a:rPr>
                        <a:t>This can be done by </a:t>
                      </a:r>
                      <a:r>
                        <a:rPr lang="en-GB" sz="1200" b="1" baseline="0" dirty="0">
                          <a:effectLst/>
                        </a:rPr>
                        <a:t>conduction</a:t>
                      </a:r>
                      <a:r>
                        <a:rPr lang="en-GB" sz="1200" baseline="0" dirty="0">
                          <a:effectLst/>
                        </a:rPr>
                        <a:t>, </a:t>
                      </a:r>
                      <a:r>
                        <a:rPr lang="en-GB" sz="1200" b="1" baseline="0" dirty="0">
                          <a:effectLst/>
                        </a:rPr>
                        <a:t>convection</a:t>
                      </a:r>
                      <a:r>
                        <a:rPr lang="en-GB" sz="1200" baseline="0" dirty="0">
                          <a:effectLst/>
                        </a:rPr>
                        <a:t> or </a:t>
                      </a:r>
                      <a:r>
                        <a:rPr lang="en-GB" sz="1200" b="1" baseline="0" dirty="0">
                          <a:effectLst/>
                        </a:rPr>
                        <a:t>radiation</a:t>
                      </a:r>
                      <a:r>
                        <a:rPr lang="en-GB" sz="1200" baseline="0" dirty="0">
                          <a:effectLst/>
                        </a:rPr>
                        <a:t>.</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57210" marR="5721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05595578"/>
                  </a:ext>
                </a:extLst>
              </a:tr>
              <a:tr h="240144">
                <a:tc>
                  <a:txBody>
                    <a:bodyPr/>
                    <a:lstStyle/>
                    <a:p>
                      <a:pPr algn="l">
                        <a:lnSpc>
                          <a:spcPct val="107000"/>
                        </a:lnSpc>
                        <a:spcAft>
                          <a:spcPts val="0"/>
                        </a:spcAft>
                      </a:pPr>
                      <a:r>
                        <a:rPr lang="en-GB" sz="1400" b="1" dirty="0">
                          <a:solidFill>
                            <a:srgbClr val="002060"/>
                          </a:solidFill>
                          <a:effectLst/>
                          <a:latin typeface="+mn-lt"/>
                          <a:ea typeface="Calibri" panose="020F0502020204030204" pitchFamily="34" charset="0"/>
                          <a:cs typeface="Arial" panose="020B0604020202020204" pitchFamily="34" charset="0"/>
                        </a:rPr>
                        <a:t>Mechanically working</a:t>
                      </a:r>
                    </a:p>
                  </a:txBody>
                  <a:tcPr marL="57210" marR="5721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43466174"/>
                  </a:ext>
                </a:extLst>
              </a:tr>
              <a:tr h="754336">
                <a:tc>
                  <a:txBody>
                    <a:bodyPr/>
                    <a:lstStyle/>
                    <a:p>
                      <a:pPr>
                        <a:lnSpc>
                          <a:spcPct val="100000"/>
                        </a:lnSpc>
                        <a:spcBef>
                          <a:spcPts val="200"/>
                        </a:spcBef>
                        <a:spcAft>
                          <a:spcPts val="200"/>
                        </a:spcAft>
                      </a:pPr>
                      <a:r>
                        <a:rPr lang="en-GB" sz="1200" dirty="0">
                          <a:effectLst/>
                        </a:rPr>
                        <a:t>Energy is transferred when something is </a:t>
                      </a:r>
                      <a:r>
                        <a:rPr lang="en-GB" sz="1200" b="1" dirty="0">
                          <a:effectLst/>
                        </a:rPr>
                        <a:t>moved</a:t>
                      </a:r>
                      <a:r>
                        <a:rPr lang="en-GB" sz="1200" dirty="0">
                          <a:effectLst/>
                        </a:rPr>
                        <a:t>.</a:t>
                      </a:r>
                    </a:p>
                    <a:p>
                      <a:pPr>
                        <a:lnSpc>
                          <a:spcPct val="100000"/>
                        </a:lnSpc>
                        <a:spcBef>
                          <a:spcPts val="200"/>
                        </a:spcBef>
                        <a:spcAft>
                          <a:spcPts val="200"/>
                        </a:spcAft>
                      </a:pPr>
                      <a:r>
                        <a:rPr lang="en-GB" sz="1200" dirty="0">
                          <a:effectLst/>
                        </a:rPr>
                        <a:t>Example: a person running</a:t>
                      </a:r>
                    </a:p>
                  </a:txBody>
                  <a:tcPr marL="57210" marR="5721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508867027"/>
                  </a:ext>
                </a:extLst>
              </a:tr>
              <a:tr h="240144">
                <a:tc>
                  <a:txBody>
                    <a:bodyPr/>
                    <a:lstStyle/>
                    <a:p>
                      <a:pPr algn="l">
                        <a:lnSpc>
                          <a:spcPct val="107000"/>
                        </a:lnSpc>
                        <a:spcAft>
                          <a:spcPts val="0"/>
                        </a:spcAft>
                      </a:pPr>
                      <a:r>
                        <a:rPr lang="en-GB" sz="1400" b="1" dirty="0">
                          <a:solidFill>
                            <a:schemeClr val="accent6">
                              <a:lumMod val="75000"/>
                            </a:schemeClr>
                          </a:solidFill>
                          <a:effectLst/>
                          <a:latin typeface="+mn-lt"/>
                          <a:ea typeface="Calibri" panose="020F0502020204030204" pitchFamily="34" charset="0"/>
                          <a:cs typeface="Arial" panose="020B0604020202020204" pitchFamily="34" charset="0"/>
                        </a:rPr>
                        <a:t>Electrically working</a:t>
                      </a:r>
                    </a:p>
                  </a:txBody>
                  <a:tcPr marL="57210" marR="5721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79966825"/>
                  </a:ext>
                </a:extLst>
              </a:tr>
              <a:tr h="4906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Energy is transferred when an </a:t>
                      </a:r>
                      <a:r>
                        <a:rPr lang="en-GB" sz="1200" b="1" dirty="0">
                          <a:effectLst/>
                        </a:rPr>
                        <a:t>electrical circuit is complete</a:t>
                      </a:r>
                      <a:r>
                        <a:rPr lang="en-GB" sz="1200" dirty="0">
                          <a:effectLst/>
                        </a:rPr>
                        <a:t>.</a:t>
                      </a:r>
                    </a:p>
                  </a:txBody>
                  <a:tcPr marL="57210" marR="5721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76430539"/>
                  </a:ext>
                </a:extLst>
              </a:tr>
              <a:tr h="240144">
                <a:tc>
                  <a:txBody>
                    <a:bodyPr/>
                    <a:lstStyle/>
                    <a:p>
                      <a:pPr algn="l">
                        <a:lnSpc>
                          <a:spcPct val="107000"/>
                        </a:lnSpc>
                        <a:spcAft>
                          <a:spcPts val="0"/>
                        </a:spcAft>
                      </a:pPr>
                      <a:r>
                        <a:rPr lang="en-GB" sz="1400" b="1" dirty="0">
                          <a:solidFill>
                            <a:srgbClr val="7030A0"/>
                          </a:solidFill>
                          <a:effectLst/>
                          <a:latin typeface="+mn-lt"/>
                          <a:ea typeface="Calibri" panose="020F0502020204030204" pitchFamily="34" charset="0"/>
                          <a:cs typeface="Arial" panose="020B0604020202020204" pitchFamily="34" charset="0"/>
                        </a:rPr>
                        <a:t>Heating by radiation</a:t>
                      </a:r>
                    </a:p>
                  </a:txBody>
                  <a:tcPr marL="57210" marR="57210" marT="0" marB="0" anchor="ct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46561620"/>
                  </a:ext>
                </a:extLst>
              </a:tr>
              <a:tr h="737016">
                <a:tc>
                  <a:txBody>
                    <a:bodyPr/>
                    <a:lstStyle/>
                    <a:p>
                      <a:pPr algn="l">
                        <a:spcBef>
                          <a:spcPts val="200"/>
                        </a:spcBef>
                        <a:spcAft>
                          <a:spcPts val="200"/>
                        </a:spcAft>
                      </a:pPr>
                      <a:r>
                        <a:rPr lang="en-GB" sz="1200" dirty="0">
                          <a:effectLst/>
                        </a:rPr>
                        <a:t>Energy is transferred as an </a:t>
                      </a:r>
                      <a:r>
                        <a:rPr lang="en-GB" sz="1200" b="1" dirty="0">
                          <a:effectLst/>
                        </a:rPr>
                        <a:t>electromagnetic wave.</a:t>
                      </a:r>
                    </a:p>
                    <a:p>
                      <a:pPr algn="l">
                        <a:spcBef>
                          <a:spcPts val="200"/>
                        </a:spcBef>
                        <a:spcAft>
                          <a:spcPts val="200"/>
                        </a:spcAft>
                      </a:pPr>
                      <a:r>
                        <a:rPr lang="en-GB" sz="1200" b="0" dirty="0">
                          <a:effectLst/>
                        </a:rPr>
                        <a:t>Example: the Sun warms the Earth</a:t>
                      </a:r>
                      <a:endParaRPr lang="en-GB" sz="1200" b="0" dirty="0"/>
                    </a:p>
                  </a:txBody>
                  <a:tcPr marL="57210" marR="57210" marT="0" marB="0"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472308982"/>
                  </a:ext>
                </a:extLst>
              </a:tr>
            </a:tbl>
          </a:graphicData>
        </a:graphic>
      </p:graphicFrame>
      <p:sp>
        <p:nvSpPr>
          <p:cNvPr id="22" name="TextBox 21">
            <a:extLst>
              <a:ext uri="{FF2B5EF4-FFF2-40B4-BE49-F238E27FC236}">
                <a16:creationId xmlns:a16="http://schemas.microsoft.com/office/drawing/2014/main" id="{6D99B0D9-4F1F-4046-8B6B-50BAD20F16A6}"/>
              </a:ext>
            </a:extLst>
          </p:cNvPr>
          <p:cNvSpPr txBox="1"/>
          <p:nvPr/>
        </p:nvSpPr>
        <p:spPr>
          <a:xfrm>
            <a:off x="3136669" y="-14546"/>
            <a:ext cx="3136669" cy="400110"/>
          </a:xfrm>
          <a:prstGeom prst="rect">
            <a:avLst/>
          </a:prstGeom>
          <a:noFill/>
        </p:spPr>
        <p:txBody>
          <a:bodyPr wrap="square" rtlCol="0">
            <a:spAutoFit/>
          </a:bodyPr>
          <a:lstStyle/>
          <a:p>
            <a:r>
              <a:rPr lang="en-GB" sz="2000" dirty="0">
                <a:cs typeface="Arial" panose="020B0604020202020204" pitchFamily="34" charset="0"/>
              </a:rPr>
              <a:t>3. Energy transfer in houses</a:t>
            </a:r>
          </a:p>
        </p:txBody>
      </p:sp>
      <p:sp>
        <p:nvSpPr>
          <p:cNvPr id="23" name="Rectangle 22">
            <a:extLst>
              <a:ext uri="{FF2B5EF4-FFF2-40B4-BE49-F238E27FC236}">
                <a16:creationId xmlns:a16="http://schemas.microsoft.com/office/drawing/2014/main" id="{387E15F5-2885-4DBD-A204-CF05877B99BD}"/>
              </a:ext>
            </a:extLst>
          </p:cNvPr>
          <p:cNvSpPr/>
          <p:nvPr/>
        </p:nvSpPr>
        <p:spPr>
          <a:xfrm>
            <a:off x="3136668" y="320549"/>
            <a:ext cx="5606150" cy="276999"/>
          </a:xfrm>
          <a:prstGeom prst="rect">
            <a:avLst/>
          </a:prstGeom>
        </p:spPr>
        <p:txBody>
          <a:bodyPr wrap="square">
            <a:spAutoFit/>
          </a:bodyPr>
          <a:lstStyle/>
          <a:p>
            <a:r>
              <a:rPr lang="en-GB" sz="1200" dirty="0"/>
              <a:t>Energy can be lost from your home through </a:t>
            </a:r>
            <a:r>
              <a:rPr lang="en-GB" sz="1200" b="1" dirty="0"/>
              <a:t>conduction</a:t>
            </a:r>
            <a:r>
              <a:rPr lang="en-GB" sz="1200" dirty="0"/>
              <a:t>, </a:t>
            </a:r>
            <a:r>
              <a:rPr lang="en-GB" sz="1200" b="1" dirty="0"/>
              <a:t>convection</a:t>
            </a:r>
            <a:r>
              <a:rPr lang="en-GB" sz="1200" dirty="0"/>
              <a:t> or </a:t>
            </a:r>
            <a:r>
              <a:rPr lang="en-GB" sz="1200" b="1" dirty="0"/>
              <a:t>radiation</a:t>
            </a:r>
            <a:r>
              <a:rPr lang="en-GB" sz="1200" dirty="0"/>
              <a:t>:</a:t>
            </a:r>
            <a:endParaRPr lang="en-US" sz="1200" dirty="0"/>
          </a:p>
        </p:txBody>
      </p:sp>
      <p:cxnSp>
        <p:nvCxnSpPr>
          <p:cNvPr id="25" name="Straight Connector 24">
            <a:extLst>
              <a:ext uri="{FF2B5EF4-FFF2-40B4-BE49-F238E27FC236}">
                <a16:creationId xmlns:a16="http://schemas.microsoft.com/office/drawing/2014/main" id="{687357D3-D056-4FB8-9883-04CA1B00C0DD}"/>
              </a:ext>
            </a:extLst>
          </p:cNvPr>
          <p:cNvCxnSpPr>
            <a:cxnSpLocks/>
          </p:cNvCxnSpPr>
          <p:nvPr/>
        </p:nvCxnSpPr>
        <p:spPr>
          <a:xfrm flipV="1">
            <a:off x="3130926" y="-13186"/>
            <a:ext cx="11486" cy="529407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pic>
        <p:nvPicPr>
          <p:cNvPr id="26" name="Graphic 25" descr="Run">
            <a:extLst>
              <a:ext uri="{FF2B5EF4-FFF2-40B4-BE49-F238E27FC236}">
                <a16:creationId xmlns:a16="http://schemas.microsoft.com/office/drawing/2014/main" id="{9B3A527B-6DD7-4343-91F1-9AA945CB4C0E}"/>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17440" y="2773649"/>
            <a:ext cx="914400" cy="914400"/>
          </a:xfrm>
          <a:prstGeom prst="rect">
            <a:avLst/>
          </a:prstGeom>
        </p:spPr>
      </p:pic>
      <p:pic>
        <p:nvPicPr>
          <p:cNvPr id="28" name="Graphic 27" descr="Plugged Unplugged">
            <a:extLst>
              <a:ext uri="{FF2B5EF4-FFF2-40B4-BE49-F238E27FC236}">
                <a16:creationId xmlns:a16="http://schemas.microsoft.com/office/drawing/2014/main" id="{C73E7046-A4A4-4624-8359-99A08676EEA8}"/>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318739" y="3731631"/>
            <a:ext cx="741093" cy="741093"/>
          </a:xfrm>
          <a:prstGeom prst="rect">
            <a:avLst/>
          </a:prstGeom>
        </p:spPr>
      </p:pic>
      <p:pic>
        <p:nvPicPr>
          <p:cNvPr id="30" name="Graphic 29" descr="Agriculture">
            <a:extLst>
              <a:ext uri="{FF2B5EF4-FFF2-40B4-BE49-F238E27FC236}">
                <a16:creationId xmlns:a16="http://schemas.microsoft.com/office/drawing/2014/main" id="{6BDBE7B9-CF18-4B4C-B712-1A7750364771}"/>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342702" y="4401695"/>
            <a:ext cx="765796" cy="765796"/>
          </a:xfrm>
          <a:prstGeom prst="rect">
            <a:avLst/>
          </a:prstGeom>
        </p:spPr>
      </p:pic>
      <p:pic>
        <p:nvPicPr>
          <p:cNvPr id="32" name="Graphic 31" descr="High temperature">
            <a:extLst>
              <a:ext uri="{FF2B5EF4-FFF2-40B4-BE49-F238E27FC236}">
                <a16:creationId xmlns:a16="http://schemas.microsoft.com/office/drawing/2014/main" id="{1EF815BF-362C-4B70-BD3C-E225FA84A816}"/>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185380" y="1827028"/>
            <a:ext cx="914400" cy="914400"/>
          </a:xfrm>
          <a:prstGeom prst="rect">
            <a:avLst/>
          </a:prstGeom>
        </p:spPr>
      </p:pic>
      <p:cxnSp>
        <p:nvCxnSpPr>
          <p:cNvPr id="37" name="Connector: Curved 36">
            <a:extLst>
              <a:ext uri="{FF2B5EF4-FFF2-40B4-BE49-F238E27FC236}">
                <a16:creationId xmlns:a16="http://schemas.microsoft.com/office/drawing/2014/main" id="{E7143CE1-10E5-4E58-B259-A2266FD60BEB}"/>
              </a:ext>
            </a:extLst>
          </p:cNvPr>
          <p:cNvCxnSpPr>
            <a:cxnSpLocks/>
          </p:cNvCxnSpPr>
          <p:nvPr/>
        </p:nvCxnSpPr>
        <p:spPr>
          <a:xfrm flipV="1">
            <a:off x="2072413" y="1437608"/>
            <a:ext cx="990477" cy="839264"/>
          </a:xfrm>
          <a:prstGeom prst="curvedConnector3">
            <a:avLst>
              <a:gd name="adj1" fmla="val 42307"/>
            </a:avLst>
          </a:prstGeom>
          <a:ln w="38100">
            <a:solidFill>
              <a:srgbClr val="C00000"/>
            </a:solidFill>
            <a:tailEnd type="stealth" w="lg" len="lg"/>
          </a:ln>
        </p:spPr>
        <p:style>
          <a:lnRef idx="1">
            <a:schemeClr val="accent1"/>
          </a:lnRef>
          <a:fillRef idx="0">
            <a:schemeClr val="accent1"/>
          </a:fillRef>
          <a:effectRef idx="0">
            <a:schemeClr val="accent1"/>
          </a:effectRef>
          <a:fontRef idx="minor">
            <a:schemeClr val="tx1"/>
          </a:fontRef>
        </p:style>
      </p:cxnSp>
      <p:grpSp>
        <p:nvGrpSpPr>
          <p:cNvPr id="50" name="Group 49">
            <a:extLst>
              <a:ext uri="{FF2B5EF4-FFF2-40B4-BE49-F238E27FC236}">
                <a16:creationId xmlns:a16="http://schemas.microsoft.com/office/drawing/2014/main" id="{9F3CC131-1A71-448B-ACD5-3D784AF80049}"/>
              </a:ext>
            </a:extLst>
          </p:cNvPr>
          <p:cNvGrpSpPr/>
          <p:nvPr/>
        </p:nvGrpSpPr>
        <p:grpSpPr>
          <a:xfrm>
            <a:off x="3309527" y="636582"/>
            <a:ext cx="2732881" cy="3867884"/>
            <a:chOff x="3108498" y="676787"/>
            <a:chExt cx="3111965" cy="4585467"/>
          </a:xfrm>
        </p:grpSpPr>
        <p:pic>
          <p:nvPicPr>
            <p:cNvPr id="4" name="Picture 3">
              <a:extLst>
                <a:ext uri="{FF2B5EF4-FFF2-40B4-BE49-F238E27FC236}">
                  <a16:creationId xmlns:a16="http://schemas.microsoft.com/office/drawing/2014/main" id="{7ECAE23D-47C1-4678-A6CE-581F55558F08}"/>
                </a:ext>
              </a:extLst>
            </p:cNvPr>
            <p:cNvPicPr>
              <a:picLocks noChangeAspect="1"/>
            </p:cNvPicPr>
            <p:nvPr/>
          </p:nvPicPr>
          <p:blipFill rotWithShape="1">
            <a:blip r:embed="rId11" cstate="print">
              <a:extLst>
                <a:ext uri="{28A0092B-C50C-407E-A947-70E740481C1C}">
                  <a14:useLocalDpi xmlns:a14="http://schemas.microsoft.com/office/drawing/2010/main" val="0"/>
                </a:ext>
              </a:extLst>
            </a:blip>
            <a:srcRect/>
            <a:stretch/>
          </p:blipFill>
          <p:spPr>
            <a:xfrm>
              <a:off x="3221393" y="3109196"/>
              <a:ext cx="2999070" cy="1952085"/>
            </a:xfrm>
            <a:prstGeom prst="rect">
              <a:avLst/>
            </a:prstGeom>
          </p:spPr>
        </p:pic>
        <p:pic>
          <p:nvPicPr>
            <p:cNvPr id="18" name="Picture 17">
              <a:extLst>
                <a:ext uri="{FF2B5EF4-FFF2-40B4-BE49-F238E27FC236}">
                  <a16:creationId xmlns:a16="http://schemas.microsoft.com/office/drawing/2014/main" id="{470C2B71-9E82-481C-8650-73844471611F}"/>
                </a:ext>
              </a:extLst>
            </p:cNvPr>
            <p:cNvPicPr>
              <a:picLocks noChangeAspect="1"/>
            </p:cNvPicPr>
            <p:nvPr/>
          </p:nvPicPr>
          <p:blipFill rotWithShape="1">
            <a:blip r:embed="rId12" cstate="print">
              <a:extLst>
                <a:ext uri="{28A0092B-C50C-407E-A947-70E740481C1C}">
                  <a14:useLocalDpi xmlns:a14="http://schemas.microsoft.com/office/drawing/2010/main" val="0"/>
                </a:ext>
              </a:extLst>
            </a:blip>
            <a:srcRect/>
            <a:stretch/>
          </p:blipFill>
          <p:spPr>
            <a:xfrm>
              <a:off x="3203569" y="676787"/>
              <a:ext cx="3016894" cy="2420057"/>
            </a:xfrm>
            <a:prstGeom prst="rect">
              <a:avLst/>
            </a:prstGeom>
          </p:spPr>
        </p:pic>
        <p:sp>
          <p:nvSpPr>
            <p:cNvPr id="49" name="Rectangle 48">
              <a:extLst>
                <a:ext uri="{FF2B5EF4-FFF2-40B4-BE49-F238E27FC236}">
                  <a16:creationId xmlns:a16="http://schemas.microsoft.com/office/drawing/2014/main" id="{C0295E2D-4C2C-4410-B26D-57A92DAF6EF9}"/>
                </a:ext>
              </a:extLst>
            </p:cNvPr>
            <p:cNvSpPr/>
            <p:nvPr/>
          </p:nvSpPr>
          <p:spPr>
            <a:xfrm>
              <a:off x="3108498" y="5043328"/>
              <a:ext cx="1860474" cy="218926"/>
            </a:xfrm>
            <a:prstGeom prst="rect">
              <a:avLst/>
            </a:prstGeom>
          </p:spPr>
          <p:txBody>
            <a:bodyPr wrap="square">
              <a:spAutoFit/>
            </a:bodyPr>
            <a:lstStyle/>
            <a:p>
              <a:pPr algn="r"/>
              <a:r>
                <a:rPr lang="en-GB" sz="600" dirty="0">
                  <a:hlinkClick r:id="rId13"/>
                </a:rPr>
                <a:t>BBC Bitesize website</a:t>
              </a:r>
              <a:endParaRPr lang="en-GB" sz="600" dirty="0"/>
            </a:p>
          </p:txBody>
        </p:sp>
      </p:grpSp>
      <p:cxnSp>
        <p:nvCxnSpPr>
          <p:cNvPr id="51" name="Straight Connector 50">
            <a:extLst>
              <a:ext uri="{FF2B5EF4-FFF2-40B4-BE49-F238E27FC236}">
                <a16:creationId xmlns:a16="http://schemas.microsoft.com/office/drawing/2014/main" id="{BD115E19-44EF-4201-8B35-C5FAE539BD5A}"/>
              </a:ext>
            </a:extLst>
          </p:cNvPr>
          <p:cNvCxnSpPr>
            <a:cxnSpLocks/>
          </p:cNvCxnSpPr>
          <p:nvPr/>
        </p:nvCxnSpPr>
        <p:spPr>
          <a:xfrm flipV="1">
            <a:off x="3108550" y="5211970"/>
            <a:ext cx="22974" cy="16402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A0A620F3-A752-4F47-8B60-C6454F56D44A}"/>
              </a:ext>
            </a:extLst>
          </p:cNvPr>
          <p:cNvSpPr txBox="1"/>
          <p:nvPr/>
        </p:nvSpPr>
        <p:spPr>
          <a:xfrm>
            <a:off x="3131477" y="4400836"/>
            <a:ext cx="3260132"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1200" dirty="0">
                <a:ea typeface="+mn-lt"/>
                <a:cs typeface="+mn-lt"/>
              </a:rPr>
              <a:t>Heat energy is lost  through roofs, windows, walls, floors and through gaps around windows and doors. However, there are ways that these losses can be reduced. Type of heat transfer reduced.</a:t>
            </a:r>
          </a:p>
          <a:p>
            <a:pPr marL="171450" indent="-171450">
              <a:buFont typeface="Arial"/>
              <a:buChar char="•"/>
            </a:pPr>
            <a:r>
              <a:rPr lang="en-GB" sz="1200" b="1" dirty="0">
                <a:ea typeface="+mn-lt"/>
                <a:cs typeface="+mn-lt"/>
              </a:rPr>
              <a:t> Fitting carpets</a:t>
            </a:r>
            <a:r>
              <a:rPr lang="en-GB" sz="1200" dirty="0">
                <a:ea typeface="+mn-lt"/>
                <a:cs typeface="+mn-lt"/>
              </a:rPr>
              <a:t> (conduction), </a:t>
            </a:r>
            <a:r>
              <a:rPr lang="en-GB" sz="1200" b="1" dirty="0">
                <a:ea typeface="+mn-lt"/>
                <a:cs typeface="+mn-lt"/>
              </a:rPr>
              <a:t>curtains</a:t>
            </a:r>
            <a:r>
              <a:rPr lang="en-GB" sz="1200" dirty="0">
                <a:ea typeface="+mn-lt"/>
                <a:cs typeface="+mn-lt"/>
              </a:rPr>
              <a:t>, </a:t>
            </a:r>
            <a:r>
              <a:rPr lang="en-GB" sz="1200" b="1" dirty="0">
                <a:ea typeface="+mn-lt"/>
                <a:cs typeface="+mn-lt"/>
              </a:rPr>
              <a:t>draught excluders</a:t>
            </a:r>
            <a:r>
              <a:rPr lang="en-GB" sz="1200" dirty="0">
                <a:ea typeface="+mn-lt"/>
                <a:cs typeface="+mn-lt"/>
              </a:rPr>
              <a:t> (convection) and </a:t>
            </a:r>
            <a:r>
              <a:rPr lang="en-GB" sz="1200" b="1" dirty="0">
                <a:ea typeface="+mn-lt"/>
                <a:cs typeface="+mn-lt"/>
              </a:rPr>
              <a:t>reflective foil</a:t>
            </a:r>
            <a:r>
              <a:rPr lang="en-GB" sz="1200" dirty="0">
                <a:ea typeface="+mn-lt"/>
                <a:cs typeface="+mn-lt"/>
              </a:rPr>
              <a:t> in the walls or on them (radiation).</a:t>
            </a:r>
            <a:endParaRPr lang="en-GB" dirty="0">
              <a:cs typeface="Calibri"/>
            </a:endParaRPr>
          </a:p>
          <a:p>
            <a:pPr marL="171450" indent="-171450">
              <a:buFont typeface="Arial"/>
              <a:buChar char="•"/>
            </a:pPr>
            <a:r>
              <a:rPr lang="en-GB" sz="1200" b="1" dirty="0">
                <a:ea typeface="+mn-lt"/>
                <a:cs typeface="+mn-lt"/>
              </a:rPr>
              <a:t>double glazing</a:t>
            </a:r>
            <a:r>
              <a:rPr lang="en-GB" sz="1200" dirty="0">
                <a:ea typeface="+mn-lt"/>
                <a:cs typeface="+mn-lt"/>
              </a:rPr>
              <a:t> has a </a:t>
            </a:r>
            <a:r>
              <a:rPr lang="en-GB" sz="1200" b="1" dirty="0">
                <a:ea typeface="+mn-lt"/>
                <a:cs typeface="+mn-lt"/>
              </a:rPr>
              <a:t>vacuum</a:t>
            </a:r>
            <a:r>
              <a:rPr lang="en-GB" sz="1200" dirty="0">
                <a:ea typeface="+mn-lt"/>
                <a:cs typeface="+mn-lt"/>
              </a:rPr>
              <a:t> to reduce heat transfer (conduction and convection). </a:t>
            </a:r>
          </a:p>
          <a:p>
            <a:pPr marL="171450" indent="-171450">
              <a:buFont typeface="Arial"/>
              <a:buChar char="•"/>
            </a:pPr>
            <a:r>
              <a:rPr lang="en-GB" sz="1200" b="1" dirty="0">
                <a:ea typeface="+mn-lt"/>
                <a:cs typeface="+mn-lt"/>
              </a:rPr>
              <a:t>cavity wall insulation</a:t>
            </a:r>
            <a:r>
              <a:rPr lang="en-GB" sz="1200" dirty="0">
                <a:ea typeface="+mn-lt"/>
                <a:cs typeface="+mn-lt"/>
              </a:rPr>
              <a:t> (conduction and convection) </a:t>
            </a:r>
            <a:endParaRPr lang="en-GB" dirty="0">
              <a:ea typeface="+mn-lt"/>
              <a:cs typeface="+mn-lt"/>
            </a:endParaRPr>
          </a:p>
          <a:p>
            <a:pPr marL="171450" indent="-171450">
              <a:buFont typeface="Arial"/>
              <a:buChar char="•"/>
            </a:pPr>
            <a:r>
              <a:rPr lang="en-GB" sz="1200" b="1" dirty="0">
                <a:ea typeface="+mn-lt"/>
                <a:cs typeface="+mn-lt"/>
              </a:rPr>
              <a:t>loft insulation </a:t>
            </a:r>
            <a:r>
              <a:rPr lang="en-GB" sz="1200" dirty="0">
                <a:ea typeface="+mn-lt"/>
                <a:cs typeface="+mn-lt"/>
              </a:rPr>
              <a:t>(conduction and convection).</a:t>
            </a:r>
          </a:p>
          <a:p>
            <a:pPr marL="171450" indent="-171450">
              <a:buFont typeface="Arial"/>
              <a:buChar char="•"/>
            </a:pPr>
            <a:endParaRPr lang="en-GB" sz="1200" dirty="0">
              <a:cs typeface="Calibri"/>
            </a:endParaRPr>
          </a:p>
          <a:p>
            <a:pPr marL="171450" indent="-171450">
              <a:buFont typeface="Arial"/>
              <a:buChar char="•"/>
            </a:pPr>
            <a:endParaRPr lang="en-GB" sz="1200" dirty="0">
              <a:cs typeface="Calibri"/>
            </a:endParaRPr>
          </a:p>
        </p:txBody>
      </p:sp>
      <p:cxnSp>
        <p:nvCxnSpPr>
          <p:cNvPr id="7" name="Straight Arrow Connector 6"/>
          <p:cNvCxnSpPr/>
          <p:nvPr/>
        </p:nvCxnSpPr>
        <p:spPr>
          <a:xfrm flipH="1">
            <a:off x="6042408" y="775436"/>
            <a:ext cx="230930" cy="205292"/>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27" name="Straight Arrow Connector 26"/>
          <p:cNvCxnSpPr>
            <a:endCxn id="4" idx="3"/>
          </p:cNvCxnSpPr>
          <p:nvPr/>
        </p:nvCxnSpPr>
        <p:spPr>
          <a:xfrm flipH="1" flipV="1">
            <a:off x="6042408" y="3511643"/>
            <a:ext cx="246364" cy="117342"/>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3131511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1" name="Rectangle 30">
                <a:extLst>
                  <a:ext uri="{FF2B5EF4-FFF2-40B4-BE49-F238E27FC236}">
                    <a16:creationId xmlns:a16="http://schemas.microsoft.com/office/drawing/2014/main" id="{85F35835-3200-4B99-AF38-9AB473D2CE26}"/>
                  </a:ext>
                </a:extLst>
              </p:cNvPr>
              <p:cNvSpPr/>
              <p:nvPr/>
            </p:nvSpPr>
            <p:spPr>
              <a:xfrm>
                <a:off x="-8096" y="4272608"/>
                <a:ext cx="3742219" cy="2169825"/>
              </a:xfrm>
              <a:prstGeom prst="rect">
                <a:avLst/>
              </a:prstGeom>
            </p:spPr>
            <p:txBody>
              <a:bodyPr wrap="square">
                <a:spAutoFit/>
              </a:bodyPr>
              <a:lstStyle/>
              <a:p>
                <a:pPr marL="171450" indent="-171450">
                  <a:spcBef>
                    <a:spcPts val="200"/>
                  </a:spcBef>
                  <a:spcAft>
                    <a:spcPts val="200"/>
                  </a:spcAft>
                  <a:buFont typeface="Arial" panose="020B0604020202020204" pitchFamily="34" charset="0"/>
                  <a:buChar char="•"/>
                </a:pPr>
                <a:r>
                  <a:rPr lang="en-GB" sz="1200" dirty="0"/>
                  <a:t>When a force causes something to move, we say that </a:t>
                </a:r>
                <a:r>
                  <a:rPr lang="en-GB" sz="1200" b="1" dirty="0"/>
                  <a:t>work is being done</a:t>
                </a:r>
                <a:r>
                  <a:rPr lang="en-GB" sz="1200" dirty="0"/>
                  <a:t> on the object.</a:t>
                </a:r>
              </a:p>
              <a:p>
                <a:pPr marL="171450" indent="-171450">
                  <a:spcBef>
                    <a:spcPts val="200"/>
                  </a:spcBef>
                  <a:spcAft>
                    <a:spcPts val="200"/>
                  </a:spcAft>
                  <a:buFont typeface="Arial" panose="020B0604020202020204" pitchFamily="34" charset="0"/>
                  <a:buChar char="•"/>
                </a:pPr>
                <a:r>
                  <a:rPr lang="en-GB" sz="1200" dirty="0"/>
                  <a:t>Work is the measure of </a:t>
                </a:r>
                <a:r>
                  <a:rPr lang="en-GB" sz="1200" b="1" dirty="0"/>
                  <a:t>how much energy has been transferred, in Joules (J).</a:t>
                </a:r>
                <a:endParaRPr lang="en-GB" sz="1200" dirty="0"/>
              </a:p>
              <a:p>
                <a:pPr marL="171450" indent="-171450">
                  <a:spcBef>
                    <a:spcPts val="200"/>
                  </a:spcBef>
                  <a:spcAft>
                    <a:spcPts val="200"/>
                  </a:spcAft>
                  <a:buFont typeface="Arial" panose="020B0604020202020204" pitchFamily="34" charset="0"/>
                  <a:buChar char="•"/>
                </a:pPr>
                <a:r>
                  <a:rPr lang="en-GB" sz="1200" dirty="0"/>
                  <a:t>We can calculate work done using:</a:t>
                </a:r>
              </a:p>
              <a:p>
                <a:pPr>
                  <a:spcBef>
                    <a:spcPts val="200"/>
                  </a:spcBef>
                  <a:spcAft>
                    <a:spcPts val="200"/>
                  </a:spcAft>
                </a:pPr>
                <a14:m>
                  <m:oMathPara xmlns:m="http://schemas.openxmlformats.org/officeDocument/2006/math">
                    <m:oMathParaPr>
                      <m:jc m:val="centerGroup"/>
                    </m:oMathParaPr>
                    <m:oMath xmlns:m="http://schemas.openxmlformats.org/officeDocument/2006/math">
                      <m:r>
                        <a:rPr lang="en-US" sz="1200" b="1" i="1" smtClean="0">
                          <a:solidFill>
                            <a:srgbClr val="7030A0"/>
                          </a:solidFill>
                          <a:latin typeface="Cambria Math" panose="02040503050406030204" pitchFamily="18" charset="0"/>
                        </a:rPr>
                        <m:t>𝒘𝒐𝒓𝒌</m:t>
                      </m:r>
                      <m:r>
                        <a:rPr lang="en-US" sz="1200" b="1" i="1" smtClean="0">
                          <a:solidFill>
                            <a:srgbClr val="7030A0"/>
                          </a:solidFill>
                          <a:latin typeface="Cambria Math" panose="02040503050406030204" pitchFamily="18" charset="0"/>
                        </a:rPr>
                        <m:t> </m:t>
                      </m:r>
                      <m:r>
                        <a:rPr lang="en-US" sz="1200" b="1" i="1" smtClean="0">
                          <a:solidFill>
                            <a:srgbClr val="7030A0"/>
                          </a:solidFill>
                          <a:latin typeface="Cambria Math" panose="02040503050406030204" pitchFamily="18" charset="0"/>
                        </a:rPr>
                        <m:t>𝒅𝒐𝒏𝒆</m:t>
                      </m:r>
                      <m:r>
                        <a:rPr lang="en-US" sz="1200" b="1" i="1" smtClean="0">
                          <a:solidFill>
                            <a:srgbClr val="7030A0"/>
                          </a:solidFill>
                          <a:latin typeface="Cambria Math" panose="02040503050406030204" pitchFamily="18" charset="0"/>
                        </a:rPr>
                        <m:t> =</m:t>
                      </m:r>
                      <m:r>
                        <a:rPr lang="en-US" sz="1200" b="1" i="1" smtClean="0">
                          <a:solidFill>
                            <a:srgbClr val="7030A0"/>
                          </a:solidFill>
                          <a:latin typeface="Cambria Math" panose="02040503050406030204" pitchFamily="18" charset="0"/>
                        </a:rPr>
                        <m:t>𝒇𝒐𝒓𝒄𝒆</m:t>
                      </m:r>
                      <m:r>
                        <a:rPr lang="en-US" sz="1200" b="1" i="1" smtClean="0">
                          <a:solidFill>
                            <a:srgbClr val="7030A0"/>
                          </a:solidFill>
                          <a:latin typeface="Cambria Math" panose="02040503050406030204" pitchFamily="18" charset="0"/>
                        </a:rPr>
                        <m:t> ×</m:t>
                      </m:r>
                      <m:r>
                        <a:rPr lang="en-US" sz="1200" b="1" i="1" smtClean="0">
                          <a:solidFill>
                            <a:srgbClr val="7030A0"/>
                          </a:solidFill>
                          <a:latin typeface="Cambria Math" panose="02040503050406030204" pitchFamily="18" charset="0"/>
                          <a:ea typeface="Cambria Math" panose="02040503050406030204" pitchFamily="18" charset="0"/>
                        </a:rPr>
                        <m:t>𝒅𝒊𝒔𝒑</m:t>
                      </m:r>
                      <m:r>
                        <a:rPr lang="en-GB" sz="1200" b="1" i="1" smtClean="0">
                          <a:solidFill>
                            <a:srgbClr val="7030A0"/>
                          </a:solidFill>
                          <a:latin typeface="Cambria Math" panose="02040503050406030204" pitchFamily="18" charset="0"/>
                          <a:ea typeface="Cambria Math" panose="02040503050406030204" pitchFamily="18" charset="0"/>
                        </a:rPr>
                        <m:t>𝒍𝒂𝒄𝒆𝒎𝒆𝒏𝒕</m:t>
                      </m:r>
                      <m:r>
                        <a:rPr lang="en-US" sz="1200" b="1" i="1" smtClean="0">
                          <a:solidFill>
                            <a:srgbClr val="7030A0"/>
                          </a:solidFill>
                          <a:latin typeface="Cambria Math" panose="02040503050406030204" pitchFamily="18" charset="0"/>
                          <a:ea typeface="Cambria Math" panose="02040503050406030204" pitchFamily="18" charset="0"/>
                        </a:rPr>
                        <m:t> </m:t>
                      </m:r>
                    </m:oMath>
                  </m:oMathPara>
                </a14:m>
                <a:endParaRPr lang="en-GB" sz="1200" b="1" dirty="0">
                  <a:solidFill>
                    <a:srgbClr val="7030A0"/>
                  </a:solidFill>
                </a:endParaRPr>
              </a:p>
              <a:p>
                <a:pPr>
                  <a:spcBef>
                    <a:spcPts val="200"/>
                  </a:spcBef>
                  <a:spcAft>
                    <a:spcPts val="200"/>
                  </a:spcAft>
                </a:pPr>
                <a:endParaRPr lang="en-GB" sz="1200" b="1" dirty="0">
                  <a:solidFill>
                    <a:srgbClr val="7030A0"/>
                  </a:solidFill>
                </a:endParaRPr>
              </a:p>
              <a:p>
                <a:pPr marL="171450" indent="-171450">
                  <a:spcBef>
                    <a:spcPts val="200"/>
                  </a:spcBef>
                  <a:spcAft>
                    <a:spcPts val="200"/>
                  </a:spcAft>
                  <a:buFont typeface="Arial" panose="020B0604020202020204" pitchFamily="34" charset="0"/>
                  <a:buChar char="•"/>
                </a:pPr>
                <a:r>
                  <a:rPr lang="en-US" sz="1200" dirty="0"/>
                  <a:t>Work done is </a:t>
                </a:r>
                <a:r>
                  <a:rPr lang="en-US" sz="1200" b="1" dirty="0"/>
                  <a:t>the same</a:t>
                </a:r>
                <a:r>
                  <a:rPr lang="en-US" sz="1200" dirty="0"/>
                  <a:t> as the                                  energy transferred to the moving                           object!</a:t>
                </a:r>
                <a:endParaRPr lang="en-US" sz="1100" dirty="0"/>
              </a:p>
            </p:txBody>
          </p:sp>
        </mc:Choice>
        <mc:Fallback xmlns="">
          <p:sp>
            <p:nvSpPr>
              <p:cNvPr id="31" name="Rectangle 30">
                <a:extLst>
                  <a:ext uri="{FF2B5EF4-FFF2-40B4-BE49-F238E27FC236}">
                    <a16:creationId xmlns:a16="http://schemas.microsoft.com/office/drawing/2014/main" id="{85F35835-3200-4B99-AF38-9AB473D2CE26}"/>
                  </a:ext>
                </a:extLst>
              </p:cNvPr>
              <p:cNvSpPr>
                <a:spLocks noRot="1" noChangeAspect="1" noMove="1" noResize="1" noEditPoints="1" noAdjustHandles="1" noChangeArrowheads="1" noChangeShapeType="1" noTextEdit="1"/>
              </p:cNvSpPr>
              <p:nvPr/>
            </p:nvSpPr>
            <p:spPr>
              <a:xfrm>
                <a:off x="-8096" y="4272608"/>
                <a:ext cx="3742219" cy="2169825"/>
              </a:xfrm>
              <a:prstGeom prst="rect">
                <a:avLst/>
              </a:prstGeom>
              <a:blipFill>
                <a:blip r:embed="rId3"/>
                <a:stretch>
                  <a:fillRect t="-281" b="-1404"/>
                </a:stretch>
              </a:blipFill>
            </p:spPr>
            <p:txBody>
              <a:bodyPr/>
              <a:lstStyle/>
              <a:p>
                <a:r>
                  <a:rPr lang="en-GB">
                    <a:noFill/>
                  </a:rPr>
                  <a:t> </a:t>
                </a:r>
              </a:p>
            </p:txBody>
          </p:sp>
        </mc:Fallback>
      </mc:AlternateContent>
      <p:sp>
        <p:nvSpPr>
          <p:cNvPr id="5" name="TextBox 4"/>
          <p:cNvSpPr txBox="1"/>
          <p:nvPr/>
        </p:nvSpPr>
        <p:spPr>
          <a:xfrm>
            <a:off x="-6715" y="0"/>
            <a:ext cx="3210563" cy="523220"/>
          </a:xfrm>
          <a:prstGeom prst="rect">
            <a:avLst/>
          </a:prstGeom>
          <a:noFill/>
        </p:spPr>
        <p:txBody>
          <a:bodyPr wrap="square" rtlCol="0">
            <a:spAutoFit/>
          </a:bodyPr>
          <a:lstStyle/>
          <a:p>
            <a:pPr algn="ctr"/>
            <a:r>
              <a:rPr lang="en-GB" sz="2800" b="1" dirty="0">
                <a:cs typeface="Arial" panose="020B0604020202020204" pitchFamily="34" charset="0"/>
              </a:rPr>
              <a:t>Energy Calculations</a:t>
            </a:r>
          </a:p>
        </p:txBody>
      </p:sp>
      <p:sp>
        <p:nvSpPr>
          <p:cNvPr id="24" name="TextBox 23">
            <a:extLst>
              <a:ext uri="{FF2B5EF4-FFF2-40B4-BE49-F238E27FC236}">
                <a16:creationId xmlns:a16="http://schemas.microsoft.com/office/drawing/2014/main" id="{E25973B2-EA35-4921-85E7-4A09B59F540F}"/>
              </a:ext>
            </a:extLst>
          </p:cNvPr>
          <p:cNvSpPr txBox="1"/>
          <p:nvPr/>
        </p:nvSpPr>
        <p:spPr>
          <a:xfrm>
            <a:off x="30231" y="404664"/>
            <a:ext cx="3058542" cy="400110"/>
          </a:xfrm>
          <a:prstGeom prst="rect">
            <a:avLst/>
          </a:prstGeom>
          <a:noFill/>
        </p:spPr>
        <p:txBody>
          <a:bodyPr wrap="square" rtlCol="0">
            <a:spAutoFit/>
          </a:bodyPr>
          <a:lstStyle/>
          <a:p>
            <a:r>
              <a:rPr lang="en-GB" sz="2000" dirty="0">
                <a:cs typeface="Arial" panose="020B0604020202020204" pitchFamily="34" charset="0"/>
              </a:rPr>
              <a:t>5. Heat and temperature</a:t>
            </a:r>
          </a:p>
        </p:txBody>
      </p:sp>
      <p:sp>
        <p:nvSpPr>
          <p:cNvPr id="25" name="Rectangle 24">
            <a:extLst>
              <a:ext uri="{FF2B5EF4-FFF2-40B4-BE49-F238E27FC236}">
                <a16:creationId xmlns:a16="http://schemas.microsoft.com/office/drawing/2014/main" id="{C9C1A70F-1A75-49D9-8845-1E4569963E7D}"/>
              </a:ext>
            </a:extLst>
          </p:cNvPr>
          <p:cNvSpPr/>
          <p:nvPr/>
        </p:nvSpPr>
        <p:spPr>
          <a:xfrm>
            <a:off x="-80724" y="739343"/>
            <a:ext cx="2780516" cy="2462213"/>
          </a:xfrm>
          <a:prstGeom prst="rect">
            <a:avLst/>
          </a:prstGeom>
        </p:spPr>
        <p:txBody>
          <a:bodyPr wrap="square">
            <a:spAutoFit/>
          </a:bodyPr>
          <a:lstStyle/>
          <a:p>
            <a:pPr marL="171450" indent="-171450">
              <a:spcBef>
                <a:spcPts val="200"/>
              </a:spcBef>
              <a:spcAft>
                <a:spcPts val="200"/>
              </a:spcAft>
              <a:buFont typeface="Arial" panose="020B0604020202020204" pitchFamily="34" charset="0"/>
              <a:buChar char="•"/>
            </a:pPr>
            <a:r>
              <a:rPr lang="en-GB" sz="1200" dirty="0"/>
              <a:t>Temperature is a measure of the </a:t>
            </a:r>
            <a:r>
              <a:rPr lang="en-GB" sz="1200" b="1" dirty="0"/>
              <a:t>average kinetic energy per particle in a substance.</a:t>
            </a:r>
          </a:p>
          <a:p>
            <a:pPr marL="171450" indent="-171450">
              <a:spcBef>
                <a:spcPts val="200"/>
              </a:spcBef>
              <a:spcAft>
                <a:spcPts val="200"/>
              </a:spcAft>
              <a:buFont typeface="Arial" panose="020B0604020202020204" pitchFamily="34" charset="0"/>
              <a:buChar char="•"/>
            </a:pPr>
            <a:r>
              <a:rPr lang="en-GB" sz="1200" dirty="0"/>
              <a:t>We use a </a:t>
            </a:r>
            <a:r>
              <a:rPr lang="en-GB" sz="1200" b="1" dirty="0"/>
              <a:t>thermometer </a:t>
            </a:r>
            <a:r>
              <a:rPr lang="en-GB" sz="1200" dirty="0"/>
              <a:t>to measure temperature in degrees Celsius (</a:t>
            </a:r>
            <a:r>
              <a:rPr lang="en-GB" sz="1200" b="1" baseline="30000" dirty="0" err="1"/>
              <a:t>o</a:t>
            </a:r>
            <a:r>
              <a:rPr lang="en-GB" sz="1200" b="1" dirty="0" err="1"/>
              <a:t>C</a:t>
            </a:r>
            <a:r>
              <a:rPr lang="en-GB" sz="1200" dirty="0"/>
              <a:t>).</a:t>
            </a:r>
          </a:p>
          <a:p>
            <a:pPr marL="171450" indent="-171450">
              <a:spcBef>
                <a:spcPts val="200"/>
              </a:spcBef>
              <a:spcAft>
                <a:spcPts val="200"/>
              </a:spcAft>
              <a:buFont typeface="Arial" panose="020B0604020202020204" pitchFamily="34" charset="0"/>
              <a:buChar char="•"/>
            </a:pPr>
            <a:r>
              <a:rPr lang="en-GB" sz="1200" dirty="0"/>
              <a:t>When the </a:t>
            </a:r>
            <a:r>
              <a:rPr lang="en-GB" sz="1200" b="1" dirty="0"/>
              <a:t>kinetic energy</a:t>
            </a:r>
            <a:r>
              <a:rPr lang="en-GB" sz="1200" dirty="0"/>
              <a:t> of a substance increases, the temperature does as well.</a:t>
            </a:r>
          </a:p>
          <a:p>
            <a:pPr marL="171450" indent="-171450">
              <a:spcBef>
                <a:spcPts val="200"/>
              </a:spcBef>
              <a:spcAft>
                <a:spcPts val="200"/>
              </a:spcAft>
              <a:buFont typeface="Arial" panose="020B0604020202020204" pitchFamily="34" charset="0"/>
              <a:buChar char="•"/>
            </a:pPr>
            <a:r>
              <a:rPr lang="en-GB" sz="1200" dirty="0"/>
              <a:t>As a material changes state the potential energy per particle increases, not the kinetic energy, so the temperature remains constant.</a:t>
            </a:r>
            <a:endParaRPr lang="en-US" sz="1400" dirty="0"/>
          </a:p>
        </p:txBody>
      </p:sp>
      <p:sp>
        <p:nvSpPr>
          <p:cNvPr id="26" name="TextBox 25">
            <a:extLst>
              <a:ext uri="{FF2B5EF4-FFF2-40B4-BE49-F238E27FC236}">
                <a16:creationId xmlns:a16="http://schemas.microsoft.com/office/drawing/2014/main" id="{2666E576-D007-472B-AC1A-053C79AAEB49}"/>
              </a:ext>
            </a:extLst>
          </p:cNvPr>
          <p:cNvSpPr txBox="1"/>
          <p:nvPr/>
        </p:nvSpPr>
        <p:spPr>
          <a:xfrm>
            <a:off x="3764986" y="4283932"/>
            <a:ext cx="1211022" cy="400110"/>
          </a:xfrm>
          <a:prstGeom prst="rect">
            <a:avLst/>
          </a:prstGeom>
          <a:noFill/>
        </p:spPr>
        <p:txBody>
          <a:bodyPr wrap="square" rtlCol="0">
            <a:spAutoFit/>
          </a:bodyPr>
          <a:lstStyle/>
          <a:p>
            <a:r>
              <a:rPr lang="en-GB" sz="2000" dirty="0">
                <a:cs typeface="Arial" panose="020B0604020202020204" pitchFamily="34" charset="0"/>
              </a:rPr>
              <a:t>8. Power</a:t>
            </a:r>
          </a:p>
        </p:txBody>
      </p:sp>
      <mc:AlternateContent xmlns:mc="http://schemas.openxmlformats.org/markup-compatibility/2006" xmlns:a14="http://schemas.microsoft.com/office/drawing/2010/main">
        <mc:Choice Requires="a14">
          <p:sp>
            <p:nvSpPr>
              <p:cNvPr id="27" name="Rectangle 26">
                <a:extLst>
                  <a:ext uri="{FF2B5EF4-FFF2-40B4-BE49-F238E27FC236}">
                    <a16:creationId xmlns:a16="http://schemas.microsoft.com/office/drawing/2014/main" id="{098B95AC-4377-44EA-A810-DBA6C054727E}"/>
                  </a:ext>
                </a:extLst>
              </p:cNvPr>
              <p:cNvSpPr/>
              <p:nvPr/>
            </p:nvSpPr>
            <p:spPr>
              <a:xfrm>
                <a:off x="3758018" y="4563634"/>
                <a:ext cx="5333355" cy="2087751"/>
              </a:xfrm>
              <a:prstGeom prst="rect">
                <a:avLst/>
              </a:prstGeom>
            </p:spPr>
            <p:txBody>
              <a:bodyPr wrap="square">
                <a:spAutoFit/>
              </a:bodyPr>
              <a:lstStyle/>
              <a:p>
                <a:pPr marL="171450" indent="-171450">
                  <a:spcBef>
                    <a:spcPts val="200"/>
                  </a:spcBef>
                  <a:spcAft>
                    <a:spcPts val="200"/>
                  </a:spcAft>
                  <a:buFont typeface="Arial" panose="020B0604020202020204" pitchFamily="34" charset="0"/>
                  <a:buChar char="•"/>
                </a:pPr>
                <a:r>
                  <a:rPr lang="en-GB" sz="1200" dirty="0"/>
                  <a:t>Power is the </a:t>
                </a:r>
                <a:r>
                  <a:rPr lang="en-GB" sz="1200" b="1" dirty="0"/>
                  <a:t>rate at which energy is transferred, or the energy per unit of time</a:t>
                </a:r>
                <a:endParaRPr lang="en-GB" sz="1200" dirty="0"/>
              </a:p>
              <a:p>
                <a:pPr marL="171450" indent="-171450">
                  <a:spcBef>
                    <a:spcPts val="200"/>
                  </a:spcBef>
                  <a:spcAft>
                    <a:spcPts val="200"/>
                  </a:spcAft>
                  <a:buFont typeface="Arial" panose="020B0604020202020204" pitchFamily="34" charset="0"/>
                  <a:buChar char="•"/>
                </a:pPr>
                <a:r>
                  <a:rPr lang="en-GB" sz="1200" dirty="0"/>
                  <a:t>Power is measured in </a:t>
                </a:r>
                <a:r>
                  <a:rPr lang="en-GB" sz="1200" b="1" dirty="0"/>
                  <a:t>Watts (W).	1 Watt = 1 Joule per second</a:t>
                </a:r>
              </a:p>
              <a:p>
                <a:pPr marL="171450" indent="-171450">
                  <a:spcBef>
                    <a:spcPts val="200"/>
                  </a:spcBef>
                  <a:spcAft>
                    <a:spcPts val="200"/>
                  </a:spcAft>
                  <a:buFont typeface="Arial" panose="020B0604020202020204" pitchFamily="34" charset="0"/>
                  <a:buChar char="•"/>
                </a:pPr>
                <a:r>
                  <a:rPr lang="en-US" sz="1200" dirty="0"/>
                  <a:t>Energy used in the home is measured in </a:t>
                </a:r>
                <a:r>
                  <a:rPr lang="en-US" sz="1200" b="1" dirty="0"/>
                  <a:t>kilowatt hours (kWh),</a:t>
                </a:r>
                <a:r>
                  <a:rPr lang="en-US" sz="1200" dirty="0"/>
                  <a:t> and can be calculated using:</a:t>
                </a:r>
              </a:p>
              <a:p>
                <a:pPr>
                  <a:spcBef>
                    <a:spcPts val="200"/>
                  </a:spcBef>
                  <a:spcAft>
                    <a:spcPts val="200"/>
                  </a:spcAft>
                </a:pPr>
                <a14:m>
                  <m:oMathPara xmlns:m="http://schemas.openxmlformats.org/officeDocument/2006/math">
                    <m:oMathParaPr>
                      <m:jc m:val="centerGroup"/>
                    </m:oMathParaPr>
                    <m:oMath xmlns:m="http://schemas.openxmlformats.org/officeDocument/2006/math">
                      <m:r>
                        <a:rPr lang="en-US" sz="1200" b="1" i="1" smtClean="0">
                          <a:solidFill>
                            <a:srgbClr val="7030A0"/>
                          </a:solidFill>
                          <a:latin typeface="Cambria Math" panose="02040503050406030204" pitchFamily="18" charset="0"/>
                        </a:rPr>
                        <m:t>𝒆𝒏𝒆𝒓𝒈𝒚</m:t>
                      </m:r>
                      <m:r>
                        <a:rPr lang="en-US" sz="1200" b="1" i="1" smtClean="0">
                          <a:solidFill>
                            <a:srgbClr val="7030A0"/>
                          </a:solidFill>
                          <a:latin typeface="Cambria Math" panose="02040503050406030204" pitchFamily="18" charset="0"/>
                        </a:rPr>
                        <m:t> </m:t>
                      </m:r>
                      <m:r>
                        <a:rPr lang="en-US" sz="1200" b="1" i="1" smtClean="0">
                          <a:solidFill>
                            <a:srgbClr val="7030A0"/>
                          </a:solidFill>
                          <a:latin typeface="Cambria Math" panose="02040503050406030204" pitchFamily="18" charset="0"/>
                        </a:rPr>
                        <m:t>𝒖𝒔𝒆𝒅</m:t>
                      </m:r>
                      <m:r>
                        <a:rPr lang="en-US" sz="1200" b="1" i="1" smtClean="0">
                          <a:solidFill>
                            <a:srgbClr val="7030A0"/>
                          </a:solidFill>
                          <a:latin typeface="Cambria Math" panose="02040503050406030204" pitchFamily="18" charset="0"/>
                        </a:rPr>
                        <m:t> =</m:t>
                      </m:r>
                      <m:r>
                        <a:rPr lang="en-US" sz="1200" b="1" i="1" smtClean="0">
                          <a:solidFill>
                            <a:srgbClr val="7030A0"/>
                          </a:solidFill>
                          <a:latin typeface="Cambria Math" panose="02040503050406030204" pitchFamily="18" charset="0"/>
                        </a:rPr>
                        <m:t>𝒑𝒐𝒘𝒆𝒓</m:t>
                      </m:r>
                      <m:r>
                        <a:rPr lang="en-US" sz="1200" b="1" i="1" smtClean="0">
                          <a:solidFill>
                            <a:srgbClr val="7030A0"/>
                          </a:solidFill>
                          <a:latin typeface="Cambria Math" panose="02040503050406030204" pitchFamily="18" charset="0"/>
                        </a:rPr>
                        <m:t> ×</m:t>
                      </m:r>
                      <m:r>
                        <a:rPr lang="en-US" sz="1200" b="1" i="1" smtClean="0">
                          <a:solidFill>
                            <a:srgbClr val="7030A0"/>
                          </a:solidFill>
                          <a:latin typeface="Cambria Math" panose="02040503050406030204" pitchFamily="18" charset="0"/>
                          <a:ea typeface="Cambria Math" panose="02040503050406030204" pitchFamily="18" charset="0"/>
                        </a:rPr>
                        <m:t>𝒕𝒊𝒎𝒆</m:t>
                      </m:r>
                    </m:oMath>
                  </m:oMathPara>
                </a14:m>
                <a:endParaRPr lang="en-US" sz="1200" b="1" dirty="0">
                  <a:solidFill>
                    <a:srgbClr val="7030A0"/>
                  </a:solidFill>
                </a:endParaRPr>
              </a:p>
              <a:p>
                <a:pPr>
                  <a:spcBef>
                    <a:spcPts val="200"/>
                  </a:spcBef>
                  <a:spcAft>
                    <a:spcPts val="200"/>
                  </a:spcAft>
                </a:pPr>
                <a:endParaRPr lang="en-US" sz="1200" b="1" dirty="0">
                  <a:solidFill>
                    <a:srgbClr val="7030A0"/>
                  </a:solidFill>
                </a:endParaRPr>
              </a:p>
              <a:p>
                <a:pPr>
                  <a:spcBef>
                    <a:spcPts val="200"/>
                  </a:spcBef>
                  <a:spcAft>
                    <a:spcPts val="200"/>
                  </a:spcAft>
                </a:pPr>
                <a:endParaRPr lang="en-US" sz="1200" b="1" dirty="0">
                  <a:solidFill>
                    <a:srgbClr val="7030A0"/>
                  </a:solidFill>
                </a:endParaRPr>
              </a:p>
              <a:p>
                <a:pPr marL="171450" indent="-171450">
                  <a:spcBef>
                    <a:spcPts val="200"/>
                  </a:spcBef>
                  <a:spcAft>
                    <a:spcPts val="200"/>
                  </a:spcAft>
                  <a:buFont typeface="Arial" panose="020B0604020202020204" pitchFamily="34" charset="0"/>
                  <a:buChar char="•"/>
                </a:pPr>
                <a:r>
                  <a:rPr lang="en-US" sz="1200" dirty="0"/>
                  <a:t>You can calculate the </a:t>
                </a:r>
                <a:r>
                  <a:rPr lang="en-US" sz="1200" b="1" dirty="0"/>
                  <a:t>cost of energy</a:t>
                </a:r>
                <a:r>
                  <a:rPr lang="en-US" sz="1200" dirty="0"/>
                  <a:t> using:</a:t>
                </a:r>
              </a:p>
              <a:p>
                <a:pPr>
                  <a:spcBef>
                    <a:spcPts val="200"/>
                  </a:spcBef>
                  <a:spcAft>
                    <a:spcPts val="200"/>
                  </a:spcAft>
                </a:pPr>
                <a14:m>
                  <m:oMathPara xmlns:m="http://schemas.openxmlformats.org/officeDocument/2006/math">
                    <m:oMathParaPr>
                      <m:jc m:val="centerGroup"/>
                    </m:oMathParaPr>
                    <m:oMath xmlns:m="http://schemas.openxmlformats.org/officeDocument/2006/math">
                      <m:r>
                        <a:rPr lang="en-US" sz="1200" b="1" i="1" smtClean="0">
                          <a:solidFill>
                            <a:srgbClr val="7030A0"/>
                          </a:solidFill>
                          <a:latin typeface="Cambria Math" panose="02040503050406030204" pitchFamily="18" charset="0"/>
                        </a:rPr>
                        <m:t>𝒄𝒐𝒔𝒕</m:t>
                      </m:r>
                      <m:r>
                        <a:rPr lang="en-US" sz="1200" b="1" i="1" smtClean="0">
                          <a:solidFill>
                            <a:srgbClr val="7030A0"/>
                          </a:solidFill>
                          <a:latin typeface="Cambria Math" panose="02040503050406030204" pitchFamily="18" charset="0"/>
                        </a:rPr>
                        <m:t>=</m:t>
                      </m:r>
                      <m:r>
                        <a:rPr lang="en-US" sz="1200" b="1" i="1" smtClean="0">
                          <a:solidFill>
                            <a:srgbClr val="7030A0"/>
                          </a:solidFill>
                          <a:latin typeface="Cambria Math" panose="02040503050406030204" pitchFamily="18" charset="0"/>
                        </a:rPr>
                        <m:t>𝒆𝒏𝒆𝒓𝒈𝒚</m:t>
                      </m:r>
                      <m:r>
                        <a:rPr lang="en-US" sz="1200" b="1" i="1" smtClean="0">
                          <a:solidFill>
                            <a:srgbClr val="7030A0"/>
                          </a:solidFill>
                          <a:latin typeface="Cambria Math" panose="02040503050406030204" pitchFamily="18" charset="0"/>
                        </a:rPr>
                        <m:t> </m:t>
                      </m:r>
                      <m:r>
                        <a:rPr lang="en-US" sz="1200" b="1" i="1" smtClean="0">
                          <a:solidFill>
                            <a:srgbClr val="7030A0"/>
                          </a:solidFill>
                          <a:latin typeface="Cambria Math" panose="02040503050406030204" pitchFamily="18" charset="0"/>
                        </a:rPr>
                        <m:t>𝒖𝒔𝒆𝒅</m:t>
                      </m:r>
                      <m:r>
                        <a:rPr lang="en-US" sz="1200" b="1" i="1" smtClean="0">
                          <a:solidFill>
                            <a:srgbClr val="7030A0"/>
                          </a:solidFill>
                          <a:latin typeface="Cambria Math" panose="02040503050406030204" pitchFamily="18" charset="0"/>
                        </a:rPr>
                        <m:t> </m:t>
                      </m:r>
                      <m:d>
                        <m:dPr>
                          <m:ctrlPr>
                            <a:rPr lang="en-US" sz="1200" b="1" i="1" smtClean="0">
                              <a:solidFill>
                                <a:srgbClr val="7030A0"/>
                              </a:solidFill>
                              <a:latin typeface="Cambria Math" panose="02040503050406030204" pitchFamily="18" charset="0"/>
                            </a:rPr>
                          </m:ctrlPr>
                        </m:dPr>
                        <m:e>
                          <m:r>
                            <a:rPr lang="en-US" sz="1200" b="1" i="1" smtClean="0">
                              <a:solidFill>
                                <a:srgbClr val="7030A0"/>
                              </a:solidFill>
                              <a:latin typeface="Cambria Math" panose="02040503050406030204" pitchFamily="18" charset="0"/>
                            </a:rPr>
                            <m:t>𝒊𝒏</m:t>
                          </m:r>
                          <m:r>
                            <a:rPr lang="en-US" sz="1200" b="1" i="1" smtClean="0">
                              <a:solidFill>
                                <a:srgbClr val="7030A0"/>
                              </a:solidFill>
                              <a:latin typeface="Cambria Math" panose="02040503050406030204" pitchFamily="18" charset="0"/>
                            </a:rPr>
                            <m:t> </m:t>
                          </m:r>
                          <m:r>
                            <a:rPr lang="en-US" sz="1200" b="1" i="1" smtClean="0">
                              <a:solidFill>
                                <a:srgbClr val="7030A0"/>
                              </a:solidFill>
                              <a:latin typeface="Cambria Math" panose="02040503050406030204" pitchFamily="18" charset="0"/>
                            </a:rPr>
                            <m:t>𝒌𝑾𝒉</m:t>
                          </m:r>
                        </m:e>
                      </m:d>
                      <m:r>
                        <a:rPr lang="en-US" sz="1200" b="1" i="1" smtClean="0">
                          <a:solidFill>
                            <a:srgbClr val="7030A0"/>
                          </a:solidFill>
                          <a:latin typeface="Cambria Math" panose="02040503050406030204" pitchFamily="18" charset="0"/>
                          <a:ea typeface="Cambria Math" panose="02040503050406030204" pitchFamily="18" charset="0"/>
                        </a:rPr>
                        <m:t>×</m:t>
                      </m:r>
                      <m:r>
                        <a:rPr lang="en-US" sz="1200" b="1" i="1" smtClean="0">
                          <a:solidFill>
                            <a:srgbClr val="7030A0"/>
                          </a:solidFill>
                          <a:latin typeface="Cambria Math" panose="02040503050406030204" pitchFamily="18" charset="0"/>
                          <a:ea typeface="Cambria Math" panose="02040503050406030204" pitchFamily="18" charset="0"/>
                        </a:rPr>
                        <m:t>𝒄𝒐𝒔𝒕</m:t>
                      </m:r>
                      <m:r>
                        <a:rPr lang="en-US" sz="1200" b="1" i="1" smtClean="0">
                          <a:solidFill>
                            <a:srgbClr val="7030A0"/>
                          </a:solidFill>
                          <a:latin typeface="Cambria Math" panose="02040503050406030204" pitchFamily="18" charset="0"/>
                          <a:ea typeface="Cambria Math" panose="02040503050406030204" pitchFamily="18" charset="0"/>
                        </a:rPr>
                        <m:t> </m:t>
                      </m:r>
                      <m:r>
                        <a:rPr lang="en-US" sz="1200" b="1" i="1" smtClean="0">
                          <a:solidFill>
                            <a:srgbClr val="7030A0"/>
                          </a:solidFill>
                          <a:latin typeface="Cambria Math" panose="02040503050406030204" pitchFamily="18" charset="0"/>
                          <a:ea typeface="Cambria Math" panose="02040503050406030204" pitchFamily="18" charset="0"/>
                        </a:rPr>
                        <m:t>𝒑𝒆𝒓</m:t>
                      </m:r>
                      <m:r>
                        <a:rPr lang="en-US" sz="1200" b="1" i="1" smtClean="0">
                          <a:solidFill>
                            <a:srgbClr val="7030A0"/>
                          </a:solidFill>
                          <a:latin typeface="Cambria Math" panose="02040503050406030204" pitchFamily="18" charset="0"/>
                          <a:ea typeface="Cambria Math" panose="02040503050406030204" pitchFamily="18" charset="0"/>
                        </a:rPr>
                        <m:t> </m:t>
                      </m:r>
                      <m:r>
                        <a:rPr lang="en-US" sz="1200" b="1" i="1" smtClean="0">
                          <a:solidFill>
                            <a:srgbClr val="7030A0"/>
                          </a:solidFill>
                          <a:latin typeface="Cambria Math" panose="02040503050406030204" pitchFamily="18" charset="0"/>
                          <a:ea typeface="Cambria Math" panose="02040503050406030204" pitchFamily="18" charset="0"/>
                        </a:rPr>
                        <m:t>𝒌𝑾𝒉</m:t>
                      </m:r>
                    </m:oMath>
                  </m:oMathPara>
                </a14:m>
                <a:endParaRPr lang="en-US" sz="1200" b="1" dirty="0">
                  <a:solidFill>
                    <a:srgbClr val="7030A0"/>
                  </a:solidFill>
                </a:endParaRPr>
              </a:p>
            </p:txBody>
          </p:sp>
        </mc:Choice>
        <mc:Fallback xmlns="">
          <p:sp>
            <p:nvSpPr>
              <p:cNvPr id="27" name="Rectangle 26">
                <a:extLst>
                  <a:ext uri="{FF2B5EF4-FFF2-40B4-BE49-F238E27FC236}">
                    <a16:creationId xmlns:a16="http://schemas.microsoft.com/office/drawing/2014/main" id="{098B95AC-4377-44EA-A810-DBA6C054727E}"/>
                  </a:ext>
                </a:extLst>
              </p:cNvPr>
              <p:cNvSpPr>
                <a:spLocks noRot="1" noChangeAspect="1" noMove="1" noResize="1" noEditPoints="1" noAdjustHandles="1" noChangeArrowheads="1" noChangeShapeType="1" noTextEdit="1"/>
              </p:cNvSpPr>
              <p:nvPr/>
            </p:nvSpPr>
            <p:spPr>
              <a:xfrm>
                <a:off x="3758018" y="4563634"/>
                <a:ext cx="5333355" cy="2087751"/>
              </a:xfrm>
              <a:prstGeom prst="rect">
                <a:avLst/>
              </a:prstGeom>
              <a:blipFill>
                <a:blip r:embed="rId4"/>
                <a:stretch>
                  <a:fillRect t="-292"/>
                </a:stretch>
              </a:blipFill>
            </p:spPr>
            <p:txBody>
              <a:bodyPr/>
              <a:lstStyle/>
              <a:p>
                <a:r>
                  <a:rPr lang="en-US">
                    <a:noFill/>
                  </a:rPr>
                  <a:t> </a:t>
                </a:r>
              </a:p>
            </p:txBody>
          </p:sp>
        </mc:Fallback>
      </mc:AlternateContent>
      <p:sp>
        <p:nvSpPr>
          <p:cNvPr id="28" name="TextBox 27">
            <a:extLst>
              <a:ext uri="{FF2B5EF4-FFF2-40B4-BE49-F238E27FC236}">
                <a16:creationId xmlns:a16="http://schemas.microsoft.com/office/drawing/2014/main" id="{C829B701-F6D3-421B-A438-437D075DDDB5}"/>
              </a:ext>
            </a:extLst>
          </p:cNvPr>
          <p:cNvSpPr txBox="1"/>
          <p:nvPr/>
        </p:nvSpPr>
        <p:spPr>
          <a:xfrm>
            <a:off x="3203848" y="0"/>
            <a:ext cx="3136669" cy="400110"/>
          </a:xfrm>
          <a:prstGeom prst="rect">
            <a:avLst/>
          </a:prstGeom>
          <a:noFill/>
        </p:spPr>
        <p:txBody>
          <a:bodyPr wrap="square" rtlCol="0">
            <a:spAutoFit/>
          </a:bodyPr>
          <a:lstStyle/>
          <a:p>
            <a:r>
              <a:rPr lang="en-GB" sz="2000" dirty="0">
                <a:cs typeface="Arial" panose="020B0604020202020204" pitchFamily="34" charset="0"/>
              </a:rPr>
              <a:t>6. Conservation of energy</a:t>
            </a:r>
          </a:p>
        </p:txBody>
      </p:sp>
      <p:sp>
        <p:nvSpPr>
          <p:cNvPr id="29" name="Rectangle 28">
            <a:extLst>
              <a:ext uri="{FF2B5EF4-FFF2-40B4-BE49-F238E27FC236}">
                <a16:creationId xmlns:a16="http://schemas.microsoft.com/office/drawing/2014/main" id="{FE19580D-3252-4903-9570-169030D667A9}"/>
              </a:ext>
            </a:extLst>
          </p:cNvPr>
          <p:cNvSpPr/>
          <p:nvPr/>
        </p:nvSpPr>
        <p:spPr>
          <a:xfrm>
            <a:off x="3203848" y="416502"/>
            <a:ext cx="5819134" cy="1118255"/>
          </a:xfrm>
          <a:prstGeom prst="rect">
            <a:avLst/>
          </a:prstGeom>
        </p:spPr>
        <p:txBody>
          <a:bodyPr wrap="square">
            <a:spAutoFit/>
          </a:bodyPr>
          <a:lstStyle/>
          <a:p>
            <a:pPr marL="171450" indent="-171450">
              <a:spcBef>
                <a:spcPts val="200"/>
              </a:spcBef>
              <a:spcAft>
                <a:spcPts val="200"/>
              </a:spcAft>
              <a:buFont typeface="Arial" panose="020B0604020202020204" pitchFamily="34" charset="0"/>
              <a:buChar char="•"/>
            </a:pPr>
            <a:r>
              <a:rPr lang="en-US" sz="1200" b="1" dirty="0"/>
              <a:t>Conservation of energy rule: </a:t>
            </a:r>
            <a:r>
              <a:rPr lang="en-US" sz="1200" dirty="0"/>
              <a:t>energy cannot be created or destroyed, only stored or transferred.</a:t>
            </a:r>
          </a:p>
          <a:p>
            <a:pPr marL="171450" indent="-171450">
              <a:spcBef>
                <a:spcPts val="200"/>
              </a:spcBef>
              <a:spcAft>
                <a:spcPts val="200"/>
              </a:spcAft>
              <a:buFont typeface="Arial" panose="020B0604020202020204" pitchFamily="34" charset="0"/>
              <a:buChar char="•"/>
            </a:pPr>
            <a:r>
              <a:rPr lang="en-US" sz="1200" dirty="0"/>
              <a:t>This means that the </a:t>
            </a:r>
            <a:r>
              <a:rPr lang="en-US" sz="1200" b="1" dirty="0"/>
              <a:t>total energy of a closed system is always the same</a:t>
            </a:r>
            <a:r>
              <a:rPr lang="en-US" sz="1200" dirty="0"/>
              <a:t>. The energy can be in a different form, but there is always the </a:t>
            </a:r>
            <a:r>
              <a:rPr lang="en-US" sz="1200" b="1" dirty="0"/>
              <a:t>same amount</a:t>
            </a:r>
            <a:r>
              <a:rPr lang="en-US" sz="1200" dirty="0"/>
              <a:t>.</a:t>
            </a:r>
          </a:p>
          <a:p>
            <a:pPr marL="171450" indent="-171450">
              <a:spcBef>
                <a:spcPts val="200"/>
              </a:spcBef>
              <a:spcAft>
                <a:spcPts val="200"/>
              </a:spcAft>
              <a:buFont typeface="Arial" panose="020B0604020202020204" pitchFamily="34" charset="0"/>
              <a:buChar char="•"/>
            </a:pPr>
            <a:r>
              <a:rPr lang="en-US" sz="1200" dirty="0"/>
              <a:t>We can draw </a:t>
            </a:r>
            <a:r>
              <a:rPr lang="en-US" sz="1200" b="1" dirty="0"/>
              <a:t>Sankey diagrams</a:t>
            </a:r>
            <a:r>
              <a:rPr lang="en-US" sz="1200" dirty="0"/>
              <a:t> to demonstrate the conservation of energy:</a:t>
            </a:r>
          </a:p>
        </p:txBody>
      </p:sp>
      <p:sp>
        <p:nvSpPr>
          <p:cNvPr id="30" name="TextBox 29">
            <a:extLst>
              <a:ext uri="{FF2B5EF4-FFF2-40B4-BE49-F238E27FC236}">
                <a16:creationId xmlns:a16="http://schemas.microsoft.com/office/drawing/2014/main" id="{8A0B882F-8C3B-4908-A919-9BEE6BF15EFA}"/>
              </a:ext>
            </a:extLst>
          </p:cNvPr>
          <p:cNvSpPr txBox="1"/>
          <p:nvPr/>
        </p:nvSpPr>
        <p:spPr>
          <a:xfrm>
            <a:off x="-1104" y="3172906"/>
            <a:ext cx="3078743" cy="400110"/>
          </a:xfrm>
          <a:prstGeom prst="rect">
            <a:avLst/>
          </a:prstGeom>
          <a:noFill/>
        </p:spPr>
        <p:txBody>
          <a:bodyPr wrap="square" rtlCol="0">
            <a:spAutoFit/>
          </a:bodyPr>
          <a:lstStyle/>
          <a:p>
            <a:r>
              <a:rPr lang="en-GB" sz="2000" dirty="0">
                <a:cs typeface="Arial" panose="020B0604020202020204" pitchFamily="34" charset="0"/>
              </a:rPr>
              <a:t>7. Work Done</a:t>
            </a:r>
          </a:p>
        </p:txBody>
      </p:sp>
      <mc:AlternateContent xmlns:mc="http://schemas.openxmlformats.org/markup-compatibility/2006" xmlns:a14="http://schemas.microsoft.com/office/drawing/2010/main">
        <mc:Choice Requires="a14">
          <p:sp>
            <p:nvSpPr>
              <p:cNvPr id="19" name="Rectangle 18">
                <a:extLst>
                  <a:ext uri="{FF2B5EF4-FFF2-40B4-BE49-F238E27FC236}">
                    <a16:creationId xmlns:a16="http://schemas.microsoft.com/office/drawing/2014/main" id="{C2E33787-48B5-4779-8908-A5AE1BC38555}"/>
                  </a:ext>
                </a:extLst>
              </p:cNvPr>
              <p:cNvSpPr/>
              <p:nvPr/>
            </p:nvSpPr>
            <p:spPr>
              <a:xfrm>
                <a:off x="3228164" y="3555754"/>
                <a:ext cx="5832767" cy="775597"/>
              </a:xfrm>
              <a:prstGeom prst="rect">
                <a:avLst/>
              </a:prstGeom>
            </p:spPr>
            <p:txBody>
              <a:bodyPr wrap="square">
                <a:spAutoFit/>
              </a:bodyPr>
              <a:lstStyle/>
              <a:p>
                <a:pPr>
                  <a:spcBef>
                    <a:spcPts val="300"/>
                  </a:spcBef>
                  <a:spcAft>
                    <a:spcPts val="200"/>
                  </a:spcAft>
                </a:pPr>
                <a:r>
                  <a:rPr lang="en-US" sz="1200" dirty="0"/>
                  <a:t>We can use these diagrams to calculate the </a:t>
                </a:r>
                <a:r>
                  <a:rPr lang="en-US" sz="1200" b="1" dirty="0"/>
                  <a:t>efficiency</a:t>
                </a:r>
                <a:r>
                  <a:rPr lang="en-US" sz="1200" dirty="0"/>
                  <a:t> of something:</a:t>
                </a:r>
              </a:p>
              <a:p>
                <a:pPr>
                  <a:spcBef>
                    <a:spcPts val="300"/>
                  </a:spcBef>
                  <a:spcAft>
                    <a:spcPts val="200"/>
                  </a:spcAft>
                </a:pPr>
                <a14:m>
                  <m:oMathPara xmlns:m="http://schemas.openxmlformats.org/officeDocument/2006/math">
                    <m:oMathParaPr>
                      <m:jc m:val="centerGroup"/>
                    </m:oMathParaPr>
                    <m:oMath xmlns:m="http://schemas.openxmlformats.org/officeDocument/2006/math">
                      <m:r>
                        <a:rPr lang="en-US" sz="1400" b="1" i="1" smtClean="0">
                          <a:solidFill>
                            <a:srgbClr val="7030A0"/>
                          </a:solidFill>
                          <a:latin typeface="Cambria Math" panose="02040503050406030204" pitchFamily="18" charset="0"/>
                        </a:rPr>
                        <m:t>𝒆𝒇𝒇𝒊𝒄𝒊𝒆𝒏𝒄𝒚</m:t>
                      </m:r>
                      <m:r>
                        <a:rPr lang="en-US" sz="1400" b="1" i="1" smtClean="0">
                          <a:solidFill>
                            <a:srgbClr val="7030A0"/>
                          </a:solidFill>
                          <a:latin typeface="Cambria Math" panose="02040503050406030204" pitchFamily="18" charset="0"/>
                        </a:rPr>
                        <m:t>=</m:t>
                      </m:r>
                      <m:f>
                        <m:fPr>
                          <m:ctrlPr>
                            <a:rPr lang="en-US" sz="1400" b="1" i="1" smtClean="0">
                              <a:solidFill>
                                <a:srgbClr val="7030A0"/>
                              </a:solidFill>
                              <a:latin typeface="Cambria Math" panose="02040503050406030204" pitchFamily="18" charset="0"/>
                            </a:rPr>
                          </m:ctrlPr>
                        </m:fPr>
                        <m:num>
                          <m:r>
                            <a:rPr lang="en-US" sz="1400" b="1" i="1" smtClean="0">
                              <a:solidFill>
                                <a:srgbClr val="7030A0"/>
                              </a:solidFill>
                              <a:latin typeface="Cambria Math" panose="02040503050406030204" pitchFamily="18" charset="0"/>
                            </a:rPr>
                            <m:t>𝒖𝒔𝒆𝒇𝒖𝒍</m:t>
                          </m:r>
                          <m:r>
                            <a:rPr lang="en-US" sz="1400" b="1" i="1" smtClean="0">
                              <a:solidFill>
                                <a:srgbClr val="7030A0"/>
                              </a:solidFill>
                              <a:latin typeface="Cambria Math" panose="02040503050406030204" pitchFamily="18" charset="0"/>
                            </a:rPr>
                            <m:t> </m:t>
                          </m:r>
                          <m:r>
                            <a:rPr lang="en-US" sz="1400" b="1" i="1" smtClean="0">
                              <a:solidFill>
                                <a:srgbClr val="7030A0"/>
                              </a:solidFill>
                              <a:latin typeface="Cambria Math" panose="02040503050406030204" pitchFamily="18" charset="0"/>
                            </a:rPr>
                            <m:t>𝒆𝒏𝒆𝒓𝒈𝒚</m:t>
                          </m:r>
                          <m:r>
                            <a:rPr lang="en-US" sz="1400" b="1" i="1" smtClean="0">
                              <a:solidFill>
                                <a:srgbClr val="7030A0"/>
                              </a:solidFill>
                              <a:latin typeface="Cambria Math" panose="02040503050406030204" pitchFamily="18" charset="0"/>
                            </a:rPr>
                            <m:t> </m:t>
                          </m:r>
                          <m:r>
                            <a:rPr lang="en-US" sz="1400" b="1" i="1" smtClean="0">
                              <a:solidFill>
                                <a:srgbClr val="7030A0"/>
                              </a:solidFill>
                              <a:latin typeface="Cambria Math" panose="02040503050406030204" pitchFamily="18" charset="0"/>
                            </a:rPr>
                            <m:t>𝒐𝒖𝒕𝒑𝒖𝒕</m:t>
                          </m:r>
                        </m:num>
                        <m:den>
                          <m:r>
                            <a:rPr lang="en-US" sz="1400" b="1" i="1" smtClean="0">
                              <a:solidFill>
                                <a:srgbClr val="7030A0"/>
                              </a:solidFill>
                              <a:latin typeface="Cambria Math" panose="02040503050406030204" pitchFamily="18" charset="0"/>
                            </a:rPr>
                            <m:t>𝒕𝒐𝒕𝒂𝒍</m:t>
                          </m:r>
                          <m:r>
                            <a:rPr lang="en-US" sz="1400" b="1" i="1" smtClean="0">
                              <a:solidFill>
                                <a:srgbClr val="7030A0"/>
                              </a:solidFill>
                              <a:latin typeface="Cambria Math" panose="02040503050406030204" pitchFamily="18" charset="0"/>
                            </a:rPr>
                            <m:t> </m:t>
                          </m:r>
                          <m:r>
                            <a:rPr lang="en-US" sz="1400" b="1" i="1" smtClean="0">
                              <a:solidFill>
                                <a:srgbClr val="7030A0"/>
                              </a:solidFill>
                              <a:latin typeface="Cambria Math" panose="02040503050406030204" pitchFamily="18" charset="0"/>
                            </a:rPr>
                            <m:t>𝒆𝒏𝒆𝒓𝒈𝒚</m:t>
                          </m:r>
                          <m:r>
                            <a:rPr lang="en-US" sz="1400" b="1" i="1" smtClean="0">
                              <a:solidFill>
                                <a:srgbClr val="7030A0"/>
                              </a:solidFill>
                              <a:latin typeface="Cambria Math" panose="02040503050406030204" pitchFamily="18" charset="0"/>
                            </a:rPr>
                            <m:t> </m:t>
                          </m:r>
                          <m:r>
                            <a:rPr lang="en-US" sz="1400" b="1" i="1" smtClean="0">
                              <a:solidFill>
                                <a:srgbClr val="7030A0"/>
                              </a:solidFill>
                              <a:latin typeface="Cambria Math" panose="02040503050406030204" pitchFamily="18" charset="0"/>
                            </a:rPr>
                            <m:t>𝒊𝒏𝒑𝒖𝒕</m:t>
                          </m:r>
                        </m:den>
                      </m:f>
                      <m:r>
                        <a:rPr lang="en-US" sz="1400" b="1" i="1" smtClean="0">
                          <a:solidFill>
                            <a:srgbClr val="7030A0"/>
                          </a:solidFill>
                          <a:latin typeface="Cambria Math" panose="02040503050406030204" pitchFamily="18" charset="0"/>
                          <a:ea typeface="Cambria Math" panose="02040503050406030204" pitchFamily="18" charset="0"/>
                        </a:rPr>
                        <m:t>×</m:t>
                      </m:r>
                      <m:r>
                        <a:rPr lang="en-US" sz="1400" b="1" i="1" smtClean="0">
                          <a:solidFill>
                            <a:srgbClr val="7030A0"/>
                          </a:solidFill>
                          <a:latin typeface="Cambria Math" panose="02040503050406030204" pitchFamily="18" charset="0"/>
                          <a:ea typeface="Cambria Math" panose="02040503050406030204" pitchFamily="18" charset="0"/>
                        </a:rPr>
                        <m:t>𝟏𝟎𝟎</m:t>
                      </m:r>
                    </m:oMath>
                  </m:oMathPara>
                </a14:m>
                <a:endParaRPr lang="en-US" sz="1400" b="1" dirty="0">
                  <a:solidFill>
                    <a:srgbClr val="7030A0"/>
                  </a:solidFill>
                </a:endParaRPr>
              </a:p>
            </p:txBody>
          </p:sp>
        </mc:Choice>
        <mc:Fallback xmlns="">
          <p:sp>
            <p:nvSpPr>
              <p:cNvPr id="19" name="Rectangle 18">
                <a:extLst>
                  <a:ext uri="{FF2B5EF4-FFF2-40B4-BE49-F238E27FC236}">
                    <a16:creationId xmlns:a16="http://schemas.microsoft.com/office/drawing/2014/main" id="{C2E33787-48B5-4779-8908-A5AE1BC38555}"/>
                  </a:ext>
                </a:extLst>
              </p:cNvPr>
              <p:cNvSpPr>
                <a:spLocks noRot="1" noChangeAspect="1" noMove="1" noResize="1" noEditPoints="1" noAdjustHandles="1" noChangeArrowheads="1" noChangeShapeType="1" noTextEdit="1"/>
              </p:cNvSpPr>
              <p:nvPr/>
            </p:nvSpPr>
            <p:spPr>
              <a:xfrm>
                <a:off x="3228164" y="3555754"/>
                <a:ext cx="5832767" cy="775597"/>
              </a:xfrm>
              <a:prstGeom prst="rect">
                <a:avLst/>
              </a:prstGeom>
              <a:blipFill>
                <a:blip r:embed="rId5"/>
                <a:stretch>
                  <a:fillRect l="-105"/>
                </a:stretch>
              </a:blipFill>
            </p:spPr>
            <p:txBody>
              <a:bodyPr/>
              <a:lstStyle/>
              <a:p>
                <a:r>
                  <a:rPr lang="en-GB">
                    <a:noFill/>
                  </a:rPr>
                  <a:t> </a:t>
                </a:r>
              </a:p>
            </p:txBody>
          </p:sp>
        </mc:Fallback>
      </mc:AlternateContent>
      <p:grpSp>
        <p:nvGrpSpPr>
          <p:cNvPr id="11" name="Group 10">
            <a:extLst>
              <a:ext uri="{FF2B5EF4-FFF2-40B4-BE49-F238E27FC236}">
                <a16:creationId xmlns:a16="http://schemas.microsoft.com/office/drawing/2014/main" id="{762FC9A1-A685-4B54-95DC-709C8DEC8732}"/>
              </a:ext>
            </a:extLst>
          </p:cNvPr>
          <p:cNvGrpSpPr/>
          <p:nvPr/>
        </p:nvGrpSpPr>
        <p:grpSpPr>
          <a:xfrm>
            <a:off x="3655471" y="1585470"/>
            <a:ext cx="5314675" cy="2048283"/>
            <a:chOff x="3671902" y="1715956"/>
            <a:chExt cx="5256584" cy="2311685"/>
          </a:xfrm>
        </p:grpSpPr>
        <p:grpSp>
          <p:nvGrpSpPr>
            <p:cNvPr id="33" name="Group 32">
              <a:extLst>
                <a:ext uri="{FF2B5EF4-FFF2-40B4-BE49-F238E27FC236}">
                  <a16:creationId xmlns:a16="http://schemas.microsoft.com/office/drawing/2014/main" id="{44565C2F-D26D-4ADA-8EAE-AD6812ED0BEF}"/>
                </a:ext>
              </a:extLst>
            </p:cNvPr>
            <p:cNvGrpSpPr/>
            <p:nvPr/>
          </p:nvGrpSpPr>
          <p:grpSpPr>
            <a:xfrm>
              <a:off x="3671902" y="1715956"/>
              <a:ext cx="5256584" cy="2311685"/>
              <a:chOff x="3460105" y="1624320"/>
              <a:chExt cx="5256584" cy="2476247"/>
            </a:xfrm>
          </p:grpSpPr>
          <p:sp>
            <p:nvSpPr>
              <p:cNvPr id="34" name="Arrow: U-Turn 33">
                <a:extLst>
                  <a:ext uri="{FF2B5EF4-FFF2-40B4-BE49-F238E27FC236}">
                    <a16:creationId xmlns:a16="http://schemas.microsoft.com/office/drawing/2014/main" id="{E616F0CE-CFB5-4B78-B6A1-516D29A93653}"/>
                  </a:ext>
                </a:extLst>
              </p:cNvPr>
              <p:cNvSpPr/>
              <p:nvPr/>
            </p:nvSpPr>
            <p:spPr>
              <a:xfrm>
                <a:off x="4258846" y="2323268"/>
                <a:ext cx="3240360" cy="1746171"/>
              </a:xfrm>
              <a:prstGeom prst="uturnArrow">
                <a:avLst>
                  <a:gd name="adj1" fmla="val 26611"/>
                  <a:gd name="adj2" fmla="val 25000"/>
                  <a:gd name="adj3" fmla="val 31445"/>
                  <a:gd name="adj4" fmla="val 39722"/>
                  <a:gd name="adj5" fmla="val 93530"/>
                </a:avLst>
              </a:prstGeom>
              <a:solidFill>
                <a:srgbClr val="2A9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35" name="Rectangle 34">
                <a:extLst>
                  <a:ext uri="{FF2B5EF4-FFF2-40B4-BE49-F238E27FC236}">
                    <a16:creationId xmlns:a16="http://schemas.microsoft.com/office/drawing/2014/main" id="{C0A71A31-6988-4317-8F8B-F00E1CF5D7D4}"/>
                  </a:ext>
                </a:extLst>
              </p:cNvPr>
              <p:cNvSpPr/>
              <p:nvPr/>
            </p:nvSpPr>
            <p:spPr>
              <a:xfrm>
                <a:off x="4185081" y="2768455"/>
                <a:ext cx="753496" cy="1332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Arrow: Right 35">
                <a:extLst>
                  <a:ext uri="{FF2B5EF4-FFF2-40B4-BE49-F238E27FC236}">
                    <a16:creationId xmlns:a16="http://schemas.microsoft.com/office/drawing/2014/main" id="{C0161577-0832-457E-976C-623D6074210F}"/>
                  </a:ext>
                </a:extLst>
              </p:cNvPr>
              <p:cNvSpPr/>
              <p:nvPr/>
            </p:nvSpPr>
            <p:spPr>
              <a:xfrm>
                <a:off x="3460105" y="1624320"/>
                <a:ext cx="5256584" cy="821913"/>
              </a:xfrm>
              <a:prstGeom prst="rightArrow">
                <a:avLst>
                  <a:gd name="adj1" fmla="val 70989"/>
                  <a:gd name="adj2" fmla="val 77157"/>
                </a:avLst>
              </a:prstGeom>
              <a:solidFill>
                <a:srgbClr val="2A9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7" name="Rectangle 36">
                <a:extLst>
                  <a:ext uri="{FF2B5EF4-FFF2-40B4-BE49-F238E27FC236}">
                    <a16:creationId xmlns:a16="http://schemas.microsoft.com/office/drawing/2014/main" id="{F1E83C04-8133-4373-852D-D7C148A15EA7}"/>
                  </a:ext>
                </a:extLst>
              </p:cNvPr>
              <p:cNvSpPr/>
              <p:nvPr/>
            </p:nvSpPr>
            <p:spPr>
              <a:xfrm>
                <a:off x="3460105" y="1770055"/>
                <a:ext cx="3243600" cy="1029446"/>
              </a:xfrm>
              <a:prstGeom prst="rect">
                <a:avLst/>
              </a:prstGeom>
              <a:solidFill>
                <a:srgbClr val="2A9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0" name="Rectangle 9">
              <a:extLst>
                <a:ext uri="{FF2B5EF4-FFF2-40B4-BE49-F238E27FC236}">
                  <a16:creationId xmlns:a16="http://schemas.microsoft.com/office/drawing/2014/main" id="{00F66B8F-68E4-43EE-BA7F-58424212CE1F}"/>
                </a:ext>
              </a:extLst>
            </p:cNvPr>
            <p:cNvSpPr/>
            <p:nvPr/>
          </p:nvSpPr>
          <p:spPr>
            <a:xfrm>
              <a:off x="3784810" y="2006058"/>
              <a:ext cx="1224136" cy="584775"/>
            </a:xfrm>
            <a:prstGeom prst="rect">
              <a:avLst/>
            </a:prstGeom>
            <a:solidFill>
              <a:schemeClr val="bg1"/>
            </a:solidFill>
            <a:ln>
              <a:solidFill>
                <a:srgbClr val="2A9D48"/>
              </a:solidFill>
            </a:ln>
          </p:spPr>
          <p:txBody>
            <a:bodyPr wrap="square">
              <a:spAutoFit/>
            </a:bodyPr>
            <a:lstStyle/>
            <a:p>
              <a:pPr algn="ctr"/>
              <a:r>
                <a:rPr lang="en-US" sz="1600" b="1" dirty="0"/>
                <a:t>total energy input</a:t>
              </a:r>
              <a:endParaRPr lang="en-GB" sz="1600" dirty="0"/>
            </a:p>
          </p:txBody>
        </p:sp>
        <p:sp>
          <p:nvSpPr>
            <p:cNvPr id="38" name="Rectangle 37">
              <a:extLst>
                <a:ext uri="{FF2B5EF4-FFF2-40B4-BE49-F238E27FC236}">
                  <a16:creationId xmlns:a16="http://schemas.microsoft.com/office/drawing/2014/main" id="{5F3E42FC-86FE-4660-850F-AC84E0DF20A4}"/>
                </a:ext>
              </a:extLst>
            </p:cNvPr>
            <p:cNvSpPr/>
            <p:nvPr/>
          </p:nvSpPr>
          <p:spPr>
            <a:xfrm>
              <a:off x="6300194" y="1939779"/>
              <a:ext cx="1950245" cy="338554"/>
            </a:xfrm>
            <a:prstGeom prst="rect">
              <a:avLst/>
            </a:prstGeom>
            <a:solidFill>
              <a:schemeClr val="bg1"/>
            </a:solidFill>
            <a:ln>
              <a:solidFill>
                <a:srgbClr val="2A9D48"/>
              </a:solidFill>
            </a:ln>
          </p:spPr>
          <p:txBody>
            <a:bodyPr wrap="square">
              <a:spAutoFit/>
            </a:bodyPr>
            <a:lstStyle/>
            <a:p>
              <a:pPr algn="ctr"/>
              <a:r>
                <a:rPr lang="en-US" sz="1600" b="1" dirty="0"/>
                <a:t>useful energy output</a:t>
              </a:r>
              <a:endParaRPr lang="en-GB" sz="1600" dirty="0"/>
            </a:p>
          </p:txBody>
        </p:sp>
        <p:sp>
          <p:nvSpPr>
            <p:cNvPr id="39" name="Rectangle 38">
              <a:extLst>
                <a:ext uri="{FF2B5EF4-FFF2-40B4-BE49-F238E27FC236}">
                  <a16:creationId xmlns:a16="http://schemas.microsoft.com/office/drawing/2014/main" id="{0E9B51F8-8901-4342-9A10-B129D01A621D}"/>
                </a:ext>
              </a:extLst>
            </p:cNvPr>
            <p:cNvSpPr/>
            <p:nvPr/>
          </p:nvSpPr>
          <p:spPr>
            <a:xfrm>
              <a:off x="6204201" y="2949089"/>
              <a:ext cx="2045019" cy="338554"/>
            </a:xfrm>
            <a:prstGeom prst="rect">
              <a:avLst/>
            </a:prstGeom>
            <a:solidFill>
              <a:schemeClr val="bg1"/>
            </a:solidFill>
            <a:ln>
              <a:solidFill>
                <a:srgbClr val="2A9D48"/>
              </a:solidFill>
            </a:ln>
          </p:spPr>
          <p:txBody>
            <a:bodyPr wrap="square">
              <a:spAutoFit/>
            </a:bodyPr>
            <a:lstStyle/>
            <a:p>
              <a:pPr algn="ctr"/>
              <a:r>
                <a:rPr lang="en-US" sz="1600" b="1" dirty="0"/>
                <a:t>wasted energy output</a:t>
              </a:r>
              <a:endParaRPr lang="en-GB" sz="1600" dirty="0"/>
            </a:p>
          </p:txBody>
        </p:sp>
      </p:grpSp>
      <p:cxnSp>
        <p:nvCxnSpPr>
          <p:cNvPr id="40" name="Straight Connector 39">
            <a:extLst>
              <a:ext uri="{FF2B5EF4-FFF2-40B4-BE49-F238E27FC236}">
                <a16:creationId xmlns:a16="http://schemas.microsoft.com/office/drawing/2014/main" id="{F0AA45EE-A384-403A-B3B7-9A3FB61B0F18}"/>
              </a:ext>
            </a:extLst>
          </p:cNvPr>
          <p:cNvCxnSpPr>
            <a:cxnSpLocks/>
          </p:cNvCxnSpPr>
          <p:nvPr/>
        </p:nvCxnSpPr>
        <p:spPr>
          <a:xfrm flipV="1">
            <a:off x="3131840" y="1"/>
            <a:ext cx="0" cy="433135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EF11E87B-0F67-443B-B00C-08FB341C828B}"/>
              </a:ext>
            </a:extLst>
          </p:cNvPr>
          <p:cNvCxnSpPr>
            <a:cxnSpLocks/>
          </p:cNvCxnSpPr>
          <p:nvPr/>
        </p:nvCxnSpPr>
        <p:spPr>
          <a:xfrm flipH="1">
            <a:off x="3103768" y="4331351"/>
            <a:ext cx="601929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C2B885E8-76CA-4C2B-9C95-80851D47A80D}"/>
              </a:ext>
            </a:extLst>
          </p:cNvPr>
          <p:cNvCxnSpPr>
            <a:cxnSpLocks/>
          </p:cNvCxnSpPr>
          <p:nvPr/>
        </p:nvCxnSpPr>
        <p:spPr>
          <a:xfrm flipH="1">
            <a:off x="1" y="3212976"/>
            <a:ext cx="3131839"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2" name="Group 51">
            <a:extLst>
              <a:ext uri="{FF2B5EF4-FFF2-40B4-BE49-F238E27FC236}">
                <a16:creationId xmlns:a16="http://schemas.microsoft.com/office/drawing/2014/main" id="{F8C45F90-5973-42A6-A4DC-4E40C1C57AA5}"/>
              </a:ext>
            </a:extLst>
          </p:cNvPr>
          <p:cNvGrpSpPr/>
          <p:nvPr/>
        </p:nvGrpSpPr>
        <p:grpSpPr>
          <a:xfrm>
            <a:off x="145073" y="2806706"/>
            <a:ext cx="2902957" cy="1630406"/>
            <a:chOff x="689379" y="4458173"/>
            <a:chExt cx="3593116" cy="2136657"/>
          </a:xfrm>
        </p:grpSpPr>
        <p:grpSp>
          <p:nvGrpSpPr>
            <p:cNvPr id="48" name="Group 47">
              <a:extLst>
                <a:ext uri="{FF2B5EF4-FFF2-40B4-BE49-F238E27FC236}">
                  <a16:creationId xmlns:a16="http://schemas.microsoft.com/office/drawing/2014/main" id="{7F5A2A9A-5FF6-46A6-A22E-05AAF00C619F}"/>
                </a:ext>
              </a:extLst>
            </p:cNvPr>
            <p:cNvGrpSpPr/>
            <p:nvPr/>
          </p:nvGrpSpPr>
          <p:grpSpPr>
            <a:xfrm>
              <a:off x="689379" y="5437567"/>
              <a:ext cx="2888090" cy="998903"/>
              <a:chOff x="688280" y="5385801"/>
              <a:chExt cx="2888090" cy="998903"/>
            </a:xfrm>
          </p:grpSpPr>
          <p:pic>
            <p:nvPicPr>
              <p:cNvPr id="45" name="Picture 44">
                <a:extLst>
                  <a:ext uri="{FF2B5EF4-FFF2-40B4-BE49-F238E27FC236}">
                    <a16:creationId xmlns:a16="http://schemas.microsoft.com/office/drawing/2014/main" id="{4648A02D-D6AB-450B-A450-27E5E2D90A98}"/>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a:stretch/>
            </p:blipFill>
            <p:spPr>
              <a:xfrm>
                <a:off x="688280" y="5385801"/>
                <a:ext cx="2272480" cy="998903"/>
              </a:xfrm>
              <a:prstGeom prst="rect">
                <a:avLst/>
              </a:prstGeom>
            </p:spPr>
          </p:pic>
          <p:sp>
            <p:nvSpPr>
              <p:cNvPr id="47" name="Arrow: Right 46">
                <a:extLst>
                  <a:ext uri="{FF2B5EF4-FFF2-40B4-BE49-F238E27FC236}">
                    <a16:creationId xmlns:a16="http://schemas.microsoft.com/office/drawing/2014/main" id="{0CAD3A63-4C56-4F02-8FC2-9FB9D512373C}"/>
                  </a:ext>
                </a:extLst>
              </p:cNvPr>
              <p:cNvSpPr/>
              <p:nvPr/>
            </p:nvSpPr>
            <p:spPr>
              <a:xfrm>
                <a:off x="2982292" y="5798880"/>
                <a:ext cx="594078" cy="497705"/>
              </a:xfrm>
              <a:prstGeom prst="rightArrow">
                <a:avLst>
                  <a:gd name="adj1" fmla="val 51954"/>
                  <a:gd name="adj2" fmla="val 64623"/>
                </a:avLst>
              </a:prstGeom>
              <a:solidFill>
                <a:srgbClr val="2A9D48"/>
              </a:solidFill>
              <a:ln>
                <a:solidFill>
                  <a:srgbClr val="2A9D4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1" name="Rectangle 50">
              <a:extLst>
                <a:ext uri="{FF2B5EF4-FFF2-40B4-BE49-F238E27FC236}">
                  <a16:creationId xmlns:a16="http://schemas.microsoft.com/office/drawing/2014/main" id="{A191E6D1-EB74-4D45-8F4F-75ABDAEB44C9}"/>
                </a:ext>
              </a:extLst>
            </p:cNvPr>
            <p:cNvSpPr/>
            <p:nvPr/>
          </p:nvSpPr>
          <p:spPr>
            <a:xfrm rot="16200000">
              <a:off x="3093410" y="5405745"/>
              <a:ext cx="2136657" cy="241513"/>
            </a:xfrm>
            <a:prstGeom prst="rect">
              <a:avLst/>
            </a:prstGeom>
          </p:spPr>
          <p:txBody>
            <a:bodyPr wrap="square">
              <a:spAutoFit/>
            </a:bodyPr>
            <a:lstStyle/>
            <a:p>
              <a:r>
                <a:rPr lang="en-GB" sz="800" dirty="0">
                  <a:hlinkClick r:id="rId7"/>
                </a:rPr>
                <a:t>BBC Bitesize website</a:t>
              </a:r>
              <a:endParaRPr lang="en-GB" sz="800" dirty="0"/>
            </a:p>
          </p:txBody>
        </p:sp>
      </p:grpSp>
      <p:pic>
        <p:nvPicPr>
          <p:cNvPr id="2052" name="Picture 4" descr="Thermometer Clipart Transparent Background">
            <a:extLst>
              <a:ext uri="{FF2B5EF4-FFF2-40B4-BE49-F238E27FC236}">
                <a16:creationId xmlns:a16="http://schemas.microsoft.com/office/drawing/2014/main" id="{FA166EDC-4F21-4CF9-B48A-D738336E5D18}"/>
              </a:ext>
            </a:extLst>
          </p:cNvPr>
          <p:cNvPicPr>
            <a:picLocks noChangeAspect="1" noChangeArrowheads="1"/>
          </p:cNvPicPr>
          <p:nvPr/>
        </p:nvPicPr>
        <p:blipFill>
          <a:blip r:embed="rId8"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rot="275634">
            <a:off x="2565421" y="638790"/>
            <a:ext cx="534653" cy="2060393"/>
          </a:xfrm>
          <a:prstGeom prst="rect">
            <a:avLst/>
          </a:prstGeom>
          <a:noFill/>
          <a:extLst>
            <a:ext uri="{909E8E84-426E-40DD-AFC4-6F175D3DCCD1}">
              <a14:hiddenFill xmlns:a14="http://schemas.microsoft.com/office/drawing/2010/main">
                <a:solidFill>
                  <a:srgbClr val="FFFFFF"/>
                </a:solidFill>
              </a14:hiddenFill>
            </a:ext>
          </a:extLst>
        </p:spPr>
      </p:pic>
      <p:cxnSp>
        <p:nvCxnSpPr>
          <p:cNvPr id="56" name="Straight Connector 55">
            <a:extLst>
              <a:ext uri="{FF2B5EF4-FFF2-40B4-BE49-F238E27FC236}">
                <a16:creationId xmlns:a16="http://schemas.microsoft.com/office/drawing/2014/main" id="{CE7F8BA4-D014-4BED-A933-4FBFA9DE62C2}"/>
              </a:ext>
            </a:extLst>
          </p:cNvPr>
          <p:cNvCxnSpPr>
            <a:cxnSpLocks/>
          </p:cNvCxnSpPr>
          <p:nvPr/>
        </p:nvCxnSpPr>
        <p:spPr>
          <a:xfrm flipV="1">
            <a:off x="3767048" y="4331351"/>
            <a:ext cx="9601" cy="25279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3" name="Group 42">
            <a:extLst>
              <a:ext uri="{FF2B5EF4-FFF2-40B4-BE49-F238E27FC236}">
                <a16:creationId xmlns:a16="http://schemas.microsoft.com/office/drawing/2014/main" id="{26E97C90-5FBC-4871-AE24-828DD80470B1}"/>
              </a:ext>
            </a:extLst>
          </p:cNvPr>
          <p:cNvGrpSpPr/>
          <p:nvPr/>
        </p:nvGrpSpPr>
        <p:grpSpPr>
          <a:xfrm>
            <a:off x="2815152" y="5568733"/>
            <a:ext cx="851865" cy="720120"/>
            <a:chOff x="4522631" y="3531618"/>
            <a:chExt cx="851865" cy="697030"/>
          </a:xfrm>
        </p:grpSpPr>
        <p:grpSp>
          <p:nvGrpSpPr>
            <p:cNvPr id="44" name="Group 43">
              <a:extLst>
                <a:ext uri="{FF2B5EF4-FFF2-40B4-BE49-F238E27FC236}">
                  <a16:creationId xmlns:a16="http://schemas.microsoft.com/office/drawing/2014/main" id="{CC705BCE-7543-4C87-A23C-2EEC8E7CE39A}"/>
                </a:ext>
              </a:extLst>
            </p:cNvPr>
            <p:cNvGrpSpPr/>
            <p:nvPr/>
          </p:nvGrpSpPr>
          <p:grpSpPr>
            <a:xfrm>
              <a:off x="4522631" y="3531618"/>
              <a:ext cx="851865" cy="697030"/>
              <a:chOff x="4522631" y="3531618"/>
              <a:chExt cx="851865" cy="697030"/>
            </a:xfrm>
          </p:grpSpPr>
          <p:sp>
            <p:nvSpPr>
              <p:cNvPr id="54" name="Isosceles Triangle 53">
                <a:extLst>
                  <a:ext uri="{FF2B5EF4-FFF2-40B4-BE49-F238E27FC236}">
                    <a16:creationId xmlns:a16="http://schemas.microsoft.com/office/drawing/2014/main" id="{2EE73A50-4C3A-4464-9072-15B206A7210F}"/>
                  </a:ext>
                </a:extLst>
              </p:cNvPr>
              <p:cNvSpPr/>
              <p:nvPr/>
            </p:nvSpPr>
            <p:spPr>
              <a:xfrm>
                <a:off x="4522631" y="3531618"/>
                <a:ext cx="851865" cy="697030"/>
              </a:xfrm>
              <a:prstGeom prst="triangle">
                <a:avLst/>
              </a:prstGeom>
              <a:noFill/>
              <a:ln>
                <a:solidFill>
                  <a:srgbClr val="FF6600"/>
                </a:solidFill>
              </a:ln>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solidFill>
                    <a:srgbClr val="660066"/>
                  </a:solidFill>
                </a:endParaRPr>
              </a:p>
            </p:txBody>
          </p:sp>
          <p:cxnSp>
            <p:nvCxnSpPr>
              <p:cNvPr id="55" name="Straight Connector 54">
                <a:extLst>
                  <a:ext uri="{FF2B5EF4-FFF2-40B4-BE49-F238E27FC236}">
                    <a16:creationId xmlns:a16="http://schemas.microsoft.com/office/drawing/2014/main" id="{4EFF1CCA-A6DA-4FB9-AD48-CA198DCABFB2}"/>
                  </a:ext>
                </a:extLst>
              </p:cNvPr>
              <p:cNvCxnSpPr>
                <a:stCxn id="54" idx="1"/>
                <a:endCxn id="54" idx="5"/>
              </p:cNvCxnSpPr>
              <p:nvPr/>
            </p:nvCxnSpPr>
            <p:spPr>
              <a:xfrm>
                <a:off x="4735597" y="3880133"/>
                <a:ext cx="425933" cy="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cxnSp>
            <p:nvCxnSpPr>
              <p:cNvPr id="57" name="Straight Connector 56">
                <a:extLst>
                  <a:ext uri="{FF2B5EF4-FFF2-40B4-BE49-F238E27FC236}">
                    <a16:creationId xmlns:a16="http://schemas.microsoft.com/office/drawing/2014/main" id="{3CE83855-A1BF-4EC9-B8E5-F4EA31B3E587}"/>
                  </a:ext>
                </a:extLst>
              </p:cNvPr>
              <p:cNvCxnSpPr>
                <a:stCxn id="54" idx="3"/>
              </p:cNvCxnSpPr>
              <p:nvPr/>
            </p:nvCxnSpPr>
            <p:spPr>
              <a:xfrm flipV="1">
                <a:off x="4948564" y="3872388"/>
                <a:ext cx="7743" cy="35626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grpSp>
        <p:sp>
          <p:nvSpPr>
            <p:cNvPr id="46" name="TextBox 45">
              <a:extLst>
                <a:ext uri="{FF2B5EF4-FFF2-40B4-BE49-F238E27FC236}">
                  <a16:creationId xmlns:a16="http://schemas.microsoft.com/office/drawing/2014/main" id="{64756149-5090-40CD-92E8-0CA7103C8569}"/>
                </a:ext>
              </a:extLst>
            </p:cNvPr>
            <p:cNvSpPr txBox="1"/>
            <p:nvPr/>
          </p:nvSpPr>
          <p:spPr>
            <a:xfrm>
              <a:off x="4785933" y="3624557"/>
              <a:ext cx="418189" cy="276999"/>
            </a:xfrm>
            <a:prstGeom prst="rect">
              <a:avLst/>
            </a:prstGeom>
            <a:noFill/>
          </p:spPr>
          <p:txBody>
            <a:bodyPr wrap="square" rtlCol="0">
              <a:spAutoFit/>
            </a:bodyPr>
            <a:lstStyle/>
            <a:p>
              <a:r>
                <a:rPr lang="en-US" sz="1200" dirty="0">
                  <a:solidFill>
                    <a:srgbClr val="660066"/>
                  </a:solidFill>
                </a:rPr>
                <a:t>W</a:t>
              </a:r>
            </a:p>
          </p:txBody>
        </p:sp>
        <p:sp>
          <p:nvSpPr>
            <p:cNvPr id="50" name="TextBox 49">
              <a:extLst>
                <a:ext uri="{FF2B5EF4-FFF2-40B4-BE49-F238E27FC236}">
                  <a16:creationId xmlns:a16="http://schemas.microsoft.com/office/drawing/2014/main" id="{CBC3AFDA-9ECA-4554-96F1-EA98781768E3}"/>
                </a:ext>
              </a:extLst>
            </p:cNvPr>
            <p:cNvSpPr txBox="1"/>
            <p:nvPr/>
          </p:nvSpPr>
          <p:spPr>
            <a:xfrm>
              <a:off x="4707494" y="3911517"/>
              <a:ext cx="418189" cy="276999"/>
            </a:xfrm>
            <a:prstGeom prst="rect">
              <a:avLst/>
            </a:prstGeom>
            <a:noFill/>
          </p:spPr>
          <p:txBody>
            <a:bodyPr wrap="square" rtlCol="0">
              <a:spAutoFit/>
            </a:bodyPr>
            <a:lstStyle/>
            <a:p>
              <a:r>
                <a:rPr lang="en-US" sz="1200" dirty="0">
                  <a:solidFill>
                    <a:srgbClr val="660066"/>
                  </a:solidFill>
                </a:rPr>
                <a:t>F</a:t>
              </a:r>
            </a:p>
          </p:txBody>
        </p:sp>
        <p:sp>
          <p:nvSpPr>
            <p:cNvPr id="53" name="TextBox 52">
              <a:extLst>
                <a:ext uri="{FF2B5EF4-FFF2-40B4-BE49-F238E27FC236}">
                  <a16:creationId xmlns:a16="http://schemas.microsoft.com/office/drawing/2014/main" id="{02F1A142-9FE8-4713-A2BD-B61AA33244FB}"/>
                </a:ext>
              </a:extLst>
            </p:cNvPr>
            <p:cNvSpPr txBox="1"/>
            <p:nvPr/>
          </p:nvSpPr>
          <p:spPr>
            <a:xfrm>
              <a:off x="4951341" y="3913282"/>
              <a:ext cx="418189" cy="276999"/>
            </a:xfrm>
            <a:prstGeom prst="rect">
              <a:avLst/>
            </a:prstGeom>
            <a:noFill/>
          </p:spPr>
          <p:txBody>
            <a:bodyPr wrap="square" rtlCol="0">
              <a:spAutoFit/>
            </a:bodyPr>
            <a:lstStyle/>
            <a:p>
              <a:r>
                <a:rPr lang="en-US" sz="1200" dirty="0">
                  <a:solidFill>
                    <a:srgbClr val="660066"/>
                  </a:solidFill>
                </a:rPr>
                <a:t>s</a:t>
              </a:r>
            </a:p>
          </p:txBody>
        </p:sp>
      </p:grpSp>
      <p:sp>
        <p:nvSpPr>
          <p:cNvPr id="58" name="TextBox 57">
            <a:extLst>
              <a:ext uri="{FF2B5EF4-FFF2-40B4-BE49-F238E27FC236}">
                <a16:creationId xmlns:a16="http://schemas.microsoft.com/office/drawing/2014/main" id="{3D3BE14A-A722-44E9-B44E-A98A521673AB}"/>
              </a:ext>
            </a:extLst>
          </p:cNvPr>
          <p:cNvSpPr txBox="1"/>
          <p:nvPr/>
        </p:nvSpPr>
        <p:spPr>
          <a:xfrm>
            <a:off x="193262" y="5534065"/>
            <a:ext cx="851865" cy="276999"/>
          </a:xfrm>
          <a:prstGeom prst="rect">
            <a:avLst/>
          </a:prstGeom>
          <a:noFill/>
        </p:spPr>
        <p:txBody>
          <a:bodyPr wrap="square" rtlCol="0">
            <a:spAutoFit/>
          </a:bodyPr>
          <a:lstStyle/>
          <a:p>
            <a:r>
              <a:rPr lang="en-GB" sz="1200" dirty="0">
                <a:solidFill>
                  <a:schemeClr val="accent1"/>
                </a:solidFill>
              </a:rPr>
              <a:t>Joules (J)</a:t>
            </a:r>
          </a:p>
        </p:txBody>
      </p:sp>
      <p:sp>
        <p:nvSpPr>
          <p:cNvPr id="59" name="TextBox 58">
            <a:extLst>
              <a:ext uri="{FF2B5EF4-FFF2-40B4-BE49-F238E27FC236}">
                <a16:creationId xmlns:a16="http://schemas.microsoft.com/office/drawing/2014/main" id="{7C6536ED-20A0-470B-B1EE-061466EF2EF3}"/>
              </a:ext>
            </a:extLst>
          </p:cNvPr>
          <p:cNvSpPr txBox="1"/>
          <p:nvPr/>
        </p:nvSpPr>
        <p:spPr>
          <a:xfrm>
            <a:off x="980843" y="5572269"/>
            <a:ext cx="1838076" cy="276999"/>
          </a:xfrm>
          <a:prstGeom prst="rect">
            <a:avLst/>
          </a:prstGeom>
          <a:noFill/>
        </p:spPr>
        <p:txBody>
          <a:bodyPr wrap="square" rtlCol="0">
            <a:spAutoFit/>
          </a:bodyPr>
          <a:lstStyle/>
          <a:p>
            <a:r>
              <a:rPr lang="en-GB" sz="1200" dirty="0">
                <a:solidFill>
                  <a:schemeClr val="accent1"/>
                </a:solidFill>
              </a:rPr>
              <a:t>Newtons (N)</a:t>
            </a:r>
          </a:p>
        </p:txBody>
      </p:sp>
      <p:sp>
        <p:nvSpPr>
          <p:cNvPr id="60" name="TextBox 59">
            <a:extLst>
              <a:ext uri="{FF2B5EF4-FFF2-40B4-BE49-F238E27FC236}">
                <a16:creationId xmlns:a16="http://schemas.microsoft.com/office/drawing/2014/main" id="{CB1768BA-4ADE-43CB-898C-854592211B0C}"/>
              </a:ext>
            </a:extLst>
          </p:cNvPr>
          <p:cNvSpPr txBox="1"/>
          <p:nvPr/>
        </p:nvSpPr>
        <p:spPr>
          <a:xfrm>
            <a:off x="2238867" y="5597183"/>
            <a:ext cx="996480" cy="276999"/>
          </a:xfrm>
          <a:prstGeom prst="rect">
            <a:avLst/>
          </a:prstGeom>
          <a:noFill/>
        </p:spPr>
        <p:txBody>
          <a:bodyPr wrap="square" rtlCol="0">
            <a:spAutoFit/>
          </a:bodyPr>
          <a:lstStyle/>
          <a:p>
            <a:r>
              <a:rPr lang="en-GB" sz="1200" dirty="0">
                <a:solidFill>
                  <a:schemeClr val="accent1"/>
                </a:solidFill>
              </a:rPr>
              <a:t>meters (m)</a:t>
            </a:r>
          </a:p>
        </p:txBody>
      </p:sp>
      <p:cxnSp>
        <p:nvCxnSpPr>
          <p:cNvPr id="61" name="Straight Arrow Connector 60">
            <a:extLst>
              <a:ext uri="{FF2B5EF4-FFF2-40B4-BE49-F238E27FC236}">
                <a16:creationId xmlns:a16="http://schemas.microsoft.com/office/drawing/2014/main" id="{012D91FC-D4FF-4035-A966-6DF3600562CD}"/>
              </a:ext>
            </a:extLst>
          </p:cNvPr>
          <p:cNvCxnSpPr>
            <a:cxnSpLocks/>
          </p:cNvCxnSpPr>
          <p:nvPr/>
        </p:nvCxnSpPr>
        <p:spPr>
          <a:xfrm flipV="1">
            <a:off x="751865" y="5536698"/>
            <a:ext cx="182326" cy="604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a:extLst>
              <a:ext uri="{FF2B5EF4-FFF2-40B4-BE49-F238E27FC236}">
                <a16:creationId xmlns:a16="http://schemas.microsoft.com/office/drawing/2014/main" id="{7AD615DC-D3E7-44C2-B8D3-87B049F453AF}"/>
              </a:ext>
            </a:extLst>
          </p:cNvPr>
          <p:cNvCxnSpPr>
            <a:cxnSpLocks/>
          </p:cNvCxnSpPr>
          <p:nvPr/>
        </p:nvCxnSpPr>
        <p:spPr>
          <a:xfrm flipV="1">
            <a:off x="1613325" y="5568068"/>
            <a:ext cx="182326" cy="604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D43969E9-B1E1-4CB6-BD99-1DF42390DD28}"/>
              </a:ext>
            </a:extLst>
          </p:cNvPr>
          <p:cNvCxnSpPr>
            <a:cxnSpLocks/>
          </p:cNvCxnSpPr>
          <p:nvPr/>
        </p:nvCxnSpPr>
        <p:spPr>
          <a:xfrm flipV="1">
            <a:off x="2583232" y="5536698"/>
            <a:ext cx="96515" cy="1227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2FBF99EE-F9E9-44BA-9C82-BD54D892F6BD}"/>
              </a:ext>
            </a:extLst>
          </p:cNvPr>
          <p:cNvSpPr txBox="1"/>
          <p:nvPr/>
        </p:nvSpPr>
        <p:spPr>
          <a:xfrm>
            <a:off x="3148532" y="5070475"/>
            <a:ext cx="556955" cy="288032"/>
          </a:xfrm>
          <a:prstGeom prst="rect">
            <a:avLst/>
          </a:prstGeom>
          <a:solidFill>
            <a:srgbClr val="FF0000"/>
          </a:solidFill>
        </p:spPr>
        <p:txBody>
          <a:bodyPr wrap="square" rtlCol="0">
            <a:spAutoFit/>
          </a:bodyPr>
          <a:lstStyle/>
          <a:p>
            <a:r>
              <a:rPr lang="en-GB" sz="1200" dirty="0">
                <a:solidFill>
                  <a:schemeClr val="bg1"/>
                </a:solidFill>
              </a:rPr>
              <a:t>Learn</a:t>
            </a:r>
          </a:p>
        </p:txBody>
      </p:sp>
      <p:sp>
        <p:nvSpPr>
          <p:cNvPr id="65" name="TextBox 64">
            <a:extLst>
              <a:ext uri="{FF2B5EF4-FFF2-40B4-BE49-F238E27FC236}">
                <a16:creationId xmlns:a16="http://schemas.microsoft.com/office/drawing/2014/main" id="{CB1D6073-0FEE-4802-9A1F-18606B7C8AFE}"/>
              </a:ext>
            </a:extLst>
          </p:cNvPr>
          <p:cNvSpPr txBox="1"/>
          <p:nvPr/>
        </p:nvSpPr>
        <p:spPr>
          <a:xfrm>
            <a:off x="8413244" y="3672120"/>
            <a:ext cx="556955" cy="288032"/>
          </a:xfrm>
          <a:prstGeom prst="rect">
            <a:avLst/>
          </a:prstGeom>
          <a:solidFill>
            <a:srgbClr val="FF0000"/>
          </a:solidFill>
        </p:spPr>
        <p:txBody>
          <a:bodyPr wrap="square" rtlCol="0">
            <a:spAutoFit/>
          </a:bodyPr>
          <a:lstStyle/>
          <a:p>
            <a:r>
              <a:rPr lang="en-GB" sz="1200" dirty="0">
                <a:solidFill>
                  <a:schemeClr val="bg1"/>
                </a:solidFill>
              </a:rPr>
              <a:t>Learn</a:t>
            </a:r>
          </a:p>
        </p:txBody>
      </p:sp>
      <p:grpSp>
        <p:nvGrpSpPr>
          <p:cNvPr id="66" name="Group 65">
            <a:extLst>
              <a:ext uri="{FF2B5EF4-FFF2-40B4-BE49-F238E27FC236}">
                <a16:creationId xmlns:a16="http://schemas.microsoft.com/office/drawing/2014/main" id="{AC31DB91-9FA8-4E7B-A0D1-E41CDB4009F6}"/>
              </a:ext>
            </a:extLst>
          </p:cNvPr>
          <p:cNvGrpSpPr/>
          <p:nvPr/>
        </p:nvGrpSpPr>
        <p:grpSpPr>
          <a:xfrm>
            <a:off x="7944490" y="5498053"/>
            <a:ext cx="851865" cy="697030"/>
            <a:chOff x="4522631" y="3531618"/>
            <a:chExt cx="851865" cy="697030"/>
          </a:xfrm>
        </p:grpSpPr>
        <p:grpSp>
          <p:nvGrpSpPr>
            <p:cNvPr id="67" name="Group 66">
              <a:extLst>
                <a:ext uri="{FF2B5EF4-FFF2-40B4-BE49-F238E27FC236}">
                  <a16:creationId xmlns:a16="http://schemas.microsoft.com/office/drawing/2014/main" id="{FA71F4B0-60F0-42C9-BEA4-0A878D2ED985}"/>
                </a:ext>
              </a:extLst>
            </p:cNvPr>
            <p:cNvGrpSpPr/>
            <p:nvPr/>
          </p:nvGrpSpPr>
          <p:grpSpPr>
            <a:xfrm>
              <a:off x="4522631" y="3531618"/>
              <a:ext cx="851865" cy="697030"/>
              <a:chOff x="4522631" y="3531618"/>
              <a:chExt cx="851865" cy="697030"/>
            </a:xfrm>
          </p:grpSpPr>
          <p:sp>
            <p:nvSpPr>
              <p:cNvPr id="71" name="Isosceles Triangle 70">
                <a:extLst>
                  <a:ext uri="{FF2B5EF4-FFF2-40B4-BE49-F238E27FC236}">
                    <a16:creationId xmlns:a16="http://schemas.microsoft.com/office/drawing/2014/main" id="{BA4CA3B7-2142-47BD-9B24-D121B3A1F5FD}"/>
                  </a:ext>
                </a:extLst>
              </p:cNvPr>
              <p:cNvSpPr/>
              <p:nvPr/>
            </p:nvSpPr>
            <p:spPr>
              <a:xfrm>
                <a:off x="4522631" y="3531618"/>
                <a:ext cx="851865" cy="697030"/>
              </a:xfrm>
              <a:prstGeom prst="triangle">
                <a:avLst/>
              </a:prstGeom>
              <a:noFill/>
              <a:ln>
                <a:solidFill>
                  <a:srgbClr val="FF6600"/>
                </a:solidFill>
              </a:ln>
              <a:effectLst/>
            </p:spPr>
            <p:style>
              <a:lnRef idx="1">
                <a:schemeClr val="accent6"/>
              </a:lnRef>
              <a:fillRef idx="3">
                <a:schemeClr val="accent6"/>
              </a:fillRef>
              <a:effectRef idx="2">
                <a:schemeClr val="accent6"/>
              </a:effectRef>
              <a:fontRef idx="minor">
                <a:schemeClr val="lt1"/>
              </a:fontRef>
            </p:style>
            <p:txBody>
              <a:bodyPr rtlCol="0" anchor="ctr"/>
              <a:lstStyle/>
              <a:p>
                <a:pPr algn="ctr"/>
                <a:endParaRPr lang="en-US">
                  <a:solidFill>
                    <a:srgbClr val="660066"/>
                  </a:solidFill>
                </a:endParaRPr>
              </a:p>
            </p:txBody>
          </p:sp>
          <p:cxnSp>
            <p:nvCxnSpPr>
              <p:cNvPr id="72" name="Straight Connector 71">
                <a:extLst>
                  <a:ext uri="{FF2B5EF4-FFF2-40B4-BE49-F238E27FC236}">
                    <a16:creationId xmlns:a16="http://schemas.microsoft.com/office/drawing/2014/main" id="{523C119B-0AEA-41E3-BC4A-EA80DC012C00}"/>
                  </a:ext>
                </a:extLst>
              </p:cNvPr>
              <p:cNvCxnSpPr>
                <a:stCxn id="71" idx="1"/>
                <a:endCxn id="71" idx="5"/>
              </p:cNvCxnSpPr>
              <p:nvPr/>
            </p:nvCxnSpPr>
            <p:spPr>
              <a:xfrm>
                <a:off x="4735597" y="3880133"/>
                <a:ext cx="425933" cy="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cxnSp>
            <p:nvCxnSpPr>
              <p:cNvPr id="73" name="Straight Connector 72">
                <a:extLst>
                  <a:ext uri="{FF2B5EF4-FFF2-40B4-BE49-F238E27FC236}">
                    <a16:creationId xmlns:a16="http://schemas.microsoft.com/office/drawing/2014/main" id="{06B594BA-9486-4973-9D69-CB7E5577D2C8}"/>
                  </a:ext>
                </a:extLst>
              </p:cNvPr>
              <p:cNvCxnSpPr>
                <a:stCxn id="71" idx="3"/>
              </p:cNvCxnSpPr>
              <p:nvPr/>
            </p:nvCxnSpPr>
            <p:spPr>
              <a:xfrm flipV="1">
                <a:off x="4948564" y="3872388"/>
                <a:ext cx="7743" cy="356260"/>
              </a:xfrm>
              <a:prstGeom prst="line">
                <a:avLst/>
              </a:prstGeom>
              <a:ln w="9525" cmpd="sng">
                <a:solidFill>
                  <a:srgbClr val="FF6600"/>
                </a:solidFill>
              </a:ln>
              <a:effectLst/>
            </p:spPr>
            <p:style>
              <a:lnRef idx="2">
                <a:schemeClr val="accent1"/>
              </a:lnRef>
              <a:fillRef idx="0">
                <a:schemeClr val="accent1"/>
              </a:fillRef>
              <a:effectRef idx="1">
                <a:schemeClr val="accent1"/>
              </a:effectRef>
              <a:fontRef idx="minor">
                <a:schemeClr val="tx1"/>
              </a:fontRef>
            </p:style>
          </p:cxnSp>
        </p:grpSp>
        <p:sp>
          <p:nvSpPr>
            <p:cNvPr id="68" name="TextBox 67">
              <a:extLst>
                <a:ext uri="{FF2B5EF4-FFF2-40B4-BE49-F238E27FC236}">
                  <a16:creationId xmlns:a16="http://schemas.microsoft.com/office/drawing/2014/main" id="{186EE2B8-207D-488F-BBE0-E9D8578410CB}"/>
                </a:ext>
              </a:extLst>
            </p:cNvPr>
            <p:cNvSpPr txBox="1"/>
            <p:nvPr/>
          </p:nvSpPr>
          <p:spPr>
            <a:xfrm>
              <a:off x="4785933" y="3624557"/>
              <a:ext cx="418189" cy="276999"/>
            </a:xfrm>
            <a:prstGeom prst="rect">
              <a:avLst/>
            </a:prstGeom>
            <a:noFill/>
          </p:spPr>
          <p:txBody>
            <a:bodyPr wrap="square" rtlCol="0" anchor="t">
              <a:spAutoFit/>
            </a:bodyPr>
            <a:lstStyle/>
            <a:p>
              <a:r>
                <a:rPr lang="en-US" sz="1200">
                  <a:solidFill>
                    <a:srgbClr val="660066"/>
                  </a:solidFill>
                  <a:cs typeface="Calibri"/>
                </a:rPr>
                <a:t>E</a:t>
              </a:r>
              <a:endParaRPr lang="en-US" sz="1200" dirty="0">
                <a:solidFill>
                  <a:srgbClr val="660066"/>
                </a:solidFill>
                <a:cs typeface="Calibri"/>
              </a:endParaRPr>
            </a:p>
          </p:txBody>
        </p:sp>
        <p:sp>
          <p:nvSpPr>
            <p:cNvPr id="69" name="TextBox 68">
              <a:extLst>
                <a:ext uri="{FF2B5EF4-FFF2-40B4-BE49-F238E27FC236}">
                  <a16:creationId xmlns:a16="http://schemas.microsoft.com/office/drawing/2014/main" id="{BF639043-846E-4F22-B51B-206C79C3AA79}"/>
                </a:ext>
              </a:extLst>
            </p:cNvPr>
            <p:cNvSpPr txBox="1"/>
            <p:nvPr/>
          </p:nvSpPr>
          <p:spPr>
            <a:xfrm>
              <a:off x="4707494" y="3911517"/>
              <a:ext cx="418189" cy="276999"/>
            </a:xfrm>
            <a:prstGeom prst="rect">
              <a:avLst/>
            </a:prstGeom>
            <a:noFill/>
          </p:spPr>
          <p:txBody>
            <a:bodyPr wrap="square" rtlCol="0" anchor="t">
              <a:spAutoFit/>
            </a:bodyPr>
            <a:lstStyle/>
            <a:p>
              <a:r>
                <a:rPr lang="en-US" sz="1200">
                  <a:solidFill>
                    <a:srgbClr val="660066"/>
                  </a:solidFill>
                  <a:cs typeface="Calibri"/>
                </a:rPr>
                <a:t>P</a:t>
              </a:r>
              <a:endParaRPr lang="en-US" sz="1200" dirty="0">
                <a:solidFill>
                  <a:srgbClr val="660066"/>
                </a:solidFill>
                <a:cs typeface="Calibri"/>
              </a:endParaRPr>
            </a:p>
          </p:txBody>
        </p:sp>
        <p:sp>
          <p:nvSpPr>
            <p:cNvPr id="70" name="TextBox 69">
              <a:extLst>
                <a:ext uri="{FF2B5EF4-FFF2-40B4-BE49-F238E27FC236}">
                  <a16:creationId xmlns:a16="http://schemas.microsoft.com/office/drawing/2014/main" id="{35D4F0EB-870F-41B2-A3DF-2A67423ADA3A}"/>
                </a:ext>
              </a:extLst>
            </p:cNvPr>
            <p:cNvSpPr txBox="1"/>
            <p:nvPr/>
          </p:nvSpPr>
          <p:spPr>
            <a:xfrm>
              <a:off x="4951341" y="3913282"/>
              <a:ext cx="418189" cy="276999"/>
            </a:xfrm>
            <a:prstGeom prst="rect">
              <a:avLst/>
            </a:prstGeom>
            <a:noFill/>
          </p:spPr>
          <p:txBody>
            <a:bodyPr wrap="square" rtlCol="0" anchor="t">
              <a:spAutoFit/>
            </a:bodyPr>
            <a:lstStyle/>
            <a:p>
              <a:r>
                <a:rPr lang="en-US" sz="1200">
                  <a:solidFill>
                    <a:srgbClr val="660066"/>
                  </a:solidFill>
                </a:rPr>
                <a:t>t</a:t>
              </a:r>
              <a:endParaRPr lang="en-US" sz="1200">
                <a:solidFill>
                  <a:srgbClr val="660066"/>
                </a:solidFill>
                <a:cs typeface="Calibri"/>
              </a:endParaRPr>
            </a:p>
          </p:txBody>
        </p:sp>
      </p:grpSp>
      <p:sp>
        <p:nvSpPr>
          <p:cNvPr id="74" name="TextBox 73">
            <a:extLst>
              <a:ext uri="{FF2B5EF4-FFF2-40B4-BE49-F238E27FC236}">
                <a16:creationId xmlns:a16="http://schemas.microsoft.com/office/drawing/2014/main" id="{8B21F13D-833D-4B12-93EA-BF0429B5C67C}"/>
              </a:ext>
            </a:extLst>
          </p:cNvPr>
          <p:cNvSpPr txBox="1"/>
          <p:nvPr/>
        </p:nvSpPr>
        <p:spPr>
          <a:xfrm>
            <a:off x="8543448" y="5288152"/>
            <a:ext cx="556955" cy="288032"/>
          </a:xfrm>
          <a:prstGeom prst="rect">
            <a:avLst/>
          </a:prstGeom>
          <a:solidFill>
            <a:srgbClr val="FF0000"/>
          </a:solidFill>
        </p:spPr>
        <p:txBody>
          <a:bodyPr wrap="square" rtlCol="0">
            <a:spAutoFit/>
          </a:bodyPr>
          <a:lstStyle/>
          <a:p>
            <a:r>
              <a:rPr lang="en-GB" sz="1200" dirty="0">
                <a:solidFill>
                  <a:schemeClr val="bg1"/>
                </a:solidFill>
              </a:rPr>
              <a:t>Learn</a:t>
            </a:r>
          </a:p>
        </p:txBody>
      </p:sp>
      <p:sp>
        <p:nvSpPr>
          <p:cNvPr id="75" name="TextBox 74">
            <a:extLst>
              <a:ext uri="{FF2B5EF4-FFF2-40B4-BE49-F238E27FC236}">
                <a16:creationId xmlns:a16="http://schemas.microsoft.com/office/drawing/2014/main" id="{D9D304F6-39C5-4B13-8E0B-32030CA09CA6}"/>
              </a:ext>
            </a:extLst>
          </p:cNvPr>
          <p:cNvSpPr txBox="1"/>
          <p:nvPr/>
        </p:nvSpPr>
        <p:spPr>
          <a:xfrm>
            <a:off x="4147199" y="5750513"/>
            <a:ext cx="1633411" cy="276999"/>
          </a:xfrm>
          <a:prstGeom prst="rect">
            <a:avLst/>
          </a:prstGeom>
          <a:noFill/>
        </p:spPr>
        <p:txBody>
          <a:bodyPr wrap="square" rtlCol="0">
            <a:spAutoFit/>
          </a:bodyPr>
          <a:lstStyle/>
          <a:p>
            <a:r>
              <a:rPr lang="en-GB" sz="1200" dirty="0">
                <a:solidFill>
                  <a:schemeClr val="accent1"/>
                </a:solidFill>
              </a:rPr>
              <a:t>Kilowatt-hours (kWh)</a:t>
            </a:r>
          </a:p>
        </p:txBody>
      </p:sp>
      <p:cxnSp>
        <p:nvCxnSpPr>
          <p:cNvPr id="76" name="Straight Arrow Connector 75">
            <a:extLst>
              <a:ext uri="{FF2B5EF4-FFF2-40B4-BE49-F238E27FC236}">
                <a16:creationId xmlns:a16="http://schemas.microsoft.com/office/drawing/2014/main" id="{D11FEB87-3403-4464-A80C-2396BD31F85A}"/>
              </a:ext>
            </a:extLst>
          </p:cNvPr>
          <p:cNvCxnSpPr>
            <a:cxnSpLocks/>
            <a:stCxn id="75" idx="0"/>
          </p:cNvCxnSpPr>
          <p:nvPr/>
        </p:nvCxnSpPr>
        <p:spPr>
          <a:xfrm flipV="1">
            <a:off x="4963905" y="5590992"/>
            <a:ext cx="342383" cy="1595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7" name="TextBox 76">
            <a:extLst>
              <a:ext uri="{FF2B5EF4-FFF2-40B4-BE49-F238E27FC236}">
                <a16:creationId xmlns:a16="http://schemas.microsoft.com/office/drawing/2014/main" id="{D77F19E2-1DBB-4D97-BAB4-25916A02E69F}"/>
              </a:ext>
            </a:extLst>
          </p:cNvPr>
          <p:cNvSpPr txBox="1"/>
          <p:nvPr/>
        </p:nvSpPr>
        <p:spPr>
          <a:xfrm>
            <a:off x="5789777" y="5711088"/>
            <a:ext cx="1176696" cy="276999"/>
          </a:xfrm>
          <a:prstGeom prst="rect">
            <a:avLst/>
          </a:prstGeom>
          <a:noFill/>
        </p:spPr>
        <p:txBody>
          <a:bodyPr wrap="square" rtlCol="0">
            <a:spAutoFit/>
          </a:bodyPr>
          <a:lstStyle/>
          <a:p>
            <a:r>
              <a:rPr lang="en-GB" sz="1200" dirty="0">
                <a:solidFill>
                  <a:schemeClr val="accent1"/>
                </a:solidFill>
              </a:rPr>
              <a:t>Kilowatts (kW)</a:t>
            </a:r>
          </a:p>
        </p:txBody>
      </p:sp>
      <p:sp>
        <p:nvSpPr>
          <p:cNvPr id="78" name="TextBox 77">
            <a:extLst>
              <a:ext uri="{FF2B5EF4-FFF2-40B4-BE49-F238E27FC236}">
                <a16:creationId xmlns:a16="http://schemas.microsoft.com/office/drawing/2014/main" id="{C8AC8A05-008C-4033-8B7E-35F11EAE8B42}"/>
              </a:ext>
            </a:extLst>
          </p:cNvPr>
          <p:cNvSpPr txBox="1"/>
          <p:nvPr/>
        </p:nvSpPr>
        <p:spPr>
          <a:xfrm>
            <a:off x="6887324" y="5711089"/>
            <a:ext cx="1176696" cy="276999"/>
          </a:xfrm>
          <a:prstGeom prst="rect">
            <a:avLst/>
          </a:prstGeom>
          <a:noFill/>
        </p:spPr>
        <p:txBody>
          <a:bodyPr wrap="square" rtlCol="0">
            <a:spAutoFit/>
          </a:bodyPr>
          <a:lstStyle/>
          <a:p>
            <a:r>
              <a:rPr lang="en-GB" sz="1200" dirty="0">
                <a:solidFill>
                  <a:schemeClr val="accent1"/>
                </a:solidFill>
              </a:rPr>
              <a:t>Hours (h)</a:t>
            </a:r>
          </a:p>
        </p:txBody>
      </p:sp>
      <p:cxnSp>
        <p:nvCxnSpPr>
          <p:cNvPr id="87" name="Straight Arrow Connector 86">
            <a:extLst>
              <a:ext uri="{FF2B5EF4-FFF2-40B4-BE49-F238E27FC236}">
                <a16:creationId xmlns:a16="http://schemas.microsoft.com/office/drawing/2014/main" id="{2D774197-E8CD-4198-A1FC-71B5CF62D10E}"/>
              </a:ext>
            </a:extLst>
          </p:cNvPr>
          <p:cNvCxnSpPr>
            <a:cxnSpLocks/>
          </p:cNvCxnSpPr>
          <p:nvPr/>
        </p:nvCxnSpPr>
        <p:spPr>
          <a:xfrm flipV="1">
            <a:off x="6447242" y="5650333"/>
            <a:ext cx="291583" cy="1191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8" name="Straight Arrow Connector 87">
            <a:extLst>
              <a:ext uri="{FF2B5EF4-FFF2-40B4-BE49-F238E27FC236}">
                <a16:creationId xmlns:a16="http://schemas.microsoft.com/office/drawing/2014/main" id="{A8F245E8-9762-4CAE-B620-6D325322D2E9}"/>
              </a:ext>
            </a:extLst>
          </p:cNvPr>
          <p:cNvCxnSpPr>
            <a:cxnSpLocks/>
          </p:cNvCxnSpPr>
          <p:nvPr/>
        </p:nvCxnSpPr>
        <p:spPr>
          <a:xfrm flipV="1">
            <a:off x="7298747" y="5650333"/>
            <a:ext cx="22909" cy="1001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FD851A95-71E3-4871-901F-76110E83A05A}"/>
              </a:ext>
            </a:extLst>
          </p:cNvPr>
          <p:cNvSpPr txBox="1"/>
          <p:nvPr/>
        </p:nvSpPr>
        <p:spPr>
          <a:xfrm>
            <a:off x="-6351" y="6384059"/>
            <a:ext cx="3776517" cy="46743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171450" indent="-171450">
              <a:buFont typeface="Arial"/>
              <a:buChar char="•"/>
            </a:pPr>
            <a:r>
              <a:rPr lang="en-GB" sz="1200"/>
              <a:t>The direction of the force and the displacement must be parallel, or no work is done. </a:t>
            </a:r>
            <a:endParaRPr lang="en-US" sz="1200">
              <a:cs typeface="Calibri"/>
            </a:endParaRPr>
          </a:p>
        </p:txBody>
      </p:sp>
    </p:spTree>
    <p:extLst>
      <p:ext uri="{BB962C8B-B14F-4D97-AF65-F5344CB8AC3E}">
        <p14:creationId xmlns:p14="http://schemas.microsoft.com/office/powerpoint/2010/main" val="8039418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875742161"/>
              </p:ext>
            </p:extLst>
          </p:nvPr>
        </p:nvGraphicFramePr>
        <p:xfrm>
          <a:off x="0" y="809876"/>
          <a:ext cx="9180512" cy="6003500"/>
        </p:xfrm>
        <a:graphic>
          <a:graphicData uri="http://schemas.openxmlformats.org/drawingml/2006/table">
            <a:tbl>
              <a:tblPr firstRow="1" firstCol="1" bandRow="1">
                <a:tableStyleId>{5940675A-B579-460E-94D1-54222C63F5DA}</a:tableStyleId>
              </a:tblPr>
              <a:tblGrid>
                <a:gridCol w="1187624">
                  <a:extLst>
                    <a:ext uri="{9D8B030D-6E8A-4147-A177-3AD203B41FA5}">
                      <a16:colId xmlns:a16="http://schemas.microsoft.com/office/drawing/2014/main" val="4097280987"/>
                    </a:ext>
                  </a:extLst>
                </a:gridCol>
                <a:gridCol w="3384376">
                  <a:extLst>
                    <a:ext uri="{9D8B030D-6E8A-4147-A177-3AD203B41FA5}">
                      <a16:colId xmlns:a16="http://schemas.microsoft.com/office/drawing/2014/main" val="4251005499"/>
                    </a:ext>
                  </a:extLst>
                </a:gridCol>
                <a:gridCol w="4608512">
                  <a:extLst>
                    <a:ext uri="{9D8B030D-6E8A-4147-A177-3AD203B41FA5}">
                      <a16:colId xmlns:a16="http://schemas.microsoft.com/office/drawing/2014/main" val="3471001762"/>
                    </a:ext>
                  </a:extLst>
                </a:gridCol>
              </a:tblGrid>
              <a:tr h="495500">
                <a:tc>
                  <a:txBody>
                    <a:bodyPr/>
                    <a:lstStyle/>
                    <a:p>
                      <a:pPr algn="ctr">
                        <a:spcAft>
                          <a:spcPts val="0"/>
                        </a:spcAft>
                      </a:pPr>
                      <a:r>
                        <a:rPr lang="en-GB" sz="1600" b="1" dirty="0">
                          <a:effectLst/>
                        </a:rPr>
                        <a:t>Energy Resource</a:t>
                      </a:r>
                      <a:endParaRPr lang="en-GB"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15770" marR="15770" marT="0" marB="0" anchor="ctr">
                    <a:solidFill>
                      <a:srgbClr val="8ADC8A">
                        <a:alpha val="74902"/>
                      </a:srgbClr>
                    </a:solidFill>
                  </a:tcPr>
                </a:tc>
                <a:tc>
                  <a:txBody>
                    <a:bodyPr/>
                    <a:lstStyle/>
                    <a:p>
                      <a:pPr algn="ctr">
                        <a:spcAft>
                          <a:spcPts val="0"/>
                        </a:spcAft>
                      </a:pPr>
                      <a:r>
                        <a:rPr lang="en-GB" sz="1600" b="1" dirty="0">
                          <a:effectLst/>
                        </a:rPr>
                        <a:t>Positives</a:t>
                      </a:r>
                      <a:endParaRPr lang="en-GB"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15770" marR="15770" marT="0" marB="0" anchor="ctr">
                    <a:solidFill>
                      <a:srgbClr val="8ADC8A">
                        <a:alpha val="74902"/>
                      </a:srgbClr>
                    </a:solidFill>
                  </a:tcPr>
                </a:tc>
                <a:tc>
                  <a:txBody>
                    <a:bodyPr/>
                    <a:lstStyle/>
                    <a:p>
                      <a:pPr algn="ctr">
                        <a:spcAft>
                          <a:spcPts val="0"/>
                        </a:spcAft>
                      </a:pPr>
                      <a:r>
                        <a:rPr lang="en-GB" sz="1600" b="1" dirty="0">
                          <a:effectLst/>
                        </a:rPr>
                        <a:t>Negatives</a:t>
                      </a:r>
                      <a:endParaRPr lang="en-GB"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15770" marR="15770" marT="0" marB="0" anchor="ctr">
                    <a:solidFill>
                      <a:srgbClr val="8ADC8A">
                        <a:alpha val="74902"/>
                      </a:srgbClr>
                    </a:solidFill>
                  </a:tcPr>
                </a:tc>
                <a:extLst>
                  <a:ext uri="{0D108BD9-81ED-4DB2-BD59-A6C34878D82A}">
                    <a16:rowId xmlns:a16="http://schemas.microsoft.com/office/drawing/2014/main" val="1722463820"/>
                  </a:ext>
                </a:extLst>
              </a:tr>
              <a:tr h="612000">
                <a:tc>
                  <a:txBody>
                    <a:bodyPr/>
                    <a:lstStyle/>
                    <a:p>
                      <a:pPr algn="ctr">
                        <a:spcAft>
                          <a:spcPts val="0"/>
                        </a:spcAft>
                      </a:pPr>
                      <a:r>
                        <a:rPr lang="en-GB" sz="1200" b="1" dirty="0">
                          <a:effectLst/>
                        </a:rPr>
                        <a:t>Fossil Fuels</a:t>
                      </a:r>
                    </a:p>
                    <a:p>
                      <a:pPr algn="ctr">
                        <a:spcAft>
                          <a:spcPts val="0"/>
                        </a:spcAft>
                      </a:pPr>
                      <a:r>
                        <a:rPr lang="en-GB" sz="1100" b="1" dirty="0">
                          <a:effectLst/>
                        </a:rPr>
                        <a:t>(Coal, Oil and Gas)</a:t>
                      </a:r>
                      <a:endParaRPr lang="en-GB"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18000" marR="18000" marT="14400" marB="14400" anchor="ctr">
                    <a:solidFill>
                      <a:srgbClr val="BFBFBF">
                        <a:alpha val="74902"/>
                      </a:srgbClr>
                    </a:solidFill>
                  </a:tcPr>
                </a:tc>
                <a:tc>
                  <a:txBody>
                    <a:bodyPr/>
                    <a:lstStyle/>
                    <a:p>
                      <a:pPr marL="171450" indent="-171450">
                        <a:spcAft>
                          <a:spcPts val="0"/>
                        </a:spcAft>
                        <a:buClr>
                          <a:srgbClr val="00B050"/>
                        </a:buClr>
                        <a:buFontTx/>
                        <a:buBlip>
                          <a:blip r:embed="rId2">
                            <a:extLst>
                              <a:ext uri="{837473B0-CC2E-450A-ABE3-18F120FF3D39}">
                                <a1611:picAttrSrcUrl xmlns:a1611="http://schemas.microsoft.com/office/drawing/2016/11/main" r:id="rId3"/>
                              </a:ext>
                            </a:extLst>
                          </a:blip>
                        </a:buBlip>
                      </a:pPr>
                      <a:r>
                        <a:rPr lang="en-GB" sz="1100" dirty="0">
                          <a:effectLst/>
                          <a:latin typeface="+mn-lt"/>
                        </a:rPr>
                        <a:t>Relatively cheap fuel</a:t>
                      </a:r>
                    </a:p>
                    <a:p>
                      <a:pPr marL="171450" indent="-171450">
                        <a:spcAft>
                          <a:spcPts val="0"/>
                        </a:spcAft>
                        <a:buClr>
                          <a:srgbClr val="00B050"/>
                        </a:buClr>
                        <a:buFontTx/>
                        <a:buBlip>
                          <a:blip r:embed="rId2">
                            <a:extLst>
                              <a:ext uri="{837473B0-CC2E-450A-ABE3-18F120FF3D39}">
                                <a1611:picAttrSrcUrl xmlns:a1611="http://schemas.microsoft.com/office/drawing/2016/11/main" r:id="rId3"/>
                              </a:ext>
                            </a:extLst>
                          </a:blip>
                        </a:buBlip>
                      </a:pPr>
                      <a:r>
                        <a:rPr lang="en-GB" sz="1100" dirty="0">
                          <a:effectLst/>
                          <a:latin typeface="+mn-lt"/>
                        </a:rPr>
                        <a:t>Infrastructure already exists</a:t>
                      </a:r>
                    </a:p>
                  </a:txBody>
                  <a:tcPr marL="18000" marR="18000" marT="14400" marB="14400" anchor="ctr">
                    <a:solidFill>
                      <a:srgbClr val="BFBFBF">
                        <a:alpha val="74902"/>
                      </a:srgbClr>
                    </a:solidFill>
                  </a:tcPr>
                </a:tc>
                <a:tc>
                  <a:txBody>
                    <a:bodyPr/>
                    <a:lstStyle/>
                    <a:p>
                      <a:pPr marL="171450" indent="-171450">
                        <a:spcAft>
                          <a:spcPts val="0"/>
                        </a:spcAft>
                        <a:buFontTx/>
                        <a:buBlip>
                          <a:blip r:embed="rId4">
                            <a:extLst>
                              <a:ext uri="{837473B0-CC2E-450A-ABE3-18F120FF3D39}">
                                <a1611:picAttrSrcUrl xmlns:a1611="http://schemas.microsoft.com/office/drawing/2016/11/main" r:id="rId5"/>
                              </a:ext>
                            </a:extLst>
                          </a:blip>
                        </a:buBlip>
                      </a:pPr>
                      <a:r>
                        <a:rPr lang="en-GB" sz="1100" dirty="0">
                          <a:effectLst/>
                          <a:latin typeface="+mn-lt"/>
                        </a:rPr>
                        <a:t>Releases carbon dioxide (greenhouse gas)</a:t>
                      </a:r>
                    </a:p>
                    <a:p>
                      <a:pPr marL="171450" indent="-171450">
                        <a:spcAft>
                          <a:spcPts val="0"/>
                        </a:spcAft>
                        <a:buFontTx/>
                        <a:buBlip>
                          <a:blip r:embed="rId4">
                            <a:extLst>
                              <a:ext uri="{837473B0-CC2E-450A-ABE3-18F120FF3D39}">
                                <a1611:picAttrSrcUrl xmlns:a1611="http://schemas.microsoft.com/office/drawing/2016/11/main" r:id="rId5"/>
                              </a:ext>
                            </a:extLst>
                          </a:blip>
                        </a:buBlip>
                      </a:pPr>
                      <a:r>
                        <a:rPr lang="en-GB" sz="1100" dirty="0">
                          <a:effectLst/>
                          <a:latin typeface="+mn-lt"/>
                        </a:rPr>
                        <a:t>Releases sulphur dioxide, which causes acid rain</a:t>
                      </a:r>
                    </a:p>
                    <a:p>
                      <a:pPr marL="171450" indent="-171450">
                        <a:spcAft>
                          <a:spcPts val="0"/>
                        </a:spcAft>
                        <a:buFontTx/>
                        <a:buBlip>
                          <a:blip r:embed="rId4">
                            <a:extLst>
                              <a:ext uri="{837473B0-CC2E-450A-ABE3-18F120FF3D39}">
                                <a1611:picAttrSrcUrl xmlns:a1611="http://schemas.microsoft.com/office/drawing/2016/11/main" r:id="rId5"/>
                              </a:ext>
                            </a:extLst>
                          </a:blip>
                        </a:buBlip>
                      </a:pPr>
                      <a:r>
                        <a:rPr lang="en-GB" sz="1100" dirty="0">
                          <a:effectLst/>
                          <a:latin typeface="+mn-lt"/>
                        </a:rPr>
                        <a:t>Finite resource</a:t>
                      </a:r>
                    </a:p>
                  </a:txBody>
                  <a:tcPr marL="18000" marR="18000" marT="14400" marB="14400" anchor="ctr">
                    <a:solidFill>
                      <a:srgbClr val="BFBFBF">
                        <a:alpha val="74902"/>
                      </a:srgbClr>
                    </a:solidFill>
                  </a:tcPr>
                </a:tc>
                <a:extLst>
                  <a:ext uri="{0D108BD9-81ED-4DB2-BD59-A6C34878D82A}">
                    <a16:rowId xmlns:a16="http://schemas.microsoft.com/office/drawing/2014/main" val="2248546895"/>
                  </a:ext>
                </a:extLst>
              </a:tr>
              <a:tr h="612000">
                <a:tc>
                  <a:txBody>
                    <a:bodyPr/>
                    <a:lstStyle/>
                    <a:p>
                      <a:pPr algn="ctr">
                        <a:spcAft>
                          <a:spcPts val="0"/>
                        </a:spcAft>
                      </a:pPr>
                      <a:r>
                        <a:rPr lang="en-GB" sz="1200" b="1" dirty="0">
                          <a:effectLst/>
                        </a:rPr>
                        <a:t>Nuclear </a:t>
                      </a:r>
                      <a:endParaRPr lang="en-GB"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18000" marR="18000" marT="14400" marB="14400" anchor="ctr">
                    <a:solidFill>
                      <a:srgbClr val="B3A2C7">
                        <a:alpha val="74902"/>
                      </a:srgbClr>
                    </a:solidFill>
                  </a:tcPr>
                </a:tc>
                <a:tc>
                  <a:txBody>
                    <a:bodyPr/>
                    <a:lstStyle/>
                    <a:p>
                      <a:pPr marL="171450" indent="-171450">
                        <a:spcAft>
                          <a:spcPts val="0"/>
                        </a:spcAft>
                        <a:buClr>
                          <a:srgbClr val="00B050"/>
                        </a:buClr>
                        <a:buFontTx/>
                        <a:buBlip>
                          <a:blip r:embed="rId2">
                            <a:extLst>
                              <a:ext uri="{837473B0-CC2E-450A-ABE3-18F120FF3D39}">
                                <a1611:picAttrSrcUrl xmlns:a1611="http://schemas.microsoft.com/office/drawing/2016/11/main" r:id="rId3"/>
                              </a:ext>
                            </a:extLst>
                          </a:blip>
                        </a:buBlip>
                      </a:pPr>
                      <a:r>
                        <a:rPr lang="en-GB" sz="1100" dirty="0">
                          <a:effectLst/>
                          <a:latin typeface="+mn-lt"/>
                        </a:rPr>
                        <a:t>Doesn’t produce greenhouse gases</a:t>
                      </a:r>
                    </a:p>
                    <a:p>
                      <a:pPr marL="171450" indent="-171450">
                        <a:spcAft>
                          <a:spcPts val="0"/>
                        </a:spcAft>
                        <a:buClr>
                          <a:srgbClr val="00B050"/>
                        </a:buClr>
                        <a:buFontTx/>
                        <a:buBlip>
                          <a:blip r:embed="rId2">
                            <a:extLst>
                              <a:ext uri="{837473B0-CC2E-450A-ABE3-18F120FF3D39}">
                                <a1611:picAttrSrcUrl xmlns:a1611="http://schemas.microsoft.com/office/drawing/2016/11/main" r:id="rId3"/>
                              </a:ext>
                            </a:extLst>
                          </a:blip>
                        </a:buBlip>
                      </a:pPr>
                      <a:r>
                        <a:rPr lang="en-GB" sz="1100" dirty="0">
                          <a:effectLst/>
                          <a:latin typeface="+mn-lt"/>
                          <a:ea typeface="Calibri" panose="020F0502020204030204" pitchFamily="34" charset="0"/>
                          <a:cs typeface="Times New Roman" panose="02020603050405020304" pitchFamily="18" charset="0"/>
                        </a:rPr>
                        <a:t>High energy density</a:t>
                      </a:r>
                    </a:p>
                  </a:txBody>
                  <a:tcPr marL="18000" marR="18000" marT="14400" marB="14400" anchor="ctr">
                    <a:solidFill>
                      <a:srgbClr val="B3A2C7">
                        <a:alpha val="74902"/>
                      </a:srgbClr>
                    </a:solidFill>
                  </a:tcPr>
                </a:tc>
                <a:tc>
                  <a:txBody>
                    <a:bodyPr/>
                    <a:lstStyle/>
                    <a:p>
                      <a:pPr marL="171450" indent="-171450">
                        <a:spcAft>
                          <a:spcPts val="0"/>
                        </a:spcAft>
                        <a:buFontTx/>
                        <a:buBlip>
                          <a:blip r:embed="rId4">
                            <a:extLst>
                              <a:ext uri="{837473B0-CC2E-450A-ABE3-18F120FF3D39}">
                                <a1611:picAttrSrcUrl xmlns:a1611="http://schemas.microsoft.com/office/drawing/2016/11/main" r:id="rId5"/>
                              </a:ext>
                            </a:extLst>
                          </a:blip>
                        </a:buBlip>
                      </a:pPr>
                      <a:r>
                        <a:rPr lang="en-GB" sz="1100" dirty="0">
                          <a:effectLst/>
                          <a:latin typeface="+mn-lt"/>
                        </a:rPr>
                        <a:t>Radioactive material could be released into the environment</a:t>
                      </a:r>
                    </a:p>
                    <a:p>
                      <a:pPr marL="171450" indent="-171450">
                        <a:spcAft>
                          <a:spcPts val="0"/>
                        </a:spcAft>
                        <a:buFontTx/>
                        <a:buBlip>
                          <a:blip r:embed="rId4">
                            <a:extLst>
                              <a:ext uri="{837473B0-CC2E-450A-ABE3-18F120FF3D39}">
                                <a1611:picAttrSrcUrl xmlns:a1611="http://schemas.microsoft.com/office/drawing/2016/11/main" r:id="rId5"/>
                              </a:ext>
                            </a:extLst>
                          </a:blip>
                        </a:buBlip>
                      </a:pPr>
                      <a:r>
                        <a:rPr lang="en-GB" sz="1100" dirty="0">
                          <a:effectLst/>
                          <a:latin typeface="+mn-lt"/>
                        </a:rPr>
                        <a:t>Expensive to store safely (nuclear waste remains dangerous for a long time)</a:t>
                      </a:r>
                    </a:p>
                  </a:txBody>
                  <a:tcPr marL="18000" marR="18000" marT="14400" marB="14400" anchor="ctr">
                    <a:solidFill>
                      <a:srgbClr val="B3A2C7">
                        <a:alpha val="74902"/>
                      </a:srgbClr>
                    </a:solidFill>
                  </a:tcPr>
                </a:tc>
                <a:extLst>
                  <a:ext uri="{0D108BD9-81ED-4DB2-BD59-A6C34878D82A}">
                    <a16:rowId xmlns:a16="http://schemas.microsoft.com/office/drawing/2014/main" val="19716939"/>
                  </a:ext>
                </a:extLst>
              </a:tr>
              <a:tr h="612000">
                <a:tc>
                  <a:txBody>
                    <a:bodyPr/>
                    <a:lstStyle/>
                    <a:p>
                      <a:pPr algn="ctr">
                        <a:spcAft>
                          <a:spcPts val="0"/>
                        </a:spcAft>
                      </a:pPr>
                      <a:r>
                        <a:rPr lang="en-GB" sz="1200" b="1" dirty="0">
                          <a:effectLst/>
                        </a:rPr>
                        <a:t>Wind</a:t>
                      </a:r>
                      <a:endParaRPr lang="en-GB"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18000" marR="18000" marT="14400" marB="14400" anchor="ctr">
                    <a:solidFill>
                      <a:srgbClr val="DCE6F2">
                        <a:alpha val="74902"/>
                      </a:srgbClr>
                    </a:solidFill>
                  </a:tcPr>
                </a:tc>
                <a:tc>
                  <a:txBody>
                    <a:bodyPr/>
                    <a:lstStyle/>
                    <a:p>
                      <a:pPr marL="171450" indent="-171450">
                        <a:spcAft>
                          <a:spcPts val="0"/>
                        </a:spcAft>
                        <a:buClr>
                          <a:srgbClr val="00B050"/>
                        </a:buClr>
                        <a:buFontTx/>
                        <a:buBlip>
                          <a:blip r:embed="rId2">
                            <a:extLst>
                              <a:ext uri="{837473B0-CC2E-450A-ABE3-18F120FF3D39}">
                                <a1611:picAttrSrcUrl xmlns:a1611="http://schemas.microsoft.com/office/drawing/2016/11/main" r:id="rId3"/>
                              </a:ext>
                            </a:extLst>
                          </a:blip>
                        </a:buBlip>
                      </a:pPr>
                      <a:r>
                        <a:rPr lang="en-GB" sz="1100" dirty="0">
                          <a:effectLst/>
                          <a:latin typeface="+mn-lt"/>
                        </a:rPr>
                        <a:t>No fuel costs</a:t>
                      </a:r>
                    </a:p>
                    <a:p>
                      <a:pPr marL="171450" indent="-171450">
                        <a:spcAft>
                          <a:spcPts val="0"/>
                        </a:spcAft>
                        <a:buClr>
                          <a:srgbClr val="00B050"/>
                        </a:buClr>
                        <a:buFontTx/>
                        <a:buBlip>
                          <a:blip r:embed="rId2">
                            <a:extLst>
                              <a:ext uri="{837473B0-CC2E-450A-ABE3-18F120FF3D39}">
                                <a1611:picAttrSrcUrl xmlns:a1611="http://schemas.microsoft.com/office/drawing/2016/11/main" r:id="rId3"/>
                              </a:ext>
                            </a:extLst>
                          </a:blip>
                        </a:buBlip>
                      </a:pPr>
                      <a:r>
                        <a:rPr lang="en-GB" sz="1100" dirty="0">
                          <a:effectLst/>
                          <a:latin typeface="+mn-lt"/>
                        </a:rPr>
                        <a:t>Doesn’t produce any harmful chemicals</a:t>
                      </a:r>
                    </a:p>
                    <a:p>
                      <a:pPr marL="171450" indent="-171450">
                        <a:spcAft>
                          <a:spcPts val="0"/>
                        </a:spcAft>
                        <a:buClr>
                          <a:srgbClr val="00B050"/>
                        </a:buClr>
                        <a:buFontTx/>
                        <a:buBlip>
                          <a:blip r:embed="rId2">
                            <a:extLst>
                              <a:ext uri="{837473B0-CC2E-450A-ABE3-18F120FF3D39}">
                                <a1611:picAttrSrcUrl xmlns:a1611="http://schemas.microsoft.com/office/drawing/2016/11/main" r:id="rId3"/>
                              </a:ext>
                            </a:extLst>
                          </a:blip>
                        </a:buBlip>
                      </a:pPr>
                      <a:r>
                        <a:rPr lang="en-GB" sz="1100" dirty="0">
                          <a:effectLst/>
                          <a:latin typeface="+mn-lt"/>
                          <a:ea typeface="Calibri" panose="020F0502020204030204" pitchFamily="34" charset="0"/>
                          <a:cs typeface="Times New Roman" panose="02020603050405020304" pitchFamily="18" charset="0"/>
                        </a:rPr>
                        <a:t>Wind energy is available all over the world</a:t>
                      </a:r>
                    </a:p>
                  </a:txBody>
                  <a:tcPr marL="18000" marR="18000" marT="14400" marB="14400" anchor="ctr">
                    <a:solidFill>
                      <a:srgbClr val="DCE6F2">
                        <a:alpha val="74902"/>
                      </a:srgbClr>
                    </a:solidFill>
                  </a:tcPr>
                </a:tc>
                <a:tc>
                  <a:txBody>
                    <a:bodyPr/>
                    <a:lstStyle/>
                    <a:p>
                      <a:pPr marL="171450" indent="-171450">
                        <a:spcAft>
                          <a:spcPts val="0"/>
                        </a:spcAft>
                        <a:buFontTx/>
                        <a:buBlip>
                          <a:blip r:embed="rId4">
                            <a:extLst>
                              <a:ext uri="{837473B0-CC2E-450A-ABE3-18F120FF3D39}">
                                <a1611:picAttrSrcUrl xmlns:a1611="http://schemas.microsoft.com/office/drawing/2016/11/main" r:id="rId5"/>
                              </a:ext>
                            </a:extLst>
                          </a:blip>
                        </a:buBlip>
                      </a:pPr>
                      <a:r>
                        <a:rPr lang="en-GB" sz="1100" dirty="0">
                          <a:effectLst/>
                          <a:latin typeface="+mn-lt"/>
                        </a:rPr>
                        <a:t>Noise</a:t>
                      </a:r>
                      <a:r>
                        <a:rPr lang="en-GB" sz="1100" baseline="0" dirty="0">
                          <a:effectLst/>
                          <a:latin typeface="+mn-lt"/>
                        </a:rPr>
                        <a:t> pollution</a:t>
                      </a:r>
                    </a:p>
                    <a:p>
                      <a:pPr marL="171450" indent="-171450">
                        <a:spcAft>
                          <a:spcPts val="0"/>
                        </a:spcAft>
                        <a:buFontTx/>
                        <a:buBlip>
                          <a:blip r:embed="rId4">
                            <a:extLst>
                              <a:ext uri="{837473B0-CC2E-450A-ABE3-18F120FF3D39}">
                                <a1611:picAttrSrcUrl xmlns:a1611="http://schemas.microsoft.com/office/drawing/2016/11/main" r:id="rId5"/>
                              </a:ext>
                            </a:extLst>
                          </a:blip>
                        </a:buBlip>
                      </a:pPr>
                      <a:r>
                        <a:rPr lang="en-GB" sz="1100" baseline="0" dirty="0">
                          <a:effectLst/>
                          <a:latin typeface="+mn-lt"/>
                        </a:rPr>
                        <a:t>Visual pollution</a:t>
                      </a:r>
                    </a:p>
                    <a:p>
                      <a:pPr marL="171450" indent="-171450">
                        <a:spcAft>
                          <a:spcPts val="0"/>
                        </a:spcAft>
                        <a:buFontTx/>
                        <a:buBlip>
                          <a:blip r:embed="rId4">
                            <a:extLst>
                              <a:ext uri="{837473B0-CC2E-450A-ABE3-18F120FF3D39}">
                                <a1611:picAttrSrcUrl xmlns:a1611="http://schemas.microsoft.com/office/drawing/2016/11/main" r:id="rId5"/>
                              </a:ext>
                            </a:extLst>
                          </a:blip>
                        </a:buBlip>
                      </a:pPr>
                      <a:r>
                        <a:rPr lang="en-GB" sz="1100" dirty="0">
                          <a:effectLst/>
                          <a:latin typeface="+mn-lt"/>
                        </a:rPr>
                        <a:t>Unreliable (depends on the wind)</a:t>
                      </a:r>
                      <a:endParaRPr lang="en-GB" sz="1100" dirty="0">
                        <a:effectLst/>
                        <a:latin typeface="+mn-lt"/>
                        <a:ea typeface="Calibri" panose="020F0502020204030204" pitchFamily="34" charset="0"/>
                        <a:cs typeface="Times New Roman" panose="02020603050405020304" pitchFamily="18" charset="0"/>
                      </a:endParaRPr>
                    </a:p>
                  </a:txBody>
                  <a:tcPr marL="18000" marR="18000" marT="14400" marB="14400" anchor="ctr">
                    <a:solidFill>
                      <a:srgbClr val="DCE6F2">
                        <a:alpha val="74902"/>
                      </a:srgbClr>
                    </a:solidFill>
                  </a:tcPr>
                </a:tc>
                <a:extLst>
                  <a:ext uri="{0D108BD9-81ED-4DB2-BD59-A6C34878D82A}">
                    <a16:rowId xmlns:a16="http://schemas.microsoft.com/office/drawing/2014/main" val="3022437314"/>
                  </a:ext>
                </a:extLst>
              </a:tr>
              <a:tr h="612000">
                <a:tc>
                  <a:txBody>
                    <a:bodyPr/>
                    <a:lstStyle/>
                    <a:p>
                      <a:pPr algn="ctr">
                        <a:spcAft>
                          <a:spcPts val="0"/>
                        </a:spcAft>
                      </a:pPr>
                      <a:r>
                        <a:rPr lang="en-GB" sz="1200" b="1" dirty="0">
                          <a:effectLst/>
                        </a:rPr>
                        <a:t>Wave</a:t>
                      </a:r>
                      <a:endParaRPr lang="en-GB"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18000" marR="18000" marT="14400" marB="14400" anchor="ctr">
                    <a:solidFill>
                      <a:srgbClr val="93CDDD">
                        <a:alpha val="74902"/>
                      </a:srgbClr>
                    </a:solidFill>
                  </a:tcPr>
                </a:tc>
                <a:tc>
                  <a:txBody>
                    <a:bodyPr/>
                    <a:lstStyle/>
                    <a:p>
                      <a:pPr marL="171450" indent="-171450">
                        <a:spcAft>
                          <a:spcPts val="0"/>
                        </a:spcAft>
                        <a:buClr>
                          <a:srgbClr val="00B050"/>
                        </a:buClr>
                        <a:buFontTx/>
                        <a:buBlip>
                          <a:blip r:embed="rId2">
                            <a:extLst>
                              <a:ext uri="{837473B0-CC2E-450A-ABE3-18F120FF3D39}">
                                <a1611:picAttrSrcUrl xmlns:a1611="http://schemas.microsoft.com/office/drawing/2016/11/main" r:id="rId3"/>
                              </a:ext>
                            </a:extLst>
                          </a:blip>
                        </a:buBlip>
                      </a:pPr>
                      <a:r>
                        <a:rPr lang="en-GB" sz="1100" dirty="0">
                          <a:effectLst/>
                          <a:latin typeface="+mn-lt"/>
                        </a:rPr>
                        <a:t>No fuel costs</a:t>
                      </a:r>
                    </a:p>
                    <a:p>
                      <a:pPr marL="171450" indent="-171450">
                        <a:spcAft>
                          <a:spcPts val="0"/>
                        </a:spcAft>
                        <a:buClr>
                          <a:srgbClr val="00B050"/>
                        </a:buClr>
                        <a:buFontTx/>
                        <a:buBlip>
                          <a:blip r:embed="rId2">
                            <a:extLst>
                              <a:ext uri="{837473B0-CC2E-450A-ABE3-18F120FF3D39}">
                                <a1611:picAttrSrcUrl xmlns:a1611="http://schemas.microsoft.com/office/drawing/2016/11/main" r:id="rId3"/>
                              </a:ext>
                            </a:extLst>
                          </a:blip>
                        </a:buBlip>
                      </a:pPr>
                      <a:r>
                        <a:rPr lang="en-GB" sz="1100" dirty="0">
                          <a:effectLst/>
                          <a:latin typeface="+mn-lt"/>
                        </a:rPr>
                        <a:t>Doesn’t produce any harmful chemicals</a:t>
                      </a:r>
                    </a:p>
                    <a:p>
                      <a:pPr marL="171450" indent="-171450">
                        <a:spcAft>
                          <a:spcPts val="0"/>
                        </a:spcAft>
                        <a:buClr>
                          <a:srgbClr val="00B050"/>
                        </a:buClr>
                        <a:buFontTx/>
                        <a:buBlip>
                          <a:blip r:embed="rId2">
                            <a:extLst>
                              <a:ext uri="{837473B0-CC2E-450A-ABE3-18F120FF3D39}">
                                <a1611:picAttrSrcUrl xmlns:a1611="http://schemas.microsoft.com/office/drawing/2016/11/main" r:id="rId3"/>
                              </a:ext>
                            </a:extLst>
                          </a:blip>
                        </a:buBlip>
                      </a:pPr>
                      <a:r>
                        <a:rPr lang="en-GB" sz="1100" dirty="0">
                          <a:effectLst/>
                          <a:latin typeface="+mn-lt"/>
                          <a:ea typeface="Calibri" panose="020F0502020204030204" pitchFamily="34" charset="0"/>
                          <a:cs typeface="Times New Roman" panose="02020603050405020304" pitchFamily="18" charset="0"/>
                        </a:rPr>
                        <a:t>Low-lying, so little visual pollution</a:t>
                      </a:r>
                    </a:p>
                  </a:txBody>
                  <a:tcPr marL="18000" marR="18000" marT="14400" marB="14400" anchor="ctr">
                    <a:solidFill>
                      <a:srgbClr val="93CDDD">
                        <a:alpha val="74902"/>
                      </a:srgbClr>
                    </a:solidFill>
                  </a:tcPr>
                </a:tc>
                <a:tc>
                  <a:txBody>
                    <a:bodyPr/>
                    <a:lstStyle/>
                    <a:p>
                      <a:pPr marL="171450" indent="-171450">
                        <a:spcAft>
                          <a:spcPts val="0"/>
                        </a:spcAft>
                        <a:buFontTx/>
                        <a:buBlip>
                          <a:blip r:embed="rId4">
                            <a:extLst>
                              <a:ext uri="{837473B0-CC2E-450A-ABE3-18F120FF3D39}">
                                <a1611:picAttrSrcUrl xmlns:a1611="http://schemas.microsoft.com/office/drawing/2016/11/main" r:id="rId5"/>
                              </a:ext>
                            </a:extLst>
                          </a:blip>
                        </a:buBlip>
                      </a:pPr>
                      <a:r>
                        <a:rPr lang="en-GB" sz="1100" dirty="0">
                          <a:effectLst/>
                          <a:latin typeface="+mn-lt"/>
                        </a:rPr>
                        <a:t>Unreliable (depends on the waves)</a:t>
                      </a:r>
                      <a:endParaRPr lang="en-GB" sz="1100" dirty="0">
                        <a:effectLst/>
                        <a:latin typeface="+mn-lt"/>
                        <a:ea typeface="Calibri" panose="020F0502020204030204" pitchFamily="34" charset="0"/>
                        <a:cs typeface="Times New Roman" panose="02020603050405020304" pitchFamily="18" charset="0"/>
                      </a:endParaRPr>
                    </a:p>
                    <a:p>
                      <a:pPr marL="171450" indent="-171450">
                        <a:spcAft>
                          <a:spcPts val="0"/>
                        </a:spcAft>
                        <a:buFontTx/>
                        <a:buBlip>
                          <a:blip r:embed="rId4">
                            <a:extLst>
                              <a:ext uri="{837473B0-CC2E-450A-ABE3-18F120FF3D39}">
                                <a1611:picAttrSrcUrl xmlns:a1611="http://schemas.microsoft.com/office/drawing/2016/11/main" r:id="rId5"/>
                              </a:ext>
                            </a:extLst>
                          </a:blip>
                        </a:buBlip>
                      </a:pPr>
                      <a:r>
                        <a:rPr lang="en-GB" sz="1100" dirty="0">
                          <a:effectLst/>
                          <a:latin typeface="+mn-lt"/>
                        </a:rPr>
                        <a:t>Difficult for wave machines to produce large amounts of electricity</a:t>
                      </a:r>
                    </a:p>
                    <a:p>
                      <a:pPr marL="171450" indent="-171450">
                        <a:spcAft>
                          <a:spcPts val="0"/>
                        </a:spcAft>
                        <a:buFontTx/>
                        <a:buBlip>
                          <a:blip r:embed="rId4">
                            <a:extLst>
                              <a:ext uri="{837473B0-CC2E-450A-ABE3-18F120FF3D39}">
                                <a1611:picAttrSrcUrl xmlns:a1611="http://schemas.microsoft.com/office/drawing/2016/11/main" r:id="rId5"/>
                              </a:ext>
                            </a:extLst>
                          </a:blip>
                        </a:buBlip>
                      </a:pPr>
                      <a:r>
                        <a:rPr lang="en-GB" sz="1100" dirty="0">
                          <a:effectLst/>
                          <a:latin typeface="+mn-lt"/>
                          <a:ea typeface="Calibri" panose="020F0502020204030204" pitchFamily="34" charset="0"/>
                          <a:cs typeface="Times New Roman" panose="02020603050405020304" pitchFamily="18" charset="0"/>
                        </a:rPr>
                        <a:t>Limited suitable sites</a:t>
                      </a:r>
                    </a:p>
                  </a:txBody>
                  <a:tcPr marL="18000" marR="18000" marT="14400" marB="14400" anchor="ctr">
                    <a:solidFill>
                      <a:srgbClr val="93CDDD">
                        <a:alpha val="74902"/>
                      </a:srgbClr>
                    </a:solidFill>
                  </a:tcPr>
                </a:tc>
                <a:extLst>
                  <a:ext uri="{0D108BD9-81ED-4DB2-BD59-A6C34878D82A}">
                    <a16:rowId xmlns:a16="http://schemas.microsoft.com/office/drawing/2014/main" val="3341751588"/>
                  </a:ext>
                </a:extLst>
              </a:tr>
              <a:tr h="612000">
                <a:tc>
                  <a:txBody>
                    <a:bodyPr/>
                    <a:lstStyle/>
                    <a:p>
                      <a:pPr algn="ctr">
                        <a:spcAft>
                          <a:spcPts val="0"/>
                        </a:spcAft>
                      </a:pPr>
                      <a:r>
                        <a:rPr lang="en-GB" sz="1200" b="1" dirty="0">
                          <a:effectLst/>
                        </a:rPr>
                        <a:t>Tidal</a:t>
                      </a:r>
                      <a:endParaRPr lang="en-GB"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18000" marR="18000" marT="14400" marB="14400" anchor="ctr">
                    <a:solidFill>
                      <a:srgbClr val="558ED5">
                        <a:alpha val="74902"/>
                      </a:srgbClr>
                    </a:solidFill>
                  </a:tcPr>
                </a:tc>
                <a:tc>
                  <a:txBody>
                    <a:bodyPr/>
                    <a:lstStyle/>
                    <a:p>
                      <a:pPr marL="171450" indent="-171450">
                        <a:spcAft>
                          <a:spcPts val="0"/>
                        </a:spcAft>
                        <a:buClr>
                          <a:srgbClr val="00B050"/>
                        </a:buClr>
                        <a:buFontTx/>
                        <a:buBlip>
                          <a:blip r:embed="rId2">
                            <a:extLst>
                              <a:ext uri="{837473B0-CC2E-450A-ABE3-18F120FF3D39}">
                                <a1611:picAttrSrcUrl xmlns:a1611="http://schemas.microsoft.com/office/drawing/2016/11/main" r:id="rId3"/>
                              </a:ext>
                            </a:extLst>
                          </a:blip>
                        </a:buBlip>
                      </a:pPr>
                      <a:r>
                        <a:rPr lang="en-GB" sz="1100" dirty="0">
                          <a:effectLst/>
                          <a:latin typeface="+mn-lt"/>
                        </a:rPr>
                        <a:t>Very reliable (tides are predictable)</a:t>
                      </a:r>
                    </a:p>
                    <a:p>
                      <a:pPr marL="171450" indent="-171450">
                        <a:spcAft>
                          <a:spcPts val="0"/>
                        </a:spcAft>
                        <a:buClr>
                          <a:srgbClr val="00B050"/>
                        </a:buClr>
                        <a:buFontTx/>
                        <a:buBlip>
                          <a:blip r:embed="rId2">
                            <a:extLst>
                              <a:ext uri="{837473B0-CC2E-450A-ABE3-18F120FF3D39}">
                                <a1611:picAttrSrcUrl xmlns:a1611="http://schemas.microsoft.com/office/drawing/2016/11/main" r:id="rId3"/>
                              </a:ext>
                            </a:extLst>
                          </a:blip>
                        </a:buBlip>
                      </a:pPr>
                      <a:r>
                        <a:rPr lang="en-GB" sz="1100" dirty="0">
                          <a:effectLst/>
                          <a:latin typeface="+mn-lt"/>
                        </a:rPr>
                        <a:t>No fuel costs</a:t>
                      </a:r>
                    </a:p>
                    <a:p>
                      <a:pPr marL="171450" indent="-171450">
                        <a:spcAft>
                          <a:spcPts val="0"/>
                        </a:spcAft>
                        <a:buClr>
                          <a:srgbClr val="00B050"/>
                        </a:buClr>
                        <a:buFontTx/>
                        <a:buBlip>
                          <a:blip r:embed="rId2">
                            <a:extLst>
                              <a:ext uri="{837473B0-CC2E-450A-ABE3-18F120FF3D39}">
                                <a1611:picAttrSrcUrl xmlns:a1611="http://schemas.microsoft.com/office/drawing/2016/11/main" r:id="rId3"/>
                              </a:ext>
                            </a:extLst>
                          </a:blip>
                        </a:buBlip>
                      </a:pPr>
                      <a:r>
                        <a:rPr lang="en-GB" sz="1100" dirty="0">
                          <a:effectLst/>
                          <a:latin typeface="+mn-lt"/>
                        </a:rPr>
                        <a:t>Doesn’t produce any harmful chemicals </a:t>
                      </a:r>
                      <a:endParaRPr lang="en-GB" sz="1100" dirty="0">
                        <a:effectLst/>
                        <a:latin typeface="+mn-lt"/>
                        <a:ea typeface="Calibri" panose="020F0502020204030204" pitchFamily="34" charset="0"/>
                        <a:cs typeface="Times New Roman" panose="02020603050405020304" pitchFamily="18" charset="0"/>
                      </a:endParaRPr>
                    </a:p>
                  </a:txBody>
                  <a:tcPr marL="18000" marR="18000" marT="14400" marB="14400" anchor="ctr">
                    <a:solidFill>
                      <a:srgbClr val="558ED5">
                        <a:alpha val="74902"/>
                      </a:srgbClr>
                    </a:solidFill>
                  </a:tcPr>
                </a:tc>
                <a:tc>
                  <a:txBody>
                    <a:bodyPr/>
                    <a:lstStyle/>
                    <a:p>
                      <a:pPr marL="171450" indent="-171450">
                        <a:spcAft>
                          <a:spcPts val="0"/>
                        </a:spcAft>
                        <a:buFontTx/>
                        <a:buBlip>
                          <a:blip r:embed="rId4">
                            <a:extLst>
                              <a:ext uri="{837473B0-CC2E-450A-ABE3-18F120FF3D39}">
                                <a1611:picAttrSrcUrl xmlns:a1611="http://schemas.microsoft.com/office/drawing/2016/11/main" r:id="rId5"/>
                              </a:ext>
                            </a:extLst>
                          </a:blip>
                        </a:buBlip>
                      </a:pPr>
                      <a:r>
                        <a:rPr lang="en-GB" sz="1100" dirty="0">
                          <a:effectLst/>
                          <a:latin typeface="+mn-lt"/>
                        </a:rPr>
                        <a:t>Can destroy the habitats of estuary species (e.g. wading birds)</a:t>
                      </a:r>
                    </a:p>
                    <a:p>
                      <a:pPr marL="171450" indent="-171450">
                        <a:spcAft>
                          <a:spcPts val="0"/>
                        </a:spcAft>
                        <a:buFontTx/>
                        <a:buBlip>
                          <a:blip r:embed="rId4">
                            <a:extLst>
                              <a:ext uri="{837473B0-CC2E-450A-ABE3-18F120FF3D39}">
                                <a1611:picAttrSrcUrl xmlns:a1611="http://schemas.microsoft.com/office/drawing/2016/11/main" r:id="rId5"/>
                              </a:ext>
                            </a:extLst>
                          </a:blip>
                        </a:buBlip>
                      </a:pPr>
                      <a:r>
                        <a:rPr lang="en-GB" sz="1100" dirty="0">
                          <a:effectLst/>
                          <a:latin typeface="+mn-lt"/>
                          <a:ea typeface="Calibri" panose="020F0502020204030204" pitchFamily="34" charset="0"/>
                          <a:cs typeface="Times New Roman" panose="02020603050405020304" pitchFamily="18" charset="0"/>
                        </a:rPr>
                        <a:t>Only produces energy for about 10 hours a day</a:t>
                      </a:r>
                    </a:p>
                    <a:p>
                      <a:pPr marL="171450" indent="-171450">
                        <a:spcAft>
                          <a:spcPts val="0"/>
                        </a:spcAft>
                        <a:buFontTx/>
                        <a:buBlip>
                          <a:blip r:embed="rId4">
                            <a:extLst>
                              <a:ext uri="{837473B0-CC2E-450A-ABE3-18F120FF3D39}">
                                <a1611:picAttrSrcUrl xmlns:a1611="http://schemas.microsoft.com/office/drawing/2016/11/main" r:id="rId5"/>
                              </a:ext>
                            </a:extLst>
                          </a:blip>
                        </a:buBlip>
                      </a:pPr>
                      <a:r>
                        <a:rPr lang="en-GB" sz="1100" dirty="0">
                          <a:effectLst/>
                          <a:latin typeface="+mn-lt"/>
                          <a:ea typeface="Calibri" panose="020F0502020204030204" pitchFamily="34" charset="0"/>
                          <a:cs typeface="Times New Roman" panose="02020603050405020304" pitchFamily="18" charset="0"/>
                        </a:rPr>
                        <a:t>Affects shipping trying to navigate estuaries</a:t>
                      </a:r>
                    </a:p>
                  </a:txBody>
                  <a:tcPr marL="18000" marR="18000" marT="14400" marB="14400" anchor="ctr">
                    <a:solidFill>
                      <a:srgbClr val="558ED5">
                        <a:alpha val="74902"/>
                      </a:srgbClr>
                    </a:solidFill>
                  </a:tcPr>
                </a:tc>
                <a:extLst>
                  <a:ext uri="{0D108BD9-81ED-4DB2-BD59-A6C34878D82A}">
                    <a16:rowId xmlns:a16="http://schemas.microsoft.com/office/drawing/2014/main" val="3330746116"/>
                  </a:ext>
                </a:extLst>
              </a:tr>
              <a:tr h="612000">
                <a:tc>
                  <a:txBody>
                    <a:bodyPr/>
                    <a:lstStyle/>
                    <a:p>
                      <a:pPr algn="ctr">
                        <a:spcAft>
                          <a:spcPts val="0"/>
                        </a:spcAft>
                      </a:pPr>
                      <a:r>
                        <a:rPr lang="en-GB" sz="1200" b="1" dirty="0">
                          <a:effectLst/>
                        </a:rPr>
                        <a:t>Hydroelectric</a:t>
                      </a:r>
                      <a:endParaRPr lang="en-GB"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18000" marR="18000" marT="14400" marB="14400" anchor="ctr">
                    <a:solidFill>
                      <a:srgbClr val="3F6EA7">
                        <a:alpha val="74902"/>
                      </a:srgbClr>
                    </a:solidFill>
                  </a:tcPr>
                </a:tc>
                <a:tc>
                  <a:txBody>
                    <a:bodyPr/>
                    <a:lstStyle/>
                    <a:p>
                      <a:pPr marL="171450" indent="-171450">
                        <a:spcAft>
                          <a:spcPts val="0"/>
                        </a:spcAft>
                        <a:buClr>
                          <a:srgbClr val="00B050"/>
                        </a:buClr>
                        <a:buFontTx/>
                        <a:buBlip>
                          <a:blip r:embed="rId2">
                            <a:extLst>
                              <a:ext uri="{837473B0-CC2E-450A-ABE3-18F120FF3D39}">
                                <a1611:picAttrSrcUrl xmlns:a1611="http://schemas.microsoft.com/office/drawing/2016/11/main" r:id="rId3"/>
                              </a:ext>
                            </a:extLst>
                          </a:blip>
                        </a:buBlip>
                      </a:pPr>
                      <a:r>
                        <a:rPr lang="en-GB" sz="1100" dirty="0">
                          <a:effectLst/>
                          <a:latin typeface="+mn-lt"/>
                        </a:rPr>
                        <a:t>Very reliable and quick to start</a:t>
                      </a:r>
                    </a:p>
                    <a:p>
                      <a:pPr marL="171450" indent="-171450">
                        <a:spcAft>
                          <a:spcPts val="0"/>
                        </a:spcAft>
                        <a:buClr>
                          <a:srgbClr val="00B050"/>
                        </a:buClr>
                        <a:buFontTx/>
                        <a:buBlip>
                          <a:blip r:embed="rId2">
                            <a:extLst>
                              <a:ext uri="{837473B0-CC2E-450A-ABE3-18F120FF3D39}">
                                <a1611:picAttrSrcUrl xmlns:a1611="http://schemas.microsoft.com/office/drawing/2016/11/main" r:id="rId3"/>
                              </a:ext>
                            </a:extLst>
                          </a:blip>
                        </a:buBlip>
                      </a:pPr>
                      <a:r>
                        <a:rPr lang="en-GB" sz="1100" dirty="0">
                          <a:effectLst/>
                          <a:latin typeface="+mn-lt"/>
                        </a:rPr>
                        <a:t>No fuel costs</a:t>
                      </a:r>
                    </a:p>
                    <a:p>
                      <a:pPr marL="171450" indent="-171450">
                        <a:spcAft>
                          <a:spcPts val="0"/>
                        </a:spcAft>
                        <a:buClr>
                          <a:srgbClr val="00B050"/>
                        </a:buClr>
                        <a:buFontTx/>
                        <a:buBlip>
                          <a:blip r:embed="rId2">
                            <a:extLst>
                              <a:ext uri="{837473B0-CC2E-450A-ABE3-18F120FF3D39}">
                                <a1611:picAttrSrcUrl xmlns:a1611="http://schemas.microsoft.com/office/drawing/2016/11/main" r:id="rId3"/>
                              </a:ext>
                            </a:extLst>
                          </a:blip>
                        </a:buBlip>
                      </a:pPr>
                      <a:r>
                        <a:rPr lang="en-GB" sz="1100" dirty="0">
                          <a:effectLst/>
                          <a:latin typeface="+mn-lt"/>
                        </a:rPr>
                        <a:t>Doesn’t produce any harmful chemicals</a:t>
                      </a:r>
                      <a:endParaRPr lang="en-GB" sz="1100" dirty="0">
                        <a:effectLst/>
                        <a:latin typeface="+mn-lt"/>
                        <a:ea typeface="Calibri" panose="020F0502020204030204" pitchFamily="34" charset="0"/>
                        <a:cs typeface="Times New Roman" panose="02020603050405020304" pitchFamily="18" charset="0"/>
                      </a:endParaRPr>
                    </a:p>
                  </a:txBody>
                  <a:tcPr marL="18000" marR="18000" marT="14400" marB="14400" anchor="ctr">
                    <a:solidFill>
                      <a:srgbClr val="3F6EA7">
                        <a:alpha val="74902"/>
                      </a:srgbClr>
                    </a:solidFill>
                  </a:tcPr>
                </a:tc>
                <a:tc>
                  <a:txBody>
                    <a:bodyPr/>
                    <a:lstStyle/>
                    <a:p>
                      <a:pPr marL="171450" indent="-171450">
                        <a:spcAft>
                          <a:spcPts val="0"/>
                        </a:spcAft>
                        <a:buFontTx/>
                        <a:buBlip>
                          <a:blip r:embed="rId4">
                            <a:extLst>
                              <a:ext uri="{837473B0-CC2E-450A-ABE3-18F120FF3D39}">
                                <a1611:picAttrSrcUrl xmlns:a1611="http://schemas.microsoft.com/office/drawing/2016/11/main" r:id="rId5"/>
                              </a:ext>
                            </a:extLst>
                          </a:blip>
                        </a:buBlip>
                      </a:pPr>
                      <a:r>
                        <a:rPr lang="en-GB" sz="1100" dirty="0">
                          <a:effectLst/>
                          <a:latin typeface="+mn-lt"/>
                        </a:rPr>
                        <a:t>Dams create reservoirs, which can force people/local wildlife to relocate</a:t>
                      </a:r>
                    </a:p>
                    <a:p>
                      <a:pPr marL="171450" indent="-171450">
                        <a:spcAft>
                          <a:spcPts val="0"/>
                        </a:spcAft>
                        <a:buFontTx/>
                        <a:buBlip>
                          <a:blip r:embed="rId4">
                            <a:extLst>
                              <a:ext uri="{837473B0-CC2E-450A-ABE3-18F120FF3D39}">
                                <a1611:picAttrSrcUrl xmlns:a1611="http://schemas.microsoft.com/office/drawing/2016/11/main" r:id="rId5"/>
                              </a:ext>
                            </a:extLst>
                          </a:blip>
                        </a:buBlip>
                      </a:pPr>
                      <a:r>
                        <a:rPr lang="en-GB" sz="1100" dirty="0">
                          <a:effectLst/>
                          <a:latin typeface="+mn-lt"/>
                        </a:rPr>
                        <a:t>The vegetation underwater releases methane (a greenhouse gas)</a:t>
                      </a:r>
                    </a:p>
                    <a:p>
                      <a:pPr marL="171450" indent="-171450">
                        <a:spcAft>
                          <a:spcPts val="0"/>
                        </a:spcAft>
                        <a:buFontTx/>
                        <a:buBlip>
                          <a:blip r:embed="rId4">
                            <a:extLst>
                              <a:ext uri="{837473B0-CC2E-450A-ABE3-18F120FF3D39}">
                                <a1611:picAttrSrcUrl xmlns:a1611="http://schemas.microsoft.com/office/drawing/2016/11/main" r:id="rId5"/>
                              </a:ext>
                            </a:extLst>
                          </a:blip>
                        </a:buBlip>
                      </a:pPr>
                      <a:r>
                        <a:rPr lang="en-GB" sz="1100" dirty="0">
                          <a:effectLst/>
                          <a:latin typeface="+mn-lt"/>
                          <a:ea typeface="Calibri" panose="020F0502020204030204" pitchFamily="34" charset="0"/>
                          <a:cs typeface="Times New Roman" panose="02020603050405020304" pitchFamily="18" charset="0"/>
                        </a:rPr>
                        <a:t>Fast flowing rivers are needed, so limited sties available</a:t>
                      </a:r>
                    </a:p>
                  </a:txBody>
                  <a:tcPr marL="18000" marR="18000" marT="14400" marB="14400" anchor="ctr">
                    <a:solidFill>
                      <a:srgbClr val="3F6EA7">
                        <a:alpha val="74902"/>
                      </a:srgbClr>
                    </a:solidFill>
                  </a:tcPr>
                </a:tc>
                <a:extLst>
                  <a:ext uri="{0D108BD9-81ED-4DB2-BD59-A6C34878D82A}">
                    <a16:rowId xmlns:a16="http://schemas.microsoft.com/office/drawing/2014/main" val="3601034980"/>
                  </a:ext>
                </a:extLst>
              </a:tr>
              <a:tr h="612000">
                <a:tc>
                  <a:txBody>
                    <a:bodyPr/>
                    <a:lstStyle/>
                    <a:p>
                      <a:pPr algn="ctr">
                        <a:spcAft>
                          <a:spcPts val="0"/>
                        </a:spcAft>
                      </a:pPr>
                      <a:r>
                        <a:rPr lang="en-GB" sz="1200" b="1" dirty="0">
                          <a:effectLst/>
                        </a:rPr>
                        <a:t>Geothermal</a:t>
                      </a:r>
                      <a:endParaRPr lang="en-GB"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18000" marR="18000" marT="14400" marB="14400" anchor="ctr">
                    <a:solidFill>
                      <a:srgbClr val="D99694">
                        <a:alpha val="74902"/>
                      </a:srgbClr>
                    </a:solidFill>
                  </a:tcPr>
                </a:tc>
                <a:tc>
                  <a:txBody>
                    <a:bodyPr/>
                    <a:lstStyle/>
                    <a:p>
                      <a:pPr marL="171450" indent="-171450">
                        <a:spcAft>
                          <a:spcPts val="0"/>
                        </a:spcAft>
                        <a:buClr>
                          <a:srgbClr val="00B050"/>
                        </a:buClr>
                        <a:buFontTx/>
                        <a:buBlip>
                          <a:blip r:embed="rId2">
                            <a:extLst>
                              <a:ext uri="{837473B0-CC2E-450A-ABE3-18F120FF3D39}">
                                <a1611:picAttrSrcUrl xmlns:a1611="http://schemas.microsoft.com/office/drawing/2016/11/main" r:id="rId3"/>
                              </a:ext>
                            </a:extLst>
                          </a:blip>
                        </a:buBlip>
                      </a:pPr>
                      <a:r>
                        <a:rPr lang="en-GB" sz="1100" dirty="0">
                          <a:effectLst/>
                          <a:latin typeface="+mn-lt"/>
                        </a:rPr>
                        <a:t>Hot water/steam can be used to directly heat buildings</a:t>
                      </a:r>
                    </a:p>
                    <a:p>
                      <a:pPr marL="171450" indent="-171450">
                        <a:spcAft>
                          <a:spcPts val="0"/>
                        </a:spcAft>
                        <a:buClr>
                          <a:srgbClr val="00B050"/>
                        </a:buClr>
                        <a:buFontTx/>
                        <a:buBlip>
                          <a:blip r:embed="rId2">
                            <a:extLst>
                              <a:ext uri="{837473B0-CC2E-450A-ABE3-18F120FF3D39}">
                                <a1611:picAttrSrcUrl xmlns:a1611="http://schemas.microsoft.com/office/drawing/2016/11/main" r:id="rId3"/>
                              </a:ext>
                            </a:extLst>
                          </a:blip>
                        </a:buBlip>
                      </a:pPr>
                      <a:r>
                        <a:rPr lang="en-GB" sz="1100" dirty="0">
                          <a:effectLst/>
                          <a:latin typeface="+mn-lt"/>
                        </a:rPr>
                        <a:t>No fuel costs</a:t>
                      </a:r>
                    </a:p>
                    <a:p>
                      <a:pPr marL="171450" indent="-171450">
                        <a:spcAft>
                          <a:spcPts val="0"/>
                        </a:spcAft>
                        <a:buClr>
                          <a:srgbClr val="00B050"/>
                        </a:buClr>
                        <a:buFontTx/>
                        <a:buBlip>
                          <a:blip r:embed="rId2">
                            <a:extLst>
                              <a:ext uri="{837473B0-CC2E-450A-ABE3-18F120FF3D39}">
                                <a1611:picAttrSrcUrl xmlns:a1611="http://schemas.microsoft.com/office/drawing/2016/11/main" r:id="rId3"/>
                              </a:ext>
                            </a:extLst>
                          </a:blip>
                        </a:buBlip>
                      </a:pPr>
                      <a:r>
                        <a:rPr lang="en-GB" sz="1100" dirty="0">
                          <a:effectLst/>
                          <a:latin typeface="+mn-lt"/>
                        </a:rPr>
                        <a:t>Doesn’t produce any harmful chemicals</a:t>
                      </a:r>
                    </a:p>
                  </a:txBody>
                  <a:tcPr marL="18000" marR="18000" marT="14400" marB="14400" anchor="ctr">
                    <a:solidFill>
                      <a:srgbClr val="D99694">
                        <a:alpha val="74902"/>
                      </a:srgbClr>
                    </a:solidFill>
                  </a:tcPr>
                </a:tc>
                <a:tc>
                  <a:txBody>
                    <a:bodyPr/>
                    <a:lstStyle/>
                    <a:p>
                      <a:pPr marL="171450" indent="-171450">
                        <a:spcAft>
                          <a:spcPts val="0"/>
                        </a:spcAft>
                        <a:buFontTx/>
                        <a:buBlip>
                          <a:blip r:embed="rId4">
                            <a:extLst>
                              <a:ext uri="{837473B0-CC2E-450A-ABE3-18F120FF3D39}">
                                <a1611:picAttrSrcUrl xmlns:a1611="http://schemas.microsoft.com/office/drawing/2016/11/main" r:id="rId5"/>
                              </a:ext>
                            </a:extLst>
                          </a:blip>
                        </a:buBlip>
                      </a:pPr>
                      <a:r>
                        <a:rPr lang="en-GB" sz="1100" dirty="0">
                          <a:effectLst/>
                          <a:latin typeface="+mn-lt"/>
                        </a:rPr>
                        <a:t>Most parts of the world do not have suitable areas where geothermal energy can be exploited</a:t>
                      </a:r>
                    </a:p>
                    <a:p>
                      <a:pPr marL="171450" indent="-171450">
                        <a:spcAft>
                          <a:spcPts val="0"/>
                        </a:spcAft>
                        <a:buFontTx/>
                        <a:buBlip>
                          <a:blip r:embed="rId4">
                            <a:extLst>
                              <a:ext uri="{837473B0-CC2E-450A-ABE3-18F120FF3D39}">
                                <a1611:picAttrSrcUrl xmlns:a1611="http://schemas.microsoft.com/office/drawing/2016/11/main" r:id="rId5"/>
                              </a:ext>
                            </a:extLst>
                          </a:blip>
                        </a:buBlip>
                      </a:pPr>
                      <a:r>
                        <a:rPr lang="en-GB" sz="1100" dirty="0">
                          <a:effectLst/>
                          <a:latin typeface="+mn-lt"/>
                          <a:ea typeface="Calibri" panose="020F0502020204030204" pitchFamily="34" charset="0"/>
                          <a:cs typeface="Times New Roman" panose="02020603050405020304" pitchFamily="18" charset="0"/>
                        </a:rPr>
                        <a:t>Hazardous gases and minerals may be release (difficult to dispose of safely)</a:t>
                      </a:r>
                    </a:p>
                  </a:txBody>
                  <a:tcPr marL="18000" marR="18000" marT="14400" marB="14400" anchor="ctr">
                    <a:solidFill>
                      <a:srgbClr val="D99694">
                        <a:alpha val="74902"/>
                      </a:srgbClr>
                    </a:solidFill>
                  </a:tcPr>
                </a:tc>
                <a:extLst>
                  <a:ext uri="{0D108BD9-81ED-4DB2-BD59-A6C34878D82A}">
                    <a16:rowId xmlns:a16="http://schemas.microsoft.com/office/drawing/2014/main" val="2261201378"/>
                  </a:ext>
                </a:extLst>
              </a:tr>
              <a:tr h="612000">
                <a:tc>
                  <a:txBody>
                    <a:bodyPr/>
                    <a:lstStyle/>
                    <a:p>
                      <a:pPr algn="ctr">
                        <a:spcAft>
                          <a:spcPts val="0"/>
                        </a:spcAft>
                      </a:pPr>
                      <a:r>
                        <a:rPr lang="en-GB" sz="1200" b="1" dirty="0">
                          <a:effectLst/>
                        </a:rPr>
                        <a:t>Solar</a:t>
                      </a:r>
                    </a:p>
                  </a:txBody>
                  <a:tcPr marL="18000" marR="18000" marT="14400" marB="14400" anchor="ctr">
                    <a:solidFill>
                      <a:srgbClr val="FAC090">
                        <a:alpha val="74902"/>
                      </a:srgbClr>
                    </a:solidFill>
                  </a:tcPr>
                </a:tc>
                <a:tc>
                  <a:txBody>
                    <a:bodyPr/>
                    <a:lstStyle/>
                    <a:p>
                      <a:pPr marL="171450" indent="-171450">
                        <a:spcAft>
                          <a:spcPts val="0"/>
                        </a:spcAft>
                        <a:buClr>
                          <a:srgbClr val="00B050"/>
                        </a:buClr>
                        <a:buFontTx/>
                        <a:buBlip>
                          <a:blip r:embed="rId2">
                            <a:extLst>
                              <a:ext uri="{837473B0-CC2E-450A-ABE3-18F120FF3D39}">
                                <a1611:picAttrSrcUrl xmlns:a1611="http://schemas.microsoft.com/office/drawing/2016/11/main" r:id="rId3"/>
                              </a:ext>
                            </a:extLst>
                          </a:blip>
                        </a:buBlip>
                      </a:pPr>
                      <a:r>
                        <a:rPr lang="en-GB" sz="1100" dirty="0">
                          <a:effectLst/>
                          <a:latin typeface="+mn-lt"/>
                        </a:rPr>
                        <a:t>No fuel costs</a:t>
                      </a:r>
                    </a:p>
                    <a:p>
                      <a:pPr marL="171450" indent="-171450">
                        <a:spcAft>
                          <a:spcPts val="0"/>
                        </a:spcAft>
                        <a:buClr>
                          <a:srgbClr val="00B050"/>
                        </a:buClr>
                        <a:buFontTx/>
                        <a:buBlip>
                          <a:blip r:embed="rId2">
                            <a:extLst>
                              <a:ext uri="{837473B0-CC2E-450A-ABE3-18F120FF3D39}">
                                <a1611:picAttrSrcUrl xmlns:a1611="http://schemas.microsoft.com/office/drawing/2016/11/main" r:id="rId3"/>
                              </a:ext>
                            </a:extLst>
                          </a:blip>
                        </a:buBlip>
                      </a:pPr>
                      <a:r>
                        <a:rPr lang="en-GB" sz="1100" dirty="0">
                          <a:effectLst/>
                          <a:latin typeface="+mn-lt"/>
                        </a:rPr>
                        <a:t>Doesn’t produce any harmful chemicals</a:t>
                      </a:r>
                    </a:p>
                    <a:p>
                      <a:pPr marL="171450" indent="-171450">
                        <a:spcAft>
                          <a:spcPts val="0"/>
                        </a:spcAft>
                        <a:buClr>
                          <a:srgbClr val="00B050"/>
                        </a:buClr>
                        <a:buFontTx/>
                        <a:buBlip>
                          <a:blip r:embed="rId2">
                            <a:extLst>
                              <a:ext uri="{837473B0-CC2E-450A-ABE3-18F120FF3D39}">
                                <a1611:picAttrSrcUrl xmlns:a1611="http://schemas.microsoft.com/office/drawing/2016/11/main" r:id="rId3"/>
                              </a:ext>
                            </a:extLst>
                          </a:blip>
                        </a:buBlip>
                      </a:pPr>
                      <a:r>
                        <a:rPr lang="en-GB" sz="1100" dirty="0">
                          <a:effectLst/>
                          <a:latin typeface="+mn-lt"/>
                          <a:ea typeface="Calibri" panose="020F0502020204030204" pitchFamily="34" charset="0"/>
                          <a:cs typeface="Times New Roman" panose="02020603050405020304" pitchFamily="18" charset="0"/>
                        </a:rPr>
                        <a:t>Solar energy is available all over the world</a:t>
                      </a:r>
                    </a:p>
                  </a:txBody>
                  <a:tcPr marL="18000" marR="18000" marT="14400" marB="14400" anchor="ctr">
                    <a:solidFill>
                      <a:srgbClr val="FAC090">
                        <a:alpha val="74902"/>
                      </a:srgbClr>
                    </a:solidFill>
                  </a:tcPr>
                </a:tc>
                <a:tc>
                  <a:txBody>
                    <a:bodyPr/>
                    <a:lstStyle/>
                    <a:p>
                      <a:pPr marL="171450" indent="-171450">
                        <a:spcAft>
                          <a:spcPts val="0"/>
                        </a:spcAft>
                        <a:buFontTx/>
                        <a:buBlip>
                          <a:blip r:embed="rId4">
                            <a:extLst>
                              <a:ext uri="{837473B0-CC2E-450A-ABE3-18F120FF3D39}">
                                <a1611:picAttrSrcUrl xmlns:a1611="http://schemas.microsoft.com/office/drawing/2016/11/main" r:id="rId5"/>
                              </a:ext>
                            </a:extLst>
                          </a:blip>
                        </a:buBlip>
                      </a:pPr>
                      <a:r>
                        <a:rPr lang="en-GB" sz="1100" dirty="0">
                          <a:effectLst/>
                          <a:latin typeface="+mn-lt"/>
                        </a:rPr>
                        <a:t>Very expensive</a:t>
                      </a:r>
                    </a:p>
                    <a:p>
                      <a:pPr marL="171450" indent="-171450">
                        <a:spcAft>
                          <a:spcPts val="0"/>
                        </a:spcAft>
                        <a:buFontTx/>
                        <a:buBlip>
                          <a:blip r:embed="rId4">
                            <a:extLst>
                              <a:ext uri="{837473B0-CC2E-450A-ABE3-18F120FF3D39}">
                                <a1611:picAttrSrcUrl xmlns:a1611="http://schemas.microsoft.com/office/drawing/2016/11/main" r:id="rId5"/>
                              </a:ext>
                            </a:extLst>
                          </a:blip>
                        </a:buBlip>
                      </a:pPr>
                      <a:r>
                        <a:rPr lang="en-GB" sz="1100" dirty="0">
                          <a:effectLst/>
                          <a:latin typeface="+mn-lt"/>
                        </a:rPr>
                        <a:t>Not very efficient</a:t>
                      </a:r>
                    </a:p>
                    <a:p>
                      <a:pPr marL="171450" indent="-171450">
                        <a:spcAft>
                          <a:spcPts val="0"/>
                        </a:spcAft>
                        <a:buFontTx/>
                        <a:buBlip>
                          <a:blip r:embed="rId4">
                            <a:extLst>
                              <a:ext uri="{837473B0-CC2E-450A-ABE3-18F120FF3D39}">
                                <a1611:picAttrSrcUrl xmlns:a1611="http://schemas.microsoft.com/office/drawing/2016/11/main" r:id="rId5"/>
                              </a:ext>
                            </a:extLst>
                          </a:blip>
                        </a:buBlip>
                      </a:pPr>
                      <a:r>
                        <a:rPr lang="en-GB" sz="1100" dirty="0">
                          <a:effectLst/>
                          <a:latin typeface="+mn-lt"/>
                        </a:rPr>
                        <a:t>Unreliable (depends on amount of sunlight)</a:t>
                      </a:r>
                      <a:endParaRPr lang="en-GB" sz="1100" dirty="0">
                        <a:effectLst/>
                        <a:latin typeface="+mn-lt"/>
                        <a:ea typeface="Calibri" panose="020F0502020204030204" pitchFamily="34" charset="0"/>
                        <a:cs typeface="Times New Roman" panose="02020603050405020304" pitchFamily="18" charset="0"/>
                      </a:endParaRPr>
                    </a:p>
                  </a:txBody>
                  <a:tcPr marL="18000" marR="18000" marT="14400" marB="14400" anchor="ctr">
                    <a:solidFill>
                      <a:srgbClr val="FAC090">
                        <a:alpha val="74902"/>
                      </a:srgbClr>
                    </a:solidFill>
                  </a:tcPr>
                </a:tc>
                <a:extLst>
                  <a:ext uri="{0D108BD9-81ED-4DB2-BD59-A6C34878D82A}">
                    <a16:rowId xmlns:a16="http://schemas.microsoft.com/office/drawing/2014/main" val="2371316721"/>
                  </a:ext>
                </a:extLst>
              </a:tr>
              <a:tr h="612000">
                <a:tc>
                  <a:txBody>
                    <a:bodyPr/>
                    <a:lstStyle/>
                    <a:p>
                      <a:pPr algn="ctr">
                        <a:spcAft>
                          <a:spcPts val="0"/>
                        </a:spcAft>
                      </a:pPr>
                      <a:r>
                        <a:rPr lang="en-GB" sz="1200" b="1" dirty="0">
                          <a:effectLst/>
                        </a:rPr>
                        <a:t>Bioenergy</a:t>
                      </a:r>
                    </a:p>
                  </a:txBody>
                  <a:tcPr marL="18000" marR="18000" marT="14400" marB="14400" anchor="ctr">
                    <a:solidFill>
                      <a:srgbClr val="FF40FF">
                        <a:alpha val="29020"/>
                      </a:srgbClr>
                    </a:solidFill>
                  </a:tcPr>
                </a:tc>
                <a:tc>
                  <a:txBody>
                    <a:bodyPr/>
                    <a:lstStyle/>
                    <a:p>
                      <a:pPr marL="171450" indent="-171450">
                        <a:spcAft>
                          <a:spcPts val="0"/>
                        </a:spcAft>
                        <a:buClr>
                          <a:srgbClr val="00B050"/>
                        </a:buClr>
                        <a:buFontTx/>
                        <a:buBlip>
                          <a:blip r:embed="rId2">
                            <a:extLst>
                              <a:ext uri="{837473B0-CC2E-450A-ABE3-18F120FF3D39}">
                                <a1611:picAttrSrcUrl xmlns:a1611="http://schemas.microsoft.com/office/drawing/2016/11/main" r:id="rId3"/>
                              </a:ext>
                            </a:extLst>
                          </a:blip>
                        </a:buBlip>
                      </a:pPr>
                      <a:r>
                        <a:rPr lang="en-GB" sz="1100" dirty="0">
                          <a:effectLst/>
                          <a:latin typeface="+mn-lt"/>
                          <a:ea typeface="Calibri" panose="020F0502020204030204" pitchFamily="34" charset="0"/>
                          <a:cs typeface="Times New Roman" panose="02020603050405020304" pitchFamily="18" charset="0"/>
                        </a:rPr>
                        <a:t>Carbon neutral</a:t>
                      </a:r>
                    </a:p>
                    <a:p>
                      <a:pPr marL="171450" indent="-171450">
                        <a:spcAft>
                          <a:spcPts val="0"/>
                        </a:spcAft>
                        <a:buClr>
                          <a:srgbClr val="00B050"/>
                        </a:buClr>
                        <a:buFontTx/>
                        <a:buBlip>
                          <a:blip r:embed="rId2">
                            <a:extLst>
                              <a:ext uri="{837473B0-CC2E-450A-ABE3-18F120FF3D39}">
                                <a1611:picAttrSrcUrl xmlns:a1611="http://schemas.microsoft.com/office/drawing/2016/11/main" r:id="rId3"/>
                              </a:ext>
                            </a:extLst>
                          </a:blip>
                        </a:buBlip>
                      </a:pPr>
                      <a:r>
                        <a:rPr lang="en-GB" sz="1100" dirty="0">
                          <a:effectLst/>
                          <a:latin typeface="+mn-lt"/>
                          <a:ea typeface="Calibri" panose="020F0502020204030204" pitchFamily="34" charset="0"/>
                          <a:cs typeface="Times New Roman" panose="02020603050405020304" pitchFamily="18" charset="0"/>
                        </a:rPr>
                        <a:t>Can be stored for when it is needed</a:t>
                      </a:r>
                    </a:p>
                    <a:p>
                      <a:pPr marL="171450" indent="-171450">
                        <a:spcAft>
                          <a:spcPts val="0"/>
                        </a:spcAft>
                        <a:buClr>
                          <a:srgbClr val="00B050"/>
                        </a:buClr>
                        <a:buFontTx/>
                        <a:buBlip>
                          <a:blip r:embed="rId2">
                            <a:extLst>
                              <a:ext uri="{837473B0-CC2E-450A-ABE3-18F120FF3D39}">
                                <a1611:picAttrSrcUrl xmlns:a1611="http://schemas.microsoft.com/office/drawing/2016/11/main" r:id="rId3"/>
                              </a:ext>
                            </a:extLst>
                          </a:blip>
                        </a:buBlip>
                      </a:pPr>
                      <a:r>
                        <a:rPr lang="en-GB" sz="1100" dirty="0">
                          <a:effectLst/>
                          <a:latin typeface="+mn-lt"/>
                          <a:ea typeface="Calibri" panose="020F0502020204030204" pitchFamily="34" charset="0"/>
                          <a:cs typeface="Times New Roman" panose="02020603050405020304" pitchFamily="18" charset="0"/>
                        </a:rPr>
                        <a:t>Available all over the world</a:t>
                      </a:r>
                    </a:p>
                  </a:txBody>
                  <a:tcPr marL="18000" marR="18000" marT="14400" marB="14400" anchor="ctr">
                    <a:solidFill>
                      <a:srgbClr val="FF40FF">
                        <a:alpha val="29020"/>
                      </a:srgbClr>
                    </a:solidFill>
                  </a:tcPr>
                </a:tc>
                <a:tc>
                  <a:txBody>
                    <a:bodyPr/>
                    <a:lstStyle/>
                    <a:p>
                      <a:pPr marL="171450" indent="-171450">
                        <a:spcAft>
                          <a:spcPts val="0"/>
                        </a:spcAft>
                        <a:buFontTx/>
                        <a:buBlip>
                          <a:blip r:embed="rId4">
                            <a:extLst>
                              <a:ext uri="{837473B0-CC2E-450A-ABE3-18F120FF3D39}">
                                <a1611:picAttrSrcUrl xmlns:a1611="http://schemas.microsoft.com/office/drawing/2016/11/main" r:id="rId5"/>
                              </a:ext>
                            </a:extLst>
                          </a:blip>
                        </a:buBlip>
                      </a:pPr>
                      <a:r>
                        <a:rPr lang="en-GB" sz="1100" dirty="0">
                          <a:effectLst/>
                          <a:latin typeface="+mn-lt"/>
                          <a:ea typeface="Calibri" panose="020F0502020204030204" pitchFamily="34" charset="0"/>
                          <a:cs typeface="Times New Roman" panose="02020603050405020304" pitchFamily="18" charset="0"/>
                        </a:rPr>
                        <a:t>Burning fuels (e.g. rubbish) causes some air pollution</a:t>
                      </a:r>
                    </a:p>
                    <a:p>
                      <a:pPr marL="171450" indent="-171450">
                        <a:spcAft>
                          <a:spcPts val="0"/>
                        </a:spcAft>
                        <a:buFontTx/>
                        <a:buBlip>
                          <a:blip r:embed="rId4">
                            <a:extLst>
                              <a:ext uri="{837473B0-CC2E-450A-ABE3-18F120FF3D39}">
                                <a1611:picAttrSrcUrl xmlns:a1611="http://schemas.microsoft.com/office/drawing/2016/11/main" r:id="rId5"/>
                              </a:ext>
                            </a:extLst>
                          </a:blip>
                        </a:buBlip>
                      </a:pPr>
                      <a:r>
                        <a:rPr lang="en-GB" sz="1100" dirty="0">
                          <a:effectLst/>
                          <a:latin typeface="+mn-lt"/>
                          <a:ea typeface="Calibri" panose="020F0502020204030204" pitchFamily="34" charset="0"/>
                          <a:cs typeface="Times New Roman" panose="02020603050405020304" pitchFamily="18" charset="0"/>
                        </a:rPr>
                        <a:t>Growing biofuels uses land that could be used for food crops</a:t>
                      </a:r>
                    </a:p>
                    <a:p>
                      <a:pPr marL="171450" indent="-171450">
                        <a:spcAft>
                          <a:spcPts val="0"/>
                        </a:spcAft>
                        <a:buFontTx/>
                        <a:buBlip>
                          <a:blip r:embed="rId4">
                            <a:extLst>
                              <a:ext uri="{837473B0-CC2E-450A-ABE3-18F120FF3D39}">
                                <a1611:picAttrSrcUrl xmlns:a1611="http://schemas.microsoft.com/office/drawing/2016/11/main" r:id="rId5"/>
                              </a:ext>
                            </a:extLst>
                          </a:blip>
                        </a:buBlip>
                      </a:pPr>
                      <a:r>
                        <a:rPr lang="en-GB" sz="1100" dirty="0">
                          <a:effectLst/>
                          <a:latin typeface="+mn-lt"/>
                          <a:ea typeface="Calibri" panose="020F0502020204030204" pitchFamily="34" charset="0"/>
                          <a:cs typeface="Times New Roman" panose="02020603050405020304" pitchFamily="18" charset="0"/>
                        </a:rPr>
                        <a:t>Materials for fuels are bulky, so have high transport costs</a:t>
                      </a:r>
                    </a:p>
                  </a:txBody>
                  <a:tcPr marL="18000" marR="18000" marT="14400" marB="14400" anchor="ctr">
                    <a:solidFill>
                      <a:srgbClr val="FF40FF">
                        <a:alpha val="29020"/>
                      </a:srgbClr>
                    </a:solidFill>
                  </a:tcPr>
                </a:tc>
                <a:extLst>
                  <a:ext uri="{0D108BD9-81ED-4DB2-BD59-A6C34878D82A}">
                    <a16:rowId xmlns:a16="http://schemas.microsoft.com/office/drawing/2014/main" val="157871614"/>
                  </a:ext>
                </a:extLst>
              </a:tr>
            </a:tbl>
          </a:graphicData>
        </a:graphic>
      </p:graphicFrame>
      <p:sp>
        <p:nvSpPr>
          <p:cNvPr id="9" name="TextBox 8">
            <a:extLst>
              <a:ext uri="{FF2B5EF4-FFF2-40B4-BE49-F238E27FC236}">
                <a16:creationId xmlns:a16="http://schemas.microsoft.com/office/drawing/2014/main" id="{3725A5DC-86D1-41DC-9412-03D15B24FA83}"/>
              </a:ext>
            </a:extLst>
          </p:cNvPr>
          <p:cNvSpPr txBox="1"/>
          <p:nvPr/>
        </p:nvSpPr>
        <p:spPr>
          <a:xfrm>
            <a:off x="0" y="0"/>
            <a:ext cx="3203848" cy="523220"/>
          </a:xfrm>
          <a:prstGeom prst="rect">
            <a:avLst/>
          </a:prstGeom>
          <a:noFill/>
        </p:spPr>
        <p:txBody>
          <a:bodyPr wrap="square" rtlCol="0">
            <a:spAutoFit/>
          </a:bodyPr>
          <a:lstStyle/>
          <a:p>
            <a:pPr algn="ctr"/>
            <a:r>
              <a:rPr lang="en-GB" sz="2800" b="1" dirty="0">
                <a:cs typeface="Arial" panose="020B0604020202020204" pitchFamily="34" charset="0"/>
              </a:rPr>
              <a:t>9. Energy Resources</a:t>
            </a:r>
          </a:p>
        </p:txBody>
      </p:sp>
      <p:sp>
        <p:nvSpPr>
          <p:cNvPr id="11" name="Rectangle 10">
            <a:extLst>
              <a:ext uri="{FF2B5EF4-FFF2-40B4-BE49-F238E27FC236}">
                <a16:creationId xmlns:a16="http://schemas.microsoft.com/office/drawing/2014/main" id="{E4147EF8-A91A-44BF-ADC6-FCE48FDDD5CB}"/>
              </a:ext>
            </a:extLst>
          </p:cNvPr>
          <p:cNvSpPr/>
          <p:nvPr/>
        </p:nvSpPr>
        <p:spPr>
          <a:xfrm>
            <a:off x="3322081" y="44624"/>
            <a:ext cx="5858431" cy="738664"/>
          </a:xfrm>
          <a:prstGeom prst="rect">
            <a:avLst/>
          </a:prstGeom>
        </p:spPr>
        <p:txBody>
          <a:bodyPr wrap="square">
            <a:spAutoFit/>
          </a:bodyPr>
          <a:lstStyle/>
          <a:p>
            <a:r>
              <a:rPr lang="en-GB" sz="1400" dirty="0"/>
              <a:t>Humans can generate energy in lots of different ways.</a:t>
            </a:r>
          </a:p>
          <a:p>
            <a:r>
              <a:rPr lang="en-GB" sz="1400" dirty="0"/>
              <a:t>All energy resources are </a:t>
            </a:r>
            <a:r>
              <a:rPr lang="en-GB" sz="1400" b="1" dirty="0"/>
              <a:t>renewable</a:t>
            </a:r>
            <a:r>
              <a:rPr lang="en-GB" sz="1400" dirty="0"/>
              <a:t>, except for </a:t>
            </a:r>
            <a:r>
              <a:rPr lang="en-GB" sz="1400" b="1" dirty="0"/>
              <a:t>fossil fuels and nuclear power</a:t>
            </a:r>
            <a:r>
              <a:rPr lang="en-GB" sz="1400" dirty="0"/>
              <a:t>.</a:t>
            </a:r>
          </a:p>
          <a:p>
            <a:r>
              <a:rPr lang="en-GB" sz="1400" dirty="0"/>
              <a:t>A renewable resource is one that can be replenished as it is used. </a:t>
            </a:r>
            <a:endParaRPr lang="en-US" sz="1400" dirty="0"/>
          </a:p>
        </p:txBody>
      </p:sp>
    </p:spTree>
    <p:extLst>
      <p:ext uri="{BB962C8B-B14F-4D97-AF65-F5344CB8AC3E}">
        <p14:creationId xmlns:p14="http://schemas.microsoft.com/office/powerpoint/2010/main" val="30460137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6200A1427A9D645B9CFD1A1A8B065B3" ma:contentTypeVersion="4" ma:contentTypeDescription="Create a new document." ma:contentTypeScope="" ma:versionID="33bf7e9959602a569ed5708cb50bfd6d">
  <xsd:schema xmlns:xsd="http://www.w3.org/2001/XMLSchema" xmlns:xs="http://www.w3.org/2001/XMLSchema" xmlns:p="http://schemas.microsoft.com/office/2006/metadata/properties" xmlns:ns2="aef8632f-f0dc-4867-8d80-544330cb397b" targetNamespace="http://schemas.microsoft.com/office/2006/metadata/properties" ma:root="true" ma:fieldsID="acdc54436b4b01dd430ecdc9e22b23d5" ns2:_="">
    <xsd:import namespace="aef8632f-f0dc-4867-8d80-544330cb397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f8632f-f0dc-4867-8d80-544330cb39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72F41AC-0C9B-4C5A-A141-D81FD0BB23CD}"/>
</file>

<file path=customXml/itemProps2.xml><?xml version="1.0" encoding="utf-8"?>
<ds:datastoreItem xmlns:ds="http://schemas.openxmlformats.org/officeDocument/2006/customXml" ds:itemID="{D4479149-3185-4364-B168-C1355EB8ED6C}">
  <ds:schemaRefs>
    <ds:schemaRef ds:uri="http://schemas.microsoft.com/office/2006/metadata/properties"/>
    <ds:schemaRef ds:uri="http://schemas.microsoft.com/office/infopath/2007/PartnerControls"/>
    <ds:schemaRef ds:uri="372cab91-786b-475f-9887-692503dcc8d0"/>
    <ds:schemaRef ds:uri="52c4d0bd-062e-4dad-8ab0-8e677835015d"/>
  </ds:schemaRefs>
</ds:datastoreItem>
</file>

<file path=customXml/itemProps3.xml><?xml version="1.0" encoding="utf-8"?>
<ds:datastoreItem xmlns:ds="http://schemas.openxmlformats.org/officeDocument/2006/customXml" ds:itemID="{2047D826-C217-4D66-95AF-9C456D49ADB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10810</TotalTime>
  <Words>1630</Words>
  <Application>Microsoft Office PowerPoint</Application>
  <PresentationFormat>On-screen Show (4:3)</PresentationFormat>
  <Paragraphs>233</Paragraphs>
  <Slides>4</Slides>
  <Notes>3</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schurch</dc:creator>
  <cp:lastModifiedBy>Susie Dalton</cp:lastModifiedBy>
  <cp:revision>340</cp:revision>
  <dcterms:created xsi:type="dcterms:W3CDTF">2019-06-26T07:49:14Z</dcterms:created>
  <dcterms:modified xsi:type="dcterms:W3CDTF">2023-04-14T12:19:03Z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0x01010096200A1427A9D645B9CFD1A1A8B065B3</vt:lpwstr>
  </property>
  <property fmtid="{D5CDD505-2E9C-101B-9397-08002B2CF9AE}" pid="3" name="MediaServiceImageTags">
    <vt:lpwstr/>
  </property>
</Properties>
</file>