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60" r:id="rId5"/>
    <p:sldId id="263" r:id="rId6"/>
    <p:sldId id="262" r:id="rId7"/>
    <p:sldId id="261" r:id="rId8"/>
    <p:sldId id="264"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0EDB04-2864-4772-A569-6813038A0117}" v="950" dt="2022-04-20T13:16:55.059"/>
    <p1510:client id="{16D722F3-06EE-8367-9CD1-6E9F1A3B5D16}" v="5" dt="2022-04-19T19:33:33.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p:restoredTop sz="94663"/>
  </p:normalViewPr>
  <p:slideViewPr>
    <p:cSldViewPr snapToGrid="0" snapToObjects="1">
      <p:cViewPr>
        <p:scale>
          <a:sx n="60" d="100"/>
          <a:sy n="60" d="100"/>
        </p:scale>
        <p:origin x="170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76DAFB8-32DB-4B5B-ADC2-FFCA3C313EDF}" type="datetimeFigureOut">
              <a:rPr lang="en-GB" smtClean="0"/>
              <a:t>20/04/2022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687465E-8E76-46FC-95C6-F50E05D0817A}" type="slidenum">
              <a:rPr lang="en-GB" smtClean="0"/>
              <a:t>‹#›</a:t>
            </a:fld>
            <a:endParaRPr lang="en-GB"/>
          </a:p>
        </p:txBody>
      </p:sp>
    </p:spTree>
    <p:extLst>
      <p:ext uri="{BB962C8B-B14F-4D97-AF65-F5344CB8AC3E}">
        <p14:creationId xmlns:p14="http://schemas.microsoft.com/office/powerpoint/2010/main" val="179472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87465E-8E76-46FC-95C6-F50E05D0817A}" type="slidenum">
              <a:rPr lang="en-GB" smtClean="0"/>
              <a:t>3</a:t>
            </a:fld>
            <a:endParaRPr lang="en-GB"/>
          </a:p>
        </p:txBody>
      </p:sp>
    </p:spTree>
    <p:extLst>
      <p:ext uri="{BB962C8B-B14F-4D97-AF65-F5344CB8AC3E}">
        <p14:creationId xmlns:p14="http://schemas.microsoft.com/office/powerpoint/2010/main" val="163479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81209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1429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28399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88C61-1E15-2A4D-A099-EAF67CE6CF1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99718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88C61-1E15-2A4D-A099-EAF67CE6CF1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314748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88C61-1E15-2A4D-A099-EAF67CE6CF1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58423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88C61-1E15-2A4D-A099-EAF67CE6CF1D}"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98145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88C61-1E15-2A4D-A099-EAF67CE6CF1D}"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855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88C61-1E15-2A4D-A099-EAF67CE6CF1D}"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16955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88C61-1E15-2A4D-A099-EAF67CE6CF1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313257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88C61-1E15-2A4D-A099-EAF67CE6CF1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07B33-565A-0B40-9D29-6A70637D4189}" type="slidenum">
              <a:rPr lang="en-US" smtClean="0"/>
              <a:t>‹#›</a:t>
            </a:fld>
            <a:endParaRPr lang="en-US"/>
          </a:p>
        </p:txBody>
      </p:sp>
    </p:spTree>
    <p:extLst>
      <p:ext uri="{BB962C8B-B14F-4D97-AF65-F5344CB8AC3E}">
        <p14:creationId xmlns:p14="http://schemas.microsoft.com/office/powerpoint/2010/main" val="85909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88C61-1E15-2A4D-A099-EAF67CE6CF1D}" type="datetimeFigureOut">
              <a:rPr lang="en-US" smtClean="0"/>
              <a:t>4/20/2022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07B33-565A-0B40-9D29-6A70637D4189}" type="slidenum">
              <a:rPr lang="en-US" smtClean="0"/>
              <a:t>‹#›</a:t>
            </a:fld>
            <a:endParaRPr lang="en-US"/>
          </a:p>
        </p:txBody>
      </p:sp>
    </p:spTree>
    <p:extLst>
      <p:ext uri="{BB962C8B-B14F-4D97-AF65-F5344CB8AC3E}">
        <p14:creationId xmlns:p14="http://schemas.microsoft.com/office/powerpoint/2010/main" val="4231154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160EF2E-5DA1-E840-90BC-CCD242A21B66}"/>
              </a:ext>
            </a:extLst>
          </p:cNvPr>
          <p:cNvSpPr/>
          <p:nvPr/>
        </p:nvSpPr>
        <p:spPr>
          <a:xfrm>
            <a:off x="4624208" y="473766"/>
            <a:ext cx="4479133" cy="6370975"/>
          </a:xfrm>
          <a:prstGeom prst="rect">
            <a:avLst/>
          </a:prstGeom>
          <a:ln w="19050">
            <a:solidFill>
              <a:srgbClr val="FF0000"/>
            </a:solidFill>
          </a:ln>
        </p:spPr>
        <p:txBody>
          <a:bodyPr wrap="square">
            <a:spAutoFit/>
          </a:bodyPr>
          <a:lstStyle/>
          <a:p>
            <a:r>
              <a:rPr lang="en-GB" sz="1200" b="1" dirty="0">
                <a:solidFill>
                  <a:srgbClr val="FF0000"/>
                </a:solidFill>
                <a:latin typeface="Arial" panose="020B0604020202020204" pitchFamily="34" charset="0"/>
                <a:cs typeface="Arial" panose="020B0604020202020204" pitchFamily="34" charset="0"/>
              </a:rPr>
              <a:t>Required practical Safe drinking water</a:t>
            </a:r>
            <a:endParaRPr lang="en-GB" sz="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r>
              <a:rPr lang="en-GB" sz="1200" dirty="0">
                <a:latin typeface="Arial" panose="020B0604020202020204" pitchFamily="34" charset="0"/>
                <a:ea typeface="Calibri" panose="020F0502020204030204" pitchFamily="34" charset="0"/>
                <a:cs typeface="Arial" panose="020B0604020202020204" pitchFamily="34" charset="0"/>
              </a:rPr>
              <a:t>In this investigation you will analyse a water sample and purify a water sample sing distillation.</a:t>
            </a:r>
          </a:p>
          <a:p>
            <a:endParaRPr lang="en-GB" sz="1200" dirty="0">
              <a:latin typeface="Arial" panose="020B0604020202020204" pitchFamily="34" charset="0"/>
              <a:ea typeface="Calibri" panose="020F0502020204030204" pitchFamily="34" charset="0"/>
              <a:cs typeface="Arial" panose="020B0604020202020204" pitchFamily="34" charset="0"/>
            </a:endParaRPr>
          </a:p>
          <a:p>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Analysing the water sample:</a:t>
            </a:r>
          </a:p>
          <a:p>
            <a:pPr marL="228600" indent="-228600">
              <a:buAutoNum type="arabicPeriod"/>
            </a:pPr>
            <a:r>
              <a:rPr lang="en-GB" sz="1200" dirty="0">
                <a:latin typeface="Arial" panose="020B0604020202020204" pitchFamily="34" charset="0"/>
                <a:cs typeface="Arial" panose="020B0604020202020204" pitchFamily="34" charset="0"/>
              </a:rPr>
              <a:t>Use the universal indicator paper to measure the pH of the water sample. </a:t>
            </a:r>
          </a:p>
          <a:p>
            <a:pPr marL="228600" indent="-228600">
              <a:buAutoNum type="arabicPeriod"/>
            </a:pPr>
            <a:r>
              <a:rPr lang="en-GB" sz="1200" dirty="0">
                <a:latin typeface="Arial" panose="020B0604020202020204" pitchFamily="34" charset="0"/>
                <a:cs typeface="Arial" panose="020B0604020202020204" pitchFamily="34" charset="0"/>
              </a:rPr>
              <a:t>Accurately weigh an empty evaporating basin and record to two decimal places. </a:t>
            </a:r>
          </a:p>
          <a:p>
            <a:pPr marL="228600" indent="-228600">
              <a:buAutoNum type="arabicPeriod"/>
            </a:pPr>
            <a:r>
              <a:rPr lang="en-GB" sz="1200" dirty="0">
                <a:latin typeface="Arial" panose="020B0604020202020204" pitchFamily="34" charset="0"/>
                <a:cs typeface="Arial" panose="020B0604020202020204" pitchFamily="34" charset="0"/>
              </a:rPr>
              <a:t>Pour 10 cm3 of water sample 1 into the evaporating basin. </a:t>
            </a:r>
          </a:p>
          <a:p>
            <a:pPr marL="228600" indent="-228600">
              <a:buAutoNum type="arabicPeriod"/>
            </a:pPr>
            <a:r>
              <a:rPr lang="en-GB" sz="1200" dirty="0">
                <a:latin typeface="Arial" panose="020B0604020202020204" pitchFamily="34" charset="0"/>
                <a:cs typeface="Arial" panose="020B0604020202020204" pitchFamily="34" charset="0"/>
              </a:rPr>
              <a:t>Heat the evaporating basin on a tripod and gauze using a Bunsen burner until the solids start to form and the majority of water has evaporated.</a:t>
            </a:r>
          </a:p>
          <a:p>
            <a:pPr marL="228600" indent="-228600">
              <a:buAutoNum type="arabicPeriod"/>
            </a:pPr>
            <a:r>
              <a:rPr lang="en-GB" sz="1200" dirty="0">
                <a:latin typeface="Arial" panose="020B0604020202020204" pitchFamily="34" charset="0"/>
                <a:cs typeface="Arial" panose="020B0604020202020204" pitchFamily="34" charset="0"/>
              </a:rPr>
              <a:t>Weigh the cooled evaporating basin again and calculate the mass of the solids that were dissolved in the water. </a:t>
            </a:r>
          </a:p>
          <a:p>
            <a:pPr marL="228600" indent="-228600">
              <a:buAutoNum type="arabicPeriod"/>
            </a:pPr>
            <a:r>
              <a:rPr lang="en-GB" sz="1200" dirty="0">
                <a:latin typeface="Arial" panose="020B0604020202020204" pitchFamily="34" charset="0"/>
                <a:cs typeface="Arial" panose="020B0604020202020204" pitchFamily="34" charset="0"/>
              </a:rPr>
              <a:t>Record your results in a table</a:t>
            </a:r>
          </a:p>
          <a:p>
            <a:pPr marL="228600" indent="-228600">
              <a:buAutoNum type="arabicPeriod"/>
            </a:pPr>
            <a:endParaRPr lang="en-GB" sz="1200" dirty="0">
              <a:latin typeface="Arial" panose="020B060402020202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Purifying the Water Sample:</a:t>
            </a:r>
          </a:p>
          <a:p>
            <a:pPr marL="342900" indent="-342900">
              <a:buAutoNum type="arabicPeriod"/>
            </a:pPr>
            <a:r>
              <a:rPr lang="en-GB" sz="1200" dirty="0">
                <a:latin typeface="Arial" panose="020B0604020202020204" pitchFamily="34" charset="0"/>
                <a:cs typeface="Arial" panose="020B0604020202020204" pitchFamily="34" charset="0"/>
              </a:rPr>
              <a:t>Place the water sample in the conical flask. Set up the apparatus for distillation as shown in the diagram above.</a:t>
            </a:r>
          </a:p>
          <a:p>
            <a:pPr marL="342900" indent="-342900">
              <a:buAutoNum type="arabicPeriod"/>
            </a:pPr>
            <a:r>
              <a:rPr lang="en-GB" sz="1200" dirty="0">
                <a:latin typeface="Arial" panose="020B0604020202020204" pitchFamily="34" charset="0"/>
                <a:cs typeface="Arial" panose="020B0604020202020204" pitchFamily="34" charset="0"/>
              </a:rPr>
              <a:t>Heat the water using the Bunsen burner until it boils. Then reduce the heat so that the water boils gently.</a:t>
            </a:r>
          </a:p>
          <a:p>
            <a:pPr marL="342900" indent="-342900">
              <a:buAutoNum type="arabicPeriod"/>
            </a:pPr>
            <a:r>
              <a:rPr lang="en-GB" sz="1200" dirty="0">
                <a:latin typeface="Arial" panose="020B0604020202020204" pitchFamily="34" charset="0"/>
                <a:cs typeface="Arial" panose="020B0604020202020204" pitchFamily="34" charset="0"/>
              </a:rPr>
              <a:t>The distilled water will collect in the cooled test tube. Collect about 1 cm depth of water in this way, then stop heating.</a:t>
            </a:r>
          </a:p>
          <a:p>
            <a:pPr marL="342900" indent="-342900">
              <a:buAutoNum type="arabicPeriod"/>
            </a:pPr>
            <a:r>
              <a:rPr lang="en-GB" sz="1200" dirty="0">
                <a:latin typeface="Arial" panose="020B0604020202020204" pitchFamily="34" charset="0"/>
                <a:cs typeface="Arial" panose="020B0604020202020204" pitchFamily="34" charset="0"/>
              </a:rPr>
              <a:t>Analyse the water you have distilled by determining its boiling point    </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5C7B19-32B4-5F48-8AE6-2448AF97791E}"/>
              </a:ext>
            </a:extLst>
          </p:cNvPr>
          <p:cNvSpPr txBox="1"/>
          <p:nvPr/>
        </p:nvSpPr>
        <p:spPr>
          <a:xfrm>
            <a:off x="56694" y="85230"/>
            <a:ext cx="9040872" cy="335619"/>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1500" b="1" dirty="0">
                <a:latin typeface="Arial" panose="020B0604020202020204" pitchFamily="34" charset="0"/>
                <a:cs typeface="Arial" panose="020B0604020202020204" pitchFamily="34" charset="0"/>
              </a:rPr>
              <a:t>Using Earth’s Resources  </a:t>
            </a:r>
          </a:p>
        </p:txBody>
      </p:sp>
      <p:sp>
        <p:nvSpPr>
          <p:cNvPr id="6" name="Rectangle 5">
            <a:extLst>
              <a:ext uri="{FF2B5EF4-FFF2-40B4-BE49-F238E27FC236}">
                <a16:creationId xmlns:a16="http://schemas.microsoft.com/office/drawing/2014/main" id="{B107ECE7-7448-B848-93B5-242501B3B08E}"/>
              </a:ext>
            </a:extLst>
          </p:cNvPr>
          <p:cNvSpPr/>
          <p:nvPr/>
        </p:nvSpPr>
        <p:spPr>
          <a:xfrm>
            <a:off x="46434" y="505792"/>
            <a:ext cx="4525566" cy="1384995"/>
          </a:xfrm>
          <a:prstGeom prst="rect">
            <a:avLst/>
          </a:prstGeom>
          <a:ln w="19050">
            <a:solidFill>
              <a:srgbClr val="0070C0"/>
            </a:solidFill>
          </a:ln>
        </p:spPr>
        <p:txBody>
          <a:bodyPr wrap="square">
            <a:spAutoFit/>
          </a:bodyPr>
          <a:lstStyle/>
          <a:p>
            <a:r>
              <a:rPr lang="en-GB" sz="1200" b="1" dirty="0">
                <a:solidFill>
                  <a:srgbClr val="0070C0"/>
                </a:solidFill>
                <a:latin typeface="Arial" panose="020B0604020202020204" pitchFamily="34" charset="0"/>
                <a:cs typeface="Arial" panose="020B0604020202020204" pitchFamily="34" charset="0"/>
              </a:rPr>
              <a:t>Resources</a:t>
            </a:r>
          </a:p>
          <a:p>
            <a:r>
              <a:rPr lang="en-GB" sz="1200" dirty="0">
                <a:latin typeface="Arial" panose="020B0604020202020204" pitchFamily="34" charset="0"/>
                <a:cs typeface="Arial" panose="020B0604020202020204" pitchFamily="34" charset="0"/>
              </a:rPr>
              <a:t>The human population is increasing rapidly and our use of Earth’s resources has increased. Resources can be</a:t>
            </a:r>
            <a:r>
              <a:rPr lang="en-GB" sz="1200" b="1" dirty="0">
                <a:latin typeface="Arial" panose="020B0604020202020204" pitchFamily="34" charset="0"/>
                <a:cs typeface="Arial" panose="020B0604020202020204" pitchFamily="34" charset="0"/>
              </a:rPr>
              <a:t> </a:t>
            </a:r>
            <a:r>
              <a:rPr lang="en-GB" sz="1200" b="1" dirty="0">
                <a:solidFill>
                  <a:srgbClr val="0070C0"/>
                </a:solidFill>
                <a:latin typeface="Arial" panose="020B0604020202020204" pitchFamily="34" charset="0"/>
                <a:cs typeface="Arial" panose="020B0604020202020204" pitchFamily="34" charset="0"/>
              </a:rPr>
              <a:t>finite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(those being used more quickly than they are made, e.g. metals and fossil fuels) or </a:t>
            </a:r>
            <a:r>
              <a:rPr lang="en-GB" sz="1200" b="1" dirty="0">
                <a:solidFill>
                  <a:srgbClr val="0070C0"/>
                </a:solidFill>
                <a:latin typeface="Arial" panose="020B0604020202020204" pitchFamily="34" charset="0"/>
                <a:cs typeface="Arial" panose="020B0604020202020204" pitchFamily="34" charset="0"/>
              </a:rPr>
              <a:t>renewable</a:t>
            </a:r>
            <a:r>
              <a:rPr lang="en-GB" sz="1200" dirty="0">
                <a:latin typeface="Arial" panose="020B0604020202020204" pitchFamily="34" charset="0"/>
                <a:cs typeface="Arial" panose="020B0604020202020204" pitchFamily="34" charset="0"/>
              </a:rPr>
              <a:t> (e.g. solar energy, wind power, geothermal energy). We use resources for shelter, food, clothing and construction. </a:t>
            </a:r>
          </a:p>
        </p:txBody>
      </p:sp>
      <p:sp>
        <p:nvSpPr>
          <p:cNvPr id="3" name="Rectangle 2">
            <a:extLst>
              <a:ext uri="{FF2B5EF4-FFF2-40B4-BE49-F238E27FC236}">
                <a16:creationId xmlns:a16="http://schemas.microsoft.com/office/drawing/2014/main" id="{1B5B0A4B-439C-1745-84FE-FFE4FC2BD785}"/>
              </a:ext>
            </a:extLst>
          </p:cNvPr>
          <p:cNvSpPr>
            <a:spLocks noChangeArrowheads="1"/>
          </p:cNvSpPr>
          <p:nvPr/>
        </p:nvSpPr>
        <p:spPr bwMode="auto">
          <a:xfrm>
            <a:off x="2758451" y="75232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6" name="Rectangle 8">
            <a:extLst>
              <a:ext uri="{FF2B5EF4-FFF2-40B4-BE49-F238E27FC236}">
                <a16:creationId xmlns:a16="http://schemas.microsoft.com/office/drawing/2014/main" id="{A6B10E54-3C41-534C-A63E-6DA77248C629}"/>
              </a:ext>
            </a:extLst>
          </p:cNvPr>
          <p:cNvSpPr>
            <a:spLocks noChangeArrowheads="1"/>
          </p:cNvSpPr>
          <p:nvPr/>
        </p:nvSpPr>
        <p:spPr bwMode="auto">
          <a:xfrm>
            <a:off x="3156439" y="432548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1" name="Rectangle 12">
            <a:extLst>
              <a:ext uri="{FF2B5EF4-FFF2-40B4-BE49-F238E27FC236}">
                <a16:creationId xmlns:a16="http://schemas.microsoft.com/office/drawing/2014/main" id="{5B531A1C-1175-354E-A86E-BCDF78E66891}"/>
              </a:ext>
            </a:extLst>
          </p:cNvPr>
          <p:cNvSpPr>
            <a:spLocks noChangeArrowheads="1"/>
          </p:cNvSpPr>
          <p:nvPr/>
        </p:nvSpPr>
        <p:spPr bwMode="auto">
          <a:xfrm>
            <a:off x="7898695" y="263017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2" name="Rectangle 2">
            <a:extLst>
              <a:ext uri="{FF2B5EF4-FFF2-40B4-BE49-F238E27FC236}">
                <a16:creationId xmlns:a16="http://schemas.microsoft.com/office/drawing/2014/main" id="{BE9F7A7C-7D9C-124C-B235-1C6E2C082BEA}"/>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48" name="Rectangle 11">
            <a:extLst>
              <a:ext uri="{FF2B5EF4-FFF2-40B4-BE49-F238E27FC236}">
                <a16:creationId xmlns:a16="http://schemas.microsoft.com/office/drawing/2014/main" id="{A0F55F8D-CEBC-2C41-BF12-F868BACF1363}"/>
              </a:ext>
            </a:extLst>
          </p:cNvPr>
          <p:cNvSpPr>
            <a:spLocks noChangeArrowheads="1"/>
          </p:cNvSpPr>
          <p:nvPr/>
        </p:nvSpPr>
        <p:spPr bwMode="auto">
          <a:xfrm>
            <a:off x="8040764" y="424104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70" name="Picture 69">
            <a:extLst>
              <a:ext uri="{FF2B5EF4-FFF2-40B4-BE49-F238E27FC236}">
                <a16:creationId xmlns:a16="http://schemas.microsoft.com/office/drawing/2014/main" id="{8FA68ED2-4154-6D41-8088-BA734903F1F1}"/>
              </a:ext>
            </a:extLst>
          </p:cNvPr>
          <p:cNvPicPr/>
          <p:nvPr/>
        </p:nvPicPr>
        <p:blipFill>
          <a:blip r:embed="rId2">
            <a:extLst>
              <a:ext uri="{28A0092B-C50C-407E-A947-70E740481C1C}">
                <a14:useLocalDpi xmlns:a14="http://schemas.microsoft.com/office/drawing/2010/main" val="0"/>
              </a:ext>
            </a:extLst>
          </a:blip>
          <a:stretch>
            <a:fillRect/>
          </a:stretch>
        </p:blipFill>
        <p:spPr>
          <a:xfrm>
            <a:off x="4759475" y="3588132"/>
            <a:ext cx="2104299" cy="1221009"/>
          </a:xfrm>
          <a:prstGeom prst="rect">
            <a:avLst/>
          </a:prstGeom>
        </p:spPr>
      </p:pic>
      <p:pic>
        <p:nvPicPr>
          <p:cNvPr id="71" name="Picture 70" descr="M:\PRODUCT REFORM\GCSE Science Product Reform\Resources\Practical Handbook\Sample practical lessons\Science Practical images\SPH_C8.jpg">
            <a:extLst>
              <a:ext uri="{FF2B5EF4-FFF2-40B4-BE49-F238E27FC236}">
                <a16:creationId xmlns:a16="http://schemas.microsoft.com/office/drawing/2014/main" id="{20570871-872F-6F47-B529-9C32787937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29705" y="3434604"/>
            <a:ext cx="2014649" cy="1375604"/>
          </a:xfrm>
          <a:prstGeom prst="rect">
            <a:avLst/>
          </a:prstGeom>
          <a:noFill/>
          <a:ln>
            <a:noFill/>
          </a:ln>
        </p:spPr>
      </p:pic>
      <p:sp>
        <p:nvSpPr>
          <p:cNvPr id="43" name="TextBox 42">
            <a:extLst>
              <a:ext uri="{FF2B5EF4-FFF2-40B4-BE49-F238E27FC236}">
                <a16:creationId xmlns:a16="http://schemas.microsoft.com/office/drawing/2014/main" id="{7207A622-9006-4BA0-AA9F-BCEFFA8232EA}"/>
              </a:ext>
            </a:extLst>
          </p:cNvPr>
          <p:cNvSpPr txBox="1"/>
          <p:nvPr/>
        </p:nvSpPr>
        <p:spPr>
          <a:xfrm>
            <a:off x="56694" y="1947886"/>
            <a:ext cx="4515306" cy="2862322"/>
          </a:xfrm>
          <a:prstGeom prst="rect">
            <a:avLst/>
          </a:prstGeom>
          <a:noFill/>
          <a:ln w="19050">
            <a:solidFill>
              <a:srgbClr val="92D050"/>
            </a:solidFill>
          </a:ln>
        </p:spPr>
        <p:txBody>
          <a:bodyPr wrap="square">
            <a:spAutoFit/>
          </a:bodyPr>
          <a:lstStyle/>
          <a:p>
            <a:r>
              <a:rPr lang="en-GB" sz="1200" b="1" dirty="0">
                <a:solidFill>
                  <a:srgbClr val="92D050"/>
                </a:solidFill>
                <a:latin typeface="Arial" panose="020B0604020202020204" pitchFamily="34" charset="0"/>
                <a:cs typeface="Arial" panose="020B0604020202020204" pitchFamily="34" charset="0"/>
              </a:rPr>
              <a:t>Potable Water</a:t>
            </a:r>
          </a:p>
          <a:p>
            <a:r>
              <a:rPr lang="en-GB" sz="1200" b="1" dirty="0">
                <a:solidFill>
                  <a:srgbClr val="92D050"/>
                </a:solidFill>
                <a:latin typeface="Arial" panose="020B0604020202020204" pitchFamily="34" charset="0"/>
                <a:cs typeface="Arial" panose="020B0604020202020204" pitchFamily="34" charset="0"/>
              </a:rPr>
              <a:t>Potable</a:t>
            </a:r>
            <a:r>
              <a:rPr lang="en-GB" sz="1200" dirty="0">
                <a:latin typeface="Arial" panose="020B0604020202020204" pitchFamily="34" charset="0"/>
                <a:cs typeface="Arial" panose="020B0604020202020204" pitchFamily="34" charset="0"/>
              </a:rPr>
              <a:t> water is water that is safe to drink. It has low levels of dissolved solutes and microbes and a pH of between 6.5 and 8.5. It is not necessarily pure.</a:t>
            </a:r>
          </a:p>
          <a:p>
            <a:r>
              <a:rPr lang="en-GB" sz="1200" b="1" dirty="0">
                <a:solidFill>
                  <a:srgbClr val="92D050"/>
                </a:solidFill>
                <a:latin typeface="Arial" panose="020B0604020202020204" pitchFamily="34" charset="0"/>
                <a:cs typeface="Arial" panose="020B0604020202020204" pitchFamily="34" charset="0"/>
              </a:rPr>
              <a:t>Pure water </a:t>
            </a:r>
            <a:r>
              <a:rPr lang="en-GB" sz="1200" dirty="0">
                <a:latin typeface="Arial" panose="020B0604020202020204" pitchFamily="34" charset="0"/>
                <a:cs typeface="Arial" panose="020B0604020202020204" pitchFamily="34" charset="0"/>
              </a:rPr>
              <a:t>would contain H</a:t>
            </a:r>
            <a:r>
              <a:rPr lang="en-GB" sz="1200" baseline="-25000" dirty="0">
                <a:latin typeface="Arial" panose="020B0604020202020204" pitchFamily="34" charset="0"/>
                <a:cs typeface="Arial" panose="020B0604020202020204" pitchFamily="34" charset="0"/>
              </a:rPr>
              <a:t>2</a:t>
            </a:r>
            <a:r>
              <a:rPr lang="en-GB" sz="1200" dirty="0">
                <a:latin typeface="Arial" panose="020B0604020202020204" pitchFamily="34" charset="0"/>
                <a:cs typeface="Arial" panose="020B0604020202020204" pitchFamily="34" charset="0"/>
              </a:rPr>
              <a:t>O molecules only.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To make  water potable, the method depends on location. In the UK water is collected as surface water (lakes, reservoirs) or groundwater (rocks) and can then be treated.</a:t>
            </a:r>
          </a:p>
          <a:p>
            <a:r>
              <a:rPr lang="en-GB" sz="1200" dirty="0">
                <a:latin typeface="Arial" panose="020B0604020202020204" pitchFamily="34" charset="0"/>
                <a:cs typeface="Arial" panose="020B0604020202020204" pitchFamily="34" charset="0"/>
              </a:rPr>
              <a:t>Step 1. Filtration through mesh </a:t>
            </a:r>
          </a:p>
          <a:p>
            <a:r>
              <a:rPr lang="en-GB" sz="1200" dirty="0">
                <a:latin typeface="Arial" panose="020B0604020202020204" pitchFamily="34" charset="0"/>
                <a:cs typeface="Arial" panose="020B0604020202020204" pitchFamily="34" charset="0"/>
              </a:rPr>
              <a:t>Step 2: Aluminium sulphate is added to clump together particles which fall to the bottom of the tanks as sludge. </a:t>
            </a:r>
          </a:p>
          <a:p>
            <a:r>
              <a:rPr lang="en-GB" sz="1200" dirty="0">
                <a:latin typeface="Arial" panose="020B0604020202020204" pitchFamily="34" charset="0"/>
                <a:cs typeface="Arial" panose="020B0604020202020204" pitchFamily="34" charset="0"/>
              </a:rPr>
              <a:t>Step 3. Filtration through gravel and sand bed to remove fine particles</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Step 4. Sterilised to kill microbes using chlorine, UV or ozone. </a:t>
            </a:r>
          </a:p>
        </p:txBody>
      </p:sp>
      <p:sp>
        <p:nvSpPr>
          <p:cNvPr id="46" name="TextBox 45">
            <a:extLst>
              <a:ext uri="{FF2B5EF4-FFF2-40B4-BE49-F238E27FC236}">
                <a16:creationId xmlns:a16="http://schemas.microsoft.com/office/drawing/2014/main" id="{ADB7823C-C3C1-410A-96FA-89A7642EA347}"/>
              </a:ext>
            </a:extLst>
          </p:cNvPr>
          <p:cNvSpPr txBox="1"/>
          <p:nvPr/>
        </p:nvSpPr>
        <p:spPr>
          <a:xfrm>
            <a:off x="46434" y="4848029"/>
            <a:ext cx="4515306" cy="1938992"/>
          </a:xfrm>
          <a:prstGeom prst="rect">
            <a:avLst/>
          </a:prstGeom>
          <a:noFill/>
          <a:ln w="19050">
            <a:solidFill>
              <a:srgbClr val="FFC000"/>
            </a:solidFill>
          </a:ln>
        </p:spPr>
        <p:txBody>
          <a:bodyPr wrap="square">
            <a:spAutoFit/>
          </a:bodyPr>
          <a:lstStyle/>
          <a:p>
            <a:r>
              <a:rPr lang="en-GB" sz="1200" b="1" dirty="0">
                <a:solidFill>
                  <a:srgbClr val="FFC000"/>
                </a:solidFill>
                <a:latin typeface="Arial" panose="020B0604020202020204" pitchFamily="34" charset="0"/>
                <a:cs typeface="Arial" panose="020B0604020202020204" pitchFamily="34" charset="0"/>
              </a:rPr>
              <a:t>Desalination</a:t>
            </a:r>
          </a:p>
          <a:p>
            <a:r>
              <a:rPr lang="en-GB" sz="1200" dirty="0">
                <a:latin typeface="Arial" panose="020B0604020202020204" pitchFamily="34" charset="0"/>
                <a:cs typeface="Arial" panose="020B0604020202020204" pitchFamily="34" charset="0"/>
              </a:rPr>
              <a:t>Sea water can undergo a process of desalination to remove the salt to make it potable. </a:t>
            </a:r>
          </a:p>
          <a:p>
            <a:r>
              <a:rPr lang="en-GB" sz="1200" b="1" dirty="0">
                <a:solidFill>
                  <a:srgbClr val="FFC000"/>
                </a:solidFill>
                <a:latin typeface="Arial" panose="020B0604020202020204" pitchFamily="34" charset="0"/>
                <a:cs typeface="Arial" panose="020B0604020202020204" pitchFamily="34" charset="0"/>
              </a:rPr>
              <a:t>Distillation</a:t>
            </a:r>
            <a:r>
              <a:rPr lang="en-GB" sz="1200" dirty="0">
                <a:solidFill>
                  <a:srgbClr val="FFC00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water is heated until it evaporates. The steam cools and condenses in a condensing tube. The salt is left behind. This is expensive due to the energy requirement of boiling water. </a:t>
            </a:r>
          </a:p>
          <a:p>
            <a:r>
              <a:rPr lang="en-GB" sz="1200" b="1" dirty="0">
                <a:solidFill>
                  <a:srgbClr val="FFC000"/>
                </a:solidFill>
                <a:latin typeface="Arial" panose="020B0604020202020204" pitchFamily="34" charset="0"/>
                <a:cs typeface="Arial" panose="020B0604020202020204" pitchFamily="34" charset="0"/>
              </a:rPr>
              <a:t>Reverse osmosis</a:t>
            </a:r>
            <a:r>
              <a:rPr lang="en-GB" sz="1200" dirty="0">
                <a:latin typeface="Arial" panose="020B0604020202020204" pitchFamily="34" charset="0"/>
                <a:cs typeface="Arial" panose="020B0604020202020204" pitchFamily="34" charset="0"/>
              </a:rPr>
              <a:t>: salt water is forced through a membrane at high pressure. The membrane has holes so small only water molecules can fit through. These membranes are expensive.  </a:t>
            </a:r>
          </a:p>
        </p:txBody>
      </p:sp>
    </p:spTree>
    <p:extLst>
      <p:ext uri="{BB962C8B-B14F-4D97-AF65-F5344CB8AC3E}">
        <p14:creationId xmlns:p14="http://schemas.microsoft.com/office/powerpoint/2010/main" val="194537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35C2B8-CF39-450E-BAB2-ED7E2926CBA5}"/>
              </a:ext>
            </a:extLst>
          </p:cNvPr>
          <p:cNvSpPr/>
          <p:nvPr/>
        </p:nvSpPr>
        <p:spPr>
          <a:xfrm>
            <a:off x="80092" y="532538"/>
            <a:ext cx="4438745" cy="3416320"/>
          </a:xfrm>
          <a:prstGeom prst="rect">
            <a:avLst/>
          </a:prstGeom>
          <a:ln w="19050">
            <a:solidFill>
              <a:srgbClr val="92D050"/>
            </a:solidFill>
          </a:ln>
        </p:spPr>
        <p:txBody>
          <a:bodyPr wrap="square">
            <a:spAutoFit/>
          </a:bodyPr>
          <a:lstStyle/>
          <a:p>
            <a:r>
              <a:rPr lang="en-GB" sz="1200" b="1" dirty="0">
                <a:solidFill>
                  <a:srgbClr val="92D050"/>
                </a:solidFill>
                <a:latin typeface="Arial" panose="020B0604020202020204" pitchFamily="34" charset="0"/>
                <a:cs typeface="Arial" panose="020B0604020202020204" pitchFamily="34" charset="0"/>
              </a:rPr>
              <a:t>Treating waste water</a:t>
            </a:r>
            <a:endParaRPr lang="en-GB" sz="1200" dirty="0">
              <a:solidFill>
                <a:srgbClr val="92D050"/>
              </a:solidFill>
              <a:latin typeface="Arial" panose="020B0604020202020204" pitchFamily="34" charset="0"/>
              <a:cs typeface="Arial" panose="020B0604020202020204" pitchFamily="34" charset="0"/>
            </a:endParaRPr>
          </a:p>
          <a:p>
            <a:pPr marL="228600" indent="-228600">
              <a:buAutoNum type="arabicPeriod"/>
            </a:pPr>
            <a:r>
              <a:rPr lang="en-GB" sz="1200" dirty="0">
                <a:latin typeface="Arial" panose="020B0604020202020204" pitchFamily="34" charset="0"/>
                <a:cs typeface="Arial" panose="020B0604020202020204" pitchFamily="34" charset="0"/>
              </a:rPr>
              <a:t>Water is screened to remove branches, twig, grit etc</a:t>
            </a:r>
          </a:p>
          <a:p>
            <a:pPr marL="228600" indent="-228600">
              <a:buAutoNum type="arabicPeriod"/>
            </a:pPr>
            <a:r>
              <a:rPr lang="en-GB" sz="1200" dirty="0">
                <a:latin typeface="Arial" panose="020B0604020202020204" pitchFamily="34" charset="0"/>
                <a:cs typeface="Arial" panose="020B0604020202020204" pitchFamily="34" charset="0"/>
              </a:rPr>
              <a:t>Sedimentation: water is placed in a settlement tank, the heavier solids sink to the bottom and the lighter effluent floats on top. </a:t>
            </a:r>
          </a:p>
          <a:p>
            <a:pPr marL="228600" indent="-228600">
              <a:buAutoNum type="arabicPeriod"/>
            </a:pPr>
            <a:r>
              <a:rPr lang="en-GB" sz="1200" dirty="0">
                <a:latin typeface="Arial" panose="020B0604020202020204" pitchFamily="34" charset="0"/>
                <a:cs typeface="Arial" panose="020B0604020202020204" pitchFamily="34" charset="0"/>
              </a:rPr>
              <a:t>The effluent is transferred to another tank where microbes are added to digest the organic matter. Oxygen is bubbled into the water for the microbes to use in respiration. </a:t>
            </a:r>
          </a:p>
          <a:p>
            <a:pPr marL="228600" indent="-228600">
              <a:buAutoNum type="arabicPeriod"/>
            </a:pPr>
            <a:r>
              <a:rPr lang="en-GB" sz="1200" dirty="0">
                <a:latin typeface="Arial" panose="020B0604020202020204" pitchFamily="34" charset="0"/>
                <a:cs typeface="Arial" panose="020B0604020202020204" pitchFamily="34" charset="0"/>
              </a:rPr>
              <a:t>The water is now clean enough to be released into rivers. </a:t>
            </a:r>
          </a:p>
          <a:p>
            <a:r>
              <a:rPr lang="en-GB" sz="1200" dirty="0">
                <a:latin typeface="Arial" panose="020B0604020202020204" pitchFamily="34" charset="0"/>
                <a:cs typeface="Arial" panose="020B0604020202020204" pitchFamily="34" charset="0"/>
              </a:rPr>
              <a:t>The sludge can be used as fertilisers on crops, burnt as fuel, or used to produce biogas fuel.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C5EDDBD-05D1-44E8-A645-7E640BD15604}"/>
              </a:ext>
            </a:extLst>
          </p:cNvPr>
          <p:cNvSpPr/>
          <p:nvPr/>
        </p:nvSpPr>
        <p:spPr>
          <a:xfrm>
            <a:off x="4596561" y="512907"/>
            <a:ext cx="4491906" cy="3600986"/>
          </a:xfrm>
          <a:prstGeom prst="rect">
            <a:avLst/>
          </a:prstGeom>
          <a:ln w="19050">
            <a:solidFill>
              <a:srgbClr val="00B0F0"/>
            </a:solidFill>
          </a:ln>
        </p:spPr>
        <p:txBody>
          <a:bodyPr wrap="square">
            <a:spAutoFit/>
          </a:bodyPr>
          <a:lstStyle/>
          <a:p>
            <a:r>
              <a:rPr lang="en-GB" sz="1200" b="1" dirty="0">
                <a:solidFill>
                  <a:srgbClr val="0070C0"/>
                </a:solidFill>
                <a:latin typeface="Arial" panose="020B0604020202020204" pitchFamily="34" charset="0"/>
                <a:cs typeface="Arial" panose="020B0604020202020204" pitchFamily="34" charset="0"/>
              </a:rPr>
              <a:t>Alternative ways of extracting metals (Higher Tier Only)</a:t>
            </a:r>
          </a:p>
          <a:p>
            <a:pPr lvl="0"/>
            <a:r>
              <a:rPr lang="en-GB" sz="1200" dirty="0">
                <a:latin typeface="Arial" panose="020B0604020202020204" pitchFamily="34" charset="0"/>
                <a:cs typeface="Arial" panose="020B0604020202020204" pitchFamily="34" charset="0"/>
              </a:rPr>
              <a:t>In order to conserve the copper ores, copper is extracted from low-grade ores by </a:t>
            </a:r>
            <a:r>
              <a:rPr lang="en-GB" sz="1200" b="1" dirty="0" err="1">
                <a:solidFill>
                  <a:srgbClr val="0070C0"/>
                </a:solidFill>
                <a:latin typeface="Arial" panose="020B0604020202020204" pitchFamily="34" charset="0"/>
                <a:cs typeface="Arial" panose="020B0604020202020204" pitchFamily="34" charset="0"/>
              </a:rPr>
              <a:t>phytomining</a:t>
            </a:r>
            <a:r>
              <a:rPr lang="en-GB" sz="1200" dirty="0">
                <a:latin typeface="Arial" panose="020B0604020202020204" pitchFamily="34" charset="0"/>
                <a:cs typeface="Arial" panose="020B0604020202020204" pitchFamily="34" charset="0"/>
              </a:rPr>
              <a:t>, and </a:t>
            </a:r>
            <a:r>
              <a:rPr lang="en-GB" sz="1200" b="1" dirty="0">
                <a:solidFill>
                  <a:srgbClr val="0070C0"/>
                </a:solidFill>
                <a:latin typeface="Arial" panose="020B0604020202020204" pitchFamily="34" charset="0"/>
                <a:cs typeface="Arial" panose="020B0604020202020204" pitchFamily="34" charset="0"/>
              </a:rPr>
              <a:t>bioleaching</a:t>
            </a:r>
            <a:r>
              <a:rPr lang="en-GB" sz="1200" dirty="0">
                <a:latin typeface="Arial" panose="020B0604020202020204" pitchFamily="34" charset="0"/>
                <a:cs typeface="Arial" panose="020B0604020202020204" pitchFamily="34" charset="0"/>
              </a:rPr>
              <a:t>. These methods avoid  digging, moving and disposing of large amounts of rock. </a:t>
            </a:r>
          </a:p>
          <a:p>
            <a:r>
              <a:rPr lang="en-GB" sz="1200" b="1" dirty="0">
                <a:solidFill>
                  <a:srgbClr val="0070C0"/>
                </a:solidFill>
                <a:latin typeface="Arial" panose="020B0604020202020204" pitchFamily="34" charset="0"/>
                <a:cs typeface="Arial" panose="020B0604020202020204" pitchFamily="34" charset="0"/>
              </a:rPr>
              <a:t>Bioleaching </a:t>
            </a:r>
            <a:r>
              <a:rPr lang="en-GB" sz="1200" dirty="0">
                <a:latin typeface="Arial" panose="020B0604020202020204" pitchFamily="34" charset="0"/>
                <a:cs typeface="Arial" panose="020B0604020202020204" pitchFamily="34" charset="0"/>
              </a:rPr>
              <a:t>uses bacteria to produce leachate solutions that contain metal compounds.</a:t>
            </a:r>
          </a:p>
          <a:p>
            <a:r>
              <a:rPr lang="en-GB" sz="1200" b="1" dirty="0" err="1">
                <a:solidFill>
                  <a:srgbClr val="0070C0"/>
                </a:solidFill>
                <a:latin typeface="Arial" panose="020B0604020202020204" pitchFamily="34" charset="0"/>
                <a:cs typeface="Arial" panose="020B0604020202020204" pitchFamily="34" charset="0"/>
              </a:rPr>
              <a:t>Phytomining</a:t>
            </a:r>
            <a:r>
              <a:rPr lang="en-GB" sz="1200" b="1" dirty="0">
                <a:solidFill>
                  <a:srgbClr val="0070C0"/>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uses plants to absorb metal compounds. The plants are harvested and then burned to produce ash that contains metal compounds. The metal can be purified either by:</a:t>
            </a:r>
          </a:p>
          <a:p>
            <a:r>
              <a:rPr lang="en-GB" sz="1200" dirty="0">
                <a:latin typeface="Arial" panose="020B0604020202020204" pitchFamily="34" charset="0"/>
                <a:cs typeface="Arial" panose="020B0604020202020204" pitchFamily="34" charset="0"/>
              </a:rPr>
              <a:t>a. displacement reaction extracts copper from solutions of copper compounds by displacement using scrap iron</a:t>
            </a:r>
          </a:p>
          <a:p>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iron + copper </a:t>
            </a:r>
            <a:r>
              <a:rPr lang="en-GB" sz="1200" dirty="0" err="1">
                <a:latin typeface="Arial" panose="020B0604020202020204" pitchFamily="34" charset="0"/>
                <a:cs typeface="Arial" panose="020B0604020202020204" pitchFamily="34" charset="0"/>
              </a:rPr>
              <a:t>sulfate</a:t>
            </a:r>
            <a:r>
              <a:rPr lang="en-GB" sz="1200" dirty="0">
                <a:latin typeface="Arial" panose="020B0604020202020204" pitchFamily="34" charset="0"/>
                <a:cs typeface="Arial" panose="020B0604020202020204" pitchFamily="34" charset="0"/>
              </a:rPr>
              <a:t> → iron(II) </a:t>
            </a:r>
            <a:r>
              <a:rPr lang="en-GB" sz="1200" dirty="0" err="1">
                <a:latin typeface="Arial" panose="020B0604020202020204" pitchFamily="34" charset="0"/>
                <a:cs typeface="Arial" panose="020B0604020202020204" pitchFamily="34" charset="0"/>
              </a:rPr>
              <a:t>sulfate</a:t>
            </a:r>
            <a:r>
              <a:rPr lang="en-GB" sz="1200" dirty="0">
                <a:latin typeface="Arial" panose="020B0604020202020204" pitchFamily="34" charset="0"/>
                <a:cs typeface="Arial" panose="020B0604020202020204" pitchFamily="34" charset="0"/>
              </a:rPr>
              <a:t> + copper</a:t>
            </a:r>
          </a:p>
          <a:p>
            <a:pPr algn="ctr"/>
            <a:r>
              <a:rPr lang="en-GB" sz="1200" dirty="0">
                <a:latin typeface="Arial" panose="020B0604020202020204" pitchFamily="34" charset="0"/>
                <a:cs typeface="Arial" panose="020B0604020202020204" pitchFamily="34" charset="0"/>
              </a:rPr>
              <a:t>Fe(s) + CuSO</a:t>
            </a:r>
            <a:r>
              <a:rPr lang="en-GB" sz="1200" baseline="-25000" dirty="0">
                <a:latin typeface="Arial" panose="020B0604020202020204" pitchFamily="34" charset="0"/>
                <a:cs typeface="Arial" panose="020B0604020202020204" pitchFamily="34" charset="0"/>
              </a:rPr>
              <a:t>4</a:t>
            </a: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aq</a:t>
            </a:r>
            <a:r>
              <a:rPr lang="en-GB" sz="1200" dirty="0">
                <a:latin typeface="Arial" panose="020B0604020202020204" pitchFamily="34" charset="0"/>
                <a:cs typeface="Arial" panose="020B0604020202020204" pitchFamily="34" charset="0"/>
              </a:rPr>
              <a:t>) → FeSO</a:t>
            </a:r>
            <a:r>
              <a:rPr lang="en-GB" sz="1200" baseline="-25000" dirty="0">
                <a:latin typeface="Arial" panose="020B0604020202020204" pitchFamily="34" charset="0"/>
                <a:cs typeface="Arial" panose="020B0604020202020204" pitchFamily="34" charset="0"/>
              </a:rPr>
              <a:t>4</a:t>
            </a:r>
            <a:r>
              <a:rPr lang="en-GB" sz="1200" dirty="0">
                <a:latin typeface="Arial" panose="020B0604020202020204" pitchFamily="34" charset="0"/>
                <a:cs typeface="Arial" panose="020B0604020202020204" pitchFamily="34" charset="0"/>
              </a:rPr>
              <a:t>(</a:t>
            </a:r>
            <a:r>
              <a:rPr lang="en-GB" sz="1200" dirty="0" err="1">
                <a:latin typeface="Arial" panose="020B0604020202020204" pitchFamily="34" charset="0"/>
                <a:cs typeface="Arial" panose="020B0604020202020204" pitchFamily="34" charset="0"/>
              </a:rPr>
              <a:t>aq</a:t>
            </a:r>
            <a:r>
              <a:rPr lang="en-GB" sz="1200" dirty="0">
                <a:latin typeface="Arial" panose="020B0604020202020204" pitchFamily="34" charset="0"/>
                <a:cs typeface="Arial" panose="020B0604020202020204" pitchFamily="34" charset="0"/>
              </a:rPr>
              <a:t>) + Cu(s)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 Electrolysis using electricity to split the positive copper ions away from the negative non-metal ions it is bonded to in the ore. </a:t>
            </a:r>
            <a:endParaRPr lang="en-GB" sz="1200" b="1" i="1" dirty="0">
              <a:solidFill>
                <a:srgbClr val="0070C0"/>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4B180665-F608-467F-AC51-5637528204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35" t="35185" r="41756" b="34815"/>
          <a:stretch/>
        </p:blipFill>
        <p:spPr bwMode="auto">
          <a:xfrm>
            <a:off x="157816" y="2630219"/>
            <a:ext cx="4336459" cy="123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31B8FDC8-8C15-41BE-8173-293CB91A46EB}"/>
              </a:ext>
            </a:extLst>
          </p:cNvPr>
          <p:cNvSpPr/>
          <p:nvPr/>
        </p:nvSpPr>
        <p:spPr>
          <a:xfrm>
            <a:off x="80093" y="4060548"/>
            <a:ext cx="4414182" cy="2677656"/>
          </a:xfrm>
          <a:prstGeom prst="rect">
            <a:avLst/>
          </a:prstGeom>
          <a:ln w="19050">
            <a:solidFill>
              <a:srgbClr val="FF0000"/>
            </a:solidFill>
          </a:ln>
        </p:spPr>
        <p:txBody>
          <a:bodyPr wrap="square">
            <a:spAutoFit/>
          </a:bodyPr>
          <a:lstStyle/>
          <a:p>
            <a:r>
              <a:rPr lang="en-GB" sz="1200" b="1" dirty="0">
                <a:solidFill>
                  <a:srgbClr val="FF0000"/>
                </a:solidFill>
                <a:latin typeface="Arial" panose="020B0604020202020204" pitchFamily="34" charset="0"/>
                <a:cs typeface="Arial" panose="020B0604020202020204" pitchFamily="34" charset="0"/>
              </a:rPr>
              <a:t>Life Cycle Assessments</a:t>
            </a:r>
          </a:p>
          <a:p>
            <a:r>
              <a:rPr lang="en-GB" sz="1200" dirty="0">
                <a:latin typeface="Arial" panose="020B0604020202020204" pitchFamily="34" charset="0"/>
                <a:cs typeface="Arial" panose="020B0604020202020204" pitchFamily="34" charset="0"/>
              </a:rPr>
              <a:t>A LCA is used to assess the environmental impact a product has over its whole lifetime. They provide a way of comparing several alternative products to see which one causes the least damage to the environment. </a:t>
            </a:r>
          </a:p>
          <a:p>
            <a:r>
              <a:rPr lang="en-GB" sz="1200" dirty="0">
                <a:latin typeface="Arial" panose="020B0604020202020204" pitchFamily="34" charset="0"/>
                <a:cs typeface="Arial" panose="020B0604020202020204" pitchFamily="34" charset="0"/>
              </a:rPr>
              <a:t>To carry out an LCA, scientists measure the impact of</a:t>
            </a:r>
          </a:p>
          <a:p>
            <a:pPr marL="128588" indent="-128588">
              <a:buFont typeface="Arial" panose="020B0604020202020204" pitchFamily="34" charset="0"/>
              <a:buChar char="•"/>
            </a:pPr>
            <a:r>
              <a:rPr lang="en-GB" sz="1200" dirty="0">
                <a:latin typeface="Arial" panose="020B0604020202020204" pitchFamily="34" charset="0"/>
                <a:cs typeface="Arial" panose="020B0604020202020204" pitchFamily="34" charset="0"/>
              </a:rPr>
              <a:t>Extracting the raw materials</a:t>
            </a:r>
          </a:p>
          <a:p>
            <a:pPr marL="128588" indent="-128588">
              <a:buFont typeface="Arial" panose="020B0604020202020204" pitchFamily="34" charset="0"/>
              <a:buChar char="•"/>
            </a:pPr>
            <a:r>
              <a:rPr lang="en-GB" sz="1200" dirty="0">
                <a:latin typeface="Arial" panose="020B0604020202020204" pitchFamily="34" charset="0"/>
                <a:cs typeface="Arial" panose="020B0604020202020204" pitchFamily="34" charset="0"/>
              </a:rPr>
              <a:t>Processing raw material</a:t>
            </a:r>
          </a:p>
          <a:p>
            <a:pPr marL="128588" indent="-128588">
              <a:buFont typeface="Arial" panose="020B0604020202020204" pitchFamily="34" charset="0"/>
              <a:buChar char="•"/>
            </a:pPr>
            <a:r>
              <a:rPr lang="en-GB" sz="1200" dirty="0">
                <a:latin typeface="Arial" panose="020B0604020202020204" pitchFamily="34" charset="0"/>
                <a:cs typeface="Arial" panose="020B0604020202020204" pitchFamily="34" charset="0"/>
              </a:rPr>
              <a:t>Manufacturing the product</a:t>
            </a:r>
          </a:p>
          <a:p>
            <a:pPr marL="128588" indent="-128588">
              <a:buFont typeface="Arial" panose="020B0604020202020204" pitchFamily="34" charset="0"/>
              <a:buChar char="•"/>
            </a:pPr>
            <a:r>
              <a:rPr lang="en-GB" sz="1200" dirty="0">
                <a:latin typeface="Arial" panose="020B0604020202020204" pitchFamily="34" charset="0"/>
                <a:cs typeface="Arial" panose="020B0604020202020204" pitchFamily="34" charset="0"/>
              </a:rPr>
              <a:t>How the product is used</a:t>
            </a:r>
          </a:p>
          <a:p>
            <a:pPr marL="128588" indent="-128588">
              <a:buFont typeface="Arial" panose="020B0604020202020204" pitchFamily="34" charset="0"/>
              <a:buChar char="•"/>
            </a:pPr>
            <a:r>
              <a:rPr lang="en-GB" sz="1200" dirty="0">
                <a:latin typeface="Arial" panose="020B0604020202020204" pitchFamily="34" charset="0"/>
                <a:cs typeface="Arial" panose="020B0604020202020204" pitchFamily="34" charset="0"/>
              </a:rPr>
              <a:t>How the product is transported</a:t>
            </a:r>
          </a:p>
          <a:p>
            <a:pPr marL="128588" indent="-128588">
              <a:buFont typeface="Arial" panose="020B0604020202020204" pitchFamily="34" charset="0"/>
              <a:buChar char="•"/>
            </a:pPr>
            <a:r>
              <a:rPr lang="en-GB" sz="1200" dirty="0">
                <a:latin typeface="Arial" panose="020B0604020202020204" pitchFamily="34" charset="0"/>
                <a:cs typeface="Arial" panose="020B0604020202020204" pitchFamily="34" charset="0"/>
              </a:rPr>
              <a:t>How the product is disposes of at the end of its life </a:t>
            </a:r>
          </a:p>
          <a:p>
            <a:r>
              <a:rPr lang="en-GB" sz="1200" dirty="0">
                <a:latin typeface="Arial" panose="020B0604020202020204" pitchFamily="34" charset="0"/>
                <a:cs typeface="Arial" panose="020B0604020202020204" pitchFamily="34" charset="0"/>
              </a:rPr>
              <a:t>LCAs can be subjective and hard to quantify and can therefore be misused for advertising a product.</a:t>
            </a:r>
          </a:p>
        </p:txBody>
      </p:sp>
      <p:sp>
        <p:nvSpPr>
          <p:cNvPr id="11" name="Rectangle 10">
            <a:extLst>
              <a:ext uri="{FF2B5EF4-FFF2-40B4-BE49-F238E27FC236}">
                <a16:creationId xmlns:a16="http://schemas.microsoft.com/office/drawing/2014/main" id="{1987BF91-BFA8-4888-B6E3-0BB7878587D9}"/>
              </a:ext>
            </a:extLst>
          </p:cNvPr>
          <p:cNvSpPr/>
          <p:nvPr/>
        </p:nvSpPr>
        <p:spPr>
          <a:xfrm>
            <a:off x="4596561" y="4205951"/>
            <a:ext cx="4467346" cy="2492990"/>
          </a:xfrm>
          <a:prstGeom prst="rect">
            <a:avLst/>
          </a:prstGeom>
          <a:ln w="19050">
            <a:solidFill>
              <a:srgbClr val="7030A0"/>
            </a:solidFill>
          </a:ln>
        </p:spPr>
        <p:txBody>
          <a:bodyPr wrap="square">
            <a:spAutoFit/>
          </a:bodyPr>
          <a:lstStyle/>
          <a:p>
            <a:pPr lvl="0"/>
            <a:r>
              <a:rPr lang="en-GB" sz="1200" b="1" dirty="0">
                <a:solidFill>
                  <a:srgbClr val="7030A0"/>
                </a:solidFill>
                <a:latin typeface="Arial" panose="020B0604020202020204" pitchFamily="34" charset="0"/>
                <a:cs typeface="Arial" panose="020B0604020202020204" pitchFamily="34" charset="0"/>
              </a:rPr>
              <a:t>Reduce, Reuse, Recycle</a:t>
            </a:r>
          </a:p>
          <a:p>
            <a:pPr lvl="0"/>
            <a:r>
              <a:rPr lang="en-GB" sz="1200" dirty="0">
                <a:latin typeface="Arial" panose="020B0604020202020204" pitchFamily="34" charset="0"/>
                <a:cs typeface="Arial" panose="020B0604020202020204" pitchFamily="34" charset="0"/>
              </a:rPr>
              <a:t>It is important to reduce the amount of finite raw materials used to produce new products. This also reduces pollution and waste products so there is less of an environmental impact. </a:t>
            </a:r>
          </a:p>
          <a:p>
            <a:pPr lvl="0"/>
            <a:r>
              <a:rPr lang="en-GB" sz="1200" b="1" dirty="0">
                <a:solidFill>
                  <a:srgbClr val="7030A0"/>
                </a:solidFill>
                <a:latin typeface="Arial" panose="020B0604020202020204" pitchFamily="34" charset="0"/>
                <a:cs typeface="Arial" panose="020B0604020202020204" pitchFamily="34" charset="0"/>
              </a:rPr>
              <a:t>Glass bottles</a:t>
            </a:r>
            <a:r>
              <a:rPr lang="en-GB" sz="1200" dirty="0">
                <a:latin typeface="Arial" panose="020B0604020202020204" pitchFamily="34" charset="0"/>
                <a:cs typeface="Arial" panose="020B0604020202020204" pitchFamily="34" charset="0"/>
              </a:rPr>
              <a:t> can be reused by crushing  and melting to make different glass products. </a:t>
            </a:r>
          </a:p>
          <a:p>
            <a:pPr lvl="0"/>
            <a:r>
              <a:rPr lang="en-GB" sz="1200" b="1" dirty="0">
                <a:solidFill>
                  <a:srgbClr val="7030A0"/>
                </a:solidFill>
                <a:latin typeface="Arial" panose="020B0604020202020204" pitchFamily="34" charset="0"/>
                <a:cs typeface="Arial" panose="020B0604020202020204" pitchFamily="34" charset="0"/>
              </a:rPr>
              <a:t>Metals</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can be recycled by melting and recasting or reforming into different products. The amount of separation required for recycling metal depends on the material and the properties required of the final product. </a:t>
            </a:r>
          </a:p>
          <a:p>
            <a:pPr lvl="0"/>
            <a:r>
              <a:rPr lang="en-GB" sz="1200" dirty="0">
                <a:latin typeface="Arial" panose="020B0604020202020204" pitchFamily="34" charset="0"/>
                <a:cs typeface="Arial" panose="020B0604020202020204" pitchFamily="34" charset="0"/>
              </a:rPr>
              <a:t>For example, some scrap steel can be added to iron from a blast furnace to reduce the amount of iron that needs to be extracted from iron ore. </a:t>
            </a:r>
          </a:p>
        </p:txBody>
      </p:sp>
      <p:sp>
        <p:nvSpPr>
          <p:cNvPr id="12" name="TextBox 11">
            <a:extLst>
              <a:ext uri="{FF2B5EF4-FFF2-40B4-BE49-F238E27FC236}">
                <a16:creationId xmlns:a16="http://schemas.microsoft.com/office/drawing/2014/main" id="{4FC0B4C9-EE4D-4636-8BE9-CB4A2F845B6F}"/>
              </a:ext>
            </a:extLst>
          </p:cNvPr>
          <p:cNvSpPr txBox="1"/>
          <p:nvPr/>
        </p:nvSpPr>
        <p:spPr>
          <a:xfrm>
            <a:off x="56694" y="85230"/>
            <a:ext cx="9040872" cy="335619"/>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1500" b="1" dirty="0">
                <a:latin typeface="Arial" panose="020B0604020202020204" pitchFamily="34" charset="0"/>
                <a:cs typeface="Arial" panose="020B0604020202020204" pitchFamily="34" charset="0"/>
              </a:rPr>
              <a:t>Using Earth’s Resources  </a:t>
            </a:r>
          </a:p>
        </p:txBody>
      </p:sp>
    </p:spTree>
    <p:extLst>
      <p:ext uri="{BB962C8B-B14F-4D97-AF65-F5344CB8AC3E}">
        <p14:creationId xmlns:p14="http://schemas.microsoft.com/office/powerpoint/2010/main" val="273850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5B0A4B-439C-1745-84FE-FFE4FC2BD785}"/>
              </a:ext>
            </a:extLst>
          </p:cNvPr>
          <p:cNvSpPr>
            <a:spLocks noChangeArrowheads="1"/>
          </p:cNvSpPr>
          <p:nvPr/>
        </p:nvSpPr>
        <p:spPr bwMode="auto">
          <a:xfrm>
            <a:off x="2758451" y="75232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31" name="Rectangle 12">
            <a:extLst>
              <a:ext uri="{FF2B5EF4-FFF2-40B4-BE49-F238E27FC236}">
                <a16:creationId xmlns:a16="http://schemas.microsoft.com/office/drawing/2014/main" id="{66DC5090-B04E-0442-965D-226215D0838B}"/>
              </a:ext>
            </a:extLst>
          </p:cNvPr>
          <p:cNvSpPr>
            <a:spLocks noChangeArrowheads="1"/>
          </p:cNvSpPr>
          <p:nvPr/>
        </p:nvSpPr>
        <p:spPr bwMode="auto">
          <a:xfrm>
            <a:off x="4578357" y="500429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32" name="Rectangle 14">
            <a:extLst>
              <a:ext uri="{FF2B5EF4-FFF2-40B4-BE49-F238E27FC236}">
                <a16:creationId xmlns:a16="http://schemas.microsoft.com/office/drawing/2014/main" id="{FC88E1D3-ECDC-1343-BBB2-E9C1B3E40D32}"/>
              </a:ext>
            </a:extLst>
          </p:cNvPr>
          <p:cNvSpPr>
            <a:spLocks noChangeArrowheads="1"/>
          </p:cNvSpPr>
          <p:nvPr/>
        </p:nvSpPr>
        <p:spPr bwMode="auto">
          <a:xfrm>
            <a:off x="4493686" y="506681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34" name="Rectangle 18">
            <a:extLst>
              <a:ext uri="{FF2B5EF4-FFF2-40B4-BE49-F238E27FC236}">
                <a16:creationId xmlns:a16="http://schemas.microsoft.com/office/drawing/2014/main" id="{76D118FF-E94D-F74B-96DB-C5165E2456DE}"/>
              </a:ext>
            </a:extLst>
          </p:cNvPr>
          <p:cNvSpPr>
            <a:spLocks noChangeArrowheads="1"/>
          </p:cNvSpPr>
          <p:nvPr/>
        </p:nvSpPr>
        <p:spPr bwMode="auto">
          <a:xfrm>
            <a:off x="7633758" y="482298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3" name="Rectangle 4">
            <a:extLst>
              <a:ext uri="{FF2B5EF4-FFF2-40B4-BE49-F238E27FC236}">
                <a16:creationId xmlns:a16="http://schemas.microsoft.com/office/drawing/2014/main" id="{A7737B1C-0C9E-D84E-BF0C-4791BA3DB92B}"/>
              </a:ext>
            </a:extLst>
          </p:cNvPr>
          <p:cNvSpPr>
            <a:spLocks noChangeArrowheads="1"/>
          </p:cNvSpPr>
          <p:nvPr/>
        </p:nvSpPr>
        <p:spPr bwMode="auto">
          <a:xfrm>
            <a:off x="15577" y="63719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1" name="Rectangle 12">
            <a:extLst>
              <a:ext uri="{FF2B5EF4-FFF2-40B4-BE49-F238E27FC236}">
                <a16:creationId xmlns:a16="http://schemas.microsoft.com/office/drawing/2014/main" id="{5B531A1C-1175-354E-A86E-BCDF78E66891}"/>
              </a:ext>
            </a:extLst>
          </p:cNvPr>
          <p:cNvSpPr>
            <a:spLocks noChangeArrowheads="1"/>
          </p:cNvSpPr>
          <p:nvPr/>
        </p:nvSpPr>
        <p:spPr bwMode="auto">
          <a:xfrm>
            <a:off x="7898695" y="263017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6" name="Rectangle 18">
            <a:extLst>
              <a:ext uri="{FF2B5EF4-FFF2-40B4-BE49-F238E27FC236}">
                <a16:creationId xmlns:a16="http://schemas.microsoft.com/office/drawing/2014/main" id="{33721F59-C4C5-3A45-B319-83D2943DDCA2}"/>
              </a:ext>
            </a:extLst>
          </p:cNvPr>
          <p:cNvSpPr>
            <a:spLocks noChangeArrowheads="1"/>
          </p:cNvSpPr>
          <p:nvPr/>
        </p:nvSpPr>
        <p:spPr bwMode="auto">
          <a:xfrm>
            <a:off x="4988085" y="527820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2" name="Rectangle 2">
            <a:extLst>
              <a:ext uri="{FF2B5EF4-FFF2-40B4-BE49-F238E27FC236}">
                <a16:creationId xmlns:a16="http://schemas.microsoft.com/office/drawing/2014/main" id="{BE9F7A7C-7D9C-124C-B235-1C6E2C082BEA}"/>
              </a:ext>
            </a:extLst>
          </p:cNvPr>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8" name="Rectangle 7">
            <a:extLst>
              <a:ext uri="{FF2B5EF4-FFF2-40B4-BE49-F238E27FC236}">
                <a16:creationId xmlns:a16="http://schemas.microsoft.com/office/drawing/2014/main" id="{CDB9A62B-6141-3C45-B83F-C824F3C08BBF}"/>
              </a:ext>
            </a:extLst>
          </p:cNvPr>
          <p:cNvSpPr>
            <a:spLocks noChangeArrowheads="1"/>
          </p:cNvSpPr>
          <p:nvPr/>
        </p:nvSpPr>
        <p:spPr bwMode="auto">
          <a:xfrm>
            <a:off x="6116561" y="503468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48" name="Rectangle 11">
            <a:extLst>
              <a:ext uri="{FF2B5EF4-FFF2-40B4-BE49-F238E27FC236}">
                <a16:creationId xmlns:a16="http://schemas.microsoft.com/office/drawing/2014/main" id="{A0F55F8D-CEBC-2C41-BF12-F868BACF1363}"/>
              </a:ext>
            </a:extLst>
          </p:cNvPr>
          <p:cNvSpPr>
            <a:spLocks noChangeArrowheads="1"/>
          </p:cNvSpPr>
          <p:nvPr/>
        </p:nvSpPr>
        <p:spPr bwMode="auto">
          <a:xfrm>
            <a:off x="8040764" y="424104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1" name="Rectangle 50">
            <a:extLst>
              <a:ext uri="{FF2B5EF4-FFF2-40B4-BE49-F238E27FC236}">
                <a16:creationId xmlns:a16="http://schemas.microsoft.com/office/drawing/2014/main" id="{6B3C7E2B-018C-7543-9C6C-DE46CF2F8104}"/>
              </a:ext>
            </a:extLst>
          </p:cNvPr>
          <p:cNvSpPr/>
          <p:nvPr/>
        </p:nvSpPr>
        <p:spPr>
          <a:xfrm>
            <a:off x="51564" y="492725"/>
            <a:ext cx="9018008" cy="1200329"/>
          </a:xfrm>
          <a:prstGeom prst="rect">
            <a:avLst/>
          </a:prstGeom>
          <a:ln w="19050">
            <a:solidFill>
              <a:srgbClr val="FFC000"/>
            </a:solidFill>
          </a:ln>
        </p:spPr>
        <p:txBody>
          <a:bodyPr wrap="square">
            <a:spAutoFit/>
          </a:bodyPr>
          <a:lstStyle/>
          <a:p>
            <a:r>
              <a:rPr lang="en-GB" sz="1200" b="1" dirty="0">
                <a:solidFill>
                  <a:srgbClr val="FFC000"/>
                </a:solidFill>
                <a:latin typeface="Arial" panose="020B0604020202020204" pitchFamily="34" charset="0"/>
                <a:ea typeface="Calibri" panose="020F0502020204030204" pitchFamily="34" charset="0"/>
                <a:cs typeface="Arial" panose="020B0604020202020204" pitchFamily="34" charset="0"/>
              </a:rPr>
              <a:t>Corrosion</a:t>
            </a:r>
          </a:p>
          <a:p>
            <a:r>
              <a:rPr lang="en-GB" sz="1200" dirty="0">
                <a:latin typeface="Arial" panose="020B0604020202020204" pitchFamily="34" charset="0"/>
                <a:ea typeface="Calibri" panose="020F0502020204030204" pitchFamily="34" charset="0"/>
                <a:cs typeface="Arial" panose="020B0604020202020204" pitchFamily="34" charset="0"/>
              </a:rPr>
              <a:t>Corrosion is the destruction of materials by chemical reactions with substances in the environment. An example of corrosion is </a:t>
            </a:r>
            <a:r>
              <a:rPr lang="en-GB" sz="1200" b="1" dirty="0">
                <a:solidFill>
                  <a:srgbClr val="FFC000"/>
                </a:solidFill>
                <a:latin typeface="Arial" panose="020B0604020202020204" pitchFamily="34" charset="0"/>
                <a:ea typeface="Calibri" panose="020F0502020204030204" pitchFamily="34" charset="0"/>
                <a:cs typeface="Arial" panose="020B0604020202020204" pitchFamily="34" charset="0"/>
              </a:rPr>
              <a:t>rusting</a:t>
            </a:r>
            <a:r>
              <a:rPr lang="en-GB" sz="1200" dirty="0">
                <a:latin typeface="Arial" panose="020B0604020202020204" pitchFamily="34" charset="0"/>
                <a:ea typeface="Calibri" panose="020F0502020204030204" pitchFamily="34" charset="0"/>
                <a:cs typeface="Arial" panose="020B0604020202020204" pitchFamily="34" charset="0"/>
              </a:rPr>
              <a:t>. For iron to rust it needs both water and oxygen. </a:t>
            </a:r>
            <a:r>
              <a:rPr lang="en-GB" sz="1200" dirty="0">
                <a:latin typeface="Arial" panose="020B0604020202020204" pitchFamily="34" charset="0"/>
                <a:cs typeface="Arial" panose="020B0604020202020204" pitchFamily="34" charset="0"/>
              </a:rPr>
              <a:t>Iron + water + oxygen </a:t>
            </a:r>
            <a:r>
              <a:rPr lang="en-GB" sz="1200" dirty="0">
                <a:latin typeface="Arial" panose="020B0604020202020204" pitchFamily="34" charset="0"/>
                <a:cs typeface="Arial" panose="020B0604020202020204" pitchFamily="34" charset="0"/>
                <a:sym typeface="Wingdings" panose="05000000000000000000" pitchFamily="2" charset="2"/>
              </a:rPr>
              <a:t></a:t>
            </a:r>
            <a:r>
              <a:rPr lang="en-GB" sz="1200" dirty="0">
                <a:latin typeface="Arial" panose="020B0604020202020204" pitchFamily="34" charset="0"/>
                <a:cs typeface="Arial" panose="020B0604020202020204" pitchFamily="34" charset="0"/>
              </a:rPr>
              <a:t> hydrated iron ( III ) oxide</a:t>
            </a:r>
          </a:p>
          <a:p>
            <a:r>
              <a:rPr lang="en-GB" sz="1200" dirty="0">
                <a:latin typeface="Arial" panose="020B0604020202020204" pitchFamily="34" charset="0"/>
                <a:ea typeface="Calibri" panose="020F0502020204030204" pitchFamily="34" charset="0"/>
                <a:cs typeface="Arial" panose="020B0604020202020204" pitchFamily="34" charset="0"/>
              </a:rPr>
              <a:t>Corrosion can be prevented by applying a coating that acts as a barrier, such as greasing, painting or electroplating. </a:t>
            </a:r>
          </a:p>
          <a:p>
            <a:r>
              <a:rPr lang="en-GB" sz="1200" dirty="0">
                <a:latin typeface="Arial" panose="020B0604020202020204" pitchFamily="34" charset="0"/>
                <a:ea typeface="Calibri" panose="020F0502020204030204" pitchFamily="34" charset="0"/>
                <a:cs typeface="Arial" panose="020B0604020202020204" pitchFamily="34" charset="0"/>
              </a:rPr>
              <a:t>Aluminium has an oxide coating that protects the metal from further corrosion. </a:t>
            </a:r>
          </a:p>
          <a:p>
            <a:r>
              <a:rPr lang="en-GB" sz="1200" b="1" dirty="0">
                <a:solidFill>
                  <a:srgbClr val="FFC000"/>
                </a:solidFill>
                <a:latin typeface="Arial" panose="020B0604020202020204" pitchFamily="34" charset="0"/>
                <a:ea typeface="Calibri" panose="020F0502020204030204" pitchFamily="34" charset="0"/>
                <a:cs typeface="Arial" panose="020B0604020202020204" pitchFamily="34" charset="0"/>
              </a:rPr>
              <a:t>Sacrificial protection </a:t>
            </a:r>
            <a:r>
              <a:rPr lang="en-GB" sz="1200" dirty="0">
                <a:latin typeface="Arial" panose="020B0604020202020204" pitchFamily="34" charset="0"/>
                <a:ea typeface="Calibri" panose="020F0502020204030204" pitchFamily="34" charset="0"/>
                <a:cs typeface="Arial" panose="020B0604020202020204" pitchFamily="34" charset="0"/>
              </a:rPr>
              <a:t>is the coating of a metal with a more reactive one. e.g. zinc is used to galvanise iron. </a:t>
            </a:r>
          </a:p>
        </p:txBody>
      </p:sp>
      <p:sp>
        <p:nvSpPr>
          <p:cNvPr id="54" name="Rectangle 53">
            <a:extLst>
              <a:ext uri="{FF2B5EF4-FFF2-40B4-BE49-F238E27FC236}">
                <a16:creationId xmlns:a16="http://schemas.microsoft.com/office/drawing/2014/main" id="{8705EB2F-3E8E-9C4E-927F-F4F9FF3995DB}"/>
              </a:ext>
            </a:extLst>
          </p:cNvPr>
          <p:cNvSpPr/>
          <p:nvPr/>
        </p:nvSpPr>
        <p:spPr>
          <a:xfrm>
            <a:off x="61995" y="1741601"/>
            <a:ext cx="9007577" cy="2123658"/>
          </a:xfrm>
          <a:prstGeom prst="rect">
            <a:avLst/>
          </a:prstGeom>
          <a:ln w="19050">
            <a:solidFill>
              <a:srgbClr val="0070C0"/>
            </a:solidFill>
          </a:ln>
        </p:spPr>
        <p:txBody>
          <a:bodyPr wrap="square">
            <a:spAutoFit/>
          </a:bodyPr>
          <a:lstStyle/>
          <a:p>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Alloys</a:t>
            </a:r>
          </a:p>
          <a:p>
            <a:r>
              <a:rPr lang="en-GB" sz="1200" dirty="0">
                <a:latin typeface="Arial" panose="020B0604020202020204" pitchFamily="34" charset="0"/>
                <a:ea typeface="Calibri" panose="020F0502020204030204" pitchFamily="34" charset="0"/>
                <a:cs typeface="Arial" panose="020B0604020202020204" pitchFamily="34" charset="0"/>
              </a:rPr>
              <a:t>Most metals in everyday use are alloys. </a:t>
            </a:r>
            <a:r>
              <a:rPr lang="en-GB" sz="1200" dirty="0">
                <a:latin typeface="Arial" panose="020B0604020202020204" pitchFamily="34" charset="0"/>
                <a:cs typeface="Arial" panose="020B0604020202020204" pitchFamily="34" charset="0"/>
              </a:rPr>
              <a:t>They are made up of two or more chemical elements, of which at least one is a metal. An </a:t>
            </a:r>
            <a:r>
              <a:rPr lang="en-GB" sz="1200" b="1" dirty="0">
                <a:solidFill>
                  <a:srgbClr val="0070C0"/>
                </a:solidFill>
                <a:latin typeface="Arial" panose="020B0604020202020204" pitchFamily="34" charset="0"/>
                <a:cs typeface="Arial" panose="020B0604020202020204" pitchFamily="34" charset="0"/>
              </a:rPr>
              <a:t>alloy</a:t>
            </a:r>
            <a:r>
              <a:rPr lang="en-GB" sz="1200" dirty="0">
                <a:latin typeface="Arial" panose="020B0604020202020204" pitchFamily="34" charset="0"/>
                <a:cs typeface="Arial" panose="020B0604020202020204" pitchFamily="34" charset="0"/>
              </a:rPr>
              <a:t> has properties different from the metals it is made of. In an alloy, there are atoms of different sizes. The smaller or bigger atoms distort the layers of atoms in the pure metal. This means that a greater force is required for the layers to slide over each other. The alloy is harder and stronger than the pure metal.</a:t>
            </a:r>
          </a:p>
          <a:p>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Bronze</a:t>
            </a:r>
            <a:r>
              <a:rPr lang="en-GB" sz="1200" dirty="0">
                <a:latin typeface="Arial" panose="020B0604020202020204" pitchFamily="34" charset="0"/>
                <a:ea typeface="Calibri" panose="020F0502020204030204" pitchFamily="34" charset="0"/>
                <a:cs typeface="Arial" panose="020B0604020202020204" pitchFamily="34" charset="0"/>
              </a:rPr>
              <a:t> is an alloy of copper and tin. </a:t>
            </a:r>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Brass</a:t>
            </a:r>
            <a:r>
              <a:rPr lang="en-GB" sz="1200" dirty="0">
                <a:latin typeface="Arial" panose="020B0604020202020204" pitchFamily="34" charset="0"/>
                <a:ea typeface="Calibri" panose="020F0502020204030204" pitchFamily="34" charset="0"/>
                <a:cs typeface="Arial" panose="020B0604020202020204" pitchFamily="34" charset="0"/>
              </a:rPr>
              <a:t> is an alloy of copper and zinc. </a:t>
            </a:r>
          </a:p>
          <a:p>
            <a:r>
              <a:rPr lang="en-GB" sz="1200" dirty="0">
                <a:latin typeface="Arial" panose="020B0604020202020204" pitchFamily="34" charset="0"/>
                <a:ea typeface="Calibri" panose="020F0502020204030204" pitchFamily="34" charset="0"/>
                <a:cs typeface="Arial" panose="020B0604020202020204" pitchFamily="34" charset="0"/>
              </a:rPr>
              <a:t>Gold used as jewellery is usually an alloy with silver, copper and zinc. The proportion of gold in the alloy is measured in carats. </a:t>
            </a:r>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24 carat being 100% (pure gold) </a:t>
            </a:r>
            <a:r>
              <a:rPr lang="en-GB" sz="1200" dirty="0">
                <a:latin typeface="Arial" panose="020B0604020202020204" pitchFamily="34" charset="0"/>
                <a:ea typeface="Calibri" panose="020F0502020204030204" pitchFamily="34" charset="0"/>
                <a:cs typeface="Arial" panose="020B0604020202020204" pitchFamily="34" charset="0"/>
              </a:rPr>
              <a:t>and 18 carat being 75% gold. </a:t>
            </a:r>
          </a:p>
          <a:p>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Steels </a:t>
            </a:r>
            <a:r>
              <a:rPr lang="en-GB" sz="1200" dirty="0">
                <a:latin typeface="Arial" panose="020B0604020202020204" pitchFamily="34" charset="0"/>
                <a:ea typeface="Calibri" panose="020F0502020204030204" pitchFamily="34" charset="0"/>
                <a:cs typeface="Arial" panose="020B0604020202020204" pitchFamily="34" charset="0"/>
              </a:rPr>
              <a:t>are alloys of iron that contain specific amounts of carbon and other metals. </a:t>
            </a:r>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High carbon steel </a:t>
            </a:r>
            <a:r>
              <a:rPr lang="en-GB" sz="1200" dirty="0">
                <a:latin typeface="Arial" panose="020B0604020202020204" pitchFamily="34" charset="0"/>
                <a:ea typeface="Calibri" panose="020F0502020204030204" pitchFamily="34" charset="0"/>
                <a:cs typeface="Arial" panose="020B0604020202020204" pitchFamily="34" charset="0"/>
              </a:rPr>
              <a:t>is strong but brittle. </a:t>
            </a:r>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Low carbon steel </a:t>
            </a:r>
            <a:r>
              <a:rPr lang="en-GB" sz="1200" dirty="0">
                <a:latin typeface="Arial" panose="020B0604020202020204" pitchFamily="34" charset="0"/>
                <a:ea typeface="Calibri" panose="020F0502020204030204" pitchFamily="34" charset="0"/>
                <a:cs typeface="Arial" panose="020B0604020202020204" pitchFamily="34" charset="0"/>
              </a:rPr>
              <a:t>is</a:t>
            </a:r>
            <a:r>
              <a:rPr lang="en-GB" sz="1200" b="1"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softer and more easily shaped. Steels containing chromium and nickel (stainless steels) are hard and resistant to corrosion. </a:t>
            </a:r>
            <a:r>
              <a:rPr lang="en-GB" sz="1200" b="1" dirty="0">
                <a:solidFill>
                  <a:srgbClr val="0070C0"/>
                </a:solidFill>
                <a:latin typeface="Arial" panose="020B0604020202020204" pitchFamily="34" charset="0"/>
                <a:ea typeface="Calibri" panose="020F0502020204030204" pitchFamily="34" charset="0"/>
                <a:cs typeface="Arial" panose="020B0604020202020204" pitchFamily="34" charset="0"/>
              </a:rPr>
              <a:t>Aluminium </a:t>
            </a:r>
            <a:r>
              <a:rPr lang="en-GB" sz="1200" dirty="0">
                <a:latin typeface="Arial" panose="020B0604020202020204" pitchFamily="34" charset="0"/>
                <a:ea typeface="Calibri" panose="020F0502020204030204" pitchFamily="34" charset="0"/>
                <a:cs typeface="Arial" panose="020B0604020202020204" pitchFamily="34" charset="0"/>
              </a:rPr>
              <a:t>alloys are low density</a:t>
            </a:r>
          </a:p>
        </p:txBody>
      </p:sp>
      <p:sp>
        <p:nvSpPr>
          <p:cNvPr id="29" name="TextBox 28">
            <a:extLst>
              <a:ext uri="{FF2B5EF4-FFF2-40B4-BE49-F238E27FC236}">
                <a16:creationId xmlns:a16="http://schemas.microsoft.com/office/drawing/2014/main" id="{7A230735-B58C-42C7-B54F-5FB6BD63A6D1}"/>
              </a:ext>
            </a:extLst>
          </p:cNvPr>
          <p:cNvSpPr txBox="1"/>
          <p:nvPr/>
        </p:nvSpPr>
        <p:spPr>
          <a:xfrm>
            <a:off x="51564" y="85584"/>
            <a:ext cx="9040872" cy="335619"/>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1500" b="1" dirty="0">
                <a:latin typeface="Arial" panose="020B0604020202020204" pitchFamily="34" charset="0"/>
                <a:cs typeface="Arial" panose="020B0604020202020204" pitchFamily="34" charset="0"/>
              </a:rPr>
              <a:t>Using Earth’s Resources (SEPARATE CHEMISTRY ONLY) </a:t>
            </a:r>
          </a:p>
        </p:txBody>
      </p:sp>
      <p:sp>
        <p:nvSpPr>
          <p:cNvPr id="30" name="Rectangle 29">
            <a:extLst>
              <a:ext uri="{FF2B5EF4-FFF2-40B4-BE49-F238E27FC236}">
                <a16:creationId xmlns:a16="http://schemas.microsoft.com/office/drawing/2014/main" id="{D9350A7D-094D-4AC6-A560-3C2C2987A5DF}"/>
              </a:ext>
            </a:extLst>
          </p:cNvPr>
          <p:cNvSpPr/>
          <p:nvPr/>
        </p:nvSpPr>
        <p:spPr>
          <a:xfrm>
            <a:off x="51855" y="3979393"/>
            <a:ext cx="9017717" cy="2862322"/>
          </a:xfrm>
          <a:prstGeom prst="rect">
            <a:avLst/>
          </a:prstGeom>
          <a:ln w="19050">
            <a:solidFill>
              <a:srgbClr val="FF0000"/>
            </a:solidFill>
          </a:ln>
        </p:spPr>
        <p:txBody>
          <a:bodyPr wrap="square">
            <a:spAutoFit/>
          </a:bodyPr>
          <a:lstStyle/>
          <a:p>
            <a:r>
              <a:rPr lang="en-GB" sz="1200" b="1" dirty="0">
                <a:solidFill>
                  <a:srgbClr val="FF0000"/>
                </a:solidFill>
                <a:latin typeface="Arial" panose="020B0604020202020204" pitchFamily="34" charset="0"/>
                <a:cs typeface="Arial" panose="020B0604020202020204" pitchFamily="34" charset="0"/>
              </a:rPr>
              <a:t>Ceramics, Polymers and Composite</a:t>
            </a:r>
            <a:endParaRPr lang="en-GB" sz="1200" dirty="0">
              <a:latin typeface="Arial" panose="020B0604020202020204" pitchFamily="34" charset="0"/>
              <a:ea typeface="Calibri" panose="020F0502020204030204" pitchFamily="34" charset="0"/>
              <a:cs typeface="Arial" panose="020B0604020202020204" pitchFamily="34" charset="0"/>
            </a:endParaRPr>
          </a:p>
          <a:p>
            <a:r>
              <a:rPr lang="en-GB" sz="1200" dirty="0">
                <a:latin typeface="Arial" panose="020B0604020202020204" pitchFamily="34" charset="0"/>
                <a:ea typeface="Calibri" panose="020F0502020204030204" pitchFamily="34" charset="0"/>
                <a:cs typeface="Arial" panose="020B0604020202020204" pitchFamily="34" charset="0"/>
              </a:rPr>
              <a:t>Glass can be made by heating a mixture of sand, sodium carbonate and limestone. This is called </a:t>
            </a:r>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soda-lime glass Borosilicate glass</a:t>
            </a:r>
            <a:r>
              <a:rPr lang="en-GB" sz="1200" dirty="0">
                <a:latin typeface="Arial" panose="020B0604020202020204" pitchFamily="34" charset="0"/>
                <a:ea typeface="Calibri" panose="020F0502020204030204" pitchFamily="34" charset="0"/>
                <a:cs typeface="Arial" panose="020B0604020202020204" pitchFamily="34" charset="0"/>
              </a:rPr>
              <a:t>, is made from sand and boron trioxide. It melts at higher temperatures than soda-lime glass. </a:t>
            </a:r>
          </a:p>
          <a:p>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Clay ceramics</a:t>
            </a:r>
            <a:r>
              <a:rPr lang="en-GB" sz="1200" dirty="0">
                <a:latin typeface="Arial" panose="020B0604020202020204" pitchFamily="34" charset="0"/>
                <a:ea typeface="Calibri" panose="020F0502020204030204" pitchFamily="34" charset="0"/>
                <a:cs typeface="Arial" panose="020B0604020202020204" pitchFamily="34" charset="0"/>
              </a:rPr>
              <a:t>, including pottery and bricks, are made by shaping wet clay and then heating in a furnace. </a:t>
            </a:r>
          </a:p>
          <a:p>
            <a:pPr lvl="0"/>
            <a:r>
              <a:rPr lang="en-GB" sz="1200" dirty="0">
                <a:latin typeface="Arial" panose="020B0604020202020204" pitchFamily="34" charset="0"/>
                <a:cs typeface="Arial" panose="020B0604020202020204" pitchFamily="34" charset="0"/>
              </a:rPr>
              <a:t>Most </a:t>
            </a:r>
            <a:r>
              <a:rPr lang="en-GB" sz="1200" b="1" dirty="0">
                <a:solidFill>
                  <a:srgbClr val="FF0000"/>
                </a:solidFill>
                <a:latin typeface="Arial" panose="020B0604020202020204" pitchFamily="34" charset="0"/>
                <a:cs typeface="Arial" panose="020B0604020202020204" pitchFamily="34" charset="0"/>
              </a:rPr>
              <a:t>composites </a:t>
            </a:r>
            <a:r>
              <a:rPr lang="en-GB" sz="1200" dirty="0">
                <a:latin typeface="Arial" panose="020B0604020202020204" pitchFamily="34" charset="0"/>
                <a:cs typeface="Arial" panose="020B0604020202020204" pitchFamily="34" charset="0"/>
              </a:rPr>
              <a:t>are made of two materials, a matrix or binder surrounding and binding together fibres or fragments of the other material, which is called the reinforcement. </a:t>
            </a:r>
          </a:p>
          <a:p>
            <a:r>
              <a:rPr lang="en-GB" sz="1200" dirty="0">
                <a:latin typeface="Arial" panose="020B0604020202020204" pitchFamily="34" charset="0"/>
                <a:ea typeface="Calibri" panose="020F0502020204030204" pitchFamily="34" charset="0"/>
                <a:cs typeface="Arial" panose="020B0604020202020204" pitchFamily="34" charset="0"/>
              </a:rPr>
              <a:t>Examples of composites are: carbon fibre composite, reinforced concrete, fibreglass</a:t>
            </a:r>
          </a:p>
          <a:p>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Polymers</a:t>
            </a:r>
            <a:r>
              <a:rPr lang="en-GB" sz="1200" dirty="0">
                <a:latin typeface="Arial" panose="020B0604020202020204" pitchFamily="34" charset="0"/>
                <a:ea typeface="Calibri" panose="020F0502020204030204" pitchFamily="34" charset="0"/>
                <a:cs typeface="Arial" panose="020B0604020202020204" pitchFamily="34" charset="0"/>
              </a:rPr>
              <a:t> are large molecules made from small, repeating molecules called </a:t>
            </a:r>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monomers</a:t>
            </a:r>
            <a:r>
              <a:rPr lang="en-GB" sz="1200" dirty="0">
                <a:latin typeface="Arial" panose="020B0604020202020204" pitchFamily="34" charset="0"/>
                <a:ea typeface="Calibri" panose="020F0502020204030204" pitchFamily="34" charset="0"/>
                <a:cs typeface="Arial" panose="020B0604020202020204" pitchFamily="34" charset="0"/>
              </a:rPr>
              <a:t>. </a:t>
            </a:r>
          </a:p>
          <a:p>
            <a:r>
              <a:rPr lang="en-GB" sz="1200" b="1" dirty="0">
                <a:solidFill>
                  <a:srgbClr val="FF0000"/>
                </a:solidFill>
                <a:latin typeface="Arial" panose="020B0604020202020204" pitchFamily="34" charset="0"/>
                <a:cs typeface="Arial" panose="020B0604020202020204" pitchFamily="34" charset="0"/>
              </a:rPr>
              <a:t>Low density and high density poly(ethene) </a:t>
            </a:r>
            <a:r>
              <a:rPr lang="en-GB" sz="1200" dirty="0">
                <a:latin typeface="Arial" panose="020B0604020202020204" pitchFamily="34" charset="0"/>
                <a:cs typeface="Arial" panose="020B0604020202020204" pitchFamily="34" charset="0"/>
              </a:rPr>
              <a:t>are both produced from ethene but at different temperatures. LD is made at moderate temperatures and high pressure and is flexible. HD is made at lower temperature and pressure with different catalysts and is more rigid.</a:t>
            </a:r>
          </a:p>
          <a:p>
            <a:r>
              <a:rPr lang="en-GB" sz="1200" b="1" dirty="0" err="1">
                <a:solidFill>
                  <a:srgbClr val="FF0000"/>
                </a:solidFill>
                <a:latin typeface="Arial" panose="020B0604020202020204" pitchFamily="34" charset="0"/>
                <a:cs typeface="Arial" panose="020B0604020202020204" pitchFamily="34" charset="0"/>
              </a:rPr>
              <a:t>Thermosoftening</a:t>
            </a:r>
            <a:r>
              <a:rPr lang="en-GB" sz="1200" dirty="0">
                <a:latin typeface="Arial" panose="020B0604020202020204" pitchFamily="34" charset="0"/>
                <a:cs typeface="Arial" panose="020B0604020202020204" pitchFamily="34" charset="0"/>
              </a:rPr>
              <a:t> polymers melt when they are heated because the polymer chains are entwined between them with week forces between the chains. </a:t>
            </a:r>
          </a:p>
          <a:p>
            <a:r>
              <a:rPr lang="en-GB" sz="1200" b="1" dirty="0">
                <a:solidFill>
                  <a:srgbClr val="FF0000"/>
                </a:solidFill>
                <a:latin typeface="Arial" panose="020B0604020202020204" pitchFamily="34" charset="0"/>
                <a:cs typeface="Arial" panose="020B0604020202020204" pitchFamily="34" charset="0"/>
              </a:rPr>
              <a:t>Thermosetting</a:t>
            </a:r>
            <a:r>
              <a:rPr lang="en-GB" sz="1200" dirty="0">
                <a:latin typeface="Arial" panose="020B0604020202020204" pitchFamily="34" charset="0"/>
                <a:cs typeface="Arial" panose="020B0604020202020204" pitchFamily="34" charset="0"/>
              </a:rPr>
              <a:t> polymers do not melt when they are heated because the polymer chains are cross-linked between them.</a:t>
            </a:r>
          </a:p>
          <a:p>
            <a:endParaRPr lang="en-GB" sz="1200" dirty="0">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FEDCB565-E2B2-4E28-B96A-AB75B28185C8}"/>
              </a:ext>
            </a:extLst>
          </p:cNvPr>
          <p:cNvPicPr>
            <a:picLocks noChangeAspect="1"/>
          </p:cNvPicPr>
          <p:nvPr/>
        </p:nvPicPr>
        <p:blipFill>
          <a:blip r:embed="rId3"/>
          <a:stretch>
            <a:fillRect/>
          </a:stretch>
        </p:blipFill>
        <p:spPr>
          <a:xfrm>
            <a:off x="6526289" y="5008568"/>
            <a:ext cx="2386922" cy="488012"/>
          </a:xfrm>
          <a:prstGeom prst="rect">
            <a:avLst/>
          </a:prstGeom>
        </p:spPr>
      </p:pic>
    </p:spTree>
    <p:extLst>
      <p:ext uri="{BB962C8B-B14F-4D97-AF65-F5344CB8AC3E}">
        <p14:creationId xmlns:p14="http://schemas.microsoft.com/office/powerpoint/2010/main" val="168599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9AFB12-6621-7343-9B4F-7509EB77BE44}"/>
              </a:ext>
            </a:extLst>
          </p:cNvPr>
          <p:cNvSpPr/>
          <p:nvPr/>
        </p:nvSpPr>
        <p:spPr>
          <a:xfrm>
            <a:off x="111078" y="586067"/>
            <a:ext cx="4571999" cy="6013954"/>
          </a:xfrm>
          <a:prstGeom prst="rect">
            <a:avLst/>
          </a:prstGeom>
          <a:ln w="19050">
            <a:solidFill>
              <a:srgbClr val="92D050"/>
            </a:solidFill>
          </a:ln>
        </p:spPr>
        <p:txBody>
          <a:bodyPr wrap="square">
            <a:spAutoFit/>
          </a:bodyPr>
          <a:lstStyle/>
          <a:p>
            <a:pPr>
              <a:lnSpc>
                <a:spcPct val="90000"/>
              </a:lnSpc>
            </a:pPr>
            <a:r>
              <a:rPr lang="en-GB" sz="1200" dirty="0">
                <a:latin typeface="Arial" panose="020B0604020202020204" pitchFamily="34" charset="0"/>
                <a:cs typeface="Arial" panose="020B0604020202020204" pitchFamily="34" charset="0"/>
              </a:rPr>
              <a:t>The </a:t>
            </a:r>
            <a:r>
              <a:rPr lang="en-GB" sz="1200" b="1" dirty="0">
                <a:solidFill>
                  <a:srgbClr val="92D050"/>
                </a:solidFill>
                <a:latin typeface="Arial" panose="020B0604020202020204" pitchFamily="34" charset="0"/>
                <a:cs typeface="Arial" panose="020B0604020202020204" pitchFamily="34" charset="0"/>
              </a:rPr>
              <a:t>Haber process </a:t>
            </a:r>
            <a:r>
              <a:rPr lang="en-GB" sz="1200" dirty="0">
                <a:latin typeface="Arial" panose="020B0604020202020204" pitchFamily="34" charset="0"/>
                <a:cs typeface="Arial" panose="020B0604020202020204" pitchFamily="34" charset="0"/>
              </a:rPr>
              <a:t>is a way of making Ammonia (NH</a:t>
            </a:r>
            <a:r>
              <a:rPr lang="en-GB" sz="1200" baseline="-25000" dirty="0">
                <a:latin typeface="Arial" panose="020B0604020202020204" pitchFamily="34" charset="0"/>
                <a:cs typeface="Arial" panose="020B0604020202020204" pitchFamily="34" charset="0"/>
              </a:rPr>
              <a:t>3</a:t>
            </a:r>
            <a:r>
              <a:rPr lang="en-GB" sz="1200" dirty="0">
                <a:latin typeface="Arial" panose="020B0604020202020204" pitchFamily="34" charset="0"/>
                <a:cs typeface="Arial" panose="020B0604020202020204" pitchFamily="34" charset="0"/>
              </a:rPr>
              <a:t>)</a:t>
            </a:r>
            <a:endParaRPr lang="en-GB" sz="1200" b="1" u="sng" dirty="0">
              <a:latin typeface="Arial" panose="020B0604020202020204" pitchFamily="34" charset="0"/>
              <a:cs typeface="Arial" panose="020B0604020202020204" pitchFamily="34" charset="0"/>
            </a:endParaRPr>
          </a:p>
          <a:p>
            <a:pPr marL="457200" indent="-457200">
              <a:lnSpc>
                <a:spcPct val="90000"/>
              </a:lnSpc>
            </a:pPr>
            <a:r>
              <a:rPr lang="en-GB" sz="1200" dirty="0">
                <a:latin typeface="Arial" panose="020B0604020202020204" pitchFamily="34" charset="0"/>
                <a:cs typeface="Arial" panose="020B0604020202020204" pitchFamily="34" charset="0"/>
              </a:rPr>
              <a:t>The raw materials are: </a:t>
            </a:r>
          </a:p>
          <a:p>
            <a:pPr marL="457200" indent="-457200">
              <a:lnSpc>
                <a:spcPct val="9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Nitrogen – from the air</a:t>
            </a:r>
          </a:p>
          <a:p>
            <a:pPr marL="457200" indent="-457200">
              <a:lnSpc>
                <a:spcPct val="90000"/>
              </a:lnSpc>
              <a:buFont typeface="Arial" panose="020B0604020202020204" pitchFamily="34" charset="0"/>
              <a:buChar char="•"/>
            </a:pPr>
            <a:r>
              <a:rPr lang="en-GB" sz="1200" dirty="0">
                <a:latin typeface="Arial" panose="020B0604020202020204" pitchFamily="34" charset="0"/>
                <a:cs typeface="Arial" panose="020B0604020202020204" pitchFamily="34" charset="0"/>
              </a:rPr>
              <a:t>Hydrogen – from natural gas (methane)</a:t>
            </a:r>
          </a:p>
          <a:p>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N</a:t>
            </a:r>
            <a:r>
              <a:rPr lang="en-GB" sz="1200" baseline="-25000" dirty="0">
                <a:latin typeface="Arial" panose="020B0604020202020204" pitchFamily="34" charset="0"/>
                <a:cs typeface="Arial" panose="020B0604020202020204" pitchFamily="34" charset="0"/>
              </a:rPr>
              <a:t>2 (g)</a:t>
            </a:r>
            <a:r>
              <a:rPr lang="en-GB" sz="1200" dirty="0">
                <a:latin typeface="Arial" panose="020B0604020202020204" pitchFamily="34" charset="0"/>
                <a:cs typeface="Arial" panose="020B0604020202020204" pitchFamily="34" charset="0"/>
              </a:rPr>
              <a:t> +  3H</a:t>
            </a:r>
            <a:r>
              <a:rPr lang="en-GB" sz="1200" baseline="-25000" dirty="0">
                <a:latin typeface="Arial" panose="020B0604020202020204" pitchFamily="34" charset="0"/>
                <a:cs typeface="Arial" panose="020B0604020202020204" pitchFamily="34" charset="0"/>
              </a:rPr>
              <a:t>2 (g)</a:t>
            </a:r>
            <a:r>
              <a:rPr lang="en-GB"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sym typeface="Wingdings" pitchFamily="2" charset="2"/>
              </a:rPr>
              <a:t>2NH</a:t>
            </a:r>
            <a:r>
              <a:rPr lang="en-GB" sz="1200" baseline="-25000" dirty="0">
                <a:latin typeface="Arial" panose="020B0604020202020204" pitchFamily="34" charset="0"/>
                <a:cs typeface="Arial" panose="020B0604020202020204" pitchFamily="34" charset="0"/>
                <a:sym typeface="Wingdings" pitchFamily="2" charset="2"/>
              </a:rPr>
              <a:t>3 (g)</a:t>
            </a:r>
          </a:p>
          <a:p>
            <a:endParaRPr lang="en-GB" sz="1200" baseline="-25000" dirty="0">
              <a:latin typeface="Arial" panose="020B0604020202020204" pitchFamily="34" charset="0"/>
              <a:cs typeface="Arial" panose="020B0604020202020204" pitchFamily="34" charset="0"/>
            </a:endParaRPr>
          </a:p>
          <a:p>
            <a:pPr>
              <a:lnSpc>
                <a:spcPct val="90000"/>
              </a:lnSpc>
            </a:pPr>
            <a:r>
              <a:rPr lang="en-GB" sz="1200" dirty="0">
                <a:latin typeface="Arial" panose="020B0604020202020204" pitchFamily="34" charset="0"/>
                <a:cs typeface="Arial" panose="020B0604020202020204" pitchFamily="34" charset="0"/>
              </a:rPr>
              <a:t>This is a </a:t>
            </a:r>
            <a:r>
              <a:rPr lang="en-GB" sz="1200" b="1" dirty="0">
                <a:solidFill>
                  <a:srgbClr val="92D050"/>
                </a:solidFill>
                <a:latin typeface="Arial" panose="020B0604020202020204" pitchFamily="34" charset="0"/>
                <a:cs typeface="Arial" panose="020B0604020202020204" pitchFamily="34" charset="0"/>
              </a:rPr>
              <a:t>reversible reaction. </a:t>
            </a:r>
          </a:p>
          <a:p>
            <a:pPr>
              <a:lnSpc>
                <a:spcPct val="90000"/>
              </a:lnSpc>
            </a:pPr>
            <a:r>
              <a:rPr lang="en-GB" sz="1200" dirty="0">
                <a:latin typeface="Arial" panose="020B0604020202020204" pitchFamily="34" charset="0"/>
                <a:cs typeface="Arial" panose="020B0604020202020204" pitchFamily="34" charset="0"/>
              </a:rPr>
              <a:t>The conditions for making  ammonia are: </a:t>
            </a:r>
          </a:p>
          <a:p>
            <a:pPr marL="171450" indent="-171450">
              <a:lnSpc>
                <a:spcPct val="90000"/>
              </a:lnSpc>
              <a:buFont typeface="Arial" panose="020B0604020202020204" pitchFamily="34" charset="0"/>
              <a:buChar char="•"/>
            </a:pPr>
            <a:r>
              <a:rPr lang="en-GB" sz="1200" dirty="0">
                <a:latin typeface="Arial" panose="020B0604020202020204" pitchFamily="34" charset="0"/>
                <a:cs typeface="Arial" panose="020B0604020202020204" pitchFamily="34" charset="0"/>
              </a:rPr>
              <a:t>200atm pressure</a:t>
            </a:r>
          </a:p>
          <a:p>
            <a:pPr marL="171450" indent="-171450">
              <a:lnSpc>
                <a:spcPct val="90000"/>
              </a:lnSpc>
              <a:buFont typeface="Arial" panose="020B0604020202020204" pitchFamily="34" charset="0"/>
              <a:buChar char="•"/>
            </a:pPr>
            <a:r>
              <a:rPr lang="en-GB" sz="1200" dirty="0">
                <a:latin typeface="Arial" panose="020B0604020202020204" pitchFamily="34" charset="0"/>
                <a:cs typeface="Arial" panose="020B0604020202020204" pitchFamily="34" charset="0"/>
              </a:rPr>
              <a:t>450</a:t>
            </a:r>
            <a:r>
              <a:rPr lang="en-GB" sz="1200" baseline="30000" dirty="0">
                <a:latin typeface="Arial" panose="020B0604020202020204" pitchFamily="34" charset="0"/>
                <a:cs typeface="Arial" panose="020B0604020202020204" pitchFamily="34" charset="0"/>
              </a:rPr>
              <a:t>o</a:t>
            </a:r>
            <a:r>
              <a:rPr lang="en-GB" sz="1200" dirty="0">
                <a:latin typeface="Arial" panose="020B0604020202020204" pitchFamily="34" charset="0"/>
                <a:cs typeface="Arial" panose="020B0604020202020204" pitchFamily="34" charset="0"/>
              </a:rPr>
              <a:t>C Temp</a:t>
            </a:r>
          </a:p>
          <a:p>
            <a:pPr marL="171450" indent="-171450">
              <a:lnSpc>
                <a:spcPct val="9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Iron Catalyst</a:t>
            </a:r>
          </a:p>
          <a:p>
            <a:pPr>
              <a:lnSpc>
                <a:spcPct val="90000"/>
              </a:lnSpc>
            </a:pPr>
            <a:endParaRPr lang="en-GB" sz="1200" b="1" dirty="0">
              <a:solidFill>
                <a:srgbClr val="92D050"/>
              </a:solidFill>
              <a:latin typeface="Arial" panose="020B0604020202020204" pitchFamily="34" charset="0"/>
              <a:cs typeface="Arial" panose="020B0604020202020204" pitchFamily="34" charset="0"/>
            </a:endParaRPr>
          </a:p>
          <a:p>
            <a:pPr>
              <a:lnSpc>
                <a:spcPct val="90000"/>
              </a:lnSpc>
            </a:pPr>
            <a:r>
              <a:rPr lang="en-GB" sz="1200" dirty="0">
                <a:latin typeface="Arial" panose="020B0604020202020204" pitchFamily="34" charset="0"/>
                <a:cs typeface="Arial" panose="020B0604020202020204" pitchFamily="34" charset="0"/>
              </a:rPr>
              <a:t>The ammonia is cooled and condensed into liquid and removed so that it doesn’t break back down into hydrogen and nitrogen. </a:t>
            </a:r>
          </a:p>
          <a:p>
            <a:pPr>
              <a:lnSpc>
                <a:spcPct val="90000"/>
              </a:lnSpc>
            </a:pPr>
            <a:r>
              <a:rPr lang="en-GB" sz="1200" dirty="0">
                <a:latin typeface="Arial" panose="020B0604020202020204" pitchFamily="34" charset="0"/>
                <a:cs typeface="Arial" panose="020B0604020202020204" pitchFamily="34" charset="0"/>
              </a:rPr>
              <a:t>Un-reacted hydrogen and nitrogen are recycled</a:t>
            </a:r>
          </a:p>
          <a:p>
            <a:pPr>
              <a:lnSpc>
                <a:spcPct val="90000"/>
              </a:lnSpc>
            </a:pPr>
            <a:endParaRPr lang="en-GB" sz="1200" dirty="0">
              <a:latin typeface="Arial" panose="020B0604020202020204" pitchFamily="34" charset="0"/>
              <a:cs typeface="Arial" panose="020B0604020202020204" pitchFamily="34" charset="0"/>
            </a:endParaRPr>
          </a:p>
          <a:p>
            <a:pPr algn="l"/>
            <a:r>
              <a:rPr lang="en-GB" sz="1200" dirty="0">
                <a:latin typeface="Arial" panose="020B0604020202020204" pitchFamily="34" charset="0"/>
                <a:cs typeface="Arial" panose="020B0604020202020204" pitchFamily="34" charset="0"/>
              </a:rPr>
              <a:t>The forwards reaction is </a:t>
            </a:r>
            <a:r>
              <a:rPr lang="en-GB" sz="1200" b="1" dirty="0">
                <a:solidFill>
                  <a:srgbClr val="92D050"/>
                </a:solidFill>
                <a:latin typeface="Arial" panose="020B0604020202020204" pitchFamily="34" charset="0"/>
                <a:cs typeface="Arial" panose="020B0604020202020204" pitchFamily="34" charset="0"/>
              </a:rPr>
              <a:t>exothermic</a:t>
            </a:r>
            <a:r>
              <a:rPr lang="en-GB" sz="1200" dirty="0">
                <a:latin typeface="Arial" panose="020B0604020202020204" pitchFamily="34" charset="0"/>
                <a:cs typeface="Arial" panose="020B0604020202020204" pitchFamily="34" charset="0"/>
              </a:rPr>
              <a:t>, so if </a:t>
            </a:r>
            <a:r>
              <a:rPr lang="en-GB" sz="1200" b="0" i="0" dirty="0">
                <a:solidFill>
                  <a:srgbClr val="231F20"/>
                </a:solidFill>
                <a:effectLst/>
                <a:latin typeface="Arial" panose="020B0604020202020204" pitchFamily="34" charset="0"/>
                <a:cs typeface="Arial" panose="020B0604020202020204" pitchFamily="34" charset="0"/>
              </a:rPr>
              <a:t>the temperature is increased, the </a:t>
            </a:r>
            <a:r>
              <a:rPr lang="en-GB" sz="1200" b="1" i="0" dirty="0">
                <a:solidFill>
                  <a:srgbClr val="92D050"/>
                </a:solidFill>
                <a:effectLst/>
                <a:latin typeface="Arial" panose="020B0604020202020204" pitchFamily="34" charset="0"/>
                <a:cs typeface="Arial" panose="020B0604020202020204" pitchFamily="34" charset="0"/>
              </a:rPr>
              <a:t>equilibrium position</a:t>
            </a:r>
            <a:r>
              <a:rPr lang="en-GB" sz="1200" b="0" i="0" dirty="0">
                <a:solidFill>
                  <a:srgbClr val="92D050"/>
                </a:solidFill>
                <a:effectLst/>
                <a:latin typeface="Arial" panose="020B0604020202020204" pitchFamily="34" charset="0"/>
                <a:cs typeface="Arial" panose="020B0604020202020204" pitchFamily="34" charset="0"/>
              </a:rPr>
              <a:t> </a:t>
            </a:r>
            <a:r>
              <a:rPr lang="en-GB" sz="1200" b="0" i="0" dirty="0">
                <a:solidFill>
                  <a:srgbClr val="231F20"/>
                </a:solidFill>
                <a:effectLst/>
                <a:latin typeface="Arial" panose="020B0604020202020204" pitchFamily="34" charset="0"/>
                <a:cs typeface="Arial" panose="020B0604020202020204" pitchFamily="34" charset="0"/>
              </a:rPr>
              <a:t>moves in the direction of the </a:t>
            </a:r>
            <a:r>
              <a:rPr lang="en-GB" sz="1200" b="1" i="0" dirty="0">
                <a:solidFill>
                  <a:srgbClr val="92D050"/>
                </a:solidFill>
                <a:effectLst/>
                <a:latin typeface="Arial" panose="020B0604020202020204" pitchFamily="34" charset="0"/>
                <a:cs typeface="Arial" panose="020B0604020202020204" pitchFamily="34" charset="0"/>
              </a:rPr>
              <a:t>endothermic</a:t>
            </a:r>
            <a:r>
              <a:rPr lang="en-GB" sz="1200" b="0" i="0" dirty="0">
                <a:solidFill>
                  <a:srgbClr val="231F20"/>
                </a:solidFill>
                <a:effectLst/>
                <a:latin typeface="Arial" panose="020B0604020202020204" pitchFamily="34" charset="0"/>
                <a:cs typeface="Arial" panose="020B0604020202020204" pitchFamily="34" charset="0"/>
              </a:rPr>
              <a:t> reaction. This means it moves to the left in the Haber process. The rate of reaction is low at low temperatures. So a compromise temperature of 450 °C is chosen. This is:</a:t>
            </a:r>
          </a:p>
          <a:p>
            <a:pPr algn="l">
              <a:buFont typeface="Arial" panose="020B0604020202020204" pitchFamily="34" charset="0"/>
              <a:buChar char="•"/>
            </a:pPr>
            <a:r>
              <a:rPr lang="en-GB" sz="1200" b="0" i="0" dirty="0">
                <a:solidFill>
                  <a:srgbClr val="231F20"/>
                </a:solidFill>
                <a:effectLst/>
                <a:latin typeface="Arial" panose="020B0604020202020204" pitchFamily="34" charset="0"/>
                <a:cs typeface="Arial" panose="020B0604020202020204" pitchFamily="34" charset="0"/>
              </a:rPr>
              <a:t>low enough to achieve an acceptable yield</a:t>
            </a:r>
          </a:p>
          <a:p>
            <a:pPr algn="l">
              <a:buFont typeface="Arial" panose="020B0604020202020204" pitchFamily="34" charset="0"/>
              <a:buChar char="•"/>
            </a:pPr>
            <a:r>
              <a:rPr lang="en-GB" sz="1200" b="0" i="0" dirty="0">
                <a:solidFill>
                  <a:srgbClr val="231F20"/>
                </a:solidFill>
                <a:effectLst/>
                <a:latin typeface="Arial" panose="020B0604020202020204" pitchFamily="34" charset="0"/>
                <a:cs typeface="Arial" panose="020B0604020202020204" pitchFamily="34" charset="0"/>
              </a:rPr>
              <a:t>high enough to do this in an acceptable time</a:t>
            </a:r>
          </a:p>
          <a:p>
            <a:pPr>
              <a:lnSpc>
                <a:spcPct val="90000"/>
              </a:lnSpc>
            </a:pPr>
            <a:endParaRPr lang="en-GB" sz="1200" dirty="0">
              <a:latin typeface="Arial" panose="020B0604020202020204" pitchFamily="34" charset="0"/>
              <a:cs typeface="Arial" panose="020B0604020202020204" pitchFamily="34" charset="0"/>
            </a:endParaRPr>
          </a:p>
          <a:p>
            <a:pPr>
              <a:lnSpc>
                <a:spcPct val="90000"/>
              </a:lnSpc>
            </a:pPr>
            <a:endParaRPr lang="en-GB" sz="1200" dirty="0">
              <a:latin typeface="Arial" panose="020B0604020202020204" pitchFamily="34" charset="0"/>
              <a:cs typeface="Arial" panose="020B0604020202020204" pitchFamily="34" charset="0"/>
            </a:endParaRPr>
          </a:p>
          <a:p>
            <a:pPr algn="l"/>
            <a:r>
              <a:rPr lang="en-GB" sz="1200" b="0" i="0" dirty="0">
                <a:solidFill>
                  <a:srgbClr val="231F20"/>
                </a:solidFill>
                <a:effectLst/>
                <a:latin typeface="Arial" panose="020B0604020202020204" pitchFamily="34" charset="0"/>
                <a:cs typeface="Arial" panose="020B0604020202020204" pitchFamily="34" charset="0"/>
              </a:rPr>
              <a:t>If the </a:t>
            </a:r>
            <a:r>
              <a:rPr lang="en-GB" sz="1200" b="1" i="0" dirty="0">
                <a:solidFill>
                  <a:srgbClr val="92D050"/>
                </a:solidFill>
                <a:effectLst/>
                <a:latin typeface="Arial" panose="020B0604020202020204" pitchFamily="34" charset="0"/>
                <a:cs typeface="Arial" panose="020B0604020202020204" pitchFamily="34" charset="0"/>
              </a:rPr>
              <a:t>pressure</a:t>
            </a:r>
            <a:r>
              <a:rPr lang="en-GB" sz="1200" b="0" i="0" dirty="0">
                <a:solidFill>
                  <a:srgbClr val="231F20"/>
                </a:solidFill>
                <a:effectLst/>
                <a:latin typeface="Arial" panose="020B0604020202020204" pitchFamily="34" charset="0"/>
                <a:cs typeface="Arial" panose="020B0604020202020204" pitchFamily="34" charset="0"/>
              </a:rPr>
              <a:t> is increased, the equilibrium position moves in the direction of the fewest</a:t>
            </a:r>
            <a:r>
              <a:rPr lang="en-GB" sz="1200" b="0" i="0" dirty="0">
                <a:solidFill>
                  <a:srgbClr val="92D050"/>
                </a:solidFill>
                <a:effectLst/>
                <a:latin typeface="Arial" panose="020B0604020202020204" pitchFamily="34" charset="0"/>
                <a:cs typeface="Arial" panose="020B0604020202020204" pitchFamily="34" charset="0"/>
              </a:rPr>
              <a:t> </a:t>
            </a:r>
            <a:r>
              <a:rPr lang="en-GB" sz="1200" b="1" i="0" dirty="0">
                <a:solidFill>
                  <a:srgbClr val="92D050"/>
                </a:solidFill>
                <a:effectLst/>
                <a:latin typeface="Arial" panose="020B0604020202020204" pitchFamily="34" charset="0"/>
                <a:cs typeface="Arial" panose="020B0604020202020204" pitchFamily="34" charset="0"/>
              </a:rPr>
              <a:t>molecules</a:t>
            </a:r>
            <a:r>
              <a:rPr lang="en-GB" sz="1200" b="0" i="0" dirty="0">
                <a:solidFill>
                  <a:srgbClr val="92D050"/>
                </a:solidFill>
                <a:effectLst/>
                <a:latin typeface="Arial" panose="020B0604020202020204" pitchFamily="34" charset="0"/>
                <a:cs typeface="Arial" panose="020B0604020202020204" pitchFamily="34" charset="0"/>
              </a:rPr>
              <a:t> </a:t>
            </a:r>
            <a:r>
              <a:rPr lang="en-GB" sz="1200" b="0" i="0" dirty="0">
                <a:solidFill>
                  <a:srgbClr val="231F20"/>
                </a:solidFill>
                <a:effectLst/>
                <a:latin typeface="Arial" panose="020B0604020202020204" pitchFamily="34" charset="0"/>
                <a:cs typeface="Arial" panose="020B0604020202020204" pitchFamily="34" charset="0"/>
              </a:rPr>
              <a:t>of gas. This means it moves to the right in the Haber process. It is expensive to achieve very high pressures. Stronger equipment is needed, and more energy is needed to compress the gases. So a compromise pressure of </a:t>
            </a:r>
            <a:r>
              <a:rPr lang="en-GB" sz="1200" b="1" i="0" dirty="0">
                <a:solidFill>
                  <a:srgbClr val="92D050"/>
                </a:solidFill>
                <a:effectLst/>
                <a:latin typeface="Arial" panose="020B0604020202020204" pitchFamily="34" charset="0"/>
                <a:cs typeface="Arial" panose="020B0604020202020204" pitchFamily="34" charset="0"/>
              </a:rPr>
              <a:t>200 atmospheres </a:t>
            </a:r>
            <a:r>
              <a:rPr lang="en-GB" sz="1200" b="0" i="0" dirty="0">
                <a:solidFill>
                  <a:srgbClr val="231F20"/>
                </a:solidFill>
                <a:effectLst/>
                <a:latin typeface="Arial" panose="020B0604020202020204" pitchFamily="34" charset="0"/>
                <a:cs typeface="Arial" panose="020B0604020202020204" pitchFamily="34" charset="0"/>
              </a:rPr>
              <a:t>is chosen. This is:</a:t>
            </a:r>
          </a:p>
          <a:p>
            <a:pPr algn="l">
              <a:buFont typeface="Arial" panose="020B0604020202020204" pitchFamily="34" charset="0"/>
              <a:buChar char="•"/>
            </a:pPr>
            <a:r>
              <a:rPr lang="en-GB" sz="1200" b="0" i="0" dirty="0">
                <a:solidFill>
                  <a:srgbClr val="231F20"/>
                </a:solidFill>
                <a:effectLst/>
                <a:latin typeface="Arial" panose="020B0604020202020204" pitchFamily="34" charset="0"/>
                <a:cs typeface="Arial" panose="020B0604020202020204" pitchFamily="34" charset="0"/>
              </a:rPr>
              <a:t>low enough to keep costs down</a:t>
            </a:r>
          </a:p>
          <a:p>
            <a:pPr algn="l">
              <a:buFont typeface="Arial" panose="020B0604020202020204" pitchFamily="34" charset="0"/>
              <a:buChar char="•"/>
            </a:pPr>
            <a:r>
              <a:rPr lang="en-GB" sz="1200" b="0" i="0" dirty="0">
                <a:solidFill>
                  <a:srgbClr val="231F20"/>
                </a:solidFill>
                <a:effectLst/>
                <a:latin typeface="Arial" panose="020B0604020202020204" pitchFamily="34" charset="0"/>
                <a:cs typeface="Arial" panose="020B0604020202020204" pitchFamily="34" charset="0"/>
              </a:rPr>
              <a:t>high enough to achieve an acceptable yield</a:t>
            </a:r>
            <a:endParaRPr lang="en-GB"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C286061-8BCB-5E42-9A4A-CDA46EE2067B}"/>
              </a:ext>
            </a:extLst>
          </p:cNvPr>
          <p:cNvPicPr>
            <a:picLocks noChangeAspect="1"/>
          </p:cNvPicPr>
          <p:nvPr/>
        </p:nvPicPr>
        <p:blipFill>
          <a:blip r:embed="rId2"/>
          <a:stretch>
            <a:fillRect/>
          </a:stretch>
        </p:blipFill>
        <p:spPr>
          <a:xfrm flipV="1">
            <a:off x="2521236" y="1480863"/>
            <a:ext cx="201446" cy="157843"/>
          </a:xfrm>
          <a:prstGeom prst="rect">
            <a:avLst/>
          </a:prstGeom>
        </p:spPr>
      </p:pic>
      <p:cxnSp>
        <p:nvCxnSpPr>
          <p:cNvPr id="21" name="Straight Connector 20">
            <a:extLst>
              <a:ext uri="{FF2B5EF4-FFF2-40B4-BE49-F238E27FC236}">
                <a16:creationId xmlns:a16="http://schemas.microsoft.com/office/drawing/2014/main" id="{18847B33-1F22-1B4B-94A3-ACA81DF2F02D}"/>
              </a:ext>
            </a:extLst>
          </p:cNvPr>
          <p:cNvCxnSpPr>
            <a:cxnSpLocks/>
          </p:cNvCxnSpPr>
          <p:nvPr/>
        </p:nvCxnSpPr>
        <p:spPr>
          <a:xfrm>
            <a:off x="3136977" y="273841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FD1CD61-3353-41DB-B45E-36AF9388A80D}"/>
              </a:ext>
            </a:extLst>
          </p:cNvPr>
          <p:cNvSpPr txBox="1"/>
          <p:nvPr/>
        </p:nvSpPr>
        <p:spPr>
          <a:xfrm>
            <a:off x="51564" y="85584"/>
            <a:ext cx="9040872" cy="335619"/>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1500" b="1" dirty="0">
                <a:latin typeface="Arial" panose="020B0604020202020204" pitchFamily="34" charset="0"/>
                <a:cs typeface="Arial" panose="020B0604020202020204" pitchFamily="34" charset="0"/>
              </a:rPr>
              <a:t>Using Earth’s Resources (SEPARATE CHEMISTRY ONLY) </a:t>
            </a:r>
          </a:p>
        </p:txBody>
      </p:sp>
      <p:pic>
        <p:nvPicPr>
          <p:cNvPr id="2050" name="Picture 2" descr="Haber Bosch Process: Definition, Equation &amp; Environmental Effects">
            <a:extLst>
              <a:ext uri="{FF2B5EF4-FFF2-40B4-BE49-F238E27FC236}">
                <a16:creationId xmlns:a16="http://schemas.microsoft.com/office/drawing/2014/main" id="{5189751E-CB40-4DB7-BA24-DA5FCA4F7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864" y="568081"/>
            <a:ext cx="4239058" cy="28275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8DDC4E6-1B64-4FDC-BC4C-B16DC502BA89}"/>
              </a:ext>
            </a:extLst>
          </p:cNvPr>
          <p:cNvPicPr>
            <a:picLocks noChangeAspect="1"/>
          </p:cNvPicPr>
          <p:nvPr/>
        </p:nvPicPr>
        <p:blipFill>
          <a:blip r:embed="rId4"/>
          <a:stretch>
            <a:fillRect/>
          </a:stretch>
        </p:blipFill>
        <p:spPr>
          <a:xfrm>
            <a:off x="4793864" y="3739102"/>
            <a:ext cx="4057303" cy="2860919"/>
          </a:xfrm>
          <a:prstGeom prst="rect">
            <a:avLst/>
          </a:prstGeom>
        </p:spPr>
      </p:pic>
    </p:spTree>
    <p:extLst>
      <p:ext uri="{BB962C8B-B14F-4D97-AF65-F5344CB8AC3E}">
        <p14:creationId xmlns:p14="http://schemas.microsoft.com/office/powerpoint/2010/main" val="422011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41EB8E-324A-4474-8BC2-032F9AB01AE1}"/>
              </a:ext>
            </a:extLst>
          </p:cNvPr>
          <p:cNvSpPr/>
          <p:nvPr/>
        </p:nvSpPr>
        <p:spPr>
          <a:xfrm>
            <a:off x="51564" y="497345"/>
            <a:ext cx="4333522" cy="4339650"/>
          </a:xfrm>
          <a:prstGeom prst="rect">
            <a:avLst/>
          </a:prstGeom>
          <a:ln w="19050">
            <a:solidFill>
              <a:srgbClr val="FF40FF"/>
            </a:solidFill>
          </a:ln>
        </p:spPr>
        <p:txBody>
          <a:bodyPr wrap="square">
            <a:spAutoFit/>
          </a:bodyPr>
          <a:lstStyle/>
          <a:p>
            <a:r>
              <a:rPr lang="en-GB" sz="1200" b="1" dirty="0">
                <a:solidFill>
                  <a:srgbClr val="FF40FF"/>
                </a:solidFill>
                <a:latin typeface="Arial" panose="020B0604020202020204" pitchFamily="34" charset="0"/>
                <a:ea typeface="Calibri" panose="020F0502020204030204" pitchFamily="34" charset="0"/>
                <a:cs typeface="Arial" panose="020B0604020202020204" pitchFamily="34" charset="0"/>
              </a:rPr>
              <a:t>Fertilisers</a:t>
            </a:r>
          </a:p>
          <a:p>
            <a:pPr algn="l"/>
            <a:r>
              <a:rPr lang="en-GB" sz="1200" b="0" i="0" dirty="0">
                <a:solidFill>
                  <a:srgbClr val="231F20"/>
                </a:solidFill>
                <a:effectLst/>
                <a:latin typeface="Arial" panose="020B0604020202020204" pitchFamily="34" charset="0"/>
                <a:cs typeface="Arial" panose="020B0604020202020204" pitchFamily="34" charset="0"/>
              </a:rPr>
              <a:t>Fertilisers are </a:t>
            </a:r>
            <a:r>
              <a:rPr lang="en-GB" sz="1200" b="1" i="0" dirty="0">
                <a:solidFill>
                  <a:srgbClr val="FF40FF"/>
                </a:solidFill>
                <a:effectLst/>
                <a:latin typeface="Arial" panose="020B0604020202020204" pitchFamily="34" charset="0"/>
                <a:cs typeface="Arial" panose="020B0604020202020204" pitchFamily="34" charset="0"/>
              </a:rPr>
              <a:t>formulations</a:t>
            </a:r>
            <a:r>
              <a:rPr lang="en-GB" sz="1200" b="0" i="0" dirty="0">
                <a:solidFill>
                  <a:srgbClr val="231F20"/>
                </a:solidFill>
                <a:effectLst/>
                <a:latin typeface="Arial" panose="020B0604020202020204" pitchFamily="34" charset="0"/>
                <a:cs typeface="Arial" panose="020B0604020202020204" pitchFamily="34" charset="0"/>
              </a:rPr>
              <a:t> which may contain nitrogen, phosphorus and potassium </a:t>
            </a:r>
            <a:r>
              <a:rPr lang="en-GB" sz="1200" b="1" i="0" dirty="0">
                <a:solidFill>
                  <a:srgbClr val="FF40FF"/>
                </a:solidFill>
                <a:effectLst/>
                <a:latin typeface="Arial" panose="020B0604020202020204" pitchFamily="34" charset="0"/>
                <a:cs typeface="Arial" panose="020B0604020202020204" pitchFamily="34" charset="0"/>
              </a:rPr>
              <a:t>compounds</a:t>
            </a:r>
            <a:r>
              <a:rPr lang="en-GB" sz="1200" b="0" i="0" dirty="0">
                <a:solidFill>
                  <a:srgbClr val="231F20"/>
                </a:solidFill>
                <a:effectLst/>
                <a:latin typeface="Arial" panose="020B0604020202020204" pitchFamily="34" charset="0"/>
                <a:cs typeface="Arial" panose="020B0604020202020204" pitchFamily="34" charset="0"/>
              </a:rPr>
              <a:t> to promote plant growth. Fertilisers that supply all three </a:t>
            </a:r>
            <a:r>
              <a:rPr lang="en-GB" sz="1200" b="1" i="0" dirty="0">
                <a:solidFill>
                  <a:srgbClr val="FF40FF"/>
                </a:solidFill>
                <a:effectLst/>
                <a:latin typeface="Arial" panose="020B0604020202020204" pitchFamily="34" charset="0"/>
                <a:cs typeface="Arial" panose="020B0604020202020204" pitchFamily="34" charset="0"/>
              </a:rPr>
              <a:t>elements</a:t>
            </a:r>
            <a:r>
              <a:rPr lang="en-GB" sz="1200" b="0" i="0" dirty="0">
                <a:solidFill>
                  <a:srgbClr val="231F20"/>
                </a:solidFill>
                <a:effectLst/>
                <a:latin typeface="Arial" panose="020B0604020202020204" pitchFamily="34" charset="0"/>
                <a:cs typeface="Arial" panose="020B0604020202020204" pitchFamily="34" charset="0"/>
              </a:rPr>
              <a:t> are often called </a:t>
            </a:r>
            <a:r>
              <a:rPr lang="en-GB" sz="1200" b="1" i="0" dirty="0">
                <a:solidFill>
                  <a:srgbClr val="FF40FF"/>
                </a:solidFill>
                <a:effectLst/>
                <a:latin typeface="Arial" panose="020B0604020202020204" pitchFamily="34" charset="0"/>
                <a:cs typeface="Arial" panose="020B0604020202020204" pitchFamily="34" charset="0"/>
              </a:rPr>
              <a:t>NPK fertilisers</a:t>
            </a:r>
            <a:r>
              <a:rPr lang="en-GB" sz="1200" b="0" i="0" dirty="0">
                <a:solidFill>
                  <a:srgbClr val="231F20"/>
                </a:solidFill>
                <a:effectLst/>
                <a:latin typeface="Arial" panose="020B0604020202020204" pitchFamily="34" charset="0"/>
                <a:cs typeface="Arial" panose="020B0604020202020204" pitchFamily="34" charset="0"/>
              </a:rPr>
              <a:t>, after the chemical symbols for these three elements.</a:t>
            </a:r>
          </a:p>
          <a:p>
            <a:pPr algn="l"/>
            <a:r>
              <a:rPr lang="en-GB" sz="1200" b="0" i="0" dirty="0">
                <a:solidFill>
                  <a:srgbClr val="231F20"/>
                </a:solidFill>
                <a:effectLst/>
                <a:latin typeface="Arial" panose="020B0604020202020204" pitchFamily="34" charset="0"/>
                <a:cs typeface="Arial" panose="020B0604020202020204" pitchFamily="34" charset="0"/>
              </a:rPr>
              <a:t>Fertiliser compounds must be </a:t>
            </a:r>
            <a:r>
              <a:rPr lang="en-GB" sz="1200" b="1" i="0" dirty="0">
                <a:solidFill>
                  <a:srgbClr val="FF40FF"/>
                </a:solidFill>
                <a:effectLst/>
                <a:latin typeface="Arial" panose="020B0604020202020204" pitchFamily="34" charset="0"/>
                <a:cs typeface="Arial" panose="020B0604020202020204" pitchFamily="34" charset="0"/>
              </a:rPr>
              <a:t>soluble</a:t>
            </a:r>
            <a:r>
              <a:rPr lang="en-GB" sz="1200" b="0" i="0" dirty="0">
                <a:solidFill>
                  <a:srgbClr val="231F20"/>
                </a:solidFill>
                <a:effectLst/>
                <a:latin typeface="Arial" panose="020B0604020202020204" pitchFamily="34" charset="0"/>
                <a:cs typeface="Arial" panose="020B0604020202020204" pitchFamily="34" charset="0"/>
              </a:rPr>
              <a:t> in water so they can be absorbed by the root hair cells:</a:t>
            </a:r>
          </a:p>
          <a:p>
            <a:pPr algn="l"/>
            <a:endParaRPr lang="en-GB" sz="1200" dirty="0">
              <a:solidFill>
                <a:srgbClr val="231F20"/>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200" b="1" i="0" dirty="0">
                <a:solidFill>
                  <a:srgbClr val="FF40FF"/>
                </a:solidFill>
                <a:effectLst/>
                <a:latin typeface="Arial" panose="020B0604020202020204" pitchFamily="34" charset="0"/>
              </a:rPr>
              <a:t>Ammonium nitrate </a:t>
            </a:r>
            <a:r>
              <a:rPr lang="en-GB" sz="1200" b="0" i="0" dirty="0">
                <a:effectLst/>
                <a:latin typeface="Arial" panose="020B0604020202020204" pitchFamily="34" charset="0"/>
              </a:rPr>
              <a:t>- NH₄NO₃ - and </a:t>
            </a:r>
            <a:r>
              <a:rPr lang="en-GB" sz="1200" b="1" i="0" dirty="0">
                <a:solidFill>
                  <a:srgbClr val="00B050"/>
                </a:solidFill>
                <a:effectLst/>
                <a:latin typeface="Arial" panose="020B0604020202020204" pitchFamily="34" charset="0"/>
              </a:rPr>
              <a:t>ammonium </a:t>
            </a:r>
            <a:r>
              <a:rPr lang="en-GB" sz="1200" b="1" i="0" dirty="0" err="1">
                <a:solidFill>
                  <a:srgbClr val="00B050"/>
                </a:solidFill>
                <a:effectLst/>
                <a:latin typeface="Arial" panose="020B0604020202020204" pitchFamily="34" charset="0"/>
              </a:rPr>
              <a:t>sulfate</a:t>
            </a:r>
            <a:r>
              <a:rPr lang="en-GB" sz="1200" b="1" i="0" dirty="0">
                <a:solidFill>
                  <a:srgbClr val="00B050"/>
                </a:solidFill>
                <a:effectLst/>
                <a:latin typeface="Arial" panose="020B0604020202020204" pitchFamily="34" charset="0"/>
              </a:rPr>
              <a:t> </a:t>
            </a:r>
            <a:r>
              <a:rPr lang="en-GB" sz="1200" b="0" i="0" dirty="0">
                <a:effectLst/>
                <a:latin typeface="Arial" panose="020B0604020202020204" pitchFamily="34" charset="0"/>
              </a:rPr>
              <a:t>- (NH₄)₂SO₄ - are examples of fertilisers that contain the essential element nitrogen.</a:t>
            </a:r>
          </a:p>
          <a:p>
            <a:pPr marL="171450" indent="-171450">
              <a:buFont typeface="Arial" panose="020B0604020202020204" pitchFamily="34" charset="0"/>
              <a:buChar char="•"/>
            </a:pPr>
            <a:r>
              <a:rPr lang="en-GB" sz="1200" b="1" i="0" dirty="0">
                <a:solidFill>
                  <a:srgbClr val="FFC000"/>
                </a:solidFill>
                <a:effectLst/>
                <a:latin typeface="Arial" panose="020B0604020202020204" pitchFamily="34" charset="0"/>
              </a:rPr>
              <a:t>Ammonium phosphate </a:t>
            </a:r>
            <a:r>
              <a:rPr lang="en-GB" sz="1200" b="0" i="0" dirty="0">
                <a:effectLst/>
                <a:latin typeface="Arial" panose="020B0604020202020204" pitchFamily="34" charset="0"/>
              </a:rPr>
              <a:t>- (NH₄)₃PO₄ - contains the elements nitrogen and phosphorus</a:t>
            </a:r>
          </a:p>
          <a:p>
            <a:pPr marL="171450" indent="-171450">
              <a:buFont typeface="Arial" panose="020B0604020202020204" pitchFamily="34" charset="0"/>
              <a:buChar char="•"/>
            </a:pPr>
            <a:r>
              <a:rPr lang="en-GB" sz="1200" b="1" i="0" dirty="0">
                <a:solidFill>
                  <a:srgbClr val="FF0000"/>
                </a:solidFill>
                <a:effectLst/>
                <a:latin typeface="Arial" panose="020B0604020202020204" pitchFamily="34" charset="0"/>
              </a:rPr>
              <a:t>Potassium nitrate </a:t>
            </a:r>
            <a:r>
              <a:rPr lang="en-GB" sz="1200" b="0" i="0" dirty="0">
                <a:effectLst/>
                <a:latin typeface="Arial" panose="020B0604020202020204" pitchFamily="34" charset="0"/>
              </a:rPr>
              <a:t>- KNO₃ - contains the elements potassium and nitrogen.</a:t>
            </a:r>
            <a:endParaRPr lang="en-GB" sz="1200" b="1" i="0" dirty="0">
              <a:solidFill>
                <a:srgbClr val="FF40FF"/>
              </a:solidFill>
              <a:effectLst/>
              <a:latin typeface="Arial" panose="020B0604020202020204" pitchFamily="34" charset="0"/>
              <a:cs typeface="Arial" panose="020B0604020202020204" pitchFamily="34" charset="0"/>
            </a:endParaRPr>
          </a:p>
          <a:p>
            <a:endParaRPr lang="en-GB" sz="1200" b="1" dirty="0">
              <a:solidFill>
                <a:srgbClr val="FF40FF"/>
              </a:solidFill>
              <a:latin typeface="Arial" panose="020B0604020202020204" pitchFamily="34" charset="0"/>
              <a:ea typeface="Calibri" panose="020F0502020204030204" pitchFamily="34" charset="0"/>
              <a:cs typeface="Arial" panose="020B0604020202020204" pitchFamily="34" charset="0"/>
            </a:endParaRPr>
          </a:p>
          <a:p>
            <a:r>
              <a:rPr lang="en-GB" sz="1200" b="1" dirty="0">
                <a:solidFill>
                  <a:srgbClr val="FF0000"/>
                </a:solidFill>
                <a:latin typeface="Arial" panose="020B0604020202020204" pitchFamily="34" charset="0"/>
                <a:ea typeface="Calibri" panose="020F0502020204030204" pitchFamily="34" charset="0"/>
                <a:cs typeface="Arial" panose="020B0604020202020204" pitchFamily="34" charset="0"/>
              </a:rPr>
              <a:t>Potassium salts </a:t>
            </a:r>
            <a:r>
              <a:rPr lang="en-GB" sz="1200" dirty="0">
                <a:latin typeface="Arial" panose="020B0604020202020204" pitchFamily="34" charset="0"/>
                <a:ea typeface="Calibri" panose="020F0502020204030204" pitchFamily="34" charset="0"/>
                <a:cs typeface="Arial" panose="020B0604020202020204" pitchFamily="34" charset="0"/>
              </a:rPr>
              <a:t>can be mined from rock, they are already soluble so don’t need treating with acid. </a:t>
            </a:r>
          </a:p>
          <a:p>
            <a:r>
              <a:rPr lang="en-GB" sz="1200" b="1" dirty="0">
                <a:solidFill>
                  <a:srgbClr val="FFC000"/>
                </a:solidFill>
                <a:latin typeface="Arial" panose="020B0604020202020204" pitchFamily="34" charset="0"/>
                <a:ea typeface="Calibri" panose="020F0502020204030204" pitchFamily="34" charset="0"/>
                <a:cs typeface="Arial" panose="020B0604020202020204" pitchFamily="34" charset="0"/>
              </a:rPr>
              <a:t>phosphate rock </a:t>
            </a:r>
            <a:r>
              <a:rPr lang="en-GB" sz="1200" dirty="0">
                <a:latin typeface="Arial" panose="020B0604020202020204" pitchFamily="34" charset="0"/>
                <a:ea typeface="Calibri" panose="020F0502020204030204" pitchFamily="34" charset="0"/>
                <a:cs typeface="Arial" panose="020B0604020202020204" pitchFamily="34" charset="0"/>
              </a:rPr>
              <a:t>are also obtained by mining, but phosphate rock cannot be used directly as a fertiliser. Phosphate rock is treated with nitric acid or sulfuric acid to produce soluble salts that can be used as fertilisers (see the table)</a:t>
            </a:r>
            <a:endParaRPr lang="en-US"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5F91D4E-BF41-44AA-818F-0E2F6BA887AF}"/>
              </a:ext>
            </a:extLst>
          </p:cNvPr>
          <p:cNvSpPr txBox="1"/>
          <p:nvPr/>
        </p:nvSpPr>
        <p:spPr>
          <a:xfrm>
            <a:off x="51564" y="85584"/>
            <a:ext cx="9040872" cy="335619"/>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1500" b="1" dirty="0">
                <a:latin typeface="Arial" panose="020B0604020202020204" pitchFamily="34" charset="0"/>
                <a:cs typeface="Arial" panose="020B0604020202020204" pitchFamily="34" charset="0"/>
              </a:rPr>
              <a:t>Using Earth’s Resources (SEPARATE CHEMISTRY ONLY) </a:t>
            </a:r>
          </a:p>
        </p:txBody>
      </p:sp>
      <p:graphicFrame>
        <p:nvGraphicFramePr>
          <p:cNvPr id="7" name="Table 6">
            <a:extLst>
              <a:ext uri="{FF2B5EF4-FFF2-40B4-BE49-F238E27FC236}">
                <a16:creationId xmlns:a16="http://schemas.microsoft.com/office/drawing/2014/main" id="{CFABE027-5CD1-4C97-8991-1F8F08D61A53}"/>
              </a:ext>
            </a:extLst>
          </p:cNvPr>
          <p:cNvGraphicFramePr>
            <a:graphicFrameLocks noGrp="1"/>
          </p:cNvGraphicFramePr>
          <p:nvPr>
            <p:extLst>
              <p:ext uri="{D42A27DB-BD31-4B8C-83A1-F6EECF244321}">
                <p14:modId xmlns:p14="http://schemas.microsoft.com/office/powerpoint/2010/main" val="3343171550"/>
              </p:ext>
            </p:extLst>
          </p:nvPr>
        </p:nvGraphicFramePr>
        <p:xfrm>
          <a:off x="46473" y="4913137"/>
          <a:ext cx="4333523" cy="1967196"/>
        </p:xfrm>
        <a:graphic>
          <a:graphicData uri="http://schemas.openxmlformats.org/drawingml/2006/table">
            <a:tbl>
              <a:tblPr>
                <a:tableStyleId>{5940675A-B579-460E-94D1-54222C63F5DA}</a:tableStyleId>
              </a:tblPr>
              <a:tblGrid>
                <a:gridCol w="1577780">
                  <a:extLst>
                    <a:ext uri="{9D8B030D-6E8A-4147-A177-3AD203B41FA5}">
                      <a16:colId xmlns:a16="http://schemas.microsoft.com/office/drawing/2014/main" val="682835247"/>
                    </a:ext>
                  </a:extLst>
                </a:gridCol>
                <a:gridCol w="2755743">
                  <a:extLst>
                    <a:ext uri="{9D8B030D-6E8A-4147-A177-3AD203B41FA5}">
                      <a16:colId xmlns:a16="http://schemas.microsoft.com/office/drawing/2014/main" val="4290905311"/>
                    </a:ext>
                  </a:extLst>
                </a:gridCol>
              </a:tblGrid>
              <a:tr h="262465">
                <a:tc>
                  <a:txBody>
                    <a:bodyPr/>
                    <a:lstStyle/>
                    <a:p>
                      <a:pPr algn="ctr"/>
                      <a:r>
                        <a:rPr lang="en-GB" sz="1200" b="1">
                          <a:solidFill>
                            <a:srgbClr val="231F20"/>
                          </a:solidFill>
                          <a:effectLst/>
                          <a:latin typeface="Arial" panose="020B0604020202020204" pitchFamily="34" charset="0"/>
                          <a:cs typeface="Arial" panose="020B0604020202020204" pitchFamily="34" charset="0"/>
                        </a:rPr>
                        <a:t>Phosphate rock reacts with…</a:t>
                      </a:r>
                    </a:p>
                  </a:txBody>
                  <a:tcPr marL="24067" marR="24067" marT="24067" marB="24067" anchor="ctr"/>
                </a:tc>
                <a:tc>
                  <a:txBody>
                    <a:bodyPr/>
                    <a:lstStyle/>
                    <a:p>
                      <a:pPr algn="ctr"/>
                      <a:r>
                        <a:rPr lang="en-GB" sz="1200" b="1" dirty="0">
                          <a:solidFill>
                            <a:srgbClr val="231F20"/>
                          </a:solidFill>
                          <a:effectLst/>
                          <a:latin typeface="Arial" panose="020B0604020202020204" pitchFamily="34" charset="0"/>
                          <a:cs typeface="Arial" panose="020B0604020202020204" pitchFamily="34" charset="0"/>
                        </a:rPr>
                        <a:t>Compound(s) produced</a:t>
                      </a:r>
                    </a:p>
                  </a:txBody>
                  <a:tcPr marL="24067" marR="24067" marT="24067" marB="24067" anchor="ctr"/>
                </a:tc>
                <a:extLst>
                  <a:ext uri="{0D108BD9-81ED-4DB2-BD59-A6C34878D82A}">
                    <a16:rowId xmlns:a16="http://schemas.microsoft.com/office/drawing/2014/main" val="73584774"/>
                  </a:ext>
                </a:extLst>
              </a:tr>
              <a:tr h="492202">
                <a:tc>
                  <a:txBody>
                    <a:bodyPr/>
                    <a:lstStyle/>
                    <a:p>
                      <a:pPr algn="ctr"/>
                      <a:r>
                        <a:rPr lang="en-GB" sz="1200" dirty="0">
                          <a:solidFill>
                            <a:srgbClr val="231F20"/>
                          </a:solidFill>
                          <a:effectLst/>
                          <a:latin typeface="Arial" panose="020B0604020202020204" pitchFamily="34" charset="0"/>
                          <a:cs typeface="Arial" panose="020B0604020202020204" pitchFamily="34" charset="0"/>
                        </a:rPr>
                        <a:t>Nitric acid</a:t>
                      </a:r>
                    </a:p>
                  </a:txBody>
                  <a:tcPr marL="24067" marR="24067" marT="24067" marB="24067" anchor="ctr"/>
                </a:tc>
                <a:tc>
                  <a:txBody>
                    <a:bodyPr/>
                    <a:lstStyle/>
                    <a:p>
                      <a:pPr algn="ctr"/>
                      <a:r>
                        <a:rPr lang="en-GB" sz="1200" dirty="0">
                          <a:solidFill>
                            <a:srgbClr val="231F20"/>
                          </a:solidFill>
                          <a:effectLst/>
                          <a:latin typeface="Arial" panose="020B0604020202020204" pitchFamily="34" charset="0"/>
                          <a:cs typeface="Arial" panose="020B0604020202020204" pitchFamily="34" charset="0"/>
                        </a:rPr>
                        <a:t>Calcium nitrate and phosphoric acid (which is neutralised with ammonia to make ammonium phosphate)</a:t>
                      </a:r>
                    </a:p>
                  </a:txBody>
                  <a:tcPr marL="24067" marR="24067" marT="24067" marB="24067" anchor="ctr"/>
                </a:tc>
                <a:extLst>
                  <a:ext uri="{0D108BD9-81ED-4DB2-BD59-A6C34878D82A}">
                    <a16:rowId xmlns:a16="http://schemas.microsoft.com/office/drawing/2014/main" val="307599967"/>
                  </a:ext>
                </a:extLst>
              </a:tr>
              <a:tr h="431520">
                <a:tc>
                  <a:txBody>
                    <a:bodyPr/>
                    <a:lstStyle/>
                    <a:p>
                      <a:pPr algn="ctr"/>
                      <a:r>
                        <a:rPr lang="en-GB" sz="1200" dirty="0">
                          <a:solidFill>
                            <a:srgbClr val="231F20"/>
                          </a:solidFill>
                          <a:effectLst/>
                          <a:latin typeface="Arial" panose="020B0604020202020204" pitchFamily="34" charset="0"/>
                          <a:cs typeface="Arial" panose="020B0604020202020204" pitchFamily="34" charset="0"/>
                        </a:rPr>
                        <a:t>Sulfuric acid</a:t>
                      </a:r>
                    </a:p>
                  </a:txBody>
                  <a:tcPr marL="24067" marR="24067" marT="24067" marB="24067" anchor="ctr"/>
                </a:tc>
                <a:tc>
                  <a:txBody>
                    <a:bodyPr/>
                    <a:lstStyle/>
                    <a:p>
                      <a:pPr algn="ctr"/>
                      <a:r>
                        <a:rPr lang="en-GB" sz="1200">
                          <a:solidFill>
                            <a:srgbClr val="231F20"/>
                          </a:solidFill>
                          <a:effectLst/>
                          <a:latin typeface="Arial" panose="020B0604020202020204" pitchFamily="34" charset="0"/>
                          <a:cs typeface="Arial" panose="020B0604020202020204" pitchFamily="34" charset="0"/>
                        </a:rPr>
                        <a:t>Single superphosphate (a mixture of calcium sulfate and calcium phosphate)</a:t>
                      </a:r>
                    </a:p>
                  </a:txBody>
                  <a:tcPr marL="24067" marR="24067" marT="24067" marB="24067" anchor="ctr"/>
                </a:tc>
                <a:extLst>
                  <a:ext uri="{0D108BD9-81ED-4DB2-BD59-A6C34878D82A}">
                    <a16:rowId xmlns:a16="http://schemas.microsoft.com/office/drawing/2014/main" val="3802985515"/>
                  </a:ext>
                </a:extLst>
              </a:tr>
              <a:tr h="525008">
                <a:tc>
                  <a:txBody>
                    <a:bodyPr/>
                    <a:lstStyle/>
                    <a:p>
                      <a:pPr algn="ctr"/>
                      <a:r>
                        <a:rPr lang="en-GB" sz="1200" dirty="0">
                          <a:solidFill>
                            <a:srgbClr val="231F20"/>
                          </a:solidFill>
                          <a:effectLst/>
                          <a:latin typeface="Arial" panose="020B0604020202020204" pitchFamily="34" charset="0"/>
                          <a:cs typeface="Arial" panose="020B0604020202020204" pitchFamily="34" charset="0"/>
                        </a:rPr>
                        <a:t>Phosphoric acid</a:t>
                      </a:r>
                    </a:p>
                  </a:txBody>
                  <a:tcPr marL="24067" marR="24067" marT="24067" marB="24067" anchor="ctr"/>
                </a:tc>
                <a:tc>
                  <a:txBody>
                    <a:bodyPr/>
                    <a:lstStyle/>
                    <a:p>
                      <a:pPr algn="ctr"/>
                      <a:r>
                        <a:rPr lang="en-GB" sz="1200" dirty="0">
                          <a:solidFill>
                            <a:srgbClr val="231F20"/>
                          </a:solidFill>
                          <a:effectLst/>
                          <a:latin typeface="Arial" panose="020B0604020202020204" pitchFamily="34" charset="0"/>
                          <a:cs typeface="Arial" panose="020B0604020202020204" pitchFamily="34" charset="0"/>
                        </a:rPr>
                        <a:t>Triple superphosphate (calcium phosphate)</a:t>
                      </a:r>
                    </a:p>
                  </a:txBody>
                  <a:tcPr marL="24067" marR="24067" marT="24067" marB="24067" anchor="ctr"/>
                </a:tc>
                <a:extLst>
                  <a:ext uri="{0D108BD9-81ED-4DB2-BD59-A6C34878D82A}">
                    <a16:rowId xmlns:a16="http://schemas.microsoft.com/office/drawing/2014/main" val="4187206511"/>
                  </a:ext>
                </a:extLst>
              </a:tr>
            </a:tbl>
          </a:graphicData>
        </a:graphic>
      </p:graphicFrame>
      <p:sp>
        <p:nvSpPr>
          <p:cNvPr id="9" name="TextBox 8">
            <a:extLst>
              <a:ext uri="{FF2B5EF4-FFF2-40B4-BE49-F238E27FC236}">
                <a16:creationId xmlns:a16="http://schemas.microsoft.com/office/drawing/2014/main" id="{33785D51-B4A9-4BAF-A095-3A8F60F74643}"/>
              </a:ext>
            </a:extLst>
          </p:cNvPr>
          <p:cNvSpPr txBox="1"/>
          <p:nvPr/>
        </p:nvSpPr>
        <p:spPr>
          <a:xfrm>
            <a:off x="4379996" y="473596"/>
            <a:ext cx="4707350" cy="2308324"/>
          </a:xfrm>
          <a:prstGeom prst="rect">
            <a:avLst/>
          </a:prstGeom>
          <a:noFill/>
        </p:spPr>
        <p:txBody>
          <a:bodyPr wrap="square">
            <a:spAutoFit/>
          </a:bodyPr>
          <a:lstStyle/>
          <a:p>
            <a:r>
              <a:rPr lang="en-GB" sz="1200" dirty="0">
                <a:latin typeface="Arial" panose="020B0604020202020204" pitchFamily="34" charset="0"/>
                <a:ea typeface="Calibri" panose="020F0502020204030204" pitchFamily="34" charset="0"/>
                <a:cs typeface="Arial" panose="020B0604020202020204" pitchFamily="34" charset="0"/>
              </a:rPr>
              <a:t>To make the salts, ammonia is reacted with different acids. </a:t>
            </a:r>
            <a:r>
              <a:rPr lang="en-GB" sz="1200" b="0" i="0" dirty="0">
                <a:effectLst/>
                <a:latin typeface="Arial" panose="020B0604020202020204" pitchFamily="34" charset="0"/>
              </a:rPr>
              <a:t>Ammonia produces the ammonium ion NH⁴ when it is involved in neutralisation reactions. Ammonia is an alkali. </a:t>
            </a:r>
          </a:p>
          <a:p>
            <a:pPr algn="ctr"/>
            <a:r>
              <a:rPr lang="en-GB" sz="1200" b="1" i="0" dirty="0">
                <a:effectLst/>
                <a:latin typeface="Arial" panose="020B0604020202020204" pitchFamily="34" charset="0"/>
              </a:rPr>
              <a:t>alkali + acid </a:t>
            </a:r>
            <a:r>
              <a:rPr lang="en-GB" sz="1200" b="1" i="0" dirty="0">
                <a:effectLst/>
                <a:latin typeface="Arial" panose="020B0604020202020204" pitchFamily="34" charset="0"/>
                <a:sym typeface="Wingdings" panose="05000000000000000000" pitchFamily="2" charset="2"/>
              </a:rPr>
              <a:t> </a:t>
            </a:r>
            <a:r>
              <a:rPr lang="en-GB" sz="1200" b="1" i="0" dirty="0">
                <a:effectLst/>
                <a:latin typeface="Arial" panose="020B0604020202020204" pitchFamily="34" charset="0"/>
              </a:rPr>
              <a:t>salt</a:t>
            </a:r>
          </a:p>
          <a:p>
            <a:pPr algn="ctr"/>
            <a:r>
              <a:rPr lang="en-GB" sz="1200" b="1" i="0" dirty="0">
                <a:solidFill>
                  <a:srgbClr val="FF40FF"/>
                </a:solidFill>
                <a:effectLst/>
                <a:latin typeface="Arial" panose="020B0604020202020204" pitchFamily="34" charset="0"/>
              </a:rPr>
              <a:t>ammonia + nitric acid </a:t>
            </a:r>
            <a:r>
              <a:rPr lang="en-GB" sz="1200" b="1" i="0" dirty="0">
                <a:solidFill>
                  <a:srgbClr val="FF40FF"/>
                </a:solidFill>
                <a:effectLst/>
                <a:latin typeface="Arial" panose="020B0604020202020204" pitchFamily="34" charset="0"/>
                <a:sym typeface="Wingdings" panose="05000000000000000000" pitchFamily="2" charset="2"/>
              </a:rPr>
              <a:t> </a:t>
            </a:r>
            <a:r>
              <a:rPr lang="en-GB" sz="1200" b="1" i="0" dirty="0">
                <a:solidFill>
                  <a:srgbClr val="FF40FF"/>
                </a:solidFill>
                <a:effectLst/>
                <a:latin typeface="Arial" panose="020B0604020202020204" pitchFamily="34" charset="0"/>
              </a:rPr>
              <a:t>ammonium nitrate</a:t>
            </a:r>
          </a:p>
          <a:p>
            <a:pPr algn="ctr"/>
            <a:r>
              <a:rPr lang="en-GB" sz="1200" b="1" i="0" dirty="0">
                <a:solidFill>
                  <a:srgbClr val="FF40FF"/>
                </a:solidFill>
                <a:effectLst/>
                <a:latin typeface="Arial" panose="020B0604020202020204" pitchFamily="34" charset="0"/>
              </a:rPr>
              <a:t>NH₃ + HNO₃ </a:t>
            </a:r>
            <a:r>
              <a:rPr lang="en-GB" sz="1200" b="1" i="0" dirty="0">
                <a:solidFill>
                  <a:srgbClr val="FF40FF"/>
                </a:solidFill>
                <a:effectLst/>
                <a:latin typeface="Arial" panose="020B0604020202020204" pitchFamily="34" charset="0"/>
                <a:sym typeface="Wingdings" panose="05000000000000000000" pitchFamily="2" charset="2"/>
              </a:rPr>
              <a:t> </a:t>
            </a:r>
            <a:r>
              <a:rPr lang="en-GB" sz="1200" b="1" i="0" dirty="0">
                <a:solidFill>
                  <a:srgbClr val="FF40FF"/>
                </a:solidFill>
                <a:effectLst/>
                <a:latin typeface="Arial" panose="020B0604020202020204" pitchFamily="34" charset="0"/>
              </a:rPr>
              <a:t>NH₄NO₃</a:t>
            </a:r>
          </a:p>
          <a:p>
            <a:pPr algn="ctr"/>
            <a:endParaRPr lang="en-GB" sz="1200" b="1" dirty="0">
              <a:solidFill>
                <a:srgbClr val="FF40FF"/>
              </a:solidFill>
              <a:latin typeface="Arial" panose="020B0604020202020204" pitchFamily="34" charset="0"/>
              <a:ea typeface="Calibri" panose="020F0502020204030204" pitchFamily="34" charset="0"/>
              <a:cs typeface="Arial" panose="020B0604020202020204" pitchFamily="34" charset="0"/>
            </a:endParaRPr>
          </a:p>
          <a:p>
            <a:pPr algn="ctr"/>
            <a:r>
              <a:rPr lang="en-GB" sz="1200" b="1" i="0" dirty="0">
                <a:solidFill>
                  <a:srgbClr val="00B050"/>
                </a:solidFill>
                <a:effectLst/>
                <a:latin typeface="Arial" panose="020B0604020202020204" pitchFamily="34" charset="0"/>
              </a:rPr>
              <a:t>ammonia + sulfuric acid </a:t>
            </a:r>
            <a:r>
              <a:rPr lang="en-GB" sz="1200" b="1" i="0" dirty="0">
                <a:solidFill>
                  <a:srgbClr val="00B050"/>
                </a:solidFill>
                <a:effectLst/>
                <a:latin typeface="Arial" panose="020B0604020202020204" pitchFamily="34" charset="0"/>
                <a:sym typeface="Wingdings" panose="05000000000000000000" pitchFamily="2" charset="2"/>
              </a:rPr>
              <a:t> </a:t>
            </a:r>
            <a:r>
              <a:rPr lang="en-GB" sz="1200" b="1" i="0" dirty="0">
                <a:solidFill>
                  <a:srgbClr val="00B050"/>
                </a:solidFill>
                <a:effectLst/>
                <a:latin typeface="Arial" panose="020B0604020202020204" pitchFamily="34" charset="0"/>
              </a:rPr>
              <a:t>ammonium </a:t>
            </a:r>
            <a:r>
              <a:rPr lang="en-GB" sz="1200" b="1" i="0" dirty="0" err="1">
                <a:solidFill>
                  <a:srgbClr val="00B050"/>
                </a:solidFill>
                <a:effectLst/>
                <a:latin typeface="Arial" panose="020B0604020202020204" pitchFamily="34" charset="0"/>
              </a:rPr>
              <a:t>sulfate</a:t>
            </a:r>
            <a:endParaRPr lang="en-GB" sz="1200" b="1" i="0" dirty="0">
              <a:solidFill>
                <a:srgbClr val="00B050"/>
              </a:solidFill>
              <a:effectLst/>
              <a:latin typeface="Arial" panose="020B0604020202020204" pitchFamily="34" charset="0"/>
            </a:endParaRPr>
          </a:p>
          <a:p>
            <a:pPr algn="ctr"/>
            <a:r>
              <a:rPr lang="en-GB" sz="1200" b="1" i="0" dirty="0">
                <a:solidFill>
                  <a:srgbClr val="00B050"/>
                </a:solidFill>
                <a:effectLst/>
                <a:latin typeface="Arial" panose="020B0604020202020204" pitchFamily="34" charset="0"/>
              </a:rPr>
              <a:t>2NH₃ + H₂SO₄ </a:t>
            </a:r>
            <a:r>
              <a:rPr lang="en-GB" sz="1200" b="1" i="0" dirty="0">
                <a:solidFill>
                  <a:srgbClr val="00B050"/>
                </a:solidFill>
                <a:effectLst/>
                <a:latin typeface="Arial" panose="020B0604020202020204" pitchFamily="34" charset="0"/>
                <a:sym typeface="Wingdings" panose="05000000000000000000" pitchFamily="2" charset="2"/>
              </a:rPr>
              <a:t> </a:t>
            </a:r>
            <a:r>
              <a:rPr lang="en-GB" sz="1200" b="1" i="0" dirty="0">
                <a:solidFill>
                  <a:srgbClr val="00B050"/>
                </a:solidFill>
                <a:effectLst/>
                <a:latin typeface="Arial" panose="020B0604020202020204" pitchFamily="34" charset="0"/>
              </a:rPr>
              <a:t>(NH₄)₂SO₄</a:t>
            </a:r>
            <a:endParaRPr lang="en-GB" sz="1200" b="1" dirty="0">
              <a:solidFill>
                <a:srgbClr val="00B050"/>
              </a:solidFill>
              <a:latin typeface="Arial" panose="020B0604020202020204" pitchFamily="34" charset="0"/>
              <a:ea typeface="Calibri" panose="020F0502020204030204" pitchFamily="34" charset="0"/>
              <a:cs typeface="Arial" panose="020B0604020202020204" pitchFamily="34" charset="0"/>
            </a:endParaRPr>
          </a:p>
          <a:p>
            <a:endParaRPr lang="en-GB" sz="1200" b="1" dirty="0">
              <a:solidFill>
                <a:srgbClr val="FF40FF"/>
              </a:solidFill>
              <a:latin typeface="Arial" panose="020B0604020202020204" pitchFamily="34" charset="0"/>
              <a:ea typeface="Calibri" panose="020F0502020204030204" pitchFamily="34" charset="0"/>
              <a:cs typeface="Arial" panose="020B0604020202020204" pitchFamily="34" charset="0"/>
            </a:endParaRPr>
          </a:p>
          <a:p>
            <a:pPr algn="ctr"/>
            <a:r>
              <a:rPr lang="en-GB" sz="1200" b="1" i="0" dirty="0">
                <a:solidFill>
                  <a:srgbClr val="FFC000"/>
                </a:solidFill>
                <a:effectLst/>
                <a:latin typeface="Arial" panose="020B0604020202020204" pitchFamily="34" charset="0"/>
              </a:rPr>
              <a:t>ammonia + phosphoric acid </a:t>
            </a:r>
            <a:r>
              <a:rPr lang="en-GB" sz="1200" b="1" i="0" dirty="0">
                <a:solidFill>
                  <a:srgbClr val="FFC000"/>
                </a:solidFill>
                <a:effectLst/>
                <a:latin typeface="Arial" panose="020B0604020202020204" pitchFamily="34" charset="0"/>
                <a:sym typeface="Wingdings" panose="05000000000000000000" pitchFamily="2" charset="2"/>
              </a:rPr>
              <a:t> </a:t>
            </a:r>
            <a:r>
              <a:rPr lang="en-GB" sz="1200" b="1" i="0" dirty="0">
                <a:solidFill>
                  <a:srgbClr val="FFC000"/>
                </a:solidFill>
                <a:effectLst/>
                <a:latin typeface="Arial" panose="020B0604020202020204" pitchFamily="34" charset="0"/>
              </a:rPr>
              <a:t>ammonium phosphate</a:t>
            </a:r>
          </a:p>
          <a:p>
            <a:pPr algn="ctr"/>
            <a:r>
              <a:rPr lang="en-GB" sz="1200" b="1" dirty="0">
                <a:solidFill>
                  <a:srgbClr val="FFC000"/>
                </a:solidFill>
                <a:latin typeface="Arial" panose="020B0604020202020204" pitchFamily="34" charset="0"/>
              </a:rPr>
              <a:t>3</a:t>
            </a:r>
            <a:r>
              <a:rPr lang="en-GB" sz="1200" b="1" i="0" dirty="0">
                <a:solidFill>
                  <a:srgbClr val="FFC000"/>
                </a:solidFill>
                <a:effectLst/>
                <a:latin typeface="Arial" panose="020B0604020202020204" pitchFamily="34" charset="0"/>
              </a:rPr>
              <a:t>NH₃ + H</a:t>
            </a:r>
            <a:r>
              <a:rPr lang="en-GB" sz="1200" b="1" i="0" baseline="-25000" dirty="0">
                <a:solidFill>
                  <a:srgbClr val="FFC000"/>
                </a:solidFill>
                <a:effectLst/>
                <a:latin typeface="Arial" panose="020B0604020202020204" pitchFamily="34" charset="0"/>
              </a:rPr>
              <a:t>3</a:t>
            </a:r>
            <a:r>
              <a:rPr lang="en-GB" sz="1200" b="1" i="0" dirty="0">
                <a:solidFill>
                  <a:srgbClr val="FFC000"/>
                </a:solidFill>
                <a:effectLst/>
                <a:latin typeface="Arial" panose="020B0604020202020204" pitchFamily="34" charset="0"/>
              </a:rPr>
              <a:t>PO₄ </a:t>
            </a:r>
            <a:r>
              <a:rPr lang="en-GB" sz="1200" b="1" i="0" dirty="0">
                <a:solidFill>
                  <a:srgbClr val="FFC000"/>
                </a:solidFill>
                <a:effectLst/>
                <a:latin typeface="Arial" panose="020B0604020202020204" pitchFamily="34" charset="0"/>
                <a:sym typeface="Wingdings" panose="05000000000000000000" pitchFamily="2" charset="2"/>
              </a:rPr>
              <a:t> </a:t>
            </a:r>
            <a:r>
              <a:rPr lang="en-GB" sz="1200" b="1" i="0" dirty="0">
                <a:solidFill>
                  <a:srgbClr val="FFC000"/>
                </a:solidFill>
                <a:effectLst/>
                <a:latin typeface="Arial" panose="020B0604020202020204" pitchFamily="34" charset="0"/>
              </a:rPr>
              <a:t>(NH₄)</a:t>
            </a:r>
            <a:r>
              <a:rPr lang="en-GB" sz="1200" b="1" i="0" baseline="-25000" dirty="0">
                <a:solidFill>
                  <a:srgbClr val="FFC000"/>
                </a:solidFill>
                <a:effectLst/>
                <a:latin typeface="Arial" panose="020B0604020202020204" pitchFamily="34" charset="0"/>
              </a:rPr>
              <a:t>3</a:t>
            </a:r>
            <a:r>
              <a:rPr lang="en-GB" sz="1200" b="1" i="0" dirty="0">
                <a:solidFill>
                  <a:srgbClr val="FFC000"/>
                </a:solidFill>
                <a:effectLst/>
                <a:latin typeface="Arial" panose="020B0604020202020204" pitchFamily="34" charset="0"/>
              </a:rPr>
              <a:t>PO₄</a:t>
            </a:r>
            <a:endParaRPr lang="en-GB" sz="1200" b="1" dirty="0">
              <a:solidFill>
                <a:srgbClr val="FFC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91B15AF6-E8D0-4EF3-99D6-8A4C4C4385F7}"/>
              </a:ext>
            </a:extLst>
          </p:cNvPr>
          <p:cNvGraphicFramePr>
            <a:graphicFrameLocks noGrp="1"/>
          </p:cNvGraphicFramePr>
          <p:nvPr>
            <p:extLst>
              <p:ext uri="{D42A27DB-BD31-4B8C-83A1-F6EECF244321}">
                <p14:modId xmlns:p14="http://schemas.microsoft.com/office/powerpoint/2010/main" val="211311552"/>
              </p:ext>
            </p:extLst>
          </p:nvPr>
        </p:nvGraphicFramePr>
        <p:xfrm>
          <a:off x="4427076" y="4803141"/>
          <a:ext cx="4665359" cy="2096951"/>
        </p:xfrm>
        <a:graphic>
          <a:graphicData uri="http://schemas.openxmlformats.org/drawingml/2006/table">
            <a:tbl>
              <a:tblPr>
                <a:tableStyleId>{5940675A-B579-460E-94D1-54222C63F5DA}</a:tableStyleId>
              </a:tblPr>
              <a:tblGrid>
                <a:gridCol w="958645">
                  <a:extLst>
                    <a:ext uri="{9D8B030D-6E8A-4147-A177-3AD203B41FA5}">
                      <a16:colId xmlns:a16="http://schemas.microsoft.com/office/drawing/2014/main" val="4281768226"/>
                    </a:ext>
                  </a:extLst>
                </a:gridCol>
                <a:gridCol w="1753613">
                  <a:extLst>
                    <a:ext uri="{9D8B030D-6E8A-4147-A177-3AD203B41FA5}">
                      <a16:colId xmlns:a16="http://schemas.microsoft.com/office/drawing/2014/main" val="110477244"/>
                    </a:ext>
                  </a:extLst>
                </a:gridCol>
                <a:gridCol w="1953101">
                  <a:extLst>
                    <a:ext uri="{9D8B030D-6E8A-4147-A177-3AD203B41FA5}">
                      <a16:colId xmlns:a16="http://schemas.microsoft.com/office/drawing/2014/main" val="3754325540"/>
                    </a:ext>
                  </a:extLst>
                </a:gridCol>
              </a:tblGrid>
              <a:tr h="157350">
                <a:tc>
                  <a:txBody>
                    <a:bodyPr/>
                    <a:lstStyle/>
                    <a:p>
                      <a:pPr algn="ctr"/>
                      <a:r>
                        <a:rPr lang="en-GB" sz="1000" b="1">
                          <a:solidFill>
                            <a:srgbClr val="231F20"/>
                          </a:solidFill>
                          <a:effectLst/>
                          <a:latin typeface="Arial" panose="020B0604020202020204" pitchFamily="34" charset="0"/>
                          <a:cs typeface="Arial" panose="020B0604020202020204" pitchFamily="34" charset="0"/>
                        </a:rPr>
                        <a:t>Factor</a:t>
                      </a:r>
                    </a:p>
                  </a:txBody>
                  <a:tcPr marL="10045" marR="10045" marT="10045" marB="10045" anchor="ctr">
                    <a:solidFill>
                      <a:schemeClr val="accent6">
                        <a:lumMod val="20000"/>
                        <a:lumOff val="80000"/>
                      </a:schemeClr>
                    </a:solidFill>
                  </a:tcPr>
                </a:tc>
                <a:tc>
                  <a:txBody>
                    <a:bodyPr/>
                    <a:lstStyle/>
                    <a:p>
                      <a:pPr algn="ctr"/>
                      <a:r>
                        <a:rPr lang="en-GB" sz="1000" b="1">
                          <a:solidFill>
                            <a:srgbClr val="231F20"/>
                          </a:solidFill>
                          <a:effectLst/>
                          <a:latin typeface="Arial" panose="020B0604020202020204" pitchFamily="34" charset="0"/>
                          <a:cs typeface="Arial" panose="020B0604020202020204" pitchFamily="34" charset="0"/>
                        </a:rPr>
                        <a:t>Industrial method</a:t>
                      </a:r>
                    </a:p>
                  </a:txBody>
                  <a:tcPr marL="10045" marR="10045" marT="10045" marB="10045" anchor="ctr">
                    <a:solidFill>
                      <a:schemeClr val="accent6">
                        <a:lumMod val="20000"/>
                        <a:lumOff val="80000"/>
                      </a:schemeClr>
                    </a:solidFill>
                  </a:tcPr>
                </a:tc>
                <a:tc>
                  <a:txBody>
                    <a:bodyPr/>
                    <a:lstStyle/>
                    <a:p>
                      <a:pPr algn="ctr"/>
                      <a:r>
                        <a:rPr lang="en-GB" sz="1000" b="1">
                          <a:solidFill>
                            <a:srgbClr val="231F20"/>
                          </a:solidFill>
                          <a:effectLst/>
                          <a:latin typeface="Arial" panose="020B0604020202020204" pitchFamily="34" charset="0"/>
                          <a:cs typeface="Arial" panose="020B0604020202020204" pitchFamily="34" charset="0"/>
                        </a:rPr>
                        <a:t>Laboratory method</a:t>
                      </a:r>
                    </a:p>
                  </a:txBody>
                  <a:tcPr marL="10045" marR="10045" marT="10045" marB="10045" anchor="ctr">
                    <a:solidFill>
                      <a:schemeClr val="accent6">
                        <a:lumMod val="20000"/>
                        <a:lumOff val="80000"/>
                      </a:schemeClr>
                    </a:solidFill>
                  </a:tcPr>
                </a:tc>
                <a:extLst>
                  <a:ext uri="{0D108BD9-81ED-4DB2-BD59-A6C34878D82A}">
                    <a16:rowId xmlns:a16="http://schemas.microsoft.com/office/drawing/2014/main" val="1254401334"/>
                  </a:ext>
                </a:extLst>
              </a:tr>
              <a:tr h="309198">
                <a:tc>
                  <a:txBody>
                    <a:bodyPr/>
                    <a:lstStyle/>
                    <a:p>
                      <a:pPr algn="ctr"/>
                      <a:r>
                        <a:rPr lang="en-GB" sz="1000" dirty="0">
                          <a:solidFill>
                            <a:srgbClr val="231F20"/>
                          </a:solidFill>
                          <a:effectLst/>
                          <a:latin typeface="Arial" panose="020B0604020202020204" pitchFamily="34" charset="0"/>
                          <a:cs typeface="Arial" panose="020B0604020202020204" pitchFamily="34" charset="0"/>
                        </a:rPr>
                        <a:t>Temperature</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Between 60°C and 450°C</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Room temperature then heating to evaporate the water</a:t>
                      </a:r>
                    </a:p>
                  </a:txBody>
                  <a:tcPr marL="10045" marR="10045" marT="10045" marB="10045" anchor="ctr">
                    <a:solidFill>
                      <a:schemeClr val="accent6">
                        <a:lumMod val="20000"/>
                        <a:lumOff val="80000"/>
                      </a:schemeClr>
                    </a:solidFill>
                  </a:tcPr>
                </a:tc>
                <a:extLst>
                  <a:ext uri="{0D108BD9-81ED-4DB2-BD59-A6C34878D82A}">
                    <a16:rowId xmlns:a16="http://schemas.microsoft.com/office/drawing/2014/main" val="483274189"/>
                  </a:ext>
                </a:extLst>
              </a:tr>
              <a:tr h="435398">
                <a:tc>
                  <a:txBody>
                    <a:bodyPr/>
                    <a:lstStyle/>
                    <a:p>
                      <a:pPr algn="ctr"/>
                      <a:r>
                        <a:rPr lang="en-GB" sz="1000" dirty="0">
                          <a:solidFill>
                            <a:srgbClr val="231F20"/>
                          </a:solidFill>
                          <a:effectLst/>
                          <a:latin typeface="Arial" panose="020B0604020202020204" pitchFamily="34" charset="0"/>
                          <a:cs typeface="Arial" panose="020B0604020202020204" pitchFamily="34" charset="0"/>
                        </a:rPr>
                        <a:t>Equipment and process</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Very expensive chemical plant machinery, used in a continuous process</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Cheap and versatile laboratory equipment, used in a batch process</a:t>
                      </a:r>
                    </a:p>
                  </a:txBody>
                  <a:tcPr marL="10045" marR="10045" marT="10045" marB="10045" anchor="ctr">
                    <a:solidFill>
                      <a:schemeClr val="accent6">
                        <a:lumMod val="20000"/>
                        <a:lumOff val="80000"/>
                      </a:schemeClr>
                    </a:solidFill>
                  </a:tcPr>
                </a:tc>
                <a:extLst>
                  <a:ext uri="{0D108BD9-81ED-4DB2-BD59-A6C34878D82A}">
                    <a16:rowId xmlns:a16="http://schemas.microsoft.com/office/drawing/2014/main" val="486225411"/>
                  </a:ext>
                </a:extLst>
              </a:tr>
              <a:tr h="296374">
                <a:tc>
                  <a:txBody>
                    <a:bodyPr/>
                    <a:lstStyle/>
                    <a:p>
                      <a:pPr algn="ctr"/>
                      <a:r>
                        <a:rPr lang="en-GB" sz="1000">
                          <a:solidFill>
                            <a:srgbClr val="231F20"/>
                          </a:solidFill>
                          <a:effectLst/>
                          <a:latin typeface="Arial" panose="020B0604020202020204" pitchFamily="34" charset="0"/>
                          <a:cs typeface="Arial" panose="020B0604020202020204" pitchFamily="34" charset="0"/>
                        </a:rPr>
                        <a:t>Starting materials</a:t>
                      </a:r>
                    </a:p>
                  </a:txBody>
                  <a:tcPr marL="10045" marR="10045" marT="10045" marB="10045" anchor="ctr">
                    <a:solidFill>
                      <a:schemeClr val="accent6">
                        <a:lumMod val="20000"/>
                        <a:lumOff val="80000"/>
                      </a:schemeClr>
                    </a:solidFill>
                  </a:tcPr>
                </a:tc>
                <a:tc>
                  <a:txBody>
                    <a:bodyPr/>
                    <a:lstStyle/>
                    <a:p>
                      <a:pPr algn="ctr"/>
                      <a:r>
                        <a:rPr lang="en-GB" sz="1000">
                          <a:solidFill>
                            <a:srgbClr val="231F20"/>
                          </a:solidFill>
                          <a:effectLst/>
                          <a:latin typeface="Arial" panose="020B0604020202020204" pitchFamily="34" charset="0"/>
                          <a:cs typeface="Arial" panose="020B0604020202020204" pitchFamily="34" charset="0"/>
                        </a:rPr>
                        <a:t>Reactants are made from raw materials, eg sulfur, air, water</a:t>
                      </a:r>
                    </a:p>
                  </a:txBody>
                  <a:tcPr marL="10045" marR="10045" marT="10045" marB="10045" anchor="ctr">
                    <a:solidFill>
                      <a:schemeClr val="accent6">
                        <a:lumMod val="20000"/>
                        <a:lumOff val="80000"/>
                      </a:schemeClr>
                    </a:solidFill>
                  </a:tcPr>
                </a:tc>
                <a:tc>
                  <a:txBody>
                    <a:bodyPr/>
                    <a:lstStyle/>
                    <a:p>
                      <a:pPr algn="ctr"/>
                      <a:r>
                        <a:rPr lang="en-GB" sz="1000">
                          <a:solidFill>
                            <a:srgbClr val="231F20"/>
                          </a:solidFill>
                          <a:effectLst/>
                          <a:latin typeface="Arial" panose="020B0604020202020204" pitchFamily="34" charset="0"/>
                          <a:cs typeface="Arial" panose="020B0604020202020204" pitchFamily="34" charset="0"/>
                        </a:rPr>
                        <a:t>Reactants are purchased from a chemical supplier</a:t>
                      </a:r>
                    </a:p>
                  </a:txBody>
                  <a:tcPr marL="10045" marR="10045" marT="10045" marB="10045" anchor="ctr">
                    <a:solidFill>
                      <a:schemeClr val="accent6">
                        <a:lumMod val="20000"/>
                        <a:lumOff val="80000"/>
                      </a:schemeClr>
                    </a:solidFill>
                  </a:tcPr>
                </a:tc>
                <a:extLst>
                  <a:ext uri="{0D108BD9-81ED-4DB2-BD59-A6C34878D82A}">
                    <a16:rowId xmlns:a16="http://schemas.microsoft.com/office/drawing/2014/main" val="252841215"/>
                  </a:ext>
                </a:extLst>
              </a:tr>
              <a:tr h="296374">
                <a:tc>
                  <a:txBody>
                    <a:bodyPr/>
                    <a:lstStyle/>
                    <a:p>
                      <a:pPr algn="ctr"/>
                      <a:r>
                        <a:rPr lang="en-GB" sz="1000">
                          <a:solidFill>
                            <a:srgbClr val="231F20"/>
                          </a:solidFill>
                          <a:effectLst/>
                          <a:latin typeface="Arial" panose="020B0604020202020204" pitchFamily="34" charset="0"/>
                          <a:cs typeface="Arial" panose="020B0604020202020204" pitchFamily="34" charset="0"/>
                        </a:rPr>
                        <a:t>Scale/yield</a:t>
                      </a:r>
                    </a:p>
                  </a:txBody>
                  <a:tcPr marL="10045" marR="10045" marT="10045" marB="10045" anchor="ctr">
                    <a:solidFill>
                      <a:schemeClr val="accent6">
                        <a:lumMod val="20000"/>
                        <a:lumOff val="80000"/>
                      </a:schemeClr>
                    </a:solidFill>
                  </a:tcPr>
                </a:tc>
                <a:tc>
                  <a:txBody>
                    <a:bodyPr/>
                    <a:lstStyle/>
                    <a:p>
                      <a:pPr algn="ctr"/>
                      <a:r>
                        <a:rPr lang="en-GB" sz="1000">
                          <a:solidFill>
                            <a:srgbClr val="231F20"/>
                          </a:solidFill>
                          <a:effectLst/>
                          <a:latin typeface="Arial" panose="020B0604020202020204" pitchFamily="34" charset="0"/>
                          <a:cs typeface="Arial" panose="020B0604020202020204" pitchFamily="34" charset="0"/>
                        </a:rPr>
                        <a:t>Huge quantities can be made quickly.</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Small quantities are made slowly</a:t>
                      </a:r>
                    </a:p>
                  </a:txBody>
                  <a:tcPr marL="10045" marR="10045" marT="10045" marB="10045" anchor="ctr">
                    <a:solidFill>
                      <a:schemeClr val="accent6">
                        <a:lumMod val="20000"/>
                        <a:lumOff val="80000"/>
                      </a:schemeClr>
                    </a:solidFill>
                  </a:tcPr>
                </a:tc>
                <a:extLst>
                  <a:ext uri="{0D108BD9-81ED-4DB2-BD59-A6C34878D82A}">
                    <a16:rowId xmlns:a16="http://schemas.microsoft.com/office/drawing/2014/main" val="1074606357"/>
                  </a:ext>
                </a:extLst>
              </a:tr>
              <a:tr h="472501">
                <a:tc>
                  <a:txBody>
                    <a:bodyPr/>
                    <a:lstStyle/>
                    <a:p>
                      <a:pPr algn="ctr"/>
                      <a:r>
                        <a:rPr lang="en-GB" sz="1000" dirty="0">
                          <a:solidFill>
                            <a:srgbClr val="231F20"/>
                          </a:solidFill>
                          <a:effectLst/>
                          <a:latin typeface="Arial" panose="020B0604020202020204" pitchFamily="34" charset="0"/>
                          <a:cs typeface="Arial" panose="020B0604020202020204" pitchFamily="34" charset="0"/>
                        </a:rPr>
                        <a:t>Running costs</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Automatic control, labour and running costs are low</a:t>
                      </a:r>
                    </a:p>
                  </a:txBody>
                  <a:tcPr marL="10045" marR="10045" marT="10045" marB="10045" anchor="ctr">
                    <a:solidFill>
                      <a:schemeClr val="accent6">
                        <a:lumMod val="20000"/>
                        <a:lumOff val="80000"/>
                      </a:schemeClr>
                    </a:solidFill>
                  </a:tcPr>
                </a:tc>
                <a:tc>
                  <a:txBody>
                    <a:bodyPr/>
                    <a:lstStyle/>
                    <a:p>
                      <a:pPr algn="ctr"/>
                      <a:r>
                        <a:rPr lang="en-GB" sz="1000" dirty="0">
                          <a:solidFill>
                            <a:srgbClr val="231F20"/>
                          </a:solidFill>
                          <a:effectLst/>
                          <a:latin typeface="Arial" panose="020B0604020202020204" pitchFamily="34" charset="0"/>
                          <a:cs typeface="Arial" panose="020B0604020202020204" pitchFamily="34" charset="0"/>
                        </a:rPr>
                        <a:t>very labour-intensive, so running costs are high</a:t>
                      </a:r>
                    </a:p>
                  </a:txBody>
                  <a:tcPr marL="10045" marR="10045" marT="10045" marB="10045" anchor="ctr">
                    <a:solidFill>
                      <a:schemeClr val="accent6">
                        <a:lumMod val="20000"/>
                        <a:lumOff val="80000"/>
                      </a:schemeClr>
                    </a:solidFill>
                  </a:tcPr>
                </a:tc>
                <a:extLst>
                  <a:ext uri="{0D108BD9-81ED-4DB2-BD59-A6C34878D82A}">
                    <a16:rowId xmlns:a16="http://schemas.microsoft.com/office/drawing/2014/main" val="2055885462"/>
                  </a:ext>
                </a:extLst>
              </a:tr>
            </a:tbl>
          </a:graphicData>
        </a:graphic>
      </p:graphicFrame>
      <p:sp>
        <p:nvSpPr>
          <p:cNvPr id="12" name="TextBox 11">
            <a:extLst>
              <a:ext uri="{FF2B5EF4-FFF2-40B4-BE49-F238E27FC236}">
                <a16:creationId xmlns:a16="http://schemas.microsoft.com/office/drawing/2014/main" id="{8C48C490-3A29-4BA2-80C0-249655E41EC4}"/>
              </a:ext>
            </a:extLst>
          </p:cNvPr>
          <p:cNvSpPr txBox="1"/>
          <p:nvPr/>
        </p:nvSpPr>
        <p:spPr>
          <a:xfrm>
            <a:off x="4385086" y="2834313"/>
            <a:ext cx="4764014" cy="1938992"/>
          </a:xfrm>
          <a:prstGeom prst="rect">
            <a:avLst/>
          </a:prstGeom>
          <a:noFill/>
          <a:ln w="19050">
            <a:solidFill>
              <a:srgbClr val="00B050"/>
            </a:solidFill>
          </a:ln>
        </p:spPr>
        <p:txBody>
          <a:bodyPr wrap="square">
            <a:spAutoFit/>
          </a:bodyPr>
          <a:lstStyle/>
          <a:p>
            <a:r>
              <a:rPr lang="en-GB" sz="1200" b="1" i="0" dirty="0">
                <a:solidFill>
                  <a:srgbClr val="00B050"/>
                </a:solidFill>
                <a:effectLst/>
                <a:latin typeface="Arial" panose="020B0604020202020204" pitchFamily="34" charset="0"/>
              </a:rPr>
              <a:t>Ammonia sulphate </a:t>
            </a:r>
            <a:r>
              <a:rPr lang="en-GB" sz="1200" i="0" dirty="0">
                <a:effectLst/>
                <a:latin typeface="Arial" panose="020B0604020202020204" pitchFamily="34" charset="0"/>
              </a:rPr>
              <a:t>can be made in a lab by reacting ammonia + sulphuric aci</a:t>
            </a:r>
            <a:r>
              <a:rPr lang="en-GB" sz="1200" dirty="0">
                <a:latin typeface="Arial" panose="020B0604020202020204" pitchFamily="34" charset="0"/>
              </a:rPr>
              <a:t>d, or on an industrially large scale</a:t>
            </a:r>
          </a:p>
          <a:p>
            <a:pPr algn="ctr"/>
            <a:endParaRPr lang="en-GB" sz="1200" dirty="0">
              <a:latin typeface="Arial" panose="020B0604020202020204" pitchFamily="34" charset="0"/>
            </a:endParaRPr>
          </a:p>
          <a:p>
            <a:pPr algn="ctr"/>
            <a:endParaRPr lang="en-GB" sz="1200" dirty="0">
              <a:latin typeface="Arial" panose="020B0604020202020204" pitchFamily="34" charset="0"/>
            </a:endParaRPr>
          </a:p>
          <a:p>
            <a:pPr algn="ctr"/>
            <a:endParaRPr lang="en-GB" sz="1200" dirty="0">
              <a:latin typeface="Arial" panose="020B0604020202020204" pitchFamily="34" charset="0"/>
            </a:endParaRPr>
          </a:p>
          <a:p>
            <a:pPr algn="ctr"/>
            <a:endParaRPr lang="en-GB" sz="1200" dirty="0">
              <a:latin typeface="Arial" panose="020B0604020202020204" pitchFamily="34" charset="0"/>
            </a:endParaRPr>
          </a:p>
          <a:p>
            <a:pPr algn="ctr"/>
            <a:endParaRPr lang="en-GB" sz="1200" dirty="0">
              <a:latin typeface="Arial" panose="020B0604020202020204" pitchFamily="34" charset="0"/>
            </a:endParaRPr>
          </a:p>
          <a:p>
            <a:pPr algn="ctr"/>
            <a:endParaRPr lang="en-GB" sz="1200" dirty="0">
              <a:latin typeface="Arial" panose="020B0604020202020204" pitchFamily="34" charset="0"/>
            </a:endParaRPr>
          </a:p>
          <a:p>
            <a:pPr algn="ctr"/>
            <a:endParaRPr lang="en-GB" sz="1200" dirty="0">
              <a:latin typeface="Arial" panose="020B0604020202020204" pitchFamily="34" charset="0"/>
            </a:endParaRPr>
          </a:p>
          <a:p>
            <a:pPr algn="ctr"/>
            <a:r>
              <a:rPr lang="en-GB" sz="1200" dirty="0">
                <a:latin typeface="Arial" panose="020B0604020202020204" pitchFamily="34" charset="0"/>
              </a:rPr>
              <a:t>. </a:t>
            </a:r>
            <a:endParaRPr lang="en-GB" sz="1200" i="0" dirty="0">
              <a:effectLst/>
              <a:latin typeface="Arial" panose="020B0604020202020204" pitchFamily="34" charset="0"/>
            </a:endParaRPr>
          </a:p>
        </p:txBody>
      </p:sp>
      <p:pic>
        <p:nvPicPr>
          <p:cNvPr id="14" name="Picture 13">
            <a:extLst>
              <a:ext uri="{FF2B5EF4-FFF2-40B4-BE49-F238E27FC236}">
                <a16:creationId xmlns:a16="http://schemas.microsoft.com/office/drawing/2014/main" id="{5FD64F25-D78D-4F93-A8D4-081FBB51FD1B}"/>
              </a:ext>
            </a:extLst>
          </p:cNvPr>
          <p:cNvPicPr>
            <a:picLocks noChangeAspect="1"/>
          </p:cNvPicPr>
          <p:nvPr/>
        </p:nvPicPr>
        <p:blipFill rotWithShape="1">
          <a:blip r:embed="rId2"/>
          <a:srcRect r="24061"/>
          <a:stretch/>
        </p:blipFill>
        <p:spPr>
          <a:xfrm>
            <a:off x="5028766" y="3257291"/>
            <a:ext cx="2977550" cy="1482930"/>
          </a:xfrm>
          <a:prstGeom prst="rect">
            <a:avLst/>
          </a:prstGeom>
        </p:spPr>
      </p:pic>
    </p:spTree>
    <p:extLst>
      <p:ext uri="{BB962C8B-B14F-4D97-AF65-F5344CB8AC3E}">
        <p14:creationId xmlns:p14="http://schemas.microsoft.com/office/powerpoint/2010/main" val="3131157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200A1427A9D645B9CFD1A1A8B065B3" ma:contentTypeVersion="4" ma:contentTypeDescription="Create a new document." ma:contentTypeScope="" ma:versionID="33bf7e9959602a569ed5708cb50bfd6d">
  <xsd:schema xmlns:xsd="http://www.w3.org/2001/XMLSchema" xmlns:xs="http://www.w3.org/2001/XMLSchema" xmlns:p="http://schemas.microsoft.com/office/2006/metadata/properties" xmlns:ns2="aef8632f-f0dc-4867-8d80-544330cb397b" targetNamespace="http://schemas.microsoft.com/office/2006/metadata/properties" ma:root="true" ma:fieldsID="acdc54436b4b01dd430ecdc9e22b23d5" ns2:_="">
    <xsd:import namespace="aef8632f-f0dc-4867-8d80-544330cb397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8632f-f0dc-4867-8d80-544330cb3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273CB-CB07-4BCA-80A4-F84CBC6C38C3}">
  <ds:schemaRefs>
    <ds:schemaRef ds:uri="http://schemas.microsoft.com/office/infopath/2007/PartnerControl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purl.org/dc/terms/"/>
    <ds:schemaRef ds:uri="4e8729cf-651a-4777-ba32-8338a7aaaeb8"/>
    <ds:schemaRef ds:uri="http://schemas.microsoft.com/office/2006/metadata/properties"/>
  </ds:schemaRefs>
</ds:datastoreItem>
</file>

<file path=customXml/itemProps2.xml><?xml version="1.0" encoding="utf-8"?>
<ds:datastoreItem xmlns:ds="http://schemas.openxmlformats.org/officeDocument/2006/customXml" ds:itemID="{27A6BAD1-3B64-478C-93FD-237AB5434EAC}">
  <ds:schemaRefs>
    <ds:schemaRef ds:uri="http://schemas.microsoft.com/sharepoint/v3/contenttype/forms"/>
  </ds:schemaRefs>
</ds:datastoreItem>
</file>

<file path=customXml/itemProps3.xml><?xml version="1.0" encoding="utf-8"?>
<ds:datastoreItem xmlns:ds="http://schemas.openxmlformats.org/officeDocument/2006/customXml" ds:itemID="{26064CAC-F8C6-4F8F-B4B4-D8C9F694E880}"/>
</file>

<file path=docProps/app.xml><?xml version="1.0" encoding="utf-8"?>
<Properties xmlns="http://schemas.openxmlformats.org/officeDocument/2006/extended-properties" xmlns:vt="http://schemas.openxmlformats.org/officeDocument/2006/docPropsVTypes">
  <Template>Office Theme</Template>
  <TotalTime>7568</TotalTime>
  <Words>2240</Words>
  <Application>Microsoft Office PowerPoint</Application>
  <PresentationFormat>On-screen Show (4:3)</PresentationFormat>
  <Paragraphs>177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 Piccinino</dc:creator>
  <cp:lastModifiedBy>Eleanor Parker</cp:lastModifiedBy>
  <cp:revision>221</cp:revision>
  <cp:lastPrinted>2020-06-18T11:14:00Z</cp:lastPrinted>
  <dcterms:created xsi:type="dcterms:W3CDTF">2020-04-29T10:07:19Z</dcterms:created>
  <dcterms:modified xsi:type="dcterms:W3CDTF">2022-04-20T13:16:56Z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0x01010096200A1427A9D645B9CFD1A1A8B065B3</vt:lpwstr>
  </property>
  <property fmtid="{D5CDD505-2E9C-101B-9397-08002B2CF9AE}" pid="3" name="Order">
    <vt:r8>1907200</vt:r8>
  </property>
  <property fmtid="{D5CDD505-2E9C-101B-9397-08002B2CF9AE}" pid="4" name="MediaServiceImageTags">
    <vt:lpwstr/>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