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57" r:id="rId5"/>
    <p:sldId id="256" r:id="rId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FF11CA9-5606-4141-9F90-43A8D3D9F332}" v="2" dt="2023-02-07T10:44:47.67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1218"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 Parker" userId="bdc3a9b4-f12c-424a-a832-344dab446420" providerId="ADAL" clId="{6FF11CA9-5606-4141-9F90-43A8D3D9F332}"/>
    <pc:docChg chg="addSld modSld sldOrd modNotesMaster">
      <pc:chgData name="E Parker" userId="bdc3a9b4-f12c-424a-a832-344dab446420" providerId="ADAL" clId="{6FF11CA9-5606-4141-9F90-43A8D3D9F332}" dt="2023-02-07T10:44:47.679" v="3"/>
      <pc:docMkLst>
        <pc:docMk/>
      </pc:docMkLst>
      <pc:sldChg chg="modNotes">
        <pc:chgData name="E Parker" userId="bdc3a9b4-f12c-424a-a832-344dab446420" providerId="ADAL" clId="{6FF11CA9-5606-4141-9F90-43A8D3D9F332}" dt="2023-02-07T10:44:47.679" v="3"/>
        <pc:sldMkLst>
          <pc:docMk/>
          <pc:sldMk cId="3540949861" sldId="256"/>
        </pc:sldMkLst>
      </pc:sldChg>
      <pc:sldChg chg="add ord modNotes">
        <pc:chgData name="E Parker" userId="bdc3a9b4-f12c-424a-a832-344dab446420" providerId="ADAL" clId="{6FF11CA9-5606-4141-9F90-43A8D3D9F332}" dt="2023-02-07T10:44:47.679" v="3"/>
        <pc:sldMkLst>
          <pc:docMk/>
          <pc:sldMk cId="1630734190" sldId="25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GB"/>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9D2E9079-8FF5-4043-90E0-347F3A23A5A2}" type="datetimeFigureOut">
              <a:rPr lang="en-GB" smtClean="0"/>
              <a:t>07/02/2023</a:t>
            </a:fld>
            <a:endParaRPr lang="en-GB"/>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GB"/>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GB"/>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37474F56-C74B-42AE-8312-73B7D4201F0C}" type="slidenum">
              <a:rPr lang="en-GB" smtClean="0"/>
              <a:t>‹#›</a:t>
            </a:fld>
            <a:endParaRPr lang="en-GB"/>
          </a:p>
        </p:txBody>
      </p:sp>
    </p:spTree>
    <p:extLst>
      <p:ext uri="{BB962C8B-B14F-4D97-AF65-F5344CB8AC3E}">
        <p14:creationId xmlns:p14="http://schemas.microsoft.com/office/powerpoint/2010/main" val="35969697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7474F56-C74B-42AE-8312-73B7D4201F0C}" type="slidenum">
              <a:rPr lang="en-GB" smtClean="0"/>
              <a:t>1</a:t>
            </a:fld>
            <a:endParaRPr lang="en-GB"/>
          </a:p>
        </p:txBody>
      </p:sp>
    </p:spTree>
    <p:extLst>
      <p:ext uri="{BB962C8B-B14F-4D97-AF65-F5344CB8AC3E}">
        <p14:creationId xmlns:p14="http://schemas.microsoft.com/office/powerpoint/2010/main" val="42497534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37474F56-C74B-42AE-8312-73B7D4201F0C}" type="slidenum">
              <a:rPr lang="en-GB" smtClean="0"/>
              <a:t>2</a:t>
            </a:fld>
            <a:endParaRPr lang="en-GB"/>
          </a:p>
        </p:txBody>
      </p:sp>
    </p:spTree>
    <p:extLst>
      <p:ext uri="{BB962C8B-B14F-4D97-AF65-F5344CB8AC3E}">
        <p14:creationId xmlns:p14="http://schemas.microsoft.com/office/powerpoint/2010/main" val="42497534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B4C54D1-2641-4F7F-9F33-256CB14701D5}" type="datetimeFigureOut">
              <a:rPr lang="en-GB" smtClean="0"/>
              <a:t>07/02/2023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2792377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B4C54D1-2641-4F7F-9F33-256CB14701D5}" type="datetimeFigureOut">
              <a:rPr lang="en-GB" smtClean="0"/>
              <a:t>07/02/2023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869971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B4C54D1-2641-4F7F-9F33-256CB14701D5}" type="datetimeFigureOut">
              <a:rPr lang="en-GB" smtClean="0"/>
              <a:t>07/02/2023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2449761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B4C54D1-2641-4F7F-9F33-256CB14701D5}" type="datetimeFigureOut">
              <a:rPr lang="en-GB" smtClean="0"/>
              <a:t>07/02/2023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683797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B4C54D1-2641-4F7F-9F33-256CB14701D5}" type="datetimeFigureOut">
              <a:rPr lang="en-GB" smtClean="0"/>
              <a:t>07/02/2023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11383579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B4C54D1-2641-4F7F-9F33-256CB14701D5}" type="datetimeFigureOut">
              <a:rPr lang="en-GB" smtClean="0"/>
              <a:t>07/02/2023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2697498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B4C54D1-2641-4F7F-9F33-256CB14701D5}" type="datetimeFigureOut">
              <a:rPr lang="en-GB" smtClean="0"/>
              <a:t>07/02/2023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1376549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B4C54D1-2641-4F7F-9F33-256CB14701D5}" type="datetimeFigureOut">
              <a:rPr lang="en-GB" smtClean="0"/>
              <a:t>07/02/2023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560076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4C54D1-2641-4F7F-9F33-256CB14701D5}" type="datetimeFigureOut">
              <a:rPr lang="en-GB" smtClean="0"/>
              <a:t>07/02/2023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193683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B4C54D1-2641-4F7F-9F33-256CB14701D5}" type="datetimeFigureOut">
              <a:rPr lang="en-GB" smtClean="0"/>
              <a:t>07/02/2023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41359527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B4C54D1-2641-4F7F-9F33-256CB14701D5}" type="datetimeFigureOut">
              <a:rPr lang="en-GB" smtClean="0"/>
              <a:t>07/02/2023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3B1B569-2CF8-4A16-B16E-AEDAC07690CC}" type="slidenum">
              <a:rPr lang="en-GB" smtClean="0"/>
              <a:t>‹#›</a:t>
            </a:fld>
            <a:endParaRPr lang="en-GB"/>
          </a:p>
        </p:txBody>
      </p:sp>
    </p:spTree>
    <p:extLst>
      <p:ext uri="{BB962C8B-B14F-4D97-AF65-F5344CB8AC3E}">
        <p14:creationId xmlns:p14="http://schemas.microsoft.com/office/powerpoint/2010/main" val="2838368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4C54D1-2641-4F7F-9F33-256CB14701D5}" type="datetimeFigureOut">
              <a:rPr lang="en-GB" smtClean="0"/>
              <a:t>07/02/2023</a:t>
            </a:fld>
            <a:endParaRPr lang="en-GB"/>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B1B569-2CF8-4A16-B16E-AEDAC07690CC}" type="slidenum">
              <a:rPr lang="en-GB" smtClean="0"/>
              <a:t>‹#›</a:t>
            </a:fld>
            <a:endParaRPr lang="en-GB"/>
          </a:p>
        </p:txBody>
      </p:sp>
    </p:spTree>
    <p:extLst>
      <p:ext uri="{BB962C8B-B14F-4D97-AF65-F5344CB8AC3E}">
        <p14:creationId xmlns:p14="http://schemas.microsoft.com/office/powerpoint/2010/main" val="22616030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s://www.google.com/url?sa=i&amp;rct=j&amp;q=&amp;esrc=s&amp;source=images&amp;cd=&amp;ved=2ahUKEwiQosymyPbjAhVJ5uAKHYNhDIoQjRx6BAgBEAQ&amp;url=https://www.slideshare.net/pepjordi/matter-concept-map-12577085&amp;psig=AOvVaw0UutuDfVeS0P5wm4PAxbQL&amp;ust=1565466761614497" TargetMode="External"/><Relationship Id="rId7" Type="http://schemas.openxmlformats.org/officeDocument/2006/relationships/hyperlink" Target="https://www.google.com/url?sa=i&amp;rct=j&amp;q=&amp;esrc=s&amp;source=images&amp;cd=&amp;ved=2ahUKEwi4vcTTyPbjAhUS1eAKHaU-CjAQjRx6BAgBEAQ&amp;url=https://www.quora.com/Where-can-I-find-the-RF-values-for-thin-layer-chromatography-for-different-plants&amp;psig=AOvVaw0Cz-E6Of6gk8Z43PuSZtty&amp;ust=1565466852847645"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hyperlink" Target="https://www.google.com/url?sa=i&amp;rct=j&amp;q=&amp;esrc=s&amp;source=images&amp;cd=&amp;ved=2ahUKEwiXwKrCyPbjAhUD0uAKHWp6B9MQjRx6BAgBEAQ&amp;url=https://en.wikipedia.org/wiki/Paper_chromatography&amp;psig=AOvVaw0UAT-1FMEcxAMw37PEmo47&amp;ust=1565466817309412" TargetMode="External"/><Relationship Id="rId10" Type="http://schemas.openxmlformats.org/officeDocument/2006/relationships/image" Target="../media/image4.png"/><Relationship Id="rId4" Type="http://schemas.openxmlformats.org/officeDocument/2006/relationships/image" Target="../media/image1.jpeg"/><Relationship Id="rId9" Type="http://schemas.openxmlformats.org/officeDocument/2006/relationships/hyperlink" Target="https://www.google.com/url?sa=i&amp;rct=j&amp;q=&amp;esrc=s&amp;source=images&amp;cd=&amp;ved=2ahUKEwiAs8XryPbjAhXkAWMBHS35B5oQjRx6BAgBEAQ&amp;url=https://www.tes.com/teaching-resource/ks3-and-ks4-testing-for-gases-revision-and-displays-11559232&amp;psig=AOvVaw2g81XZSxEEv3643orUyVrz&amp;ust=1565466911073159"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ww.google.com/url?sa=i&amp;rct=j&amp;q=&amp;esrc=s&amp;source=images&amp;cd=&amp;ved=2ahUKEwihxNj0yfbjAhWJoBQKHfL8Dq4QjRx6BAgBEAQ&amp;url=https://publiclab.org/notes/warren/10-8-2012/aus-e-tute-flame-emission-spectroscopy-exercises&amp;psig=AOvVaw1V5uzGZk89QvWWZ-NG-43G&amp;ust=1565467167804683"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5496" y="44624"/>
            <a:ext cx="3267560" cy="523220"/>
          </a:xfrm>
          <a:prstGeom prst="rect">
            <a:avLst/>
          </a:prstGeom>
          <a:noFill/>
          <a:ln w="38100">
            <a:solidFill>
              <a:schemeClr val="tx1"/>
            </a:solidFill>
          </a:ln>
        </p:spPr>
        <p:txBody>
          <a:bodyPr wrap="square" rtlCol="0" anchor="ctr">
            <a:spAutoFit/>
          </a:bodyPr>
          <a:lstStyle/>
          <a:p>
            <a:pPr algn="ctr"/>
            <a:r>
              <a:rPr lang="en-GB" sz="2800" b="1" dirty="0"/>
              <a:t>CHEMICAL ANALYSIS</a:t>
            </a:r>
          </a:p>
        </p:txBody>
      </p:sp>
      <p:sp>
        <p:nvSpPr>
          <p:cNvPr id="3" name="Rectangle 2"/>
          <p:cNvSpPr/>
          <p:nvPr/>
        </p:nvSpPr>
        <p:spPr>
          <a:xfrm>
            <a:off x="-36511" y="611396"/>
            <a:ext cx="1740669" cy="369332"/>
          </a:xfrm>
          <a:prstGeom prst="rect">
            <a:avLst/>
          </a:prstGeom>
        </p:spPr>
        <p:txBody>
          <a:bodyPr wrap="none">
            <a:spAutoFit/>
          </a:bodyPr>
          <a:lstStyle/>
          <a:p>
            <a:r>
              <a:rPr lang="en-GB" b="1" dirty="0"/>
              <a:t>Pure Substances</a:t>
            </a:r>
          </a:p>
        </p:txBody>
      </p:sp>
      <p:sp>
        <p:nvSpPr>
          <p:cNvPr id="21" name="TextBox 20"/>
          <p:cNvSpPr txBox="1"/>
          <p:nvPr/>
        </p:nvSpPr>
        <p:spPr>
          <a:xfrm>
            <a:off x="-10701" y="3711111"/>
            <a:ext cx="2688295" cy="369332"/>
          </a:xfrm>
          <a:prstGeom prst="rect">
            <a:avLst/>
          </a:prstGeom>
          <a:noFill/>
        </p:spPr>
        <p:txBody>
          <a:bodyPr wrap="square" rtlCol="0">
            <a:spAutoFit/>
          </a:bodyPr>
          <a:lstStyle/>
          <a:p>
            <a:r>
              <a:rPr lang="en-GB" b="1" dirty="0"/>
              <a:t>Chromatography</a:t>
            </a:r>
          </a:p>
        </p:txBody>
      </p:sp>
      <p:sp>
        <p:nvSpPr>
          <p:cNvPr id="35" name="TextBox 34"/>
          <p:cNvSpPr txBox="1"/>
          <p:nvPr/>
        </p:nvSpPr>
        <p:spPr>
          <a:xfrm>
            <a:off x="4355976" y="51031"/>
            <a:ext cx="2747797" cy="369332"/>
          </a:xfrm>
          <a:prstGeom prst="rect">
            <a:avLst/>
          </a:prstGeom>
          <a:noFill/>
        </p:spPr>
        <p:txBody>
          <a:bodyPr wrap="square" rtlCol="0">
            <a:spAutoFit/>
          </a:bodyPr>
          <a:lstStyle/>
          <a:p>
            <a:r>
              <a:rPr lang="en-GB" b="1" dirty="0"/>
              <a:t>Formulations</a:t>
            </a:r>
          </a:p>
        </p:txBody>
      </p:sp>
      <p:sp>
        <p:nvSpPr>
          <p:cNvPr id="2" name="Rectangle 1"/>
          <p:cNvSpPr/>
          <p:nvPr/>
        </p:nvSpPr>
        <p:spPr>
          <a:xfrm>
            <a:off x="6533788" y="5085184"/>
            <a:ext cx="2502708" cy="1615827"/>
          </a:xfrm>
          <a:prstGeom prst="rect">
            <a:avLst/>
          </a:prstGeom>
          <a:ln>
            <a:solidFill>
              <a:schemeClr val="tx1"/>
            </a:solidFill>
          </a:ln>
        </p:spPr>
        <p:txBody>
          <a:bodyPr wrap="square">
            <a:spAutoFit/>
          </a:bodyPr>
          <a:lstStyle/>
          <a:p>
            <a:r>
              <a:rPr lang="en-GB" sz="1100" b="1" dirty="0">
                <a:solidFill>
                  <a:srgbClr val="7030A0"/>
                </a:solidFill>
              </a:rPr>
              <a:t>REQUIRED PRACTICAL: Investigate how paper chromatography can be used to separate and tell the difference between coloured substances. (place spot of mixture on chromatography paper and place in solvent. When the solvent moves up the paper the mixture will separate into spots. Calculate the </a:t>
            </a:r>
            <a:r>
              <a:rPr lang="en-GB" sz="1100" b="1" dirty="0" err="1">
                <a:solidFill>
                  <a:srgbClr val="7030A0"/>
                </a:solidFill>
              </a:rPr>
              <a:t>Rf</a:t>
            </a:r>
            <a:r>
              <a:rPr lang="en-GB" sz="1100" b="1" dirty="0">
                <a:solidFill>
                  <a:srgbClr val="7030A0"/>
                </a:solidFill>
              </a:rPr>
              <a:t> value of each spot)</a:t>
            </a:r>
            <a:endParaRPr lang="en-GB" sz="1100" dirty="0">
              <a:solidFill>
                <a:srgbClr val="7030A0"/>
              </a:solidFill>
            </a:endParaRPr>
          </a:p>
        </p:txBody>
      </p:sp>
      <p:cxnSp>
        <p:nvCxnSpPr>
          <p:cNvPr id="27" name="Straight Connector 26"/>
          <p:cNvCxnSpPr/>
          <p:nvPr/>
        </p:nvCxnSpPr>
        <p:spPr>
          <a:xfrm>
            <a:off x="-36512" y="3717031"/>
            <a:ext cx="9195621" cy="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8216" y="873156"/>
            <a:ext cx="4364192" cy="1277273"/>
          </a:xfrm>
          <a:prstGeom prst="rect">
            <a:avLst/>
          </a:prstGeom>
        </p:spPr>
        <p:txBody>
          <a:bodyPr wrap="square">
            <a:spAutoFit/>
          </a:bodyPr>
          <a:lstStyle/>
          <a:p>
            <a:pPr lvl="0"/>
            <a:r>
              <a:rPr lang="en-GB" sz="1100" dirty="0"/>
              <a:t>In chemistry a pure substance is a single element or compound, not mixed with any other substance.</a:t>
            </a:r>
          </a:p>
          <a:p>
            <a:pPr lvl="0"/>
            <a:r>
              <a:rPr lang="en-GB" sz="1100" dirty="0"/>
              <a:t>Pure elements and compounds melt and boil at specific temperatures.</a:t>
            </a:r>
          </a:p>
          <a:p>
            <a:pPr lvl="0"/>
            <a:r>
              <a:rPr lang="en-GB" sz="1100" dirty="0"/>
              <a:t>Melting point and boiling point data can be used to distinguish pure substances from mixtures</a:t>
            </a:r>
          </a:p>
          <a:p>
            <a:pPr lvl="0"/>
            <a:r>
              <a:rPr lang="en-GB" sz="1100" dirty="0"/>
              <a:t>In advertising a pure substance can mean a substance that has had nothing added to it (in its natural state)</a:t>
            </a:r>
          </a:p>
        </p:txBody>
      </p:sp>
      <p:sp>
        <p:nvSpPr>
          <p:cNvPr id="7" name="Rectangle 6"/>
          <p:cNvSpPr/>
          <p:nvPr/>
        </p:nvSpPr>
        <p:spPr>
          <a:xfrm>
            <a:off x="4269085" y="361249"/>
            <a:ext cx="4821847" cy="1107996"/>
          </a:xfrm>
          <a:prstGeom prst="rect">
            <a:avLst/>
          </a:prstGeom>
        </p:spPr>
        <p:txBody>
          <a:bodyPr wrap="square">
            <a:spAutoFit/>
          </a:bodyPr>
          <a:lstStyle/>
          <a:p>
            <a:pPr lvl="0"/>
            <a:r>
              <a:rPr lang="en-GB" sz="1100" dirty="0"/>
              <a:t>A formulation is a mixture that has been designed as a useful product.</a:t>
            </a:r>
          </a:p>
          <a:p>
            <a:pPr lvl="0"/>
            <a:r>
              <a:rPr lang="en-GB" sz="1100" dirty="0"/>
              <a:t>Many products are complex mixtures in which each chemical has a particular purpose.</a:t>
            </a:r>
          </a:p>
          <a:p>
            <a:pPr lvl="0"/>
            <a:r>
              <a:rPr lang="en-GB" sz="1100" dirty="0"/>
              <a:t>Formulations are made by mixing the components in carefully measured quantities to make sure the product has the required properties.</a:t>
            </a:r>
          </a:p>
          <a:p>
            <a:pPr lvl="0"/>
            <a:r>
              <a:rPr lang="en-GB" sz="1100" b="1" dirty="0"/>
              <a:t>        Fuels    Cleaning agents    Paints    Medicines    Alloys    Fertilisers    Foods </a:t>
            </a:r>
          </a:p>
        </p:txBody>
      </p:sp>
      <p:pic>
        <p:nvPicPr>
          <p:cNvPr id="22" name="Picture 21" descr="Image result for pure substance melting point">
            <a:hlinkClick r:id="rId3" tgtFrame="&quot;_blank&quot;"/>
          </p:cNvPr>
          <p:cNvPicPr/>
          <p:nvPr/>
        </p:nvPicPr>
        <p:blipFill rotWithShape="1">
          <a:blip r:embed="rId4">
            <a:extLst>
              <a:ext uri="{28A0092B-C50C-407E-A947-70E740481C1C}">
                <a14:useLocalDpi xmlns:a14="http://schemas.microsoft.com/office/drawing/2010/main" val="0"/>
              </a:ext>
            </a:extLst>
          </a:blip>
          <a:srcRect l="1" t="19926" r="-2" b="17342"/>
          <a:stretch/>
        </p:blipFill>
        <p:spPr bwMode="auto">
          <a:xfrm>
            <a:off x="32091" y="2342924"/>
            <a:ext cx="4251877" cy="1302100"/>
          </a:xfrm>
          <a:prstGeom prst="rect">
            <a:avLst/>
          </a:prstGeom>
          <a:noFill/>
          <a:ln>
            <a:noFill/>
          </a:ln>
          <a:extLst>
            <a:ext uri="{53640926-AAD7-44D8-BBD7-CCE9431645EC}">
              <a14:shadowObscured xmlns:a14="http://schemas.microsoft.com/office/drawing/2010/main"/>
            </a:ext>
          </a:extLst>
        </p:spPr>
      </p:pic>
      <p:sp>
        <p:nvSpPr>
          <p:cNvPr id="9" name="Rectangle 8"/>
          <p:cNvSpPr/>
          <p:nvPr/>
        </p:nvSpPr>
        <p:spPr>
          <a:xfrm>
            <a:off x="-36512" y="4005064"/>
            <a:ext cx="6903982" cy="938719"/>
          </a:xfrm>
          <a:prstGeom prst="rect">
            <a:avLst/>
          </a:prstGeom>
        </p:spPr>
        <p:txBody>
          <a:bodyPr wrap="square">
            <a:spAutoFit/>
          </a:bodyPr>
          <a:lstStyle/>
          <a:p>
            <a:pPr lvl="0"/>
            <a:r>
              <a:rPr lang="en-GB" sz="1100" dirty="0"/>
              <a:t>Chromatography can be used to separate mixtures and can give information to help identify substances.</a:t>
            </a:r>
          </a:p>
          <a:p>
            <a:pPr lvl="0"/>
            <a:r>
              <a:rPr lang="en-GB" sz="1100" dirty="0"/>
              <a:t>Chromatography involves a stationary phase (where the molecules can’t move – the paper) and a mobile phase (where the molecules can move – the liquid called the solvent)</a:t>
            </a:r>
          </a:p>
          <a:p>
            <a:pPr lvl="0"/>
            <a:r>
              <a:rPr lang="en-GB" sz="1100" dirty="0"/>
              <a:t>Separation depends on the distribution of substances between the phases. The chemicals in a mixture spend different amounts of time dissolved in the mobile phase and stuck to the stationary phase.</a:t>
            </a:r>
          </a:p>
        </p:txBody>
      </p:sp>
      <p:pic>
        <p:nvPicPr>
          <p:cNvPr id="23" name="Picture 22" descr="Image result for chromatography">
            <a:hlinkClick r:id="rId5" tgtFrame="&quot;_blank&quot;"/>
          </p:cNvPr>
          <p:cNvPicPr/>
          <p:nvPr/>
        </p:nvPicPr>
        <p:blipFill>
          <a:blip r:embed="rId6">
            <a:extLst>
              <a:ext uri="{28A0092B-C50C-407E-A947-70E740481C1C}">
                <a14:useLocalDpi xmlns:a14="http://schemas.microsoft.com/office/drawing/2010/main" val="0"/>
              </a:ext>
            </a:extLst>
          </a:blip>
          <a:srcRect/>
          <a:stretch>
            <a:fillRect/>
          </a:stretch>
        </p:blipFill>
        <p:spPr bwMode="auto">
          <a:xfrm>
            <a:off x="6884021" y="3756118"/>
            <a:ext cx="2206911" cy="1182679"/>
          </a:xfrm>
          <a:prstGeom prst="rect">
            <a:avLst/>
          </a:prstGeom>
          <a:noFill/>
          <a:ln>
            <a:noFill/>
          </a:ln>
        </p:spPr>
      </p:pic>
      <p:pic>
        <p:nvPicPr>
          <p:cNvPr id="25" name="Picture 24" descr="Image result for chromatography rf">
            <a:hlinkClick r:id="rId7" tgtFrame="&quot;_blank&quot;"/>
          </p:cNvPr>
          <p:cNvPicPr/>
          <p:nvPr/>
        </p:nvPicPr>
        <p:blipFill rotWithShape="1">
          <a:blip r:embed="rId8">
            <a:extLst>
              <a:ext uri="{28A0092B-C50C-407E-A947-70E740481C1C}">
                <a14:useLocalDpi xmlns:a14="http://schemas.microsoft.com/office/drawing/2010/main" val="0"/>
              </a:ext>
            </a:extLst>
          </a:blip>
          <a:srcRect l="6094" t="11439" r="22992"/>
          <a:stretch/>
        </p:blipFill>
        <p:spPr bwMode="auto">
          <a:xfrm>
            <a:off x="94412" y="5144978"/>
            <a:ext cx="1813292" cy="1713021"/>
          </a:xfrm>
          <a:prstGeom prst="rect">
            <a:avLst/>
          </a:prstGeom>
          <a:noFill/>
          <a:ln>
            <a:noFill/>
          </a:ln>
          <a:extLst>
            <a:ext uri="{53640926-AAD7-44D8-BBD7-CCE9431645EC}">
              <a14:shadowObscured xmlns:a14="http://schemas.microsoft.com/office/drawing/2010/main"/>
            </a:ext>
          </a:extLst>
        </p:spPr>
      </p:pic>
      <p:sp>
        <p:nvSpPr>
          <p:cNvPr id="30" name="TextBox 29"/>
          <p:cNvSpPr txBox="1"/>
          <p:nvPr/>
        </p:nvSpPr>
        <p:spPr>
          <a:xfrm>
            <a:off x="6058692" y="1889259"/>
            <a:ext cx="1217679" cy="646331"/>
          </a:xfrm>
          <a:prstGeom prst="rect">
            <a:avLst/>
          </a:prstGeom>
          <a:noFill/>
        </p:spPr>
        <p:txBody>
          <a:bodyPr wrap="square" rtlCol="0" anchor="ctr">
            <a:spAutoFit/>
          </a:bodyPr>
          <a:lstStyle/>
          <a:p>
            <a:pPr algn="ctr"/>
            <a:r>
              <a:rPr lang="en-GB" b="1" dirty="0"/>
              <a:t>Testing Gases</a:t>
            </a:r>
          </a:p>
        </p:txBody>
      </p:sp>
      <p:pic>
        <p:nvPicPr>
          <p:cNvPr id="31" name="irc_mi" descr="Image result for testing gases">
            <a:hlinkClick r:id="rId9" tgtFrame="&quot;_blank&quot;"/>
          </p:cNvPr>
          <p:cNvPicPr/>
          <p:nvPr/>
        </p:nvPicPr>
        <p:blipFill rotWithShape="1">
          <a:blip r:embed="rId10">
            <a:extLst>
              <a:ext uri="{28A0092B-C50C-407E-A947-70E740481C1C}">
                <a14:useLocalDpi xmlns:a14="http://schemas.microsoft.com/office/drawing/2010/main" val="0"/>
              </a:ext>
            </a:extLst>
          </a:blip>
          <a:srcRect l="33957" t="2203" r="33956" b="50219"/>
          <a:stretch/>
        </p:blipFill>
        <p:spPr bwMode="auto">
          <a:xfrm>
            <a:off x="6884020" y="2680425"/>
            <a:ext cx="1720427" cy="1020568"/>
          </a:xfrm>
          <a:prstGeom prst="rect">
            <a:avLst/>
          </a:prstGeom>
          <a:noFill/>
          <a:ln>
            <a:noFill/>
          </a:ln>
          <a:extLst>
            <a:ext uri="{53640926-AAD7-44D8-BBD7-CCE9431645EC}">
              <a14:shadowObscured xmlns:a14="http://schemas.microsoft.com/office/drawing/2010/main"/>
            </a:ext>
          </a:extLst>
        </p:spPr>
      </p:pic>
      <p:pic>
        <p:nvPicPr>
          <p:cNvPr id="32" name="irc_mi" descr="Image result for testing gases">
            <a:hlinkClick r:id="rId9" tgtFrame="&quot;_blank&quot;"/>
          </p:cNvPr>
          <p:cNvPicPr/>
          <p:nvPr/>
        </p:nvPicPr>
        <p:blipFill rotWithShape="1">
          <a:blip r:embed="rId10">
            <a:extLst>
              <a:ext uri="{28A0092B-C50C-407E-A947-70E740481C1C}">
                <a14:useLocalDpi xmlns:a14="http://schemas.microsoft.com/office/drawing/2010/main" val="0"/>
              </a:ext>
            </a:extLst>
          </a:blip>
          <a:srcRect l="34268" t="49781" r="33333" b="3081"/>
          <a:stretch/>
        </p:blipFill>
        <p:spPr bwMode="auto">
          <a:xfrm>
            <a:off x="5004048" y="2714221"/>
            <a:ext cx="1675960" cy="952976"/>
          </a:xfrm>
          <a:prstGeom prst="rect">
            <a:avLst/>
          </a:prstGeom>
          <a:noFill/>
          <a:ln>
            <a:noFill/>
          </a:ln>
          <a:extLst>
            <a:ext uri="{53640926-AAD7-44D8-BBD7-CCE9431645EC}">
              <a14:shadowObscured xmlns:a14="http://schemas.microsoft.com/office/drawing/2010/main"/>
            </a:ext>
          </a:extLst>
        </p:spPr>
      </p:pic>
      <p:pic>
        <p:nvPicPr>
          <p:cNvPr id="33" name="irc_mi" descr="Image result for testing gases">
            <a:hlinkClick r:id="rId9" tgtFrame="&quot;_blank&quot;"/>
          </p:cNvPr>
          <p:cNvPicPr/>
          <p:nvPr/>
        </p:nvPicPr>
        <p:blipFill rotWithShape="1">
          <a:blip r:embed="rId10">
            <a:extLst>
              <a:ext uri="{28A0092B-C50C-407E-A947-70E740481C1C}">
                <a14:useLocalDpi xmlns:a14="http://schemas.microsoft.com/office/drawing/2010/main" val="0"/>
              </a:ext>
            </a:extLst>
          </a:blip>
          <a:srcRect l="66044" t="3084" b="50219"/>
          <a:stretch/>
        </p:blipFill>
        <p:spPr bwMode="auto">
          <a:xfrm>
            <a:off x="4263354" y="1656913"/>
            <a:ext cx="1676797" cy="1001337"/>
          </a:xfrm>
          <a:prstGeom prst="rect">
            <a:avLst/>
          </a:prstGeom>
          <a:noFill/>
          <a:ln>
            <a:noFill/>
          </a:ln>
          <a:extLst>
            <a:ext uri="{53640926-AAD7-44D8-BBD7-CCE9431645EC}">
              <a14:shadowObscured xmlns:a14="http://schemas.microsoft.com/office/drawing/2010/main"/>
            </a:ext>
          </a:extLst>
        </p:spPr>
      </p:pic>
      <p:pic>
        <p:nvPicPr>
          <p:cNvPr id="34" name="irc_mi" descr="Image result for testing gases">
            <a:hlinkClick r:id="rId9" tgtFrame="&quot;_blank&quot;"/>
          </p:cNvPr>
          <p:cNvPicPr/>
          <p:nvPr/>
        </p:nvPicPr>
        <p:blipFill rotWithShape="1">
          <a:blip r:embed="rId10">
            <a:extLst>
              <a:ext uri="{28A0092B-C50C-407E-A947-70E740481C1C}">
                <a14:useLocalDpi xmlns:a14="http://schemas.microsoft.com/office/drawing/2010/main" val="0"/>
              </a:ext>
            </a:extLst>
          </a:blip>
          <a:srcRect l="1557" t="2644" r="66044" b="49773"/>
          <a:stretch/>
        </p:blipFill>
        <p:spPr bwMode="auto">
          <a:xfrm>
            <a:off x="7444873" y="1656914"/>
            <a:ext cx="1591623" cy="967542"/>
          </a:xfrm>
          <a:prstGeom prst="rect">
            <a:avLst/>
          </a:prstGeom>
          <a:noFill/>
          <a:ln>
            <a:noFill/>
          </a:ln>
          <a:extLst>
            <a:ext uri="{53640926-AAD7-44D8-BBD7-CCE9431645EC}">
              <a14:shadowObscured xmlns:a14="http://schemas.microsoft.com/office/drawing/2010/main"/>
            </a:ext>
          </a:extLst>
        </p:spPr>
      </p:pic>
      <p:sp>
        <p:nvSpPr>
          <p:cNvPr id="12" name="Rectangle 11"/>
          <p:cNvSpPr/>
          <p:nvPr/>
        </p:nvSpPr>
        <p:spPr>
          <a:xfrm>
            <a:off x="1907704" y="4938797"/>
            <a:ext cx="4536504" cy="1785104"/>
          </a:xfrm>
          <a:prstGeom prst="rect">
            <a:avLst/>
          </a:prstGeom>
          <a:ln>
            <a:solidFill>
              <a:schemeClr val="tx1"/>
            </a:solidFill>
          </a:ln>
        </p:spPr>
        <p:txBody>
          <a:bodyPr wrap="square">
            <a:spAutoFit/>
          </a:bodyPr>
          <a:lstStyle/>
          <a:p>
            <a:pPr lvl="0"/>
            <a:r>
              <a:rPr lang="en-GB" sz="1100" dirty="0"/>
              <a:t>The </a:t>
            </a:r>
            <a:r>
              <a:rPr lang="en-GB" sz="1100" dirty="0" err="1"/>
              <a:t>Rf</a:t>
            </a:r>
            <a:r>
              <a:rPr lang="en-GB" sz="1100" dirty="0"/>
              <a:t> value of a chemical is the ratio between the distance travelled by the dissolved substance (the solute) and the distance travelled by the solvent</a:t>
            </a:r>
          </a:p>
          <a:p>
            <a:r>
              <a:rPr lang="en-GB" sz="1100" dirty="0"/>
              <a:t> </a:t>
            </a:r>
          </a:p>
          <a:p>
            <a:r>
              <a:rPr lang="en-GB" sz="1100" dirty="0" err="1"/>
              <a:t>Rf</a:t>
            </a:r>
            <a:r>
              <a:rPr lang="en-GB" sz="1100" dirty="0"/>
              <a:t> = </a:t>
            </a:r>
            <a:r>
              <a:rPr lang="en-GB" sz="1100" u="sng" dirty="0"/>
              <a:t>Distance moved by substance</a:t>
            </a:r>
            <a:endParaRPr lang="en-GB" sz="1100" dirty="0"/>
          </a:p>
          <a:p>
            <a:r>
              <a:rPr lang="en-GB" sz="1100" dirty="0"/>
              <a:t>	Distance moved by solvent</a:t>
            </a:r>
          </a:p>
          <a:p>
            <a:r>
              <a:rPr lang="en-GB" sz="1100" dirty="0"/>
              <a:t> </a:t>
            </a:r>
          </a:p>
          <a:p>
            <a:pPr lvl="0"/>
            <a:r>
              <a:rPr lang="en-GB" sz="1100" dirty="0"/>
              <a:t>Different compounds have different </a:t>
            </a:r>
            <a:r>
              <a:rPr lang="en-GB" sz="1100" dirty="0" err="1"/>
              <a:t>Rf</a:t>
            </a:r>
            <a:r>
              <a:rPr lang="en-GB" sz="1100" dirty="0"/>
              <a:t> values in different solvents which can be used to help identify the compounds</a:t>
            </a:r>
          </a:p>
          <a:p>
            <a:pPr lvl="0"/>
            <a:r>
              <a:rPr lang="en-GB" sz="1100" dirty="0"/>
              <a:t>The compounds in a mixture may separate into different spots depending on the solvent but a pure substance will produce a single spot in all solvents</a:t>
            </a:r>
          </a:p>
        </p:txBody>
      </p:sp>
      <p:cxnSp>
        <p:nvCxnSpPr>
          <p:cNvPr id="36" name="Straight Connector 35"/>
          <p:cNvCxnSpPr/>
          <p:nvPr/>
        </p:nvCxnSpPr>
        <p:spPr>
          <a:xfrm>
            <a:off x="4175956" y="1521369"/>
            <a:ext cx="4983153"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H="1">
            <a:off x="4175956" y="9230"/>
            <a:ext cx="11807" cy="370780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307341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5496" y="44624"/>
            <a:ext cx="4680520" cy="461665"/>
          </a:xfrm>
          <a:prstGeom prst="rect">
            <a:avLst/>
          </a:prstGeom>
          <a:noFill/>
          <a:ln w="38100">
            <a:solidFill>
              <a:schemeClr val="tx1"/>
            </a:solidFill>
          </a:ln>
        </p:spPr>
        <p:txBody>
          <a:bodyPr wrap="square" rtlCol="0" anchor="ctr">
            <a:spAutoFit/>
          </a:bodyPr>
          <a:lstStyle/>
          <a:p>
            <a:pPr algn="ctr"/>
            <a:r>
              <a:rPr lang="en-GB" sz="2400" b="1" dirty="0"/>
              <a:t>CHEMICAL ANALYSIS (CHEMISTRY)</a:t>
            </a:r>
          </a:p>
        </p:txBody>
      </p:sp>
      <p:sp>
        <p:nvSpPr>
          <p:cNvPr id="3" name="Rectangle 2"/>
          <p:cNvSpPr/>
          <p:nvPr/>
        </p:nvSpPr>
        <p:spPr>
          <a:xfrm>
            <a:off x="203457" y="580618"/>
            <a:ext cx="1776255" cy="400110"/>
          </a:xfrm>
          <a:prstGeom prst="rect">
            <a:avLst/>
          </a:prstGeom>
        </p:spPr>
        <p:txBody>
          <a:bodyPr wrap="none">
            <a:spAutoFit/>
          </a:bodyPr>
          <a:lstStyle/>
          <a:p>
            <a:r>
              <a:rPr lang="en-GB" sz="2000" b="1" dirty="0"/>
              <a:t>Testing Cations</a:t>
            </a:r>
          </a:p>
        </p:txBody>
      </p:sp>
      <p:sp>
        <p:nvSpPr>
          <p:cNvPr id="21" name="TextBox 20"/>
          <p:cNvSpPr txBox="1"/>
          <p:nvPr/>
        </p:nvSpPr>
        <p:spPr>
          <a:xfrm>
            <a:off x="0" y="5770069"/>
            <a:ext cx="2688295" cy="369332"/>
          </a:xfrm>
          <a:prstGeom prst="rect">
            <a:avLst/>
          </a:prstGeom>
          <a:noFill/>
        </p:spPr>
        <p:txBody>
          <a:bodyPr wrap="square" rtlCol="0">
            <a:spAutoFit/>
          </a:bodyPr>
          <a:lstStyle/>
          <a:p>
            <a:r>
              <a:rPr lang="en-GB" b="1" dirty="0"/>
              <a:t>Instrumental Analysis</a:t>
            </a:r>
          </a:p>
        </p:txBody>
      </p:sp>
      <p:sp>
        <p:nvSpPr>
          <p:cNvPr id="35" name="TextBox 34"/>
          <p:cNvSpPr txBox="1"/>
          <p:nvPr/>
        </p:nvSpPr>
        <p:spPr>
          <a:xfrm>
            <a:off x="30769" y="3172906"/>
            <a:ext cx="2747797" cy="400110"/>
          </a:xfrm>
          <a:prstGeom prst="rect">
            <a:avLst/>
          </a:prstGeom>
          <a:noFill/>
        </p:spPr>
        <p:txBody>
          <a:bodyPr wrap="square" rtlCol="0">
            <a:spAutoFit/>
          </a:bodyPr>
          <a:lstStyle/>
          <a:p>
            <a:r>
              <a:rPr lang="en-GB" sz="2000" b="1" dirty="0"/>
              <a:t>Testing Anions </a:t>
            </a:r>
          </a:p>
        </p:txBody>
      </p:sp>
      <p:sp>
        <p:nvSpPr>
          <p:cNvPr id="2" name="Rectangle 1"/>
          <p:cNvSpPr/>
          <p:nvPr/>
        </p:nvSpPr>
        <p:spPr>
          <a:xfrm>
            <a:off x="4860031" y="61111"/>
            <a:ext cx="4258891" cy="461665"/>
          </a:xfrm>
          <a:prstGeom prst="rect">
            <a:avLst/>
          </a:prstGeom>
          <a:ln>
            <a:solidFill>
              <a:schemeClr val="tx1"/>
            </a:solidFill>
          </a:ln>
        </p:spPr>
        <p:txBody>
          <a:bodyPr wrap="square" anchor="ctr">
            <a:spAutoFit/>
          </a:bodyPr>
          <a:lstStyle/>
          <a:p>
            <a:pPr algn="ctr"/>
            <a:r>
              <a:rPr lang="en-GB" sz="1200" b="1" dirty="0">
                <a:solidFill>
                  <a:srgbClr val="7030A0"/>
                </a:solidFill>
              </a:rPr>
              <a:t>REQUIRED PRACTICAL: Use chemical tests to identify the ions in unknown single ionic compounds (the cation and the anion)</a:t>
            </a:r>
            <a:endParaRPr lang="en-GB" sz="1200" dirty="0">
              <a:solidFill>
                <a:srgbClr val="7030A0"/>
              </a:solidFill>
            </a:endParaRPr>
          </a:p>
        </p:txBody>
      </p:sp>
      <p:cxnSp>
        <p:nvCxnSpPr>
          <p:cNvPr id="27" name="Straight Connector 26"/>
          <p:cNvCxnSpPr/>
          <p:nvPr/>
        </p:nvCxnSpPr>
        <p:spPr>
          <a:xfrm flipV="1">
            <a:off x="-36512" y="5722447"/>
            <a:ext cx="3979037" cy="1080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pic>
        <p:nvPicPr>
          <p:cNvPr id="38" name="irc_mi" descr="Image result for flame emission spectroscopy">
            <a:hlinkClick r:id="rId3" tgtFrame="&quot;_blank&quot;"/>
          </p:cNvPr>
          <p:cNvPicPr/>
          <p:nvPr/>
        </p:nvPicPr>
        <p:blipFill>
          <a:blip r:embed="rId4">
            <a:extLst>
              <a:ext uri="{28A0092B-C50C-407E-A947-70E740481C1C}">
                <a14:useLocalDpi xmlns:a14="http://schemas.microsoft.com/office/drawing/2010/main" val="0"/>
              </a:ext>
            </a:extLst>
          </a:blip>
          <a:srcRect/>
          <a:stretch>
            <a:fillRect/>
          </a:stretch>
        </p:blipFill>
        <p:spPr bwMode="auto">
          <a:xfrm>
            <a:off x="7164288" y="5146538"/>
            <a:ext cx="1968653" cy="1711462"/>
          </a:xfrm>
          <a:prstGeom prst="rect">
            <a:avLst/>
          </a:prstGeom>
          <a:noFill/>
          <a:ln>
            <a:noFill/>
          </a:ln>
        </p:spPr>
      </p:pic>
      <p:graphicFrame>
        <p:nvGraphicFramePr>
          <p:cNvPr id="39" name="Table 38"/>
          <p:cNvGraphicFramePr>
            <a:graphicFrameLocks noGrp="1"/>
          </p:cNvGraphicFramePr>
          <p:nvPr>
            <p:extLst>
              <p:ext uri="{D42A27DB-BD31-4B8C-83A1-F6EECF244321}">
                <p14:modId xmlns:p14="http://schemas.microsoft.com/office/powerpoint/2010/main" val="4095839086"/>
              </p:ext>
            </p:extLst>
          </p:nvPr>
        </p:nvGraphicFramePr>
        <p:xfrm>
          <a:off x="193831" y="1794032"/>
          <a:ext cx="2421672" cy="1076982"/>
        </p:xfrm>
        <a:graphic>
          <a:graphicData uri="http://schemas.openxmlformats.org/drawingml/2006/table">
            <a:tbl>
              <a:tblPr firstRow="1" firstCol="1" bandRow="1">
                <a:tableStyleId>{5C22544A-7EE6-4342-B048-85BDC9FD1C3A}</a:tableStyleId>
              </a:tblPr>
              <a:tblGrid>
                <a:gridCol w="1248906">
                  <a:extLst>
                    <a:ext uri="{9D8B030D-6E8A-4147-A177-3AD203B41FA5}">
                      <a16:colId xmlns:a16="http://schemas.microsoft.com/office/drawing/2014/main" val="20000"/>
                    </a:ext>
                  </a:extLst>
                </a:gridCol>
                <a:gridCol w="1172766">
                  <a:extLst>
                    <a:ext uri="{9D8B030D-6E8A-4147-A177-3AD203B41FA5}">
                      <a16:colId xmlns:a16="http://schemas.microsoft.com/office/drawing/2014/main" val="20001"/>
                    </a:ext>
                  </a:extLst>
                </a:gridCol>
              </a:tblGrid>
              <a:tr h="179497">
                <a:tc>
                  <a:txBody>
                    <a:bodyPr/>
                    <a:lstStyle/>
                    <a:p>
                      <a:pPr algn="ctr">
                        <a:spcAft>
                          <a:spcPts val="0"/>
                        </a:spcAft>
                      </a:pPr>
                      <a:r>
                        <a:rPr lang="en-GB" sz="1100" dirty="0">
                          <a:solidFill>
                            <a:sysClr val="windowText" lastClr="000000"/>
                          </a:solidFill>
                          <a:effectLst/>
                        </a:rPr>
                        <a:t>Metal Ion</a:t>
                      </a:r>
                      <a:endParaRPr lang="en-GB" sz="1100" dirty="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a:solidFill>
                            <a:sysClr val="windowText" lastClr="000000"/>
                          </a:solidFill>
                          <a:effectLst/>
                        </a:rPr>
                        <a:t>Flame Colour</a:t>
                      </a:r>
                      <a:endParaRPr lang="en-GB" sz="110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79497">
                <a:tc>
                  <a:txBody>
                    <a:bodyPr/>
                    <a:lstStyle/>
                    <a:p>
                      <a:pPr algn="ctr">
                        <a:spcAft>
                          <a:spcPts val="0"/>
                        </a:spcAft>
                      </a:pPr>
                      <a:r>
                        <a:rPr lang="en-GB" sz="1100">
                          <a:solidFill>
                            <a:sysClr val="windowText" lastClr="000000"/>
                          </a:solidFill>
                          <a:effectLst/>
                        </a:rPr>
                        <a:t>Lithium</a:t>
                      </a:r>
                      <a:endParaRPr lang="en-GB" sz="110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a:solidFill>
                            <a:sysClr val="windowText" lastClr="000000"/>
                          </a:solidFill>
                          <a:effectLst/>
                        </a:rPr>
                        <a:t>Crimson</a:t>
                      </a:r>
                      <a:endParaRPr lang="en-GB" sz="110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79497">
                <a:tc>
                  <a:txBody>
                    <a:bodyPr/>
                    <a:lstStyle/>
                    <a:p>
                      <a:pPr algn="ctr">
                        <a:spcAft>
                          <a:spcPts val="0"/>
                        </a:spcAft>
                      </a:pPr>
                      <a:r>
                        <a:rPr lang="en-GB" sz="1100" dirty="0">
                          <a:solidFill>
                            <a:sysClr val="windowText" lastClr="000000"/>
                          </a:solidFill>
                          <a:effectLst/>
                        </a:rPr>
                        <a:t>Sodium</a:t>
                      </a:r>
                      <a:endParaRPr lang="en-GB" sz="1100" dirty="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a:solidFill>
                            <a:sysClr val="windowText" lastClr="000000"/>
                          </a:solidFill>
                          <a:effectLst/>
                        </a:rPr>
                        <a:t>Yellow</a:t>
                      </a:r>
                      <a:endParaRPr lang="en-GB" sz="110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179497">
                <a:tc>
                  <a:txBody>
                    <a:bodyPr/>
                    <a:lstStyle/>
                    <a:p>
                      <a:pPr algn="ctr">
                        <a:spcAft>
                          <a:spcPts val="0"/>
                        </a:spcAft>
                      </a:pPr>
                      <a:r>
                        <a:rPr lang="en-GB" sz="1100">
                          <a:solidFill>
                            <a:sysClr val="windowText" lastClr="000000"/>
                          </a:solidFill>
                          <a:effectLst/>
                        </a:rPr>
                        <a:t>Potassium</a:t>
                      </a:r>
                      <a:endParaRPr lang="en-GB" sz="110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a:solidFill>
                            <a:sysClr val="windowText" lastClr="000000"/>
                          </a:solidFill>
                          <a:effectLst/>
                        </a:rPr>
                        <a:t>Lilac</a:t>
                      </a:r>
                      <a:endParaRPr lang="en-GB" sz="110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179497">
                <a:tc>
                  <a:txBody>
                    <a:bodyPr/>
                    <a:lstStyle/>
                    <a:p>
                      <a:pPr algn="ctr">
                        <a:spcAft>
                          <a:spcPts val="0"/>
                        </a:spcAft>
                      </a:pPr>
                      <a:r>
                        <a:rPr lang="en-GB" sz="1100">
                          <a:solidFill>
                            <a:sysClr val="windowText" lastClr="000000"/>
                          </a:solidFill>
                          <a:effectLst/>
                        </a:rPr>
                        <a:t>Calcium</a:t>
                      </a:r>
                      <a:endParaRPr lang="en-GB" sz="110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a:solidFill>
                            <a:sysClr val="windowText" lastClr="000000"/>
                          </a:solidFill>
                          <a:effectLst/>
                        </a:rPr>
                        <a:t>Orange-red</a:t>
                      </a:r>
                      <a:endParaRPr lang="en-GB" sz="110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179497">
                <a:tc>
                  <a:txBody>
                    <a:bodyPr/>
                    <a:lstStyle/>
                    <a:p>
                      <a:pPr algn="ctr">
                        <a:spcAft>
                          <a:spcPts val="0"/>
                        </a:spcAft>
                      </a:pPr>
                      <a:r>
                        <a:rPr lang="en-GB" sz="1100" dirty="0">
                          <a:solidFill>
                            <a:sysClr val="windowText" lastClr="000000"/>
                          </a:solidFill>
                          <a:effectLst/>
                        </a:rPr>
                        <a:t>Copper</a:t>
                      </a:r>
                      <a:endParaRPr lang="en-GB" sz="1100" dirty="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dirty="0">
                          <a:solidFill>
                            <a:sysClr val="windowText" lastClr="000000"/>
                          </a:solidFill>
                          <a:effectLst/>
                        </a:rPr>
                        <a:t>Green </a:t>
                      </a:r>
                      <a:endParaRPr lang="en-GB" sz="1100" dirty="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bl>
          </a:graphicData>
        </a:graphic>
      </p:graphicFrame>
      <p:sp>
        <p:nvSpPr>
          <p:cNvPr id="42" name="Rectangle 41"/>
          <p:cNvSpPr/>
          <p:nvPr/>
        </p:nvSpPr>
        <p:spPr>
          <a:xfrm>
            <a:off x="46718" y="980728"/>
            <a:ext cx="3661186" cy="815608"/>
          </a:xfrm>
          <a:prstGeom prst="rect">
            <a:avLst/>
          </a:prstGeom>
        </p:spPr>
        <p:txBody>
          <a:bodyPr wrap="square">
            <a:spAutoFit/>
          </a:bodyPr>
          <a:lstStyle/>
          <a:p>
            <a:pPr lvl="0"/>
            <a:r>
              <a:rPr lang="en-GB" sz="1400" b="1" u="sng" dirty="0"/>
              <a:t>Flame tests</a:t>
            </a:r>
            <a:endParaRPr lang="en-GB" sz="1400" u="sng" dirty="0"/>
          </a:p>
          <a:p>
            <a:pPr lvl="0"/>
            <a:r>
              <a:rPr lang="en-GB" sz="1100" dirty="0"/>
              <a:t>Flame tests can be used to identify some metal ions (cations)</a:t>
            </a:r>
          </a:p>
          <a:p>
            <a:pPr lvl="0"/>
            <a:r>
              <a:rPr lang="en-GB" sz="1100" dirty="0"/>
              <a:t>If a sample contains a mixture of ions then some flame colours can be masked</a:t>
            </a:r>
          </a:p>
        </p:txBody>
      </p:sp>
      <p:sp>
        <p:nvSpPr>
          <p:cNvPr id="43" name="Rectangle 42"/>
          <p:cNvSpPr/>
          <p:nvPr/>
        </p:nvSpPr>
        <p:spPr>
          <a:xfrm>
            <a:off x="3927927" y="677241"/>
            <a:ext cx="5042307" cy="646331"/>
          </a:xfrm>
          <a:prstGeom prst="rect">
            <a:avLst/>
          </a:prstGeom>
        </p:spPr>
        <p:txBody>
          <a:bodyPr wrap="square">
            <a:spAutoFit/>
          </a:bodyPr>
          <a:lstStyle/>
          <a:p>
            <a:pPr lvl="0"/>
            <a:r>
              <a:rPr lang="en-GB" sz="1400" b="1" u="sng" dirty="0"/>
              <a:t>Metal Hydroxides</a:t>
            </a:r>
            <a:endParaRPr lang="en-GB" sz="1400" u="sng" dirty="0"/>
          </a:p>
          <a:p>
            <a:pPr lvl="0"/>
            <a:r>
              <a:rPr lang="en-GB" sz="1100" dirty="0"/>
              <a:t>Sodium hydroxide can be used to identify some metal ions (cations)</a:t>
            </a:r>
          </a:p>
          <a:p>
            <a:pPr lvl="0"/>
            <a:r>
              <a:rPr lang="en-GB" sz="1100" dirty="0"/>
              <a:t>They form metal hydroxide precipitates</a:t>
            </a:r>
          </a:p>
        </p:txBody>
      </p:sp>
      <p:graphicFrame>
        <p:nvGraphicFramePr>
          <p:cNvPr id="44" name="Table 43"/>
          <p:cNvGraphicFramePr>
            <a:graphicFrameLocks noGrp="1"/>
          </p:cNvGraphicFramePr>
          <p:nvPr>
            <p:extLst>
              <p:ext uri="{D42A27DB-BD31-4B8C-83A1-F6EECF244321}">
                <p14:modId xmlns:p14="http://schemas.microsoft.com/office/powerpoint/2010/main" val="2374167672"/>
              </p:ext>
            </p:extLst>
          </p:nvPr>
        </p:nvGraphicFramePr>
        <p:xfrm>
          <a:off x="3923928" y="1404484"/>
          <a:ext cx="5122989" cy="1520460"/>
        </p:xfrm>
        <a:graphic>
          <a:graphicData uri="http://schemas.openxmlformats.org/drawingml/2006/table">
            <a:tbl>
              <a:tblPr firstRow="1" firstCol="1" bandRow="1">
                <a:tableStyleId>{5C22544A-7EE6-4342-B048-85BDC9FD1C3A}</a:tableStyleId>
              </a:tblPr>
              <a:tblGrid>
                <a:gridCol w="1162795">
                  <a:extLst>
                    <a:ext uri="{9D8B030D-6E8A-4147-A177-3AD203B41FA5}">
                      <a16:colId xmlns:a16="http://schemas.microsoft.com/office/drawing/2014/main" val="20000"/>
                    </a:ext>
                  </a:extLst>
                </a:gridCol>
                <a:gridCol w="1868722">
                  <a:extLst>
                    <a:ext uri="{9D8B030D-6E8A-4147-A177-3AD203B41FA5}">
                      <a16:colId xmlns:a16="http://schemas.microsoft.com/office/drawing/2014/main" val="20001"/>
                    </a:ext>
                  </a:extLst>
                </a:gridCol>
                <a:gridCol w="2091472">
                  <a:extLst>
                    <a:ext uri="{9D8B030D-6E8A-4147-A177-3AD203B41FA5}">
                      <a16:colId xmlns:a16="http://schemas.microsoft.com/office/drawing/2014/main" val="20002"/>
                    </a:ext>
                  </a:extLst>
                </a:gridCol>
              </a:tblGrid>
              <a:tr h="192984">
                <a:tc>
                  <a:txBody>
                    <a:bodyPr/>
                    <a:lstStyle/>
                    <a:p>
                      <a:pPr algn="ctr">
                        <a:spcAft>
                          <a:spcPts val="0"/>
                        </a:spcAft>
                      </a:pPr>
                      <a:r>
                        <a:rPr lang="en-GB" sz="1100" dirty="0">
                          <a:solidFill>
                            <a:sysClr val="windowText" lastClr="000000"/>
                          </a:solidFill>
                          <a:effectLst/>
                        </a:rPr>
                        <a:t>Metal Ion</a:t>
                      </a:r>
                      <a:endParaRPr lang="en-GB" sz="1100" dirty="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dirty="0">
                          <a:solidFill>
                            <a:sysClr val="windowText" lastClr="000000"/>
                          </a:solidFill>
                          <a:effectLst/>
                        </a:rPr>
                        <a:t>Colour of Precipitate</a:t>
                      </a:r>
                      <a:endParaRPr lang="en-GB" sz="1100" dirty="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a:solidFill>
                            <a:sysClr val="windowText" lastClr="000000"/>
                          </a:solidFill>
                          <a:effectLst/>
                        </a:rPr>
                        <a:t>Ionic equation for precipitate </a:t>
                      </a:r>
                      <a:endParaRPr lang="en-GB" sz="110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92984">
                <a:tc>
                  <a:txBody>
                    <a:bodyPr/>
                    <a:lstStyle/>
                    <a:p>
                      <a:pPr algn="ctr">
                        <a:spcAft>
                          <a:spcPts val="0"/>
                        </a:spcAft>
                      </a:pPr>
                      <a:r>
                        <a:rPr lang="en-GB" sz="1100">
                          <a:solidFill>
                            <a:sysClr val="windowText" lastClr="000000"/>
                          </a:solidFill>
                          <a:effectLst/>
                        </a:rPr>
                        <a:t>Calcium Ca</a:t>
                      </a:r>
                      <a:r>
                        <a:rPr lang="en-GB" sz="1100" baseline="30000">
                          <a:solidFill>
                            <a:sysClr val="windowText" lastClr="000000"/>
                          </a:solidFill>
                          <a:effectLst/>
                        </a:rPr>
                        <a:t>2+</a:t>
                      </a:r>
                      <a:endParaRPr lang="en-GB" sz="110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a:solidFill>
                            <a:sysClr val="windowText" lastClr="000000"/>
                          </a:solidFill>
                          <a:effectLst/>
                        </a:rPr>
                        <a:t>White</a:t>
                      </a:r>
                      <a:endParaRPr lang="en-GB" sz="110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a:solidFill>
                            <a:sysClr val="windowText" lastClr="000000"/>
                          </a:solidFill>
                          <a:effectLst/>
                        </a:rPr>
                        <a:t>Ca</a:t>
                      </a:r>
                      <a:r>
                        <a:rPr lang="en-GB" sz="1100" baseline="30000">
                          <a:solidFill>
                            <a:sysClr val="windowText" lastClr="000000"/>
                          </a:solidFill>
                          <a:effectLst/>
                        </a:rPr>
                        <a:t>2+</a:t>
                      </a:r>
                      <a:r>
                        <a:rPr lang="en-GB" sz="1100">
                          <a:solidFill>
                            <a:sysClr val="windowText" lastClr="000000"/>
                          </a:solidFill>
                          <a:effectLst/>
                        </a:rPr>
                        <a:t> </a:t>
                      </a:r>
                      <a:r>
                        <a:rPr lang="en-GB" sz="1100" baseline="-25000">
                          <a:solidFill>
                            <a:sysClr val="windowText" lastClr="000000"/>
                          </a:solidFill>
                          <a:effectLst/>
                        </a:rPr>
                        <a:t>(aq)</a:t>
                      </a:r>
                      <a:r>
                        <a:rPr lang="en-GB" sz="1100">
                          <a:solidFill>
                            <a:sysClr val="windowText" lastClr="000000"/>
                          </a:solidFill>
                          <a:effectLst/>
                        </a:rPr>
                        <a:t> + 2OH</a:t>
                      </a:r>
                      <a:r>
                        <a:rPr lang="en-GB" sz="1100" baseline="30000">
                          <a:solidFill>
                            <a:sysClr val="windowText" lastClr="000000"/>
                          </a:solidFill>
                          <a:effectLst/>
                        </a:rPr>
                        <a:t>-</a:t>
                      </a:r>
                      <a:r>
                        <a:rPr lang="en-GB" sz="1100">
                          <a:solidFill>
                            <a:sysClr val="windowText" lastClr="000000"/>
                          </a:solidFill>
                          <a:effectLst/>
                        </a:rPr>
                        <a:t> </a:t>
                      </a:r>
                      <a:r>
                        <a:rPr lang="en-GB" sz="1100" baseline="-25000">
                          <a:solidFill>
                            <a:sysClr val="windowText" lastClr="000000"/>
                          </a:solidFill>
                          <a:effectLst/>
                        </a:rPr>
                        <a:t>(aq)</a:t>
                      </a:r>
                      <a:r>
                        <a:rPr lang="en-GB" sz="1100">
                          <a:solidFill>
                            <a:sysClr val="windowText" lastClr="000000"/>
                          </a:solidFill>
                          <a:effectLst/>
                        </a:rPr>
                        <a:t> </a:t>
                      </a:r>
                      <a:r>
                        <a:rPr lang="en-GB" sz="1100">
                          <a:solidFill>
                            <a:sysClr val="windowText" lastClr="000000"/>
                          </a:solidFill>
                          <a:effectLst/>
                          <a:sym typeface="Wingdings"/>
                        </a:rPr>
                        <a:t></a:t>
                      </a:r>
                      <a:r>
                        <a:rPr lang="en-GB" sz="1100">
                          <a:solidFill>
                            <a:sysClr val="windowText" lastClr="000000"/>
                          </a:solidFill>
                          <a:effectLst/>
                        </a:rPr>
                        <a:t> Ca(OH)</a:t>
                      </a:r>
                      <a:r>
                        <a:rPr lang="en-GB" sz="1100" baseline="-25000">
                          <a:solidFill>
                            <a:sysClr val="windowText" lastClr="000000"/>
                          </a:solidFill>
                          <a:effectLst/>
                        </a:rPr>
                        <a:t>2 (s)</a:t>
                      </a:r>
                      <a:endParaRPr lang="en-GB" sz="110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192984">
                <a:tc>
                  <a:txBody>
                    <a:bodyPr/>
                    <a:lstStyle/>
                    <a:p>
                      <a:pPr algn="ctr">
                        <a:spcAft>
                          <a:spcPts val="0"/>
                        </a:spcAft>
                      </a:pPr>
                      <a:r>
                        <a:rPr lang="en-GB" sz="1100">
                          <a:solidFill>
                            <a:sysClr val="windowText" lastClr="000000"/>
                          </a:solidFill>
                          <a:effectLst/>
                        </a:rPr>
                        <a:t>Copper (II) Cu</a:t>
                      </a:r>
                      <a:r>
                        <a:rPr lang="en-GB" sz="1100" baseline="30000">
                          <a:solidFill>
                            <a:sysClr val="windowText" lastClr="000000"/>
                          </a:solidFill>
                          <a:effectLst/>
                        </a:rPr>
                        <a:t>2+</a:t>
                      </a:r>
                      <a:endParaRPr lang="en-GB" sz="110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a:solidFill>
                            <a:sysClr val="windowText" lastClr="000000"/>
                          </a:solidFill>
                          <a:effectLst/>
                        </a:rPr>
                        <a:t>Blue</a:t>
                      </a:r>
                      <a:endParaRPr lang="en-GB" sz="110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a:solidFill>
                            <a:sysClr val="windowText" lastClr="000000"/>
                          </a:solidFill>
                          <a:effectLst/>
                        </a:rPr>
                        <a:t>Cu</a:t>
                      </a:r>
                      <a:r>
                        <a:rPr lang="en-GB" sz="1100" baseline="30000">
                          <a:solidFill>
                            <a:sysClr val="windowText" lastClr="000000"/>
                          </a:solidFill>
                          <a:effectLst/>
                        </a:rPr>
                        <a:t>2+</a:t>
                      </a:r>
                      <a:r>
                        <a:rPr lang="en-GB" sz="1100">
                          <a:solidFill>
                            <a:sysClr val="windowText" lastClr="000000"/>
                          </a:solidFill>
                          <a:effectLst/>
                        </a:rPr>
                        <a:t> </a:t>
                      </a:r>
                      <a:r>
                        <a:rPr lang="en-GB" sz="1100" baseline="-25000">
                          <a:solidFill>
                            <a:sysClr val="windowText" lastClr="000000"/>
                          </a:solidFill>
                          <a:effectLst/>
                        </a:rPr>
                        <a:t>(aq)</a:t>
                      </a:r>
                      <a:r>
                        <a:rPr lang="en-GB" sz="1100">
                          <a:solidFill>
                            <a:sysClr val="windowText" lastClr="000000"/>
                          </a:solidFill>
                          <a:effectLst/>
                        </a:rPr>
                        <a:t> + 2OH</a:t>
                      </a:r>
                      <a:r>
                        <a:rPr lang="en-GB" sz="1100" baseline="30000">
                          <a:solidFill>
                            <a:sysClr val="windowText" lastClr="000000"/>
                          </a:solidFill>
                          <a:effectLst/>
                        </a:rPr>
                        <a:t>-</a:t>
                      </a:r>
                      <a:r>
                        <a:rPr lang="en-GB" sz="1100">
                          <a:solidFill>
                            <a:sysClr val="windowText" lastClr="000000"/>
                          </a:solidFill>
                          <a:effectLst/>
                        </a:rPr>
                        <a:t> </a:t>
                      </a:r>
                      <a:r>
                        <a:rPr lang="en-GB" sz="1100" baseline="-25000">
                          <a:solidFill>
                            <a:sysClr val="windowText" lastClr="000000"/>
                          </a:solidFill>
                          <a:effectLst/>
                        </a:rPr>
                        <a:t>(aq)</a:t>
                      </a:r>
                      <a:r>
                        <a:rPr lang="en-GB" sz="1100">
                          <a:solidFill>
                            <a:sysClr val="windowText" lastClr="000000"/>
                          </a:solidFill>
                          <a:effectLst/>
                        </a:rPr>
                        <a:t> </a:t>
                      </a:r>
                      <a:r>
                        <a:rPr lang="en-GB" sz="1100">
                          <a:solidFill>
                            <a:sysClr val="windowText" lastClr="000000"/>
                          </a:solidFill>
                          <a:effectLst/>
                          <a:sym typeface="Wingdings"/>
                        </a:rPr>
                        <a:t></a:t>
                      </a:r>
                      <a:r>
                        <a:rPr lang="en-GB" sz="1100">
                          <a:solidFill>
                            <a:sysClr val="windowText" lastClr="000000"/>
                          </a:solidFill>
                          <a:effectLst/>
                        </a:rPr>
                        <a:t> Cu(OH)</a:t>
                      </a:r>
                      <a:r>
                        <a:rPr lang="en-GB" sz="1100" baseline="-25000">
                          <a:solidFill>
                            <a:sysClr val="windowText" lastClr="000000"/>
                          </a:solidFill>
                          <a:effectLst/>
                        </a:rPr>
                        <a:t>2 (s)</a:t>
                      </a:r>
                      <a:endParaRPr lang="en-GB" sz="110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192984">
                <a:tc>
                  <a:txBody>
                    <a:bodyPr/>
                    <a:lstStyle/>
                    <a:p>
                      <a:pPr algn="ctr">
                        <a:spcAft>
                          <a:spcPts val="0"/>
                        </a:spcAft>
                      </a:pPr>
                      <a:r>
                        <a:rPr lang="en-GB" sz="1100" dirty="0">
                          <a:solidFill>
                            <a:sysClr val="windowText" lastClr="000000"/>
                          </a:solidFill>
                          <a:effectLst/>
                        </a:rPr>
                        <a:t>Iron (II) Fe</a:t>
                      </a:r>
                      <a:r>
                        <a:rPr lang="en-GB" sz="1100" baseline="30000" dirty="0">
                          <a:solidFill>
                            <a:sysClr val="windowText" lastClr="000000"/>
                          </a:solidFill>
                          <a:effectLst/>
                        </a:rPr>
                        <a:t>2+</a:t>
                      </a:r>
                      <a:endParaRPr lang="en-GB" sz="1100" dirty="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a:solidFill>
                            <a:sysClr val="windowText" lastClr="000000"/>
                          </a:solidFill>
                          <a:effectLst/>
                        </a:rPr>
                        <a:t>Green</a:t>
                      </a:r>
                      <a:endParaRPr lang="en-GB" sz="110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a:solidFill>
                            <a:sysClr val="windowText" lastClr="000000"/>
                          </a:solidFill>
                          <a:effectLst/>
                        </a:rPr>
                        <a:t>Fe</a:t>
                      </a:r>
                      <a:r>
                        <a:rPr lang="en-GB" sz="1100" baseline="30000">
                          <a:solidFill>
                            <a:sysClr val="windowText" lastClr="000000"/>
                          </a:solidFill>
                          <a:effectLst/>
                        </a:rPr>
                        <a:t>2+</a:t>
                      </a:r>
                      <a:r>
                        <a:rPr lang="en-GB" sz="1100">
                          <a:solidFill>
                            <a:sysClr val="windowText" lastClr="000000"/>
                          </a:solidFill>
                          <a:effectLst/>
                        </a:rPr>
                        <a:t> </a:t>
                      </a:r>
                      <a:r>
                        <a:rPr lang="en-GB" sz="1100" baseline="-25000">
                          <a:solidFill>
                            <a:sysClr val="windowText" lastClr="000000"/>
                          </a:solidFill>
                          <a:effectLst/>
                        </a:rPr>
                        <a:t>(aq)</a:t>
                      </a:r>
                      <a:r>
                        <a:rPr lang="en-GB" sz="1100">
                          <a:solidFill>
                            <a:sysClr val="windowText" lastClr="000000"/>
                          </a:solidFill>
                          <a:effectLst/>
                        </a:rPr>
                        <a:t> + 2OH</a:t>
                      </a:r>
                      <a:r>
                        <a:rPr lang="en-GB" sz="1100" baseline="30000">
                          <a:solidFill>
                            <a:sysClr val="windowText" lastClr="000000"/>
                          </a:solidFill>
                          <a:effectLst/>
                        </a:rPr>
                        <a:t>-</a:t>
                      </a:r>
                      <a:r>
                        <a:rPr lang="en-GB" sz="1100">
                          <a:solidFill>
                            <a:sysClr val="windowText" lastClr="000000"/>
                          </a:solidFill>
                          <a:effectLst/>
                        </a:rPr>
                        <a:t> </a:t>
                      </a:r>
                      <a:r>
                        <a:rPr lang="en-GB" sz="1100" baseline="-25000">
                          <a:solidFill>
                            <a:sysClr val="windowText" lastClr="000000"/>
                          </a:solidFill>
                          <a:effectLst/>
                        </a:rPr>
                        <a:t>(aq)</a:t>
                      </a:r>
                      <a:r>
                        <a:rPr lang="en-GB" sz="1100">
                          <a:solidFill>
                            <a:sysClr val="windowText" lastClr="000000"/>
                          </a:solidFill>
                          <a:effectLst/>
                        </a:rPr>
                        <a:t> </a:t>
                      </a:r>
                      <a:r>
                        <a:rPr lang="en-GB" sz="1100">
                          <a:solidFill>
                            <a:sysClr val="windowText" lastClr="000000"/>
                          </a:solidFill>
                          <a:effectLst/>
                          <a:sym typeface="Wingdings"/>
                        </a:rPr>
                        <a:t></a:t>
                      </a:r>
                      <a:r>
                        <a:rPr lang="en-GB" sz="1100">
                          <a:solidFill>
                            <a:sysClr val="windowText" lastClr="000000"/>
                          </a:solidFill>
                          <a:effectLst/>
                        </a:rPr>
                        <a:t> Fe(OH)</a:t>
                      </a:r>
                      <a:r>
                        <a:rPr lang="en-GB" sz="1100" baseline="-25000">
                          <a:solidFill>
                            <a:sysClr val="windowText" lastClr="000000"/>
                          </a:solidFill>
                          <a:effectLst/>
                        </a:rPr>
                        <a:t>2 (s)</a:t>
                      </a:r>
                      <a:endParaRPr lang="en-GB" sz="110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192984">
                <a:tc>
                  <a:txBody>
                    <a:bodyPr/>
                    <a:lstStyle/>
                    <a:p>
                      <a:pPr algn="ctr">
                        <a:spcAft>
                          <a:spcPts val="0"/>
                        </a:spcAft>
                      </a:pPr>
                      <a:r>
                        <a:rPr lang="en-GB" sz="1100">
                          <a:solidFill>
                            <a:sysClr val="windowText" lastClr="000000"/>
                          </a:solidFill>
                          <a:effectLst/>
                        </a:rPr>
                        <a:t>Iron (III) Fe</a:t>
                      </a:r>
                      <a:r>
                        <a:rPr lang="en-GB" sz="1100" baseline="30000">
                          <a:solidFill>
                            <a:sysClr val="windowText" lastClr="000000"/>
                          </a:solidFill>
                          <a:effectLst/>
                        </a:rPr>
                        <a:t>3+</a:t>
                      </a:r>
                      <a:endParaRPr lang="en-GB" sz="110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a:solidFill>
                            <a:sysClr val="windowText" lastClr="000000"/>
                          </a:solidFill>
                          <a:effectLst/>
                        </a:rPr>
                        <a:t>Brown</a:t>
                      </a:r>
                      <a:endParaRPr lang="en-GB" sz="110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a:solidFill>
                            <a:sysClr val="windowText" lastClr="000000"/>
                          </a:solidFill>
                          <a:effectLst/>
                        </a:rPr>
                        <a:t>Fe</a:t>
                      </a:r>
                      <a:r>
                        <a:rPr lang="en-GB" sz="1100" baseline="30000">
                          <a:solidFill>
                            <a:sysClr val="windowText" lastClr="000000"/>
                          </a:solidFill>
                          <a:effectLst/>
                        </a:rPr>
                        <a:t>3+</a:t>
                      </a:r>
                      <a:r>
                        <a:rPr lang="en-GB" sz="1100">
                          <a:solidFill>
                            <a:sysClr val="windowText" lastClr="000000"/>
                          </a:solidFill>
                          <a:effectLst/>
                        </a:rPr>
                        <a:t> </a:t>
                      </a:r>
                      <a:r>
                        <a:rPr lang="en-GB" sz="1100" baseline="-25000">
                          <a:solidFill>
                            <a:sysClr val="windowText" lastClr="000000"/>
                          </a:solidFill>
                          <a:effectLst/>
                        </a:rPr>
                        <a:t>(aq)</a:t>
                      </a:r>
                      <a:r>
                        <a:rPr lang="en-GB" sz="1100">
                          <a:solidFill>
                            <a:sysClr val="windowText" lastClr="000000"/>
                          </a:solidFill>
                          <a:effectLst/>
                        </a:rPr>
                        <a:t> + 3OH</a:t>
                      </a:r>
                      <a:r>
                        <a:rPr lang="en-GB" sz="1100" baseline="30000">
                          <a:solidFill>
                            <a:sysClr val="windowText" lastClr="000000"/>
                          </a:solidFill>
                          <a:effectLst/>
                        </a:rPr>
                        <a:t>-</a:t>
                      </a:r>
                      <a:r>
                        <a:rPr lang="en-GB" sz="1100">
                          <a:solidFill>
                            <a:sysClr val="windowText" lastClr="000000"/>
                          </a:solidFill>
                          <a:effectLst/>
                        </a:rPr>
                        <a:t> </a:t>
                      </a:r>
                      <a:r>
                        <a:rPr lang="en-GB" sz="1100" baseline="-25000">
                          <a:solidFill>
                            <a:sysClr val="windowText" lastClr="000000"/>
                          </a:solidFill>
                          <a:effectLst/>
                        </a:rPr>
                        <a:t>(aq)</a:t>
                      </a:r>
                      <a:r>
                        <a:rPr lang="en-GB" sz="1100">
                          <a:solidFill>
                            <a:sysClr val="windowText" lastClr="000000"/>
                          </a:solidFill>
                          <a:effectLst/>
                        </a:rPr>
                        <a:t> </a:t>
                      </a:r>
                      <a:r>
                        <a:rPr lang="en-GB" sz="1100">
                          <a:solidFill>
                            <a:sysClr val="windowText" lastClr="000000"/>
                          </a:solidFill>
                          <a:effectLst/>
                          <a:sym typeface="Wingdings"/>
                        </a:rPr>
                        <a:t></a:t>
                      </a:r>
                      <a:r>
                        <a:rPr lang="en-GB" sz="1100">
                          <a:solidFill>
                            <a:sysClr val="windowText" lastClr="000000"/>
                          </a:solidFill>
                          <a:effectLst/>
                        </a:rPr>
                        <a:t> Fe(OH)</a:t>
                      </a:r>
                      <a:r>
                        <a:rPr lang="en-GB" sz="1100" baseline="-25000">
                          <a:solidFill>
                            <a:sysClr val="windowText" lastClr="000000"/>
                          </a:solidFill>
                          <a:effectLst/>
                        </a:rPr>
                        <a:t>3 (s)</a:t>
                      </a:r>
                      <a:endParaRPr lang="en-GB" sz="110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370360">
                <a:tc>
                  <a:txBody>
                    <a:bodyPr/>
                    <a:lstStyle/>
                    <a:p>
                      <a:pPr algn="ctr">
                        <a:spcAft>
                          <a:spcPts val="0"/>
                        </a:spcAft>
                      </a:pPr>
                      <a:r>
                        <a:rPr lang="en-GB" sz="1100" dirty="0">
                          <a:solidFill>
                            <a:sysClr val="windowText" lastClr="000000"/>
                          </a:solidFill>
                          <a:effectLst/>
                        </a:rPr>
                        <a:t>Aluminium Al</a:t>
                      </a:r>
                      <a:r>
                        <a:rPr lang="en-GB" sz="1100" baseline="30000" dirty="0">
                          <a:solidFill>
                            <a:sysClr val="windowText" lastClr="000000"/>
                          </a:solidFill>
                          <a:effectLst/>
                        </a:rPr>
                        <a:t>3+</a:t>
                      </a:r>
                      <a:endParaRPr lang="en-GB" sz="1100" dirty="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a:solidFill>
                            <a:sysClr val="windowText" lastClr="000000"/>
                          </a:solidFill>
                          <a:effectLst/>
                        </a:rPr>
                        <a:t>White but then re dissolves to form a colourless solution</a:t>
                      </a:r>
                      <a:endParaRPr lang="en-GB" sz="110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a:solidFill>
                            <a:sysClr val="windowText" lastClr="000000"/>
                          </a:solidFill>
                          <a:effectLst/>
                        </a:rPr>
                        <a:t>Al</a:t>
                      </a:r>
                      <a:r>
                        <a:rPr lang="en-GB" sz="1100" baseline="30000">
                          <a:solidFill>
                            <a:sysClr val="windowText" lastClr="000000"/>
                          </a:solidFill>
                          <a:effectLst/>
                        </a:rPr>
                        <a:t>3+</a:t>
                      </a:r>
                      <a:r>
                        <a:rPr lang="en-GB" sz="1100">
                          <a:solidFill>
                            <a:sysClr val="windowText" lastClr="000000"/>
                          </a:solidFill>
                          <a:effectLst/>
                        </a:rPr>
                        <a:t> </a:t>
                      </a:r>
                      <a:r>
                        <a:rPr lang="en-GB" sz="1100" baseline="-25000">
                          <a:solidFill>
                            <a:sysClr val="windowText" lastClr="000000"/>
                          </a:solidFill>
                          <a:effectLst/>
                        </a:rPr>
                        <a:t>(aq)</a:t>
                      </a:r>
                      <a:r>
                        <a:rPr lang="en-GB" sz="1100">
                          <a:solidFill>
                            <a:sysClr val="windowText" lastClr="000000"/>
                          </a:solidFill>
                          <a:effectLst/>
                        </a:rPr>
                        <a:t> + 3OH</a:t>
                      </a:r>
                      <a:r>
                        <a:rPr lang="en-GB" sz="1100" baseline="30000">
                          <a:solidFill>
                            <a:sysClr val="windowText" lastClr="000000"/>
                          </a:solidFill>
                          <a:effectLst/>
                        </a:rPr>
                        <a:t>-</a:t>
                      </a:r>
                      <a:r>
                        <a:rPr lang="en-GB" sz="1100">
                          <a:solidFill>
                            <a:sysClr val="windowText" lastClr="000000"/>
                          </a:solidFill>
                          <a:effectLst/>
                        </a:rPr>
                        <a:t> </a:t>
                      </a:r>
                      <a:r>
                        <a:rPr lang="en-GB" sz="1100" baseline="-25000">
                          <a:solidFill>
                            <a:sysClr val="windowText" lastClr="000000"/>
                          </a:solidFill>
                          <a:effectLst/>
                        </a:rPr>
                        <a:t>(aq)</a:t>
                      </a:r>
                      <a:r>
                        <a:rPr lang="en-GB" sz="1100">
                          <a:solidFill>
                            <a:sysClr val="windowText" lastClr="000000"/>
                          </a:solidFill>
                          <a:effectLst/>
                        </a:rPr>
                        <a:t> </a:t>
                      </a:r>
                      <a:r>
                        <a:rPr lang="en-GB" sz="1100">
                          <a:solidFill>
                            <a:sysClr val="windowText" lastClr="000000"/>
                          </a:solidFill>
                          <a:effectLst/>
                          <a:sym typeface="Wingdings"/>
                        </a:rPr>
                        <a:t></a:t>
                      </a:r>
                      <a:r>
                        <a:rPr lang="en-GB" sz="1100">
                          <a:solidFill>
                            <a:sysClr val="windowText" lastClr="000000"/>
                          </a:solidFill>
                          <a:effectLst/>
                        </a:rPr>
                        <a:t> Al(OH)</a:t>
                      </a:r>
                      <a:r>
                        <a:rPr lang="en-GB" sz="1100" baseline="-25000">
                          <a:solidFill>
                            <a:sysClr val="windowText" lastClr="000000"/>
                          </a:solidFill>
                          <a:effectLst/>
                        </a:rPr>
                        <a:t>3 (s)</a:t>
                      </a:r>
                      <a:endParaRPr lang="en-GB" sz="110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185180">
                <a:tc>
                  <a:txBody>
                    <a:bodyPr/>
                    <a:lstStyle/>
                    <a:p>
                      <a:pPr algn="ctr">
                        <a:spcAft>
                          <a:spcPts val="0"/>
                        </a:spcAft>
                      </a:pPr>
                      <a:r>
                        <a:rPr lang="en-GB" sz="1100">
                          <a:solidFill>
                            <a:sysClr val="windowText" lastClr="000000"/>
                          </a:solidFill>
                          <a:effectLst/>
                        </a:rPr>
                        <a:t>Magnesium Mg</a:t>
                      </a:r>
                      <a:r>
                        <a:rPr lang="en-GB" sz="1100" baseline="30000">
                          <a:solidFill>
                            <a:sysClr val="windowText" lastClr="000000"/>
                          </a:solidFill>
                          <a:effectLst/>
                        </a:rPr>
                        <a:t>2+</a:t>
                      </a:r>
                      <a:endParaRPr lang="en-GB" sz="110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a:solidFill>
                            <a:sysClr val="windowText" lastClr="000000"/>
                          </a:solidFill>
                          <a:effectLst/>
                        </a:rPr>
                        <a:t>White </a:t>
                      </a:r>
                      <a:endParaRPr lang="en-GB" sz="110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dirty="0">
                          <a:solidFill>
                            <a:sysClr val="windowText" lastClr="000000"/>
                          </a:solidFill>
                          <a:effectLst/>
                        </a:rPr>
                        <a:t>Mg</a:t>
                      </a:r>
                      <a:r>
                        <a:rPr lang="en-GB" sz="1100" baseline="30000" dirty="0">
                          <a:solidFill>
                            <a:sysClr val="windowText" lastClr="000000"/>
                          </a:solidFill>
                          <a:effectLst/>
                        </a:rPr>
                        <a:t>2+</a:t>
                      </a:r>
                      <a:r>
                        <a:rPr lang="en-GB" sz="1100" dirty="0">
                          <a:solidFill>
                            <a:sysClr val="windowText" lastClr="000000"/>
                          </a:solidFill>
                          <a:effectLst/>
                        </a:rPr>
                        <a:t> </a:t>
                      </a:r>
                      <a:r>
                        <a:rPr lang="en-GB" sz="1100" baseline="-25000" dirty="0">
                          <a:solidFill>
                            <a:sysClr val="windowText" lastClr="000000"/>
                          </a:solidFill>
                          <a:effectLst/>
                        </a:rPr>
                        <a:t>(</a:t>
                      </a:r>
                      <a:r>
                        <a:rPr lang="en-GB" sz="1100" baseline="-25000" dirty="0" err="1">
                          <a:solidFill>
                            <a:sysClr val="windowText" lastClr="000000"/>
                          </a:solidFill>
                          <a:effectLst/>
                        </a:rPr>
                        <a:t>aq</a:t>
                      </a:r>
                      <a:r>
                        <a:rPr lang="en-GB" sz="1100" baseline="-25000" dirty="0">
                          <a:solidFill>
                            <a:sysClr val="windowText" lastClr="000000"/>
                          </a:solidFill>
                          <a:effectLst/>
                        </a:rPr>
                        <a:t>)</a:t>
                      </a:r>
                      <a:r>
                        <a:rPr lang="en-GB" sz="1100" dirty="0">
                          <a:solidFill>
                            <a:sysClr val="windowText" lastClr="000000"/>
                          </a:solidFill>
                          <a:effectLst/>
                        </a:rPr>
                        <a:t> + 2OH</a:t>
                      </a:r>
                      <a:r>
                        <a:rPr lang="en-GB" sz="1100" baseline="30000" dirty="0">
                          <a:solidFill>
                            <a:sysClr val="windowText" lastClr="000000"/>
                          </a:solidFill>
                          <a:effectLst/>
                        </a:rPr>
                        <a:t>-</a:t>
                      </a:r>
                      <a:r>
                        <a:rPr lang="en-GB" sz="1100" dirty="0">
                          <a:solidFill>
                            <a:sysClr val="windowText" lastClr="000000"/>
                          </a:solidFill>
                          <a:effectLst/>
                        </a:rPr>
                        <a:t> </a:t>
                      </a:r>
                      <a:r>
                        <a:rPr lang="en-GB" sz="1100" baseline="-25000" dirty="0">
                          <a:solidFill>
                            <a:sysClr val="windowText" lastClr="000000"/>
                          </a:solidFill>
                          <a:effectLst/>
                        </a:rPr>
                        <a:t>(</a:t>
                      </a:r>
                      <a:r>
                        <a:rPr lang="en-GB" sz="1100" baseline="-25000" dirty="0" err="1">
                          <a:solidFill>
                            <a:sysClr val="windowText" lastClr="000000"/>
                          </a:solidFill>
                          <a:effectLst/>
                        </a:rPr>
                        <a:t>aq</a:t>
                      </a:r>
                      <a:r>
                        <a:rPr lang="en-GB" sz="1100" baseline="-25000" dirty="0">
                          <a:solidFill>
                            <a:sysClr val="windowText" lastClr="000000"/>
                          </a:solidFill>
                          <a:effectLst/>
                        </a:rPr>
                        <a:t>)</a:t>
                      </a:r>
                      <a:r>
                        <a:rPr lang="en-GB" sz="1100" dirty="0">
                          <a:solidFill>
                            <a:sysClr val="windowText" lastClr="000000"/>
                          </a:solidFill>
                          <a:effectLst/>
                        </a:rPr>
                        <a:t> </a:t>
                      </a:r>
                      <a:r>
                        <a:rPr lang="en-GB" sz="1100" dirty="0">
                          <a:solidFill>
                            <a:sysClr val="windowText" lastClr="000000"/>
                          </a:solidFill>
                          <a:effectLst/>
                          <a:sym typeface="Wingdings"/>
                        </a:rPr>
                        <a:t></a:t>
                      </a:r>
                      <a:r>
                        <a:rPr lang="en-GB" sz="1100" dirty="0">
                          <a:solidFill>
                            <a:sysClr val="windowText" lastClr="000000"/>
                          </a:solidFill>
                          <a:effectLst/>
                        </a:rPr>
                        <a:t> Mg(OH)</a:t>
                      </a:r>
                      <a:r>
                        <a:rPr lang="en-GB" sz="1100" baseline="-25000" dirty="0">
                          <a:solidFill>
                            <a:sysClr val="windowText" lastClr="000000"/>
                          </a:solidFill>
                          <a:effectLst/>
                        </a:rPr>
                        <a:t>2 (s)</a:t>
                      </a:r>
                      <a:endParaRPr lang="en-GB" sz="1100" dirty="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bl>
          </a:graphicData>
        </a:graphic>
      </p:graphicFrame>
      <p:sp>
        <p:nvSpPr>
          <p:cNvPr id="45" name="Rounded Rectangle 44"/>
          <p:cNvSpPr/>
          <p:nvPr/>
        </p:nvSpPr>
        <p:spPr>
          <a:xfrm>
            <a:off x="46718" y="980728"/>
            <a:ext cx="3661186" cy="2061866"/>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Rounded Rectangle 45"/>
          <p:cNvSpPr/>
          <p:nvPr/>
        </p:nvSpPr>
        <p:spPr>
          <a:xfrm>
            <a:off x="3779912" y="677241"/>
            <a:ext cx="5339011" cy="2365352"/>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47" name="Straight Connector 46"/>
          <p:cNvCxnSpPr/>
          <p:nvPr/>
        </p:nvCxnSpPr>
        <p:spPr>
          <a:xfrm>
            <a:off x="-36512" y="3140968"/>
            <a:ext cx="9195621" cy="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48" name="Rectangle 47"/>
          <p:cNvSpPr/>
          <p:nvPr/>
        </p:nvSpPr>
        <p:spPr>
          <a:xfrm>
            <a:off x="48003" y="3721245"/>
            <a:ext cx="3755009" cy="815608"/>
          </a:xfrm>
          <a:prstGeom prst="rect">
            <a:avLst/>
          </a:prstGeom>
        </p:spPr>
        <p:txBody>
          <a:bodyPr wrap="square">
            <a:spAutoFit/>
          </a:bodyPr>
          <a:lstStyle/>
          <a:p>
            <a:pPr lvl="0"/>
            <a:r>
              <a:rPr lang="en-GB" sz="1400" b="1" u="sng" dirty="0"/>
              <a:t>Carbonates</a:t>
            </a:r>
            <a:endParaRPr lang="en-GB" sz="1400" u="sng" dirty="0"/>
          </a:p>
          <a:p>
            <a:pPr lvl="0"/>
            <a:r>
              <a:rPr lang="en-GB" sz="1100" dirty="0"/>
              <a:t>Carbonates react with dilute acids to form carbon dioxide gas. </a:t>
            </a:r>
          </a:p>
          <a:p>
            <a:pPr lvl="0"/>
            <a:r>
              <a:rPr lang="en-GB" sz="1100" dirty="0"/>
              <a:t>Carbon dioxide can then be tested for using limewater </a:t>
            </a:r>
          </a:p>
          <a:p>
            <a:r>
              <a:rPr lang="en-GB" sz="1100" b="1" dirty="0"/>
              <a:t>Na</a:t>
            </a:r>
            <a:r>
              <a:rPr lang="en-GB" sz="1100" b="1" baseline="-25000" dirty="0"/>
              <a:t>2</a:t>
            </a:r>
            <a:r>
              <a:rPr lang="en-GB" sz="1100" b="1" dirty="0"/>
              <a:t>CO</a:t>
            </a:r>
            <a:r>
              <a:rPr lang="en-GB" sz="1100" b="1" baseline="-25000" dirty="0"/>
              <a:t>3</a:t>
            </a:r>
            <a:r>
              <a:rPr lang="en-GB" sz="1100" b="1" dirty="0"/>
              <a:t> </a:t>
            </a:r>
            <a:r>
              <a:rPr lang="en-GB" sz="1100" b="1" baseline="-25000" dirty="0"/>
              <a:t>(</a:t>
            </a:r>
            <a:r>
              <a:rPr lang="en-GB" sz="1100" b="1" baseline="-25000" dirty="0" err="1"/>
              <a:t>aq</a:t>
            </a:r>
            <a:r>
              <a:rPr lang="en-GB" sz="1100" b="1" baseline="-25000" dirty="0"/>
              <a:t>)</a:t>
            </a:r>
            <a:r>
              <a:rPr lang="en-GB" sz="1100" b="1" dirty="0"/>
              <a:t> + 2HCl </a:t>
            </a:r>
            <a:r>
              <a:rPr lang="en-GB" sz="1100" b="1" baseline="-25000" dirty="0"/>
              <a:t>(</a:t>
            </a:r>
            <a:r>
              <a:rPr lang="en-GB" sz="1100" b="1" baseline="-25000" dirty="0" err="1"/>
              <a:t>aq</a:t>
            </a:r>
            <a:r>
              <a:rPr lang="en-GB" sz="1100" b="1" baseline="-25000" dirty="0"/>
              <a:t>)</a:t>
            </a:r>
            <a:r>
              <a:rPr lang="en-GB" sz="1100" b="1" dirty="0"/>
              <a:t> </a:t>
            </a:r>
            <a:r>
              <a:rPr lang="en-GB" sz="1100" b="1" dirty="0">
                <a:sym typeface="Wingdings"/>
              </a:rPr>
              <a:t></a:t>
            </a:r>
            <a:r>
              <a:rPr lang="en-GB" sz="1100" b="1" dirty="0"/>
              <a:t> CO</a:t>
            </a:r>
            <a:r>
              <a:rPr lang="en-GB" sz="1100" b="1" baseline="-25000" dirty="0"/>
              <a:t>2</a:t>
            </a:r>
            <a:r>
              <a:rPr lang="en-GB" sz="1100" b="1" dirty="0"/>
              <a:t> </a:t>
            </a:r>
            <a:r>
              <a:rPr lang="en-GB" sz="1100" b="1" baseline="-25000" dirty="0"/>
              <a:t>(g)</a:t>
            </a:r>
            <a:r>
              <a:rPr lang="en-GB" sz="1100" b="1" dirty="0"/>
              <a:t> + 2NaCl </a:t>
            </a:r>
            <a:r>
              <a:rPr lang="en-GB" sz="1100" b="1" baseline="-25000" dirty="0"/>
              <a:t>(</a:t>
            </a:r>
            <a:r>
              <a:rPr lang="en-GB" sz="1100" b="1" baseline="-25000" dirty="0" err="1"/>
              <a:t>aq</a:t>
            </a:r>
            <a:r>
              <a:rPr lang="en-GB" sz="1100" b="1" baseline="-25000" dirty="0"/>
              <a:t>)</a:t>
            </a:r>
            <a:r>
              <a:rPr lang="en-GB" sz="1100" b="1" dirty="0"/>
              <a:t> + H</a:t>
            </a:r>
            <a:r>
              <a:rPr lang="en-GB" sz="1100" b="1" baseline="-25000" dirty="0"/>
              <a:t>2</a:t>
            </a:r>
            <a:r>
              <a:rPr lang="en-GB" sz="1100" b="1" dirty="0"/>
              <a:t>O </a:t>
            </a:r>
            <a:r>
              <a:rPr lang="en-GB" sz="1100" b="1" baseline="-25000" dirty="0"/>
              <a:t>(l)</a:t>
            </a:r>
            <a:endParaRPr lang="en-GB" sz="1100" b="1" dirty="0"/>
          </a:p>
        </p:txBody>
      </p:sp>
      <p:sp>
        <p:nvSpPr>
          <p:cNvPr id="49" name="Rectangle 48"/>
          <p:cNvSpPr/>
          <p:nvPr/>
        </p:nvSpPr>
        <p:spPr>
          <a:xfrm>
            <a:off x="4716016" y="3208587"/>
            <a:ext cx="3433838" cy="646331"/>
          </a:xfrm>
          <a:prstGeom prst="rect">
            <a:avLst/>
          </a:prstGeom>
        </p:spPr>
        <p:txBody>
          <a:bodyPr wrap="square">
            <a:spAutoFit/>
          </a:bodyPr>
          <a:lstStyle/>
          <a:p>
            <a:pPr lvl="0"/>
            <a:r>
              <a:rPr lang="en-GB" sz="1400" b="1" u="sng" dirty="0"/>
              <a:t>Halides</a:t>
            </a:r>
            <a:endParaRPr lang="en-GB" sz="1400" u="sng" dirty="0"/>
          </a:p>
          <a:p>
            <a:pPr lvl="0"/>
            <a:r>
              <a:rPr lang="en-GB" sz="1100" dirty="0"/>
              <a:t>Adding Halides to silver nitrate solution (with nitric acid) produce precipitates of silver halides</a:t>
            </a:r>
          </a:p>
        </p:txBody>
      </p:sp>
      <p:graphicFrame>
        <p:nvGraphicFramePr>
          <p:cNvPr id="50" name="Table 49"/>
          <p:cNvGraphicFramePr>
            <a:graphicFrameLocks noGrp="1"/>
          </p:cNvGraphicFramePr>
          <p:nvPr>
            <p:extLst>
              <p:ext uri="{D42A27DB-BD31-4B8C-83A1-F6EECF244321}">
                <p14:modId xmlns:p14="http://schemas.microsoft.com/office/powerpoint/2010/main" val="2749839646"/>
              </p:ext>
            </p:extLst>
          </p:nvPr>
        </p:nvGraphicFramePr>
        <p:xfrm>
          <a:off x="4716016" y="3861048"/>
          <a:ext cx="4188187" cy="1008112"/>
        </p:xfrm>
        <a:graphic>
          <a:graphicData uri="http://schemas.openxmlformats.org/drawingml/2006/table">
            <a:tbl>
              <a:tblPr firstRow="1" firstCol="1" bandRow="1">
                <a:tableStyleId>{5C22544A-7EE6-4342-B048-85BDC9FD1C3A}</a:tableStyleId>
              </a:tblPr>
              <a:tblGrid>
                <a:gridCol w="875819">
                  <a:extLst>
                    <a:ext uri="{9D8B030D-6E8A-4147-A177-3AD203B41FA5}">
                      <a16:colId xmlns:a16="http://schemas.microsoft.com/office/drawing/2014/main" val="20000"/>
                    </a:ext>
                  </a:extLst>
                </a:gridCol>
                <a:gridCol w="1728192">
                  <a:extLst>
                    <a:ext uri="{9D8B030D-6E8A-4147-A177-3AD203B41FA5}">
                      <a16:colId xmlns:a16="http://schemas.microsoft.com/office/drawing/2014/main" val="20001"/>
                    </a:ext>
                  </a:extLst>
                </a:gridCol>
                <a:gridCol w="1584176">
                  <a:extLst>
                    <a:ext uri="{9D8B030D-6E8A-4147-A177-3AD203B41FA5}">
                      <a16:colId xmlns:a16="http://schemas.microsoft.com/office/drawing/2014/main" val="20002"/>
                    </a:ext>
                  </a:extLst>
                </a:gridCol>
              </a:tblGrid>
              <a:tr h="406875">
                <a:tc>
                  <a:txBody>
                    <a:bodyPr/>
                    <a:lstStyle/>
                    <a:p>
                      <a:pPr algn="ctr">
                        <a:spcAft>
                          <a:spcPts val="0"/>
                        </a:spcAft>
                      </a:pPr>
                      <a:r>
                        <a:rPr lang="en-GB" sz="1100" dirty="0">
                          <a:solidFill>
                            <a:sysClr val="windowText" lastClr="000000"/>
                          </a:solidFill>
                          <a:effectLst/>
                        </a:rPr>
                        <a:t>Halide</a:t>
                      </a:r>
                      <a:endParaRPr lang="en-GB" sz="1100" dirty="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a:solidFill>
                            <a:sysClr val="windowText" lastClr="000000"/>
                          </a:solidFill>
                          <a:effectLst/>
                        </a:rPr>
                        <a:t>Colour of Precipitate in acidified silver nitrate</a:t>
                      </a:r>
                      <a:endParaRPr lang="en-GB" sz="110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a:solidFill>
                            <a:sysClr val="windowText" lastClr="000000"/>
                          </a:solidFill>
                          <a:effectLst/>
                        </a:rPr>
                        <a:t>Ionic equation for precipitate </a:t>
                      </a:r>
                      <a:endParaRPr lang="en-GB" sz="110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203438">
                <a:tc>
                  <a:txBody>
                    <a:bodyPr/>
                    <a:lstStyle/>
                    <a:p>
                      <a:pPr algn="ctr">
                        <a:spcAft>
                          <a:spcPts val="0"/>
                        </a:spcAft>
                      </a:pPr>
                      <a:r>
                        <a:rPr lang="en-GB" sz="1100">
                          <a:solidFill>
                            <a:sysClr val="windowText" lastClr="000000"/>
                          </a:solidFill>
                          <a:effectLst/>
                        </a:rPr>
                        <a:t>Chloride Cl</a:t>
                      </a:r>
                      <a:r>
                        <a:rPr lang="en-GB" sz="1100" baseline="30000">
                          <a:solidFill>
                            <a:sysClr val="windowText" lastClr="000000"/>
                          </a:solidFill>
                          <a:effectLst/>
                        </a:rPr>
                        <a:t>-</a:t>
                      </a:r>
                      <a:endParaRPr lang="en-GB" sz="110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a:solidFill>
                            <a:sysClr val="windowText" lastClr="000000"/>
                          </a:solidFill>
                          <a:effectLst/>
                        </a:rPr>
                        <a:t>White</a:t>
                      </a:r>
                      <a:endParaRPr lang="en-GB" sz="110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a:solidFill>
                            <a:sysClr val="windowText" lastClr="000000"/>
                          </a:solidFill>
                          <a:effectLst/>
                        </a:rPr>
                        <a:t>Ag</a:t>
                      </a:r>
                      <a:r>
                        <a:rPr lang="en-GB" sz="1100" baseline="30000">
                          <a:solidFill>
                            <a:sysClr val="windowText" lastClr="000000"/>
                          </a:solidFill>
                          <a:effectLst/>
                        </a:rPr>
                        <a:t>+</a:t>
                      </a:r>
                      <a:r>
                        <a:rPr lang="en-GB" sz="1100">
                          <a:solidFill>
                            <a:sysClr val="windowText" lastClr="000000"/>
                          </a:solidFill>
                          <a:effectLst/>
                        </a:rPr>
                        <a:t> </a:t>
                      </a:r>
                      <a:r>
                        <a:rPr lang="en-GB" sz="1100" baseline="-25000">
                          <a:solidFill>
                            <a:sysClr val="windowText" lastClr="000000"/>
                          </a:solidFill>
                          <a:effectLst/>
                        </a:rPr>
                        <a:t>(aq)</a:t>
                      </a:r>
                      <a:r>
                        <a:rPr lang="en-GB" sz="1100">
                          <a:solidFill>
                            <a:sysClr val="windowText" lastClr="000000"/>
                          </a:solidFill>
                          <a:effectLst/>
                        </a:rPr>
                        <a:t> + Cl</a:t>
                      </a:r>
                      <a:r>
                        <a:rPr lang="en-GB" sz="1100" baseline="30000">
                          <a:solidFill>
                            <a:sysClr val="windowText" lastClr="000000"/>
                          </a:solidFill>
                          <a:effectLst/>
                        </a:rPr>
                        <a:t>-</a:t>
                      </a:r>
                      <a:r>
                        <a:rPr lang="en-GB" sz="1100">
                          <a:solidFill>
                            <a:sysClr val="windowText" lastClr="000000"/>
                          </a:solidFill>
                          <a:effectLst/>
                        </a:rPr>
                        <a:t> </a:t>
                      </a:r>
                      <a:r>
                        <a:rPr lang="en-GB" sz="1100" baseline="-25000">
                          <a:solidFill>
                            <a:sysClr val="windowText" lastClr="000000"/>
                          </a:solidFill>
                          <a:effectLst/>
                        </a:rPr>
                        <a:t>(aq)</a:t>
                      </a:r>
                      <a:r>
                        <a:rPr lang="en-GB" sz="1100">
                          <a:solidFill>
                            <a:sysClr val="windowText" lastClr="000000"/>
                          </a:solidFill>
                          <a:effectLst/>
                        </a:rPr>
                        <a:t> </a:t>
                      </a:r>
                      <a:r>
                        <a:rPr lang="en-GB" sz="1100">
                          <a:solidFill>
                            <a:sysClr val="windowText" lastClr="000000"/>
                          </a:solidFill>
                          <a:effectLst/>
                          <a:sym typeface="Wingdings"/>
                        </a:rPr>
                        <a:t></a:t>
                      </a:r>
                      <a:r>
                        <a:rPr lang="en-GB" sz="1100">
                          <a:solidFill>
                            <a:sysClr val="windowText" lastClr="000000"/>
                          </a:solidFill>
                          <a:effectLst/>
                        </a:rPr>
                        <a:t> AgCl </a:t>
                      </a:r>
                      <a:r>
                        <a:rPr lang="en-GB" sz="1100" baseline="-25000">
                          <a:solidFill>
                            <a:sysClr val="windowText" lastClr="000000"/>
                          </a:solidFill>
                          <a:effectLst/>
                        </a:rPr>
                        <a:t>(s)</a:t>
                      </a:r>
                      <a:r>
                        <a:rPr lang="en-GB" sz="1100">
                          <a:solidFill>
                            <a:sysClr val="windowText" lastClr="000000"/>
                          </a:solidFill>
                          <a:effectLst/>
                        </a:rPr>
                        <a:t> </a:t>
                      </a:r>
                      <a:endParaRPr lang="en-GB" sz="110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203438">
                <a:tc>
                  <a:txBody>
                    <a:bodyPr/>
                    <a:lstStyle/>
                    <a:p>
                      <a:pPr algn="ctr">
                        <a:spcAft>
                          <a:spcPts val="0"/>
                        </a:spcAft>
                      </a:pPr>
                      <a:r>
                        <a:rPr lang="en-GB" sz="1100">
                          <a:solidFill>
                            <a:sysClr val="windowText" lastClr="000000"/>
                          </a:solidFill>
                          <a:effectLst/>
                        </a:rPr>
                        <a:t>Bromide Br</a:t>
                      </a:r>
                      <a:r>
                        <a:rPr lang="en-GB" sz="1100" baseline="30000">
                          <a:solidFill>
                            <a:sysClr val="windowText" lastClr="000000"/>
                          </a:solidFill>
                          <a:effectLst/>
                        </a:rPr>
                        <a:t>-</a:t>
                      </a:r>
                      <a:endParaRPr lang="en-GB" sz="110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a:solidFill>
                            <a:sysClr val="windowText" lastClr="000000"/>
                          </a:solidFill>
                          <a:effectLst/>
                        </a:rPr>
                        <a:t>Cream</a:t>
                      </a:r>
                      <a:endParaRPr lang="en-GB" sz="110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a:solidFill>
                            <a:sysClr val="windowText" lastClr="000000"/>
                          </a:solidFill>
                          <a:effectLst/>
                        </a:rPr>
                        <a:t>Ag</a:t>
                      </a:r>
                      <a:r>
                        <a:rPr lang="en-GB" sz="1100" baseline="30000">
                          <a:solidFill>
                            <a:sysClr val="windowText" lastClr="000000"/>
                          </a:solidFill>
                          <a:effectLst/>
                        </a:rPr>
                        <a:t>+</a:t>
                      </a:r>
                      <a:r>
                        <a:rPr lang="en-GB" sz="1100">
                          <a:solidFill>
                            <a:sysClr val="windowText" lastClr="000000"/>
                          </a:solidFill>
                          <a:effectLst/>
                        </a:rPr>
                        <a:t> </a:t>
                      </a:r>
                      <a:r>
                        <a:rPr lang="en-GB" sz="1100" baseline="-25000">
                          <a:solidFill>
                            <a:sysClr val="windowText" lastClr="000000"/>
                          </a:solidFill>
                          <a:effectLst/>
                        </a:rPr>
                        <a:t>(aq)</a:t>
                      </a:r>
                      <a:r>
                        <a:rPr lang="en-GB" sz="1100">
                          <a:solidFill>
                            <a:sysClr val="windowText" lastClr="000000"/>
                          </a:solidFill>
                          <a:effectLst/>
                        </a:rPr>
                        <a:t> + Br</a:t>
                      </a:r>
                      <a:r>
                        <a:rPr lang="en-GB" sz="1100" baseline="30000">
                          <a:solidFill>
                            <a:sysClr val="windowText" lastClr="000000"/>
                          </a:solidFill>
                          <a:effectLst/>
                        </a:rPr>
                        <a:t>-</a:t>
                      </a:r>
                      <a:r>
                        <a:rPr lang="en-GB" sz="1100">
                          <a:solidFill>
                            <a:sysClr val="windowText" lastClr="000000"/>
                          </a:solidFill>
                          <a:effectLst/>
                        </a:rPr>
                        <a:t> </a:t>
                      </a:r>
                      <a:r>
                        <a:rPr lang="en-GB" sz="1100" baseline="-25000">
                          <a:solidFill>
                            <a:sysClr val="windowText" lastClr="000000"/>
                          </a:solidFill>
                          <a:effectLst/>
                        </a:rPr>
                        <a:t>(aq)</a:t>
                      </a:r>
                      <a:r>
                        <a:rPr lang="en-GB" sz="1100">
                          <a:solidFill>
                            <a:sysClr val="windowText" lastClr="000000"/>
                          </a:solidFill>
                          <a:effectLst/>
                        </a:rPr>
                        <a:t> </a:t>
                      </a:r>
                      <a:r>
                        <a:rPr lang="en-GB" sz="1100">
                          <a:solidFill>
                            <a:sysClr val="windowText" lastClr="000000"/>
                          </a:solidFill>
                          <a:effectLst/>
                          <a:sym typeface="Wingdings"/>
                        </a:rPr>
                        <a:t></a:t>
                      </a:r>
                      <a:r>
                        <a:rPr lang="en-GB" sz="1100">
                          <a:solidFill>
                            <a:sysClr val="windowText" lastClr="000000"/>
                          </a:solidFill>
                          <a:effectLst/>
                        </a:rPr>
                        <a:t> AgBr </a:t>
                      </a:r>
                      <a:r>
                        <a:rPr lang="en-GB" sz="1100" baseline="-25000">
                          <a:solidFill>
                            <a:sysClr val="windowText" lastClr="000000"/>
                          </a:solidFill>
                          <a:effectLst/>
                        </a:rPr>
                        <a:t>(s)</a:t>
                      </a:r>
                      <a:endParaRPr lang="en-GB" sz="110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194361">
                <a:tc>
                  <a:txBody>
                    <a:bodyPr/>
                    <a:lstStyle/>
                    <a:p>
                      <a:pPr algn="ctr">
                        <a:spcAft>
                          <a:spcPts val="0"/>
                        </a:spcAft>
                      </a:pPr>
                      <a:r>
                        <a:rPr lang="en-GB" sz="1100">
                          <a:solidFill>
                            <a:sysClr val="windowText" lastClr="000000"/>
                          </a:solidFill>
                          <a:effectLst/>
                        </a:rPr>
                        <a:t>Iodide I</a:t>
                      </a:r>
                      <a:r>
                        <a:rPr lang="en-GB" sz="1100" baseline="30000">
                          <a:solidFill>
                            <a:sysClr val="windowText" lastClr="000000"/>
                          </a:solidFill>
                          <a:effectLst/>
                        </a:rPr>
                        <a:t>-</a:t>
                      </a:r>
                      <a:endParaRPr lang="en-GB" sz="110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a:solidFill>
                            <a:sysClr val="windowText" lastClr="000000"/>
                          </a:solidFill>
                          <a:effectLst/>
                        </a:rPr>
                        <a:t>Yellow </a:t>
                      </a:r>
                      <a:endParaRPr lang="en-GB" sz="110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spcAft>
                          <a:spcPts val="0"/>
                        </a:spcAft>
                      </a:pPr>
                      <a:r>
                        <a:rPr lang="en-GB" sz="1100" dirty="0">
                          <a:solidFill>
                            <a:sysClr val="windowText" lastClr="000000"/>
                          </a:solidFill>
                          <a:effectLst/>
                        </a:rPr>
                        <a:t>Ag</a:t>
                      </a:r>
                      <a:r>
                        <a:rPr lang="en-GB" sz="1100" baseline="30000" dirty="0">
                          <a:solidFill>
                            <a:sysClr val="windowText" lastClr="000000"/>
                          </a:solidFill>
                          <a:effectLst/>
                        </a:rPr>
                        <a:t>+</a:t>
                      </a:r>
                      <a:r>
                        <a:rPr lang="en-GB" sz="1100" dirty="0">
                          <a:solidFill>
                            <a:sysClr val="windowText" lastClr="000000"/>
                          </a:solidFill>
                          <a:effectLst/>
                        </a:rPr>
                        <a:t> </a:t>
                      </a:r>
                      <a:r>
                        <a:rPr lang="en-GB" sz="1100" baseline="-25000" dirty="0">
                          <a:solidFill>
                            <a:sysClr val="windowText" lastClr="000000"/>
                          </a:solidFill>
                          <a:effectLst/>
                        </a:rPr>
                        <a:t>(</a:t>
                      </a:r>
                      <a:r>
                        <a:rPr lang="en-GB" sz="1100" baseline="-25000" dirty="0" err="1">
                          <a:solidFill>
                            <a:sysClr val="windowText" lastClr="000000"/>
                          </a:solidFill>
                          <a:effectLst/>
                        </a:rPr>
                        <a:t>aq</a:t>
                      </a:r>
                      <a:r>
                        <a:rPr lang="en-GB" sz="1100" baseline="-25000" dirty="0">
                          <a:solidFill>
                            <a:sysClr val="windowText" lastClr="000000"/>
                          </a:solidFill>
                          <a:effectLst/>
                        </a:rPr>
                        <a:t>)</a:t>
                      </a:r>
                      <a:r>
                        <a:rPr lang="en-GB" sz="1100" dirty="0">
                          <a:solidFill>
                            <a:sysClr val="windowText" lastClr="000000"/>
                          </a:solidFill>
                          <a:effectLst/>
                        </a:rPr>
                        <a:t> + I</a:t>
                      </a:r>
                      <a:r>
                        <a:rPr lang="en-GB" sz="1100" baseline="30000" dirty="0">
                          <a:solidFill>
                            <a:sysClr val="windowText" lastClr="000000"/>
                          </a:solidFill>
                          <a:effectLst/>
                        </a:rPr>
                        <a:t>-</a:t>
                      </a:r>
                      <a:r>
                        <a:rPr lang="en-GB" sz="1100" dirty="0">
                          <a:solidFill>
                            <a:sysClr val="windowText" lastClr="000000"/>
                          </a:solidFill>
                          <a:effectLst/>
                        </a:rPr>
                        <a:t> </a:t>
                      </a:r>
                      <a:r>
                        <a:rPr lang="en-GB" sz="1100" baseline="-25000" dirty="0">
                          <a:solidFill>
                            <a:sysClr val="windowText" lastClr="000000"/>
                          </a:solidFill>
                          <a:effectLst/>
                        </a:rPr>
                        <a:t>(</a:t>
                      </a:r>
                      <a:r>
                        <a:rPr lang="en-GB" sz="1100" baseline="-25000" dirty="0" err="1">
                          <a:solidFill>
                            <a:sysClr val="windowText" lastClr="000000"/>
                          </a:solidFill>
                          <a:effectLst/>
                        </a:rPr>
                        <a:t>aq</a:t>
                      </a:r>
                      <a:r>
                        <a:rPr lang="en-GB" sz="1100" baseline="-25000" dirty="0">
                          <a:solidFill>
                            <a:sysClr val="windowText" lastClr="000000"/>
                          </a:solidFill>
                          <a:effectLst/>
                        </a:rPr>
                        <a:t>)</a:t>
                      </a:r>
                      <a:r>
                        <a:rPr lang="en-GB" sz="1100" dirty="0">
                          <a:solidFill>
                            <a:sysClr val="windowText" lastClr="000000"/>
                          </a:solidFill>
                          <a:effectLst/>
                        </a:rPr>
                        <a:t> </a:t>
                      </a:r>
                      <a:r>
                        <a:rPr lang="en-GB" sz="1100" dirty="0">
                          <a:solidFill>
                            <a:sysClr val="windowText" lastClr="000000"/>
                          </a:solidFill>
                          <a:effectLst/>
                          <a:sym typeface="Wingdings"/>
                        </a:rPr>
                        <a:t></a:t>
                      </a:r>
                      <a:r>
                        <a:rPr lang="en-GB" sz="1100" dirty="0">
                          <a:solidFill>
                            <a:sysClr val="windowText" lastClr="000000"/>
                          </a:solidFill>
                          <a:effectLst/>
                        </a:rPr>
                        <a:t> </a:t>
                      </a:r>
                      <a:r>
                        <a:rPr lang="en-GB" sz="1100" dirty="0" err="1">
                          <a:solidFill>
                            <a:sysClr val="windowText" lastClr="000000"/>
                          </a:solidFill>
                          <a:effectLst/>
                        </a:rPr>
                        <a:t>AgI</a:t>
                      </a:r>
                      <a:r>
                        <a:rPr lang="en-GB" sz="1100" dirty="0">
                          <a:solidFill>
                            <a:sysClr val="windowText" lastClr="000000"/>
                          </a:solidFill>
                          <a:effectLst/>
                        </a:rPr>
                        <a:t> </a:t>
                      </a:r>
                      <a:r>
                        <a:rPr lang="en-GB" sz="1100" baseline="-25000" dirty="0">
                          <a:solidFill>
                            <a:sysClr val="windowText" lastClr="000000"/>
                          </a:solidFill>
                          <a:effectLst/>
                        </a:rPr>
                        <a:t>(s)</a:t>
                      </a:r>
                      <a:endParaRPr lang="en-GB" sz="1100" dirty="0">
                        <a:solidFill>
                          <a:sysClr val="windowText" lastClr="000000"/>
                        </a:solidFill>
                        <a:effectLst/>
                        <a:latin typeface="Calibri"/>
                        <a:ea typeface="Calibri"/>
                        <a:cs typeface="Times New Roman"/>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
        <p:nvSpPr>
          <p:cNvPr id="51" name="Rectangle 50"/>
          <p:cNvSpPr/>
          <p:nvPr/>
        </p:nvSpPr>
        <p:spPr>
          <a:xfrm>
            <a:off x="70998" y="4613536"/>
            <a:ext cx="3467982" cy="984885"/>
          </a:xfrm>
          <a:prstGeom prst="rect">
            <a:avLst/>
          </a:prstGeom>
        </p:spPr>
        <p:txBody>
          <a:bodyPr wrap="square">
            <a:spAutoFit/>
          </a:bodyPr>
          <a:lstStyle/>
          <a:p>
            <a:pPr lvl="0"/>
            <a:r>
              <a:rPr lang="en-GB" sz="1400" b="1" u="sng" dirty="0"/>
              <a:t>Sulphates</a:t>
            </a:r>
            <a:endParaRPr lang="en-GB" sz="1400" u="sng" dirty="0"/>
          </a:p>
          <a:p>
            <a:pPr lvl="0"/>
            <a:r>
              <a:rPr lang="en-GB" sz="1100" dirty="0"/>
              <a:t>Sulphate ions in solution produce a white precipitate with barium chloride solution (in the presence of dilute </a:t>
            </a:r>
            <a:r>
              <a:rPr lang="en-GB" sz="1100" dirty="0" err="1"/>
              <a:t>HCl</a:t>
            </a:r>
            <a:r>
              <a:rPr lang="en-GB" sz="1100" dirty="0"/>
              <a:t>)</a:t>
            </a:r>
          </a:p>
          <a:p>
            <a:pPr lvl="0"/>
            <a:r>
              <a:rPr lang="en-GB" sz="1100" dirty="0"/>
              <a:t>The precipitate is Barium Sulphate </a:t>
            </a:r>
          </a:p>
          <a:p>
            <a:r>
              <a:rPr lang="en-GB" sz="1100" b="1" dirty="0"/>
              <a:t>Ba</a:t>
            </a:r>
            <a:r>
              <a:rPr lang="en-GB" sz="1100" b="1" baseline="30000" dirty="0"/>
              <a:t>2+</a:t>
            </a:r>
            <a:r>
              <a:rPr lang="en-GB" sz="1100" b="1" dirty="0"/>
              <a:t> </a:t>
            </a:r>
            <a:r>
              <a:rPr lang="en-GB" sz="1100" b="1" baseline="-25000" dirty="0"/>
              <a:t>(</a:t>
            </a:r>
            <a:r>
              <a:rPr lang="en-GB" sz="1100" b="1" baseline="-25000" dirty="0" err="1"/>
              <a:t>aq</a:t>
            </a:r>
            <a:r>
              <a:rPr lang="en-GB" sz="1100" b="1" baseline="-25000" dirty="0"/>
              <a:t>)</a:t>
            </a:r>
            <a:r>
              <a:rPr lang="en-GB" sz="1100" b="1" dirty="0"/>
              <a:t> + SO</a:t>
            </a:r>
            <a:r>
              <a:rPr lang="en-GB" sz="1100" b="1" baseline="-25000" dirty="0"/>
              <a:t>4</a:t>
            </a:r>
            <a:r>
              <a:rPr lang="en-GB" sz="1100" b="1" baseline="30000" dirty="0"/>
              <a:t>2-</a:t>
            </a:r>
            <a:r>
              <a:rPr lang="en-GB" sz="1100" b="1" dirty="0"/>
              <a:t> </a:t>
            </a:r>
            <a:r>
              <a:rPr lang="en-GB" sz="1100" b="1" baseline="-25000" dirty="0"/>
              <a:t>(</a:t>
            </a:r>
            <a:r>
              <a:rPr lang="en-GB" sz="1100" b="1" baseline="-25000" dirty="0" err="1"/>
              <a:t>aq</a:t>
            </a:r>
            <a:r>
              <a:rPr lang="en-GB" sz="1100" b="1" baseline="-25000" dirty="0"/>
              <a:t>)</a:t>
            </a:r>
            <a:r>
              <a:rPr lang="en-GB" sz="1100" b="1" dirty="0"/>
              <a:t> </a:t>
            </a:r>
            <a:r>
              <a:rPr lang="en-GB" sz="1100" b="1" dirty="0">
                <a:sym typeface="Wingdings"/>
              </a:rPr>
              <a:t></a:t>
            </a:r>
            <a:r>
              <a:rPr lang="en-GB" sz="1100" b="1" dirty="0"/>
              <a:t> BaSO</a:t>
            </a:r>
            <a:r>
              <a:rPr lang="en-GB" sz="1100" b="1" baseline="-25000" dirty="0"/>
              <a:t>4</a:t>
            </a:r>
            <a:r>
              <a:rPr lang="en-GB" sz="1100" b="1" dirty="0"/>
              <a:t> </a:t>
            </a:r>
            <a:r>
              <a:rPr lang="en-GB" sz="1100" b="1" baseline="-25000" dirty="0"/>
              <a:t>(s)</a:t>
            </a:r>
            <a:endParaRPr lang="en-GB" sz="1100" b="1" dirty="0"/>
          </a:p>
        </p:txBody>
      </p:sp>
      <p:sp>
        <p:nvSpPr>
          <p:cNvPr id="52" name="Rectangle 51"/>
          <p:cNvSpPr/>
          <p:nvPr/>
        </p:nvSpPr>
        <p:spPr>
          <a:xfrm>
            <a:off x="29215" y="6093296"/>
            <a:ext cx="3773797" cy="600164"/>
          </a:xfrm>
          <a:prstGeom prst="rect">
            <a:avLst/>
          </a:prstGeom>
          <a:ln>
            <a:solidFill>
              <a:schemeClr val="tx1"/>
            </a:solidFill>
          </a:ln>
        </p:spPr>
        <p:txBody>
          <a:bodyPr wrap="square">
            <a:spAutoFit/>
          </a:bodyPr>
          <a:lstStyle/>
          <a:p>
            <a:pPr lvl="0"/>
            <a:r>
              <a:rPr lang="en-GB" sz="1100" b="1" dirty="0"/>
              <a:t>Advantages</a:t>
            </a:r>
            <a:r>
              <a:rPr lang="en-GB" sz="1100" dirty="0"/>
              <a:t> over chemical testing: They produce </a:t>
            </a:r>
            <a:r>
              <a:rPr lang="en-GB" sz="1100" b="1" dirty="0"/>
              <a:t>fast</a:t>
            </a:r>
            <a:r>
              <a:rPr lang="en-GB" sz="1100" dirty="0"/>
              <a:t>, </a:t>
            </a:r>
            <a:r>
              <a:rPr lang="en-GB" sz="1100" b="1" dirty="0"/>
              <a:t>sensitive</a:t>
            </a:r>
            <a:r>
              <a:rPr lang="en-GB" sz="1100" dirty="0"/>
              <a:t> and </a:t>
            </a:r>
            <a:r>
              <a:rPr lang="en-GB" sz="1100" b="1" dirty="0"/>
              <a:t>accurate</a:t>
            </a:r>
            <a:r>
              <a:rPr lang="en-GB" sz="1100" dirty="0"/>
              <a:t> means of analysing chemicals and are particularly useful when the amount of chemical being </a:t>
            </a:r>
            <a:r>
              <a:rPr lang="en-GB" sz="1100" b="1" dirty="0"/>
              <a:t>analysed is small</a:t>
            </a:r>
            <a:r>
              <a:rPr lang="en-GB" sz="1100" dirty="0"/>
              <a:t>.</a:t>
            </a:r>
          </a:p>
        </p:txBody>
      </p:sp>
      <p:sp>
        <p:nvSpPr>
          <p:cNvPr id="53" name="Rectangle 52"/>
          <p:cNvSpPr/>
          <p:nvPr/>
        </p:nvSpPr>
        <p:spPr>
          <a:xfrm>
            <a:off x="3942525" y="5085184"/>
            <a:ext cx="3293771" cy="1831271"/>
          </a:xfrm>
          <a:prstGeom prst="rect">
            <a:avLst/>
          </a:prstGeom>
        </p:spPr>
        <p:txBody>
          <a:bodyPr wrap="square">
            <a:spAutoFit/>
          </a:bodyPr>
          <a:lstStyle/>
          <a:p>
            <a:pPr lvl="0"/>
            <a:r>
              <a:rPr lang="en-GB" sz="1400" b="1" u="sng" dirty="0"/>
              <a:t>Flame emission spectroscopy </a:t>
            </a:r>
            <a:endParaRPr lang="en-GB" sz="1400" u="sng" dirty="0"/>
          </a:p>
          <a:p>
            <a:pPr marL="171450" lvl="0" indent="-171450">
              <a:buFont typeface="Arial" panose="020B0604020202020204" pitchFamily="34" charset="0"/>
              <a:buChar char="•"/>
            </a:pPr>
            <a:r>
              <a:rPr lang="en-GB" sz="1100" dirty="0"/>
              <a:t>Used to analyse </a:t>
            </a:r>
            <a:r>
              <a:rPr lang="en-GB" sz="1100" b="1" dirty="0"/>
              <a:t>metal ions </a:t>
            </a:r>
            <a:r>
              <a:rPr lang="en-GB" sz="1100" dirty="0"/>
              <a:t>in solution</a:t>
            </a:r>
          </a:p>
          <a:p>
            <a:pPr marL="171450" lvl="0" indent="-171450">
              <a:buFont typeface="Arial" panose="020B0604020202020204" pitchFamily="34" charset="0"/>
              <a:buChar char="•"/>
            </a:pPr>
            <a:r>
              <a:rPr lang="en-GB" sz="1100" dirty="0"/>
              <a:t>The sample is put into a flame and the light given out is passed through a spectroscope. </a:t>
            </a:r>
          </a:p>
          <a:p>
            <a:pPr marL="171450" lvl="0" indent="-171450">
              <a:buFont typeface="Arial" panose="020B0604020202020204" pitchFamily="34" charset="0"/>
              <a:buChar char="•"/>
            </a:pPr>
            <a:r>
              <a:rPr lang="en-GB" sz="1100" dirty="0"/>
              <a:t>The output is a line spectrum that can be analysed to identify the metal ions in the solution and measure their concentrations</a:t>
            </a:r>
          </a:p>
          <a:p>
            <a:pPr marL="171450" lvl="0" indent="-171450">
              <a:buFont typeface="Arial" panose="020B0604020202020204" pitchFamily="34" charset="0"/>
              <a:buChar char="•"/>
            </a:pPr>
            <a:r>
              <a:rPr lang="en-GB" sz="1100" dirty="0"/>
              <a:t>The line spectrum is unique for every ion – so you compare the pattern you get with known samples to identify the correct ion.</a:t>
            </a:r>
          </a:p>
        </p:txBody>
      </p:sp>
      <p:sp>
        <p:nvSpPr>
          <p:cNvPr id="54" name="Rounded Rectangle 53"/>
          <p:cNvSpPr/>
          <p:nvPr/>
        </p:nvSpPr>
        <p:spPr>
          <a:xfrm>
            <a:off x="53869" y="3651491"/>
            <a:ext cx="3661186" cy="962046"/>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 name="Rounded Rectangle 54"/>
          <p:cNvSpPr/>
          <p:nvPr/>
        </p:nvSpPr>
        <p:spPr>
          <a:xfrm>
            <a:off x="53869" y="4672670"/>
            <a:ext cx="3661186" cy="962046"/>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Rounded Rectangle 55"/>
          <p:cNvSpPr/>
          <p:nvPr/>
        </p:nvSpPr>
        <p:spPr>
          <a:xfrm>
            <a:off x="4633547" y="3205003"/>
            <a:ext cx="4350853" cy="1758812"/>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58" name="Straight Connector 57"/>
          <p:cNvCxnSpPr/>
          <p:nvPr/>
        </p:nvCxnSpPr>
        <p:spPr>
          <a:xfrm flipV="1">
            <a:off x="3942525" y="5074375"/>
            <a:ext cx="0" cy="64807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a:off x="3942525" y="5074375"/>
            <a:ext cx="5201475" cy="1080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409498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6200A1427A9D645B9CFD1A1A8B065B3" ma:contentTypeVersion="4" ma:contentTypeDescription="Create a new document." ma:contentTypeScope="" ma:versionID="33bf7e9959602a569ed5708cb50bfd6d">
  <xsd:schema xmlns:xsd="http://www.w3.org/2001/XMLSchema" xmlns:xs="http://www.w3.org/2001/XMLSchema" xmlns:p="http://schemas.microsoft.com/office/2006/metadata/properties" xmlns:ns2="aef8632f-f0dc-4867-8d80-544330cb397b" targetNamespace="http://schemas.microsoft.com/office/2006/metadata/properties" ma:root="true" ma:fieldsID="acdc54436b4b01dd430ecdc9e22b23d5" ns2:_="">
    <xsd:import namespace="aef8632f-f0dc-4867-8d80-544330cb397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f8632f-f0dc-4867-8d80-544330cb397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9ECB467-EE5B-4041-92DE-5032914918FD}">
  <ds:schemaRefs>
    <ds:schemaRef ds:uri="http://schemas.openxmlformats.org/package/2006/metadata/core-properties"/>
    <ds:schemaRef ds:uri="http://www.w3.org/XML/1998/namespace"/>
    <ds:schemaRef ds:uri="http://schemas.microsoft.com/office/2006/metadata/properties"/>
    <ds:schemaRef ds:uri="http://schemas.microsoft.com/office/infopath/2007/PartnerControls"/>
    <ds:schemaRef ds:uri="372cab91-786b-475f-9887-692503dcc8d0"/>
    <ds:schemaRef ds:uri="http://schemas.microsoft.com/office/2006/documentManagement/types"/>
    <ds:schemaRef ds:uri="http://purl.org/dc/elements/1.1/"/>
    <ds:schemaRef ds:uri="52c4d0bd-062e-4dad-8ab0-8e677835015d"/>
    <ds:schemaRef ds:uri="http://purl.org/dc/dcmitype/"/>
    <ds:schemaRef ds:uri="http://purl.org/dc/terms/"/>
  </ds:schemaRefs>
</ds:datastoreItem>
</file>

<file path=customXml/itemProps2.xml><?xml version="1.0" encoding="utf-8"?>
<ds:datastoreItem xmlns:ds="http://schemas.openxmlformats.org/officeDocument/2006/customXml" ds:itemID="{6E62393B-80F6-4801-B308-8A2C06E99DCE}">
  <ds:schemaRefs>
    <ds:schemaRef ds:uri="http://schemas.microsoft.com/sharepoint/v3/contenttype/forms"/>
  </ds:schemaRefs>
</ds:datastoreItem>
</file>

<file path=customXml/itemProps3.xml><?xml version="1.0" encoding="utf-8"?>
<ds:datastoreItem xmlns:ds="http://schemas.openxmlformats.org/officeDocument/2006/customXml" ds:itemID="{D49E4882-B34A-460B-84EE-BBE72F417C30}"/>
</file>

<file path=docProps/app.xml><?xml version="1.0" encoding="utf-8"?>
<Properties xmlns="http://schemas.openxmlformats.org/officeDocument/2006/extended-properties" xmlns:vt="http://schemas.openxmlformats.org/officeDocument/2006/docPropsVTypes">
  <TotalTime>158</TotalTime>
  <Words>892</Words>
  <Application>Microsoft Office PowerPoint</Application>
  <PresentationFormat>On-screen Show (4:3)</PresentationFormat>
  <Paragraphs>98</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Wingdings</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schurch</dc:creator>
  <cp:lastModifiedBy>E Parker</cp:lastModifiedBy>
  <cp:revision>24</cp:revision>
  <dcterms:created xsi:type="dcterms:W3CDTF">2019-06-26T07:49:14Z</dcterms:created>
  <dcterms:modified xsi:type="dcterms:W3CDTF">2023-02-07T10:44:51Z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0x01010096200A1427A9D645B9CFD1A1A8B065B3</vt:lpwstr>
  </property>
  <property fmtid="{D5CDD505-2E9C-101B-9397-08002B2CF9AE}" pid="3" name="Order">
    <vt:r8>73973600</vt:r8>
  </property>
  <property fmtid="{D5CDD505-2E9C-101B-9397-08002B2CF9AE}" pid="4" name="MediaServiceImageTags">
    <vt:lpwstr/>
  </property>
</Properties>
</file>