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A1F2FA-B698-4E48-BB65-0D8FE3E63958}" v="177" dt="2023-04-14T14:39:15.38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0" d="100"/>
          <a:sy n="60" d="100"/>
        </p:scale>
        <p:origin x="1484"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 Id="rId14"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eanor Parker" userId="bdc3a9b4-f12c-424a-a832-344dab446420" providerId="ADAL" clId="{68A1F2FA-B698-4E48-BB65-0D8FE3E63958}"/>
    <pc:docChg chg="undo custSel addSld modSld">
      <pc:chgData name="Eleanor Parker" userId="bdc3a9b4-f12c-424a-a832-344dab446420" providerId="ADAL" clId="{68A1F2FA-B698-4E48-BB65-0D8FE3E63958}" dt="2023-04-14T14:39:15.385" v="3202" actId="1076"/>
      <pc:docMkLst>
        <pc:docMk/>
      </pc:docMkLst>
      <pc:sldChg chg="addSp modSp mod">
        <pc:chgData name="Eleanor Parker" userId="bdc3a9b4-f12c-424a-a832-344dab446420" providerId="ADAL" clId="{68A1F2FA-B698-4E48-BB65-0D8FE3E63958}" dt="2023-04-14T09:39:13.309" v="1572" actId="1076"/>
        <pc:sldMkLst>
          <pc:docMk/>
          <pc:sldMk cId="3468136906" sldId="256"/>
        </pc:sldMkLst>
        <pc:spChg chg="mod">
          <ac:chgData name="Eleanor Parker" userId="bdc3a9b4-f12c-424a-a832-344dab446420" providerId="ADAL" clId="{68A1F2FA-B698-4E48-BB65-0D8FE3E63958}" dt="2023-04-14T09:39:13.309" v="1572" actId="1076"/>
          <ac:spMkLst>
            <pc:docMk/>
            <pc:sldMk cId="3468136906" sldId="256"/>
            <ac:spMk id="4" creationId="{2A898050-B8B0-63DC-B614-8EC7E51C7CE5}"/>
          </ac:spMkLst>
        </pc:spChg>
        <pc:spChg chg="add mod">
          <ac:chgData name="Eleanor Parker" userId="bdc3a9b4-f12c-424a-a832-344dab446420" providerId="ADAL" clId="{68A1F2FA-B698-4E48-BB65-0D8FE3E63958}" dt="2023-04-14T09:10:39.179" v="866" actId="14100"/>
          <ac:spMkLst>
            <pc:docMk/>
            <pc:sldMk cId="3468136906" sldId="256"/>
            <ac:spMk id="5" creationId="{AC45EB93-B9C3-2133-FEA8-675033F0A4BA}"/>
          </ac:spMkLst>
        </pc:spChg>
        <pc:spChg chg="add mod">
          <ac:chgData name="Eleanor Parker" userId="bdc3a9b4-f12c-424a-a832-344dab446420" providerId="ADAL" clId="{68A1F2FA-B698-4E48-BB65-0D8FE3E63958}" dt="2023-04-14T09:29:23.436" v="1348" actId="20577"/>
          <ac:spMkLst>
            <pc:docMk/>
            <pc:sldMk cId="3468136906" sldId="256"/>
            <ac:spMk id="7" creationId="{838B939E-0E78-E106-E0A5-43542CF88A9C}"/>
          </ac:spMkLst>
        </pc:spChg>
        <pc:spChg chg="add mod">
          <ac:chgData name="Eleanor Parker" userId="bdc3a9b4-f12c-424a-a832-344dab446420" providerId="ADAL" clId="{68A1F2FA-B698-4E48-BB65-0D8FE3E63958}" dt="2023-04-14T09:28:58.180" v="1342" actId="6549"/>
          <ac:spMkLst>
            <pc:docMk/>
            <pc:sldMk cId="3468136906" sldId="256"/>
            <ac:spMk id="10" creationId="{AA2775A3-6474-DCDA-30C2-6E551924A458}"/>
          </ac:spMkLst>
        </pc:spChg>
        <pc:spChg chg="add mod">
          <ac:chgData name="Eleanor Parker" userId="bdc3a9b4-f12c-424a-a832-344dab446420" providerId="ADAL" clId="{68A1F2FA-B698-4E48-BB65-0D8FE3E63958}" dt="2023-04-14T09:38:31.592" v="1547" actId="1076"/>
          <ac:spMkLst>
            <pc:docMk/>
            <pc:sldMk cId="3468136906" sldId="256"/>
            <ac:spMk id="11" creationId="{1649A4E2-1E7D-41EF-C199-6AFAF5230C9B}"/>
          </ac:spMkLst>
        </pc:spChg>
        <pc:graphicFrameChg chg="add mod modGraphic">
          <ac:chgData name="Eleanor Parker" userId="bdc3a9b4-f12c-424a-a832-344dab446420" providerId="ADAL" clId="{68A1F2FA-B698-4E48-BB65-0D8FE3E63958}" dt="2023-04-14T09:15:46.774" v="982" actId="14100"/>
          <ac:graphicFrameMkLst>
            <pc:docMk/>
            <pc:sldMk cId="3468136906" sldId="256"/>
            <ac:graphicFrameMk id="6" creationId="{515B05BD-8172-F127-0F1A-D9C6ECD1A8CF}"/>
          </ac:graphicFrameMkLst>
        </pc:graphicFrameChg>
        <pc:picChg chg="add mod">
          <ac:chgData name="Eleanor Parker" userId="bdc3a9b4-f12c-424a-a832-344dab446420" providerId="ADAL" clId="{68A1F2FA-B698-4E48-BB65-0D8FE3E63958}" dt="2023-04-14T09:10:35.808" v="865" actId="1076"/>
          <ac:picMkLst>
            <pc:docMk/>
            <pc:sldMk cId="3468136906" sldId="256"/>
            <ac:picMk id="9" creationId="{E3E3071B-064D-8695-865B-D01D8C3DFE92}"/>
          </ac:picMkLst>
        </pc:picChg>
        <pc:picChg chg="add mod">
          <ac:chgData name="Eleanor Parker" userId="bdc3a9b4-f12c-424a-a832-344dab446420" providerId="ADAL" clId="{68A1F2FA-B698-4E48-BB65-0D8FE3E63958}" dt="2023-04-14T09:15:50.766" v="983" actId="1076"/>
          <ac:picMkLst>
            <pc:docMk/>
            <pc:sldMk cId="3468136906" sldId="256"/>
            <ac:picMk id="1026" creationId="{456DE18B-45AE-B105-7F15-35A87D8CFE9C}"/>
          </ac:picMkLst>
        </pc:picChg>
        <pc:picChg chg="add mod">
          <ac:chgData name="Eleanor Parker" userId="bdc3a9b4-f12c-424a-a832-344dab446420" providerId="ADAL" clId="{68A1F2FA-B698-4E48-BB65-0D8FE3E63958}" dt="2023-04-14T09:15:55.635" v="984" actId="1076"/>
          <ac:picMkLst>
            <pc:docMk/>
            <pc:sldMk cId="3468136906" sldId="256"/>
            <ac:picMk id="1028" creationId="{928A3BB2-8477-2C73-3AB8-C199335C19AA}"/>
          </ac:picMkLst>
        </pc:picChg>
        <pc:picChg chg="add mod">
          <ac:chgData name="Eleanor Parker" userId="bdc3a9b4-f12c-424a-a832-344dab446420" providerId="ADAL" clId="{68A1F2FA-B698-4E48-BB65-0D8FE3E63958}" dt="2023-04-14T09:15:59.236" v="985" actId="1076"/>
          <ac:picMkLst>
            <pc:docMk/>
            <pc:sldMk cId="3468136906" sldId="256"/>
            <ac:picMk id="1030" creationId="{1699F700-E6E5-DCB6-E52F-5581659AD08E}"/>
          </ac:picMkLst>
        </pc:picChg>
        <pc:picChg chg="add mod">
          <ac:chgData name="Eleanor Parker" userId="bdc3a9b4-f12c-424a-a832-344dab446420" providerId="ADAL" clId="{68A1F2FA-B698-4E48-BB65-0D8FE3E63958}" dt="2023-04-14T09:15:24.525" v="979" actId="1076"/>
          <ac:picMkLst>
            <pc:docMk/>
            <pc:sldMk cId="3468136906" sldId="256"/>
            <ac:picMk id="1032" creationId="{A3B80E73-B82B-85E3-336E-E3BD47380363}"/>
          </ac:picMkLst>
        </pc:picChg>
      </pc:sldChg>
      <pc:sldChg chg="addSp delSp modSp new mod">
        <pc:chgData name="Eleanor Parker" userId="bdc3a9b4-f12c-424a-a832-344dab446420" providerId="ADAL" clId="{68A1F2FA-B698-4E48-BB65-0D8FE3E63958}" dt="2023-04-14T12:18:40.647" v="2569" actId="403"/>
        <pc:sldMkLst>
          <pc:docMk/>
          <pc:sldMk cId="1348001666" sldId="257"/>
        </pc:sldMkLst>
        <pc:spChg chg="add mod">
          <ac:chgData name="Eleanor Parker" userId="bdc3a9b4-f12c-424a-a832-344dab446420" providerId="ADAL" clId="{68A1F2FA-B698-4E48-BB65-0D8FE3E63958}" dt="2023-04-14T10:15:43.211" v="2073" actId="20577"/>
          <ac:spMkLst>
            <pc:docMk/>
            <pc:sldMk cId="1348001666" sldId="257"/>
            <ac:spMk id="2" creationId="{FCF23384-344B-0BC3-B851-57556D733823}"/>
          </ac:spMkLst>
        </pc:spChg>
        <pc:spChg chg="add mod">
          <ac:chgData name="Eleanor Parker" userId="bdc3a9b4-f12c-424a-a832-344dab446420" providerId="ADAL" clId="{68A1F2FA-B698-4E48-BB65-0D8FE3E63958}" dt="2023-04-14T10:17:01.668" v="2099" actId="122"/>
          <ac:spMkLst>
            <pc:docMk/>
            <pc:sldMk cId="1348001666" sldId="257"/>
            <ac:spMk id="3" creationId="{729D3A2C-B6A0-4EC6-D34C-7C7CE5C35E85}"/>
          </ac:spMkLst>
        </pc:spChg>
        <pc:spChg chg="add mod ord">
          <ac:chgData name="Eleanor Parker" userId="bdc3a9b4-f12c-424a-a832-344dab446420" providerId="ADAL" clId="{68A1F2FA-B698-4E48-BB65-0D8FE3E63958}" dt="2023-04-14T12:18:40.647" v="2569" actId="403"/>
          <ac:spMkLst>
            <pc:docMk/>
            <pc:sldMk cId="1348001666" sldId="257"/>
            <ac:spMk id="13" creationId="{1D082736-6332-0F5F-AC7D-1FBDA25158B9}"/>
          </ac:spMkLst>
        </pc:spChg>
        <pc:spChg chg="add mod">
          <ac:chgData name="Eleanor Parker" userId="bdc3a9b4-f12c-424a-a832-344dab446420" providerId="ADAL" clId="{68A1F2FA-B698-4E48-BB65-0D8FE3E63958}" dt="2023-04-14T12:16:09.955" v="2531" actId="1076"/>
          <ac:spMkLst>
            <pc:docMk/>
            <pc:sldMk cId="1348001666" sldId="257"/>
            <ac:spMk id="18" creationId="{AE1C6EAF-0D67-13E9-0F0C-990D7E745E30}"/>
          </ac:spMkLst>
        </pc:spChg>
        <pc:spChg chg="add del mod">
          <ac:chgData name="Eleanor Parker" userId="bdc3a9b4-f12c-424a-a832-344dab446420" providerId="ADAL" clId="{68A1F2FA-B698-4E48-BB65-0D8FE3E63958}" dt="2023-04-14T10:36:14.859" v="2364"/>
          <ac:spMkLst>
            <pc:docMk/>
            <pc:sldMk cId="1348001666" sldId="257"/>
            <ac:spMk id="20" creationId="{1E7D4278-E9A2-EC9C-F89B-54108029EF65}"/>
          </ac:spMkLst>
        </pc:spChg>
        <pc:graphicFrameChg chg="add mod modGraphic">
          <ac:chgData name="Eleanor Parker" userId="bdc3a9b4-f12c-424a-a832-344dab446420" providerId="ADAL" clId="{68A1F2FA-B698-4E48-BB65-0D8FE3E63958}" dt="2023-04-14T10:17:08.553" v="2100" actId="1076"/>
          <ac:graphicFrameMkLst>
            <pc:docMk/>
            <pc:sldMk cId="1348001666" sldId="257"/>
            <ac:graphicFrameMk id="4" creationId="{2A67DEB1-B891-21D9-C51A-1CD777CF28B7}"/>
          </ac:graphicFrameMkLst>
        </pc:graphicFrameChg>
        <pc:picChg chg="add del mod modCrop">
          <ac:chgData name="Eleanor Parker" userId="bdc3a9b4-f12c-424a-a832-344dab446420" providerId="ADAL" clId="{68A1F2FA-B698-4E48-BB65-0D8FE3E63958}" dt="2023-04-14T10:07:38.905" v="1950" actId="478"/>
          <ac:picMkLst>
            <pc:docMk/>
            <pc:sldMk cId="1348001666" sldId="257"/>
            <ac:picMk id="6" creationId="{D742F8D0-7C62-463D-AC02-461932C79959}"/>
          </ac:picMkLst>
        </pc:picChg>
        <pc:picChg chg="add mod modCrop">
          <ac:chgData name="Eleanor Parker" userId="bdc3a9b4-f12c-424a-a832-344dab446420" providerId="ADAL" clId="{68A1F2FA-B698-4E48-BB65-0D8FE3E63958}" dt="2023-04-14T10:15:22.595" v="2067" actId="1076"/>
          <ac:picMkLst>
            <pc:docMk/>
            <pc:sldMk cId="1348001666" sldId="257"/>
            <ac:picMk id="8" creationId="{30FD29DD-F09A-4355-82BE-B108FF1B3BE2}"/>
          </ac:picMkLst>
        </pc:picChg>
        <pc:picChg chg="add mod modCrop">
          <ac:chgData name="Eleanor Parker" userId="bdc3a9b4-f12c-424a-a832-344dab446420" providerId="ADAL" clId="{68A1F2FA-B698-4E48-BB65-0D8FE3E63958}" dt="2023-04-14T10:14:47.911" v="2060" actId="1076"/>
          <ac:picMkLst>
            <pc:docMk/>
            <pc:sldMk cId="1348001666" sldId="257"/>
            <ac:picMk id="10" creationId="{5BB3D24B-7C40-A288-06AC-82F7BEE5C573}"/>
          </ac:picMkLst>
        </pc:picChg>
        <pc:picChg chg="add mod modCrop">
          <ac:chgData name="Eleanor Parker" userId="bdc3a9b4-f12c-424a-a832-344dab446420" providerId="ADAL" clId="{68A1F2FA-B698-4E48-BB65-0D8FE3E63958}" dt="2023-04-14T10:15:40.681" v="2071" actId="14100"/>
          <ac:picMkLst>
            <pc:docMk/>
            <pc:sldMk cId="1348001666" sldId="257"/>
            <ac:picMk id="12" creationId="{2F810892-5382-6E9A-6337-6A1EB65F5F1E}"/>
          </ac:picMkLst>
        </pc:picChg>
        <pc:picChg chg="add mod ord">
          <ac:chgData name="Eleanor Parker" userId="bdc3a9b4-f12c-424a-a832-344dab446420" providerId="ADAL" clId="{68A1F2FA-B698-4E48-BB65-0D8FE3E63958}" dt="2023-04-14T12:17:27.182" v="2538" actId="1076"/>
          <ac:picMkLst>
            <pc:docMk/>
            <pc:sldMk cId="1348001666" sldId="257"/>
            <ac:picMk id="14" creationId="{7E31D8D0-53C7-FF11-B927-3C0467D0CC1E}"/>
          </ac:picMkLst>
        </pc:picChg>
        <pc:picChg chg="add del mod">
          <ac:chgData name="Eleanor Parker" userId="bdc3a9b4-f12c-424a-a832-344dab446420" providerId="ADAL" clId="{68A1F2FA-B698-4E48-BB65-0D8FE3E63958}" dt="2023-04-14T10:21:47.499" v="2157" actId="478"/>
          <ac:picMkLst>
            <pc:docMk/>
            <pc:sldMk cId="1348001666" sldId="257"/>
            <ac:picMk id="16" creationId="{010C9600-C048-20D3-8CAF-B6FF36106127}"/>
          </ac:picMkLst>
        </pc:picChg>
        <pc:picChg chg="add mod">
          <ac:chgData name="Eleanor Parker" userId="bdc3a9b4-f12c-424a-a832-344dab446420" providerId="ADAL" clId="{68A1F2FA-B698-4E48-BB65-0D8FE3E63958}" dt="2023-04-14T10:17:23.896" v="2105" actId="1076"/>
          <ac:picMkLst>
            <pc:docMk/>
            <pc:sldMk cId="1348001666" sldId="257"/>
            <ac:picMk id="2050" creationId="{191EBC1D-1813-9112-32F3-7F9A19AD4EBB}"/>
          </ac:picMkLst>
        </pc:picChg>
        <pc:picChg chg="add mod">
          <ac:chgData name="Eleanor Parker" userId="bdc3a9b4-f12c-424a-a832-344dab446420" providerId="ADAL" clId="{68A1F2FA-B698-4E48-BB65-0D8FE3E63958}" dt="2023-04-14T10:18:24.506" v="2123" actId="1076"/>
          <ac:picMkLst>
            <pc:docMk/>
            <pc:sldMk cId="1348001666" sldId="257"/>
            <ac:picMk id="2052" creationId="{2971BBD4-19D1-E4AD-7575-098171592501}"/>
          </ac:picMkLst>
        </pc:picChg>
        <pc:picChg chg="add del mod">
          <ac:chgData name="Eleanor Parker" userId="bdc3a9b4-f12c-424a-a832-344dab446420" providerId="ADAL" clId="{68A1F2FA-B698-4E48-BB65-0D8FE3E63958}" dt="2023-04-14T09:57:43.927" v="1681" actId="478"/>
          <ac:picMkLst>
            <pc:docMk/>
            <pc:sldMk cId="1348001666" sldId="257"/>
            <ac:picMk id="2054" creationId="{BE871275-3FCF-03AB-B636-242500B77600}"/>
          </ac:picMkLst>
        </pc:picChg>
        <pc:picChg chg="add mod">
          <ac:chgData name="Eleanor Parker" userId="bdc3a9b4-f12c-424a-a832-344dab446420" providerId="ADAL" clId="{68A1F2FA-B698-4E48-BB65-0D8FE3E63958}" dt="2023-04-14T10:18:04.760" v="2118" actId="14100"/>
          <ac:picMkLst>
            <pc:docMk/>
            <pc:sldMk cId="1348001666" sldId="257"/>
            <ac:picMk id="2056" creationId="{2DA54DEB-A6AC-C915-279A-6409DF2B7074}"/>
          </ac:picMkLst>
        </pc:picChg>
        <pc:picChg chg="add mod">
          <ac:chgData name="Eleanor Parker" userId="bdc3a9b4-f12c-424a-a832-344dab446420" providerId="ADAL" clId="{68A1F2FA-B698-4E48-BB65-0D8FE3E63958}" dt="2023-04-14T10:17:47.351" v="2114" actId="1076"/>
          <ac:picMkLst>
            <pc:docMk/>
            <pc:sldMk cId="1348001666" sldId="257"/>
            <ac:picMk id="2058" creationId="{C6CE373E-B44A-7F03-9E76-9E5E934B3DF2}"/>
          </ac:picMkLst>
        </pc:picChg>
      </pc:sldChg>
      <pc:sldChg chg="addSp modSp new mod">
        <pc:chgData name="Eleanor Parker" userId="bdc3a9b4-f12c-424a-a832-344dab446420" providerId="ADAL" clId="{68A1F2FA-B698-4E48-BB65-0D8FE3E63958}" dt="2023-04-14T13:06:01.463" v="2990" actId="20577"/>
        <pc:sldMkLst>
          <pc:docMk/>
          <pc:sldMk cId="1163058855" sldId="258"/>
        </pc:sldMkLst>
        <pc:spChg chg="add mod">
          <ac:chgData name="Eleanor Parker" userId="bdc3a9b4-f12c-424a-a832-344dab446420" providerId="ADAL" clId="{68A1F2FA-B698-4E48-BB65-0D8FE3E63958}" dt="2023-04-14T12:19:02.479" v="2571"/>
          <ac:spMkLst>
            <pc:docMk/>
            <pc:sldMk cId="1163058855" sldId="258"/>
            <ac:spMk id="2" creationId="{16905F32-95B4-9B3E-5F1A-C2E3E6165056}"/>
          </ac:spMkLst>
        </pc:spChg>
        <pc:spChg chg="add mod">
          <ac:chgData name="Eleanor Parker" userId="bdc3a9b4-f12c-424a-a832-344dab446420" providerId="ADAL" clId="{68A1F2FA-B698-4E48-BB65-0D8FE3E63958}" dt="2023-04-14T12:28:16.876" v="2671" actId="20577"/>
          <ac:spMkLst>
            <pc:docMk/>
            <pc:sldMk cId="1163058855" sldId="258"/>
            <ac:spMk id="3" creationId="{147A9E3E-D309-A9FB-1427-A8AE3653BC18}"/>
          </ac:spMkLst>
        </pc:spChg>
        <pc:spChg chg="add mod">
          <ac:chgData name="Eleanor Parker" userId="bdc3a9b4-f12c-424a-a832-344dab446420" providerId="ADAL" clId="{68A1F2FA-B698-4E48-BB65-0D8FE3E63958}" dt="2023-04-14T12:47:11.230" v="2829" actId="14100"/>
          <ac:spMkLst>
            <pc:docMk/>
            <pc:sldMk cId="1163058855" sldId="258"/>
            <ac:spMk id="12" creationId="{A0D761D1-0DD0-1689-DBA3-7D0DECDDBB0A}"/>
          </ac:spMkLst>
        </pc:spChg>
        <pc:spChg chg="add mod">
          <ac:chgData name="Eleanor Parker" userId="bdc3a9b4-f12c-424a-a832-344dab446420" providerId="ADAL" clId="{68A1F2FA-B698-4E48-BB65-0D8FE3E63958}" dt="2023-04-14T12:46:26.311" v="2788" actId="20577"/>
          <ac:spMkLst>
            <pc:docMk/>
            <pc:sldMk cId="1163058855" sldId="258"/>
            <ac:spMk id="13" creationId="{4F6025FA-59D3-844C-9B98-1C7B8D440024}"/>
          </ac:spMkLst>
        </pc:spChg>
        <pc:spChg chg="add mod">
          <ac:chgData name="Eleanor Parker" userId="bdc3a9b4-f12c-424a-a832-344dab446420" providerId="ADAL" clId="{68A1F2FA-B698-4E48-BB65-0D8FE3E63958}" dt="2023-04-14T12:59:38.967" v="2909" actId="1076"/>
          <ac:spMkLst>
            <pc:docMk/>
            <pc:sldMk cId="1163058855" sldId="258"/>
            <ac:spMk id="15" creationId="{C6FA5351-8617-84F2-5F34-48863DEA9814}"/>
          </ac:spMkLst>
        </pc:spChg>
        <pc:spChg chg="add mod">
          <ac:chgData name="Eleanor Parker" userId="bdc3a9b4-f12c-424a-a832-344dab446420" providerId="ADAL" clId="{68A1F2FA-B698-4E48-BB65-0D8FE3E63958}" dt="2023-04-14T12:59:29.395" v="2905" actId="1076"/>
          <ac:spMkLst>
            <pc:docMk/>
            <pc:sldMk cId="1163058855" sldId="258"/>
            <ac:spMk id="18" creationId="{D80ADF16-F6E3-17F2-49C5-118A7BCF0106}"/>
          </ac:spMkLst>
        </pc:spChg>
        <pc:spChg chg="add mod">
          <ac:chgData name="Eleanor Parker" userId="bdc3a9b4-f12c-424a-a832-344dab446420" providerId="ADAL" clId="{68A1F2FA-B698-4E48-BB65-0D8FE3E63958}" dt="2023-04-14T13:06:01.463" v="2990" actId="20577"/>
          <ac:spMkLst>
            <pc:docMk/>
            <pc:sldMk cId="1163058855" sldId="258"/>
            <ac:spMk id="20" creationId="{B8FEC733-E416-E5D9-8245-59ED73791A19}"/>
          </ac:spMkLst>
        </pc:spChg>
        <pc:picChg chg="add mod ord">
          <ac:chgData name="Eleanor Parker" userId="bdc3a9b4-f12c-424a-a832-344dab446420" providerId="ADAL" clId="{68A1F2FA-B698-4E48-BB65-0D8FE3E63958}" dt="2023-04-14T12:21:55.453" v="2603" actId="167"/>
          <ac:picMkLst>
            <pc:docMk/>
            <pc:sldMk cId="1163058855" sldId="258"/>
            <ac:picMk id="4" creationId="{F5CD6354-EF2F-0EB6-24A6-36C295F55CC4}"/>
          </ac:picMkLst>
        </pc:picChg>
        <pc:picChg chg="add mod modCrop">
          <ac:chgData name="Eleanor Parker" userId="bdc3a9b4-f12c-424a-a832-344dab446420" providerId="ADAL" clId="{68A1F2FA-B698-4E48-BB65-0D8FE3E63958}" dt="2023-04-14T12:27:31.168" v="2660" actId="1076"/>
          <ac:picMkLst>
            <pc:docMk/>
            <pc:sldMk cId="1163058855" sldId="258"/>
            <ac:picMk id="6" creationId="{F4964D09-D5BE-C27E-B10B-66817A893364}"/>
          </ac:picMkLst>
        </pc:picChg>
        <pc:picChg chg="add mod modCrop">
          <ac:chgData name="Eleanor Parker" userId="bdc3a9b4-f12c-424a-a832-344dab446420" providerId="ADAL" clId="{68A1F2FA-B698-4E48-BB65-0D8FE3E63958}" dt="2023-04-14T12:27:35.378" v="2661" actId="1076"/>
          <ac:picMkLst>
            <pc:docMk/>
            <pc:sldMk cId="1163058855" sldId="258"/>
            <ac:picMk id="7" creationId="{99B6B951-07B2-3E71-0951-23B41C3E7C75}"/>
          </ac:picMkLst>
        </pc:picChg>
        <pc:picChg chg="add mod">
          <ac:chgData name="Eleanor Parker" userId="bdc3a9b4-f12c-424a-a832-344dab446420" providerId="ADAL" clId="{68A1F2FA-B698-4E48-BB65-0D8FE3E63958}" dt="2023-04-14T12:37:23.157" v="2783" actId="1076"/>
          <ac:picMkLst>
            <pc:docMk/>
            <pc:sldMk cId="1163058855" sldId="258"/>
            <ac:picMk id="14" creationId="{74D946F1-E1B9-F92E-511A-F1652896A361}"/>
          </ac:picMkLst>
        </pc:picChg>
        <pc:picChg chg="add mod modCrop">
          <ac:chgData name="Eleanor Parker" userId="bdc3a9b4-f12c-424a-a832-344dab446420" providerId="ADAL" clId="{68A1F2FA-B698-4E48-BB65-0D8FE3E63958}" dt="2023-04-14T12:59:24.943" v="2903" actId="1076"/>
          <ac:picMkLst>
            <pc:docMk/>
            <pc:sldMk cId="1163058855" sldId="258"/>
            <ac:picMk id="16" creationId="{68CFA88E-7280-6D4D-A9C2-C2B0C0594162}"/>
          </ac:picMkLst>
        </pc:picChg>
        <pc:picChg chg="add mod modCrop">
          <ac:chgData name="Eleanor Parker" userId="bdc3a9b4-f12c-424a-a832-344dab446420" providerId="ADAL" clId="{68A1F2FA-B698-4E48-BB65-0D8FE3E63958}" dt="2023-04-14T12:59:26.691" v="2904" actId="1076"/>
          <ac:picMkLst>
            <pc:docMk/>
            <pc:sldMk cId="1163058855" sldId="258"/>
            <ac:picMk id="17" creationId="{48AF9DA0-C5AE-EF82-3167-A7F46D90201C}"/>
          </ac:picMkLst>
        </pc:picChg>
        <pc:picChg chg="add mod modCrop">
          <ac:chgData name="Eleanor Parker" userId="bdc3a9b4-f12c-424a-a832-344dab446420" providerId="ADAL" clId="{68A1F2FA-B698-4E48-BB65-0D8FE3E63958}" dt="2023-04-14T12:59:34.528" v="2907" actId="1076"/>
          <ac:picMkLst>
            <pc:docMk/>
            <pc:sldMk cId="1163058855" sldId="258"/>
            <ac:picMk id="19" creationId="{E66E610F-65EA-EA01-780B-C2B7B365B6D9}"/>
          </ac:picMkLst>
        </pc:picChg>
        <pc:picChg chg="add mod modCrop">
          <ac:chgData name="Eleanor Parker" userId="bdc3a9b4-f12c-424a-a832-344dab446420" providerId="ADAL" clId="{68A1F2FA-B698-4E48-BB65-0D8FE3E63958}" dt="2023-04-14T13:05:18.429" v="2963" actId="1076"/>
          <ac:picMkLst>
            <pc:docMk/>
            <pc:sldMk cId="1163058855" sldId="258"/>
            <ac:picMk id="22" creationId="{369CCCAA-0FBF-C7A9-47B9-D3C9ED88912E}"/>
          </ac:picMkLst>
        </pc:picChg>
        <pc:cxnChg chg="add mod">
          <ac:chgData name="Eleanor Parker" userId="bdc3a9b4-f12c-424a-a832-344dab446420" providerId="ADAL" clId="{68A1F2FA-B698-4E48-BB65-0D8FE3E63958}" dt="2023-04-14T12:28:06.186" v="2667" actId="1076"/>
          <ac:cxnSpMkLst>
            <pc:docMk/>
            <pc:sldMk cId="1163058855" sldId="258"/>
            <ac:cxnSpMk id="9" creationId="{B59142AB-45A6-AF43-9AFF-373667FA74F1}"/>
          </ac:cxnSpMkLst>
        </pc:cxnChg>
      </pc:sldChg>
      <pc:sldChg chg="addSp delSp modSp new mod">
        <pc:chgData name="Eleanor Parker" userId="bdc3a9b4-f12c-424a-a832-344dab446420" providerId="ADAL" clId="{68A1F2FA-B698-4E48-BB65-0D8FE3E63958}" dt="2023-04-14T14:39:15.385" v="3202" actId="1076"/>
        <pc:sldMkLst>
          <pc:docMk/>
          <pc:sldMk cId="1347907172" sldId="259"/>
        </pc:sldMkLst>
        <pc:spChg chg="add mod">
          <ac:chgData name="Eleanor Parker" userId="bdc3a9b4-f12c-424a-a832-344dab446420" providerId="ADAL" clId="{68A1F2FA-B698-4E48-BB65-0D8FE3E63958}" dt="2023-04-14T14:39:05.147" v="3199" actId="20577"/>
          <ac:spMkLst>
            <pc:docMk/>
            <pc:sldMk cId="1347907172" sldId="259"/>
            <ac:spMk id="2" creationId="{A714B2CC-2D9F-B6B4-1DFB-115340C09F5C}"/>
          </ac:spMkLst>
        </pc:spChg>
        <pc:picChg chg="add del mod">
          <ac:chgData name="Eleanor Parker" userId="bdc3a9b4-f12c-424a-a832-344dab446420" providerId="ADAL" clId="{68A1F2FA-B698-4E48-BB65-0D8FE3E63958}" dt="2023-04-14T14:20:11.023" v="3092" actId="478"/>
          <ac:picMkLst>
            <pc:docMk/>
            <pc:sldMk cId="1347907172" sldId="259"/>
            <ac:picMk id="3" creationId="{CE52800A-CEAC-D635-34D6-CB03CF70A573}"/>
          </ac:picMkLst>
        </pc:picChg>
        <pc:picChg chg="add del mod modCrop">
          <ac:chgData name="Eleanor Parker" userId="bdc3a9b4-f12c-424a-a832-344dab446420" providerId="ADAL" clId="{68A1F2FA-B698-4E48-BB65-0D8FE3E63958}" dt="2023-04-14T14:22:23.707" v="3109" actId="478"/>
          <ac:picMkLst>
            <pc:docMk/>
            <pc:sldMk cId="1347907172" sldId="259"/>
            <ac:picMk id="5" creationId="{7ABB37C6-4441-109D-05A7-44B9112B8E83}"/>
          </ac:picMkLst>
        </pc:picChg>
        <pc:picChg chg="add del mod modCrop">
          <ac:chgData name="Eleanor Parker" userId="bdc3a9b4-f12c-424a-a832-344dab446420" providerId="ADAL" clId="{68A1F2FA-B698-4E48-BB65-0D8FE3E63958}" dt="2023-04-14T14:22:21.926" v="3108" actId="478"/>
          <ac:picMkLst>
            <pc:docMk/>
            <pc:sldMk cId="1347907172" sldId="259"/>
            <ac:picMk id="7" creationId="{C65BC537-1950-2770-4391-EB59180ED582}"/>
          </ac:picMkLst>
        </pc:picChg>
        <pc:picChg chg="add del mod">
          <ac:chgData name="Eleanor Parker" userId="bdc3a9b4-f12c-424a-a832-344dab446420" providerId="ADAL" clId="{68A1F2FA-B698-4E48-BB65-0D8FE3E63958}" dt="2023-04-14T14:37:01.692" v="3187" actId="478"/>
          <ac:picMkLst>
            <pc:docMk/>
            <pc:sldMk cId="1347907172" sldId="259"/>
            <ac:picMk id="8" creationId="{296D549B-D43D-D75E-2BEF-0613E5319579}"/>
          </ac:picMkLst>
        </pc:picChg>
        <pc:picChg chg="add mod">
          <ac:chgData name="Eleanor Parker" userId="bdc3a9b4-f12c-424a-a832-344dab446420" providerId="ADAL" clId="{68A1F2FA-B698-4E48-BB65-0D8FE3E63958}" dt="2023-04-14T14:22:35.443" v="3113" actId="1076"/>
          <ac:picMkLst>
            <pc:docMk/>
            <pc:sldMk cId="1347907172" sldId="259"/>
            <ac:picMk id="1026" creationId="{A3BE9D0A-A897-B600-B740-340118F710B1}"/>
          </ac:picMkLst>
        </pc:picChg>
        <pc:picChg chg="add mod">
          <ac:chgData name="Eleanor Parker" userId="bdc3a9b4-f12c-424a-a832-344dab446420" providerId="ADAL" clId="{68A1F2FA-B698-4E48-BB65-0D8FE3E63958}" dt="2023-04-14T14:29:05.764" v="3161" actId="1076"/>
          <ac:picMkLst>
            <pc:docMk/>
            <pc:sldMk cId="1347907172" sldId="259"/>
            <ac:picMk id="1028" creationId="{79480CEF-244F-CB87-5199-8A172CD0AACA}"/>
          </ac:picMkLst>
        </pc:picChg>
        <pc:picChg chg="add del mod">
          <ac:chgData name="Eleanor Parker" userId="bdc3a9b4-f12c-424a-a832-344dab446420" providerId="ADAL" clId="{68A1F2FA-B698-4E48-BB65-0D8FE3E63958}" dt="2023-04-14T14:37:00.211" v="3186" actId="478"/>
          <ac:picMkLst>
            <pc:docMk/>
            <pc:sldMk cId="1347907172" sldId="259"/>
            <ac:picMk id="1030" creationId="{29F301F3-E8F8-0EE4-1FD5-7CF3094C36CD}"/>
          </ac:picMkLst>
        </pc:picChg>
        <pc:picChg chg="add mod">
          <ac:chgData name="Eleanor Parker" userId="bdc3a9b4-f12c-424a-a832-344dab446420" providerId="ADAL" clId="{68A1F2FA-B698-4E48-BB65-0D8FE3E63958}" dt="2023-04-14T14:39:15.385" v="3202" actId="1076"/>
          <ac:picMkLst>
            <pc:docMk/>
            <pc:sldMk cId="1347907172" sldId="259"/>
            <ac:picMk id="1032" creationId="{7D8319CF-F75E-3127-5527-04C6F2176342}"/>
          </ac:picMkLst>
        </pc:picChg>
        <pc:cxnChg chg="add del mod">
          <ac:chgData name="Eleanor Parker" userId="bdc3a9b4-f12c-424a-a832-344dab446420" providerId="ADAL" clId="{68A1F2FA-B698-4E48-BB65-0D8FE3E63958}" dt="2023-04-14T14:37:03.451" v="3188" actId="478"/>
          <ac:cxnSpMkLst>
            <pc:docMk/>
            <pc:sldMk cId="1347907172" sldId="259"/>
            <ac:cxnSpMk id="9" creationId="{A5358811-0B17-7122-4CF0-192E9459253B}"/>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2AF91F9-E96A-432E-A0ED-5D02033D2D04}"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2808071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AF91F9-E96A-432E-A0ED-5D02033D2D04}"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35496661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AF91F9-E96A-432E-A0ED-5D02033D2D04}"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2199714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AF91F9-E96A-432E-A0ED-5D02033D2D04}"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2960037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AF91F9-E96A-432E-A0ED-5D02033D2D04}" type="datetimeFigureOut">
              <a:rPr lang="en-GB" smtClean="0"/>
              <a:t>14/04/2023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569475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AF91F9-E96A-432E-A0ED-5D02033D2D04}"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3343928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AF91F9-E96A-432E-A0ED-5D02033D2D04}" type="datetimeFigureOut">
              <a:rPr lang="en-GB" smtClean="0"/>
              <a:t>14/04/2023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3721817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AF91F9-E96A-432E-A0ED-5D02033D2D04}" type="datetimeFigureOut">
              <a:rPr lang="en-GB" smtClean="0"/>
              <a:t>14/04/2023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667176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F91F9-E96A-432E-A0ED-5D02033D2D04}" type="datetimeFigureOut">
              <a:rPr lang="en-GB" smtClean="0"/>
              <a:t>14/04/2023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2238497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AF91F9-E96A-432E-A0ED-5D02033D2D04}"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2980014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AF91F9-E96A-432E-A0ED-5D02033D2D04}" type="datetimeFigureOut">
              <a:rPr lang="en-GB" smtClean="0"/>
              <a:t>14/04/2023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5AF85F6-C942-4C49-9D49-64048BC58E8F}" type="slidenum">
              <a:rPr lang="en-GB" smtClean="0"/>
              <a:t>‹#›</a:t>
            </a:fld>
            <a:endParaRPr lang="en-GB"/>
          </a:p>
        </p:txBody>
      </p:sp>
    </p:spTree>
    <p:extLst>
      <p:ext uri="{BB962C8B-B14F-4D97-AF65-F5344CB8AC3E}">
        <p14:creationId xmlns:p14="http://schemas.microsoft.com/office/powerpoint/2010/main" val="3958903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F91F9-E96A-432E-A0ED-5D02033D2D04}" type="datetimeFigureOut">
              <a:rPr lang="en-GB" smtClean="0"/>
              <a:t>14/04/2023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F85F6-C942-4C49-9D49-64048BC58E8F}" type="slidenum">
              <a:rPr lang="en-GB" smtClean="0"/>
              <a:t>‹#›</a:t>
            </a:fld>
            <a:endParaRPr lang="en-GB"/>
          </a:p>
        </p:txBody>
      </p:sp>
    </p:spTree>
    <p:extLst>
      <p:ext uri="{BB962C8B-B14F-4D97-AF65-F5344CB8AC3E}">
        <p14:creationId xmlns:p14="http://schemas.microsoft.com/office/powerpoint/2010/main" val="413487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8.png"/><Relationship Id="rId9"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 Id="rId4" Type="http://schemas.openxmlformats.org/officeDocument/2006/relationships/image" Target="../media/image2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A898050-B8B0-63DC-B614-8EC7E51C7CE5}"/>
              </a:ext>
            </a:extLst>
          </p:cNvPr>
          <p:cNvSpPr txBox="1"/>
          <p:nvPr/>
        </p:nvSpPr>
        <p:spPr>
          <a:xfrm>
            <a:off x="2978679" y="132201"/>
            <a:ext cx="3186642" cy="276999"/>
          </a:xfrm>
          <a:prstGeom prst="rect">
            <a:avLst/>
          </a:prstGeom>
          <a:noFill/>
          <a:ln w="57150">
            <a:solidFill>
              <a:srgbClr val="FFC000"/>
            </a:solidFill>
          </a:ln>
        </p:spPr>
        <p:txBody>
          <a:bodyPr wrap="none" rtlCol="0">
            <a:spAutoFit/>
          </a:bodyPr>
          <a:lstStyle/>
          <a:p>
            <a:r>
              <a:rPr lang="en-GB" sz="1200" b="1" dirty="0"/>
              <a:t>Organic Chemistry – Combined Science Paper 2</a:t>
            </a:r>
          </a:p>
        </p:txBody>
      </p:sp>
      <p:sp>
        <p:nvSpPr>
          <p:cNvPr id="5" name="TextBox 4">
            <a:extLst>
              <a:ext uri="{FF2B5EF4-FFF2-40B4-BE49-F238E27FC236}">
                <a16:creationId xmlns:a16="http://schemas.microsoft.com/office/drawing/2014/main" id="{AC45EB93-B9C3-2133-FEA8-675033F0A4BA}"/>
              </a:ext>
            </a:extLst>
          </p:cNvPr>
          <p:cNvSpPr txBox="1"/>
          <p:nvPr/>
        </p:nvSpPr>
        <p:spPr>
          <a:xfrm>
            <a:off x="113887" y="132201"/>
            <a:ext cx="2361863" cy="4401205"/>
          </a:xfrm>
          <a:prstGeom prst="rect">
            <a:avLst/>
          </a:prstGeom>
          <a:noFill/>
          <a:ln w="28575">
            <a:solidFill>
              <a:srgbClr val="FFC000"/>
            </a:solidFill>
          </a:ln>
        </p:spPr>
        <p:txBody>
          <a:bodyPr wrap="square" rtlCol="0">
            <a:spAutoFit/>
          </a:bodyPr>
          <a:lstStyle/>
          <a:p>
            <a:r>
              <a:rPr lang="en-GB" sz="1000" b="1" dirty="0"/>
              <a:t>1. Hydrocarbons</a:t>
            </a:r>
          </a:p>
          <a:p>
            <a:endParaRPr lang="en-GB" sz="1000" dirty="0"/>
          </a:p>
          <a:p>
            <a:r>
              <a:rPr lang="en-GB" sz="1000" dirty="0"/>
              <a:t>Crude oil is a </a:t>
            </a:r>
            <a:r>
              <a:rPr lang="en-GB" sz="1000" b="1" dirty="0"/>
              <a:t>finite</a:t>
            </a:r>
            <a:r>
              <a:rPr lang="en-GB" sz="1000" dirty="0"/>
              <a:t> resource found in rocks. Crude oil is the remains of an ancient biomass consisting mainly of</a:t>
            </a:r>
            <a:r>
              <a:rPr lang="en-GB" sz="1000" b="1" dirty="0"/>
              <a:t> plankton </a:t>
            </a:r>
            <a:r>
              <a:rPr lang="en-GB" sz="1000" dirty="0"/>
              <a:t>that was buried in mud. Crude oil is a mixture of a very large number of compounds. Most of the compounds in crude oil are </a:t>
            </a:r>
            <a:r>
              <a:rPr lang="en-GB" sz="1000" b="1" dirty="0"/>
              <a:t>hydrocarbons</a:t>
            </a:r>
            <a:r>
              <a:rPr lang="en-GB" sz="1000" dirty="0"/>
              <a:t>, which are molecules made up of hydrogen and carbon atoms only. </a:t>
            </a:r>
          </a:p>
          <a:p>
            <a:endParaRPr lang="en-GB" sz="1000" dirty="0"/>
          </a:p>
          <a:p>
            <a:r>
              <a:rPr lang="en-GB" sz="1000" dirty="0"/>
              <a:t>Most of the hydrocarbons in crude oil are hydrocarbons called </a:t>
            </a:r>
            <a:r>
              <a:rPr lang="en-GB" sz="1000" b="1" dirty="0"/>
              <a:t>alkanes</a:t>
            </a:r>
            <a:r>
              <a:rPr lang="en-GB" sz="1000" dirty="0"/>
              <a:t>. Alkanes are hydrocarbons that contain </a:t>
            </a:r>
            <a:r>
              <a:rPr lang="en-GB" sz="1000" b="1" dirty="0"/>
              <a:t>no double bonds </a:t>
            </a:r>
            <a:r>
              <a:rPr lang="en-GB" sz="1000" dirty="0"/>
              <a:t>between the carbon atoms. We say they are </a:t>
            </a:r>
            <a:r>
              <a:rPr lang="en-GB" sz="1000" b="1" dirty="0"/>
              <a:t>saturated.</a:t>
            </a:r>
            <a:endParaRPr lang="en-GB" sz="1000" dirty="0"/>
          </a:p>
          <a:p>
            <a:endParaRPr lang="en-GB" sz="1000" dirty="0"/>
          </a:p>
          <a:p>
            <a:r>
              <a:rPr lang="en-GB" sz="1000" dirty="0"/>
              <a:t>An </a:t>
            </a:r>
            <a:r>
              <a:rPr lang="en-GB" sz="1000" b="1" dirty="0"/>
              <a:t>homologous series </a:t>
            </a:r>
            <a:r>
              <a:rPr lang="en-GB" sz="1000" dirty="0"/>
              <a:t>is a family of molecules that all have the same </a:t>
            </a:r>
            <a:r>
              <a:rPr lang="en-GB" sz="1000" b="1" dirty="0"/>
              <a:t>general formula </a:t>
            </a:r>
            <a:r>
              <a:rPr lang="en-GB" sz="1000" dirty="0"/>
              <a:t>and have chemical properties that are similar. </a:t>
            </a:r>
          </a:p>
          <a:p>
            <a:r>
              <a:rPr lang="en-GB" sz="1000" dirty="0"/>
              <a:t>The general formula for the homologous series of alkanes is </a:t>
            </a:r>
            <a:r>
              <a:rPr lang="en-GB" sz="1000" b="1" dirty="0"/>
              <a:t>CnH2n+2. </a:t>
            </a:r>
            <a:r>
              <a:rPr lang="en-GB" sz="1000" dirty="0"/>
              <a:t>Each alkane differs from the one before as it has an extra CH</a:t>
            </a:r>
            <a:r>
              <a:rPr lang="en-GB" sz="1000" baseline="-25000" dirty="0"/>
              <a:t>2</a:t>
            </a:r>
            <a:r>
              <a:rPr lang="en-GB" sz="1000" dirty="0"/>
              <a:t> added to it. The lines in the structural formula diagrams represent </a:t>
            </a:r>
            <a:r>
              <a:rPr lang="en-GB" sz="1000" b="1" dirty="0"/>
              <a:t>covalent bonds. </a:t>
            </a:r>
          </a:p>
        </p:txBody>
      </p:sp>
      <p:graphicFrame>
        <p:nvGraphicFramePr>
          <p:cNvPr id="6" name="Table 6">
            <a:extLst>
              <a:ext uri="{FF2B5EF4-FFF2-40B4-BE49-F238E27FC236}">
                <a16:creationId xmlns:a16="http://schemas.microsoft.com/office/drawing/2014/main" id="{515B05BD-8172-F127-0F1A-D9C6ECD1A8CF}"/>
              </a:ext>
            </a:extLst>
          </p:cNvPr>
          <p:cNvGraphicFramePr>
            <a:graphicFrameLocks noGrp="1"/>
          </p:cNvGraphicFramePr>
          <p:nvPr>
            <p:extLst>
              <p:ext uri="{D42A27DB-BD31-4B8C-83A1-F6EECF244321}">
                <p14:modId xmlns:p14="http://schemas.microsoft.com/office/powerpoint/2010/main" val="2454438848"/>
              </p:ext>
            </p:extLst>
          </p:nvPr>
        </p:nvGraphicFramePr>
        <p:xfrm>
          <a:off x="92976" y="4623817"/>
          <a:ext cx="2382774" cy="2101980"/>
        </p:xfrm>
        <a:graphic>
          <a:graphicData uri="http://schemas.openxmlformats.org/drawingml/2006/table">
            <a:tbl>
              <a:tblPr firstRow="1" bandRow="1">
                <a:tableStyleId>{00A15C55-8517-42AA-B614-E9B94910E393}</a:tableStyleId>
              </a:tblPr>
              <a:tblGrid>
                <a:gridCol w="794258">
                  <a:extLst>
                    <a:ext uri="{9D8B030D-6E8A-4147-A177-3AD203B41FA5}">
                      <a16:colId xmlns:a16="http://schemas.microsoft.com/office/drawing/2014/main" val="3736961670"/>
                    </a:ext>
                  </a:extLst>
                </a:gridCol>
                <a:gridCol w="794258">
                  <a:extLst>
                    <a:ext uri="{9D8B030D-6E8A-4147-A177-3AD203B41FA5}">
                      <a16:colId xmlns:a16="http://schemas.microsoft.com/office/drawing/2014/main" val="1585212448"/>
                    </a:ext>
                  </a:extLst>
                </a:gridCol>
                <a:gridCol w="794258">
                  <a:extLst>
                    <a:ext uri="{9D8B030D-6E8A-4147-A177-3AD203B41FA5}">
                      <a16:colId xmlns:a16="http://schemas.microsoft.com/office/drawing/2014/main" val="2589613755"/>
                    </a:ext>
                  </a:extLst>
                </a:gridCol>
              </a:tblGrid>
              <a:tr h="420396">
                <a:tc>
                  <a:txBody>
                    <a:bodyPr/>
                    <a:lstStyle/>
                    <a:p>
                      <a:pPr algn="ctr"/>
                      <a:r>
                        <a:rPr lang="en-GB" sz="1000" dirty="0"/>
                        <a:t>Alkane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Molecular formula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Structural formula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3907627"/>
                  </a:ext>
                </a:extLst>
              </a:tr>
              <a:tr h="420396">
                <a:tc>
                  <a:txBody>
                    <a:bodyPr/>
                    <a:lstStyle/>
                    <a:p>
                      <a:pPr algn="ctr"/>
                      <a:r>
                        <a:rPr lang="en-GB" sz="1000" dirty="0"/>
                        <a:t>Methane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CH</a:t>
                      </a:r>
                      <a:r>
                        <a:rPr lang="en-GB" sz="1000" baseline="-25000"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000" dirty="0"/>
                    </a:p>
                    <a:p>
                      <a:pPr algn="ctr"/>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2874061"/>
                  </a:ext>
                </a:extLst>
              </a:tr>
              <a:tr h="420396">
                <a:tc>
                  <a:txBody>
                    <a:bodyPr/>
                    <a:lstStyle/>
                    <a:p>
                      <a:pPr algn="ctr"/>
                      <a:r>
                        <a:rPr lang="en-GB" sz="1000" dirty="0"/>
                        <a:t>Ethane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C</a:t>
                      </a:r>
                      <a:r>
                        <a:rPr lang="en-GB" sz="1000" baseline="-25000" dirty="0"/>
                        <a:t>2</a:t>
                      </a:r>
                      <a:r>
                        <a:rPr lang="en-GB" sz="1000" dirty="0"/>
                        <a:t>H</a:t>
                      </a:r>
                      <a:r>
                        <a:rPr lang="en-GB" sz="1000" baseline="-25000"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000" dirty="0"/>
                    </a:p>
                    <a:p>
                      <a:pPr algn="ctr"/>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2410876"/>
                  </a:ext>
                </a:extLst>
              </a:tr>
              <a:tr h="420396">
                <a:tc>
                  <a:txBody>
                    <a:bodyPr/>
                    <a:lstStyle/>
                    <a:p>
                      <a:pPr algn="ctr"/>
                      <a:r>
                        <a:rPr lang="en-GB" sz="1000" dirty="0"/>
                        <a:t>Propane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C</a:t>
                      </a:r>
                      <a:r>
                        <a:rPr lang="en-GB" sz="1000" baseline="-25000" dirty="0"/>
                        <a:t>3</a:t>
                      </a:r>
                      <a:r>
                        <a:rPr lang="en-GB" sz="1000" dirty="0"/>
                        <a:t>H</a:t>
                      </a:r>
                      <a:r>
                        <a:rPr lang="en-GB" sz="1000" baseline="-25000" dirty="0"/>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000" dirty="0"/>
                    </a:p>
                    <a:p>
                      <a:pPr algn="ctr"/>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8523317"/>
                  </a:ext>
                </a:extLst>
              </a:tr>
              <a:tr h="420396">
                <a:tc>
                  <a:txBody>
                    <a:bodyPr/>
                    <a:lstStyle/>
                    <a:p>
                      <a:pPr algn="ctr"/>
                      <a:r>
                        <a:rPr lang="en-GB" sz="1000" dirty="0"/>
                        <a:t>Butane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C</a:t>
                      </a:r>
                      <a:r>
                        <a:rPr lang="en-GB" sz="1000" baseline="-25000" dirty="0"/>
                        <a:t>4</a:t>
                      </a:r>
                      <a:r>
                        <a:rPr lang="en-GB" sz="1000" dirty="0"/>
                        <a:t>H</a:t>
                      </a:r>
                      <a:r>
                        <a:rPr lang="en-GB" sz="1000" baseline="-25000"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000" dirty="0"/>
                    </a:p>
                    <a:p>
                      <a:pPr algn="ctr"/>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47035115"/>
                  </a:ext>
                </a:extLst>
              </a:tr>
            </a:tbl>
          </a:graphicData>
        </a:graphic>
      </p:graphicFrame>
      <p:pic>
        <p:nvPicPr>
          <p:cNvPr id="1026" name="Picture 2" descr="What is the structural formula for methane? | Socratic">
            <a:extLst>
              <a:ext uri="{FF2B5EF4-FFF2-40B4-BE49-F238E27FC236}">
                <a16:creationId xmlns:a16="http://schemas.microsoft.com/office/drawing/2014/main" id="{456DE18B-45AE-B105-7F15-35A87D8CFE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4007" y="5093955"/>
            <a:ext cx="324588" cy="33786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thane Molecular Formula, Structure &amp; Uses | What is Ethane? - Video &amp;  Lesson Transcript | Study.com">
            <a:extLst>
              <a:ext uri="{FF2B5EF4-FFF2-40B4-BE49-F238E27FC236}">
                <a16:creationId xmlns:a16="http://schemas.microsoft.com/office/drawing/2014/main" id="{928A3BB2-8477-2C73-3AB8-C199335C19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7603" y="5522232"/>
            <a:ext cx="397396" cy="30035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1699F700-E6E5-DCB6-E52F-5581659AD0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88182" y="5917379"/>
            <a:ext cx="574545" cy="32997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Butane - Wikipedia">
            <a:extLst>
              <a:ext uri="{FF2B5EF4-FFF2-40B4-BE49-F238E27FC236}">
                <a16:creationId xmlns:a16="http://schemas.microsoft.com/office/drawing/2014/main" id="{A3B80E73-B82B-85E3-336E-E3BD4738036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35212" y="6337766"/>
            <a:ext cx="680486" cy="327641"/>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38B939E-0E78-E106-E0A5-43542CF88A9C}"/>
              </a:ext>
            </a:extLst>
          </p:cNvPr>
          <p:cNvSpPr txBox="1"/>
          <p:nvPr/>
        </p:nvSpPr>
        <p:spPr>
          <a:xfrm>
            <a:off x="6429035" y="132201"/>
            <a:ext cx="2601078" cy="4093428"/>
          </a:xfrm>
          <a:prstGeom prst="rect">
            <a:avLst/>
          </a:prstGeom>
          <a:noFill/>
          <a:ln w="28575">
            <a:solidFill>
              <a:srgbClr val="FFC000"/>
            </a:solidFill>
          </a:ln>
        </p:spPr>
        <p:txBody>
          <a:bodyPr wrap="square" rtlCol="0">
            <a:spAutoFit/>
          </a:bodyPr>
          <a:lstStyle/>
          <a:p>
            <a:r>
              <a:rPr lang="en-GB" sz="1000" b="1" dirty="0"/>
              <a:t>2. Fractional Distillation</a:t>
            </a:r>
          </a:p>
          <a:p>
            <a:endParaRPr lang="en-GB" sz="1000" dirty="0"/>
          </a:p>
          <a:p>
            <a:r>
              <a:rPr lang="en-GB" sz="1000" dirty="0"/>
              <a:t>Fractional distillation separates the </a:t>
            </a:r>
            <a:r>
              <a:rPr lang="en-GB" sz="1000" b="1" dirty="0"/>
              <a:t>fractions </a:t>
            </a:r>
            <a:r>
              <a:rPr lang="en-GB" sz="1000" dirty="0"/>
              <a:t>(parts of the mixture) of crude oil based on their chain lengths. The fractions can be processed to produce</a:t>
            </a:r>
            <a:r>
              <a:rPr lang="en-GB" sz="1000" b="1" dirty="0"/>
              <a:t> fuels </a:t>
            </a:r>
            <a:r>
              <a:rPr lang="en-GB" sz="1000" dirty="0"/>
              <a:t>and </a:t>
            </a:r>
            <a:r>
              <a:rPr lang="en-GB" sz="1000" b="1" dirty="0"/>
              <a:t>feedstock </a:t>
            </a:r>
            <a:r>
              <a:rPr lang="en-GB" sz="1000" dirty="0"/>
              <a:t>(raw materials for an industrial process) for the petrochemical industry. </a:t>
            </a:r>
          </a:p>
          <a:p>
            <a:endParaRPr lang="en-GB" sz="1000" dirty="0"/>
          </a:p>
          <a:p>
            <a:pPr algn="l"/>
            <a:r>
              <a:rPr lang="en-GB" sz="1000" b="0" i="0" dirty="0">
                <a:solidFill>
                  <a:srgbClr val="231F20"/>
                </a:solidFill>
                <a:effectLst/>
              </a:rPr>
              <a:t>During the fractional distillation of crude oil:</a:t>
            </a:r>
          </a:p>
          <a:p>
            <a:pPr algn="l">
              <a:buFont typeface="Arial" panose="020B0604020202020204" pitchFamily="34" charset="0"/>
              <a:buChar char="•"/>
            </a:pPr>
            <a:r>
              <a:rPr lang="en-GB" sz="1000" b="0" i="0" dirty="0">
                <a:solidFill>
                  <a:srgbClr val="231F20"/>
                </a:solidFill>
                <a:effectLst/>
              </a:rPr>
              <a:t> Crude oil is heated until it vaporises and then enters a tall </a:t>
            </a:r>
            <a:r>
              <a:rPr lang="en-GB" sz="1000" b="1" i="0" dirty="0">
                <a:solidFill>
                  <a:srgbClr val="231F20"/>
                </a:solidFill>
                <a:effectLst/>
              </a:rPr>
              <a:t>fractionating column</a:t>
            </a:r>
            <a:r>
              <a:rPr lang="en-GB" sz="1000" b="0" i="0" dirty="0">
                <a:solidFill>
                  <a:srgbClr val="231F20"/>
                </a:solidFill>
                <a:effectLst/>
              </a:rPr>
              <a:t>, which is hot at the bottom and gets cooler towards the top</a:t>
            </a:r>
          </a:p>
          <a:p>
            <a:pPr algn="l">
              <a:buFont typeface="Arial" panose="020B0604020202020204" pitchFamily="34" charset="0"/>
              <a:buChar char="•"/>
            </a:pPr>
            <a:r>
              <a:rPr lang="en-GB" sz="1000" b="1" i="0" dirty="0">
                <a:solidFill>
                  <a:srgbClr val="231F20"/>
                </a:solidFill>
                <a:effectLst/>
              </a:rPr>
              <a:t> Vapours</a:t>
            </a:r>
            <a:r>
              <a:rPr lang="en-GB" sz="1000" b="0" i="0" dirty="0">
                <a:solidFill>
                  <a:srgbClr val="231F20"/>
                </a:solidFill>
                <a:effectLst/>
              </a:rPr>
              <a:t> from the oil rise through the column</a:t>
            </a:r>
          </a:p>
          <a:p>
            <a:pPr algn="l">
              <a:buFont typeface="Arial" panose="020B0604020202020204" pitchFamily="34" charset="0"/>
              <a:buChar char="•"/>
            </a:pPr>
            <a:r>
              <a:rPr lang="en-GB" sz="1000" b="0" i="0" dirty="0">
                <a:solidFill>
                  <a:srgbClr val="231F20"/>
                </a:solidFill>
                <a:effectLst/>
              </a:rPr>
              <a:t> Vapours </a:t>
            </a:r>
            <a:r>
              <a:rPr lang="en-GB" sz="1000" b="1" i="0" dirty="0">
                <a:solidFill>
                  <a:srgbClr val="231F20"/>
                </a:solidFill>
                <a:effectLst/>
              </a:rPr>
              <a:t>condense</a:t>
            </a:r>
            <a:r>
              <a:rPr lang="en-GB" sz="1000" b="0" i="0" dirty="0">
                <a:solidFill>
                  <a:srgbClr val="231F20"/>
                </a:solidFill>
                <a:effectLst/>
              </a:rPr>
              <a:t> when they become cool enough</a:t>
            </a:r>
          </a:p>
          <a:p>
            <a:pPr algn="l">
              <a:buFont typeface="Arial" panose="020B0604020202020204" pitchFamily="34" charset="0"/>
              <a:buChar char="•"/>
            </a:pPr>
            <a:r>
              <a:rPr lang="en-GB" sz="1000" b="0" i="0" dirty="0">
                <a:solidFill>
                  <a:srgbClr val="231F20"/>
                </a:solidFill>
                <a:effectLst/>
              </a:rPr>
              <a:t> Liquids are led out of the column at different heights</a:t>
            </a:r>
          </a:p>
          <a:p>
            <a:pPr algn="l"/>
            <a:endParaRPr lang="en-GB" sz="1000" b="0" i="0" dirty="0">
              <a:solidFill>
                <a:srgbClr val="231F20"/>
              </a:solidFill>
              <a:effectLst/>
            </a:endParaRPr>
          </a:p>
          <a:p>
            <a:pPr algn="l"/>
            <a:r>
              <a:rPr lang="en-GB" sz="1000" b="0" i="0" dirty="0">
                <a:solidFill>
                  <a:srgbClr val="231F20"/>
                </a:solidFill>
                <a:effectLst/>
              </a:rPr>
              <a:t>Small hydrocarbon molecules have weak </a:t>
            </a:r>
            <a:r>
              <a:rPr lang="en-GB" sz="1000" b="1" i="0" dirty="0">
                <a:solidFill>
                  <a:srgbClr val="231F20"/>
                </a:solidFill>
                <a:effectLst/>
              </a:rPr>
              <a:t>intermolecular forces</a:t>
            </a:r>
            <a:r>
              <a:rPr lang="en-GB" sz="1000" b="0" i="0" dirty="0">
                <a:solidFill>
                  <a:srgbClr val="231F20"/>
                </a:solidFill>
                <a:effectLst/>
              </a:rPr>
              <a:t>, so they have low boiling points. They do not condense, but leave the column as gases. Long hydrocarbon molecules have stronger intermolecular forces, so they have high boiling points. They leave the column as hot liquid bitumen.</a:t>
            </a:r>
            <a:endParaRPr lang="en-GB" sz="1000" dirty="0"/>
          </a:p>
        </p:txBody>
      </p:sp>
      <p:pic>
        <p:nvPicPr>
          <p:cNvPr id="9" name="Picture 8">
            <a:extLst>
              <a:ext uri="{FF2B5EF4-FFF2-40B4-BE49-F238E27FC236}">
                <a16:creationId xmlns:a16="http://schemas.microsoft.com/office/drawing/2014/main" id="{E3E3071B-064D-8695-865B-D01D8C3DFE92}"/>
              </a:ext>
            </a:extLst>
          </p:cNvPr>
          <p:cNvPicPr>
            <a:picLocks noChangeAspect="1"/>
          </p:cNvPicPr>
          <p:nvPr/>
        </p:nvPicPr>
        <p:blipFill>
          <a:blip r:embed="rId6"/>
          <a:stretch>
            <a:fillRect/>
          </a:stretch>
        </p:blipFill>
        <p:spPr>
          <a:xfrm>
            <a:off x="2566773" y="582473"/>
            <a:ext cx="3792150" cy="2935270"/>
          </a:xfrm>
          <a:prstGeom prst="rect">
            <a:avLst/>
          </a:prstGeom>
        </p:spPr>
      </p:pic>
      <p:sp>
        <p:nvSpPr>
          <p:cNvPr id="10" name="TextBox 9">
            <a:extLst>
              <a:ext uri="{FF2B5EF4-FFF2-40B4-BE49-F238E27FC236}">
                <a16:creationId xmlns:a16="http://schemas.microsoft.com/office/drawing/2014/main" id="{AA2775A3-6474-DCDA-30C2-6E551924A458}"/>
              </a:ext>
            </a:extLst>
          </p:cNvPr>
          <p:cNvSpPr txBox="1"/>
          <p:nvPr/>
        </p:nvSpPr>
        <p:spPr>
          <a:xfrm>
            <a:off x="6429035" y="4355291"/>
            <a:ext cx="2601078" cy="2400657"/>
          </a:xfrm>
          <a:prstGeom prst="rect">
            <a:avLst/>
          </a:prstGeom>
          <a:noFill/>
          <a:ln w="28575">
            <a:solidFill>
              <a:srgbClr val="FFC000"/>
            </a:solidFill>
          </a:ln>
        </p:spPr>
        <p:txBody>
          <a:bodyPr wrap="square" rtlCol="0">
            <a:spAutoFit/>
          </a:bodyPr>
          <a:lstStyle/>
          <a:p>
            <a:r>
              <a:rPr lang="en-GB" sz="1000" b="1" dirty="0"/>
              <a:t>3 Properties of Hydrocarbons</a:t>
            </a:r>
          </a:p>
          <a:p>
            <a:endParaRPr lang="en-GB" sz="1000" b="1" dirty="0"/>
          </a:p>
          <a:p>
            <a:r>
              <a:rPr lang="en-GB" sz="1000" dirty="0"/>
              <a:t>The boiling point, viscosity and flammability of hydrocarbons depends on their chain length, as shown in the diagram above. These properties influence how hydrocarbons are used as fuels.</a:t>
            </a:r>
            <a:endParaRPr lang="en-GB" sz="1000" b="1" dirty="0"/>
          </a:p>
          <a:p>
            <a:r>
              <a:rPr lang="en-GB" sz="1000" dirty="0"/>
              <a:t>The combustion of hydrocarbon fuels releases energy. During combustion, the carbon and hydrogen in the fuels are oxidised.</a:t>
            </a:r>
          </a:p>
          <a:p>
            <a:pPr algn="ctr"/>
            <a:r>
              <a:rPr lang="en-GB" sz="1000" b="1" i="0" dirty="0">
                <a:solidFill>
                  <a:srgbClr val="231F20"/>
                </a:solidFill>
                <a:effectLst/>
              </a:rPr>
              <a:t>hydrocarbon + oxygen → carbon dioxide + water</a:t>
            </a:r>
          </a:p>
          <a:p>
            <a:r>
              <a:rPr lang="en-GB" sz="1000" dirty="0">
                <a:solidFill>
                  <a:srgbClr val="231F20"/>
                </a:solidFill>
              </a:rPr>
              <a:t>For example, the complete combustion of propane:</a:t>
            </a:r>
          </a:p>
          <a:p>
            <a:pPr algn="ctr"/>
            <a:r>
              <a:rPr lang="en-GB" sz="1000" b="1" i="0" dirty="0">
                <a:solidFill>
                  <a:srgbClr val="231F20"/>
                </a:solidFill>
                <a:effectLst/>
              </a:rPr>
              <a:t>C</a:t>
            </a:r>
            <a:r>
              <a:rPr lang="en-GB" sz="1000" b="1" i="0" baseline="-25000" dirty="0">
                <a:solidFill>
                  <a:srgbClr val="231F20"/>
                </a:solidFill>
                <a:effectLst/>
              </a:rPr>
              <a:t>3</a:t>
            </a:r>
            <a:r>
              <a:rPr lang="en-GB" sz="1000" b="1" i="0" dirty="0">
                <a:solidFill>
                  <a:srgbClr val="231F20"/>
                </a:solidFill>
                <a:effectLst/>
              </a:rPr>
              <a:t>H</a:t>
            </a:r>
            <a:r>
              <a:rPr lang="en-GB" sz="1000" b="1" i="0" baseline="-25000" dirty="0">
                <a:solidFill>
                  <a:srgbClr val="231F20"/>
                </a:solidFill>
                <a:effectLst/>
              </a:rPr>
              <a:t>8</a:t>
            </a:r>
            <a:r>
              <a:rPr lang="en-GB" sz="1000" b="1" i="0" dirty="0">
                <a:solidFill>
                  <a:srgbClr val="231F20"/>
                </a:solidFill>
                <a:effectLst/>
              </a:rPr>
              <a:t> + 5O</a:t>
            </a:r>
            <a:r>
              <a:rPr lang="en-GB" sz="1000" b="1" i="0" baseline="-25000" dirty="0">
                <a:solidFill>
                  <a:srgbClr val="231F20"/>
                </a:solidFill>
                <a:effectLst/>
              </a:rPr>
              <a:t>2</a:t>
            </a:r>
            <a:r>
              <a:rPr lang="en-GB" sz="1000" b="1" i="0" dirty="0">
                <a:solidFill>
                  <a:srgbClr val="231F20"/>
                </a:solidFill>
                <a:effectLst/>
              </a:rPr>
              <a:t> → 3CO</a:t>
            </a:r>
            <a:r>
              <a:rPr lang="en-GB" sz="1000" b="1" i="0" baseline="-25000" dirty="0">
                <a:solidFill>
                  <a:srgbClr val="231F20"/>
                </a:solidFill>
                <a:effectLst/>
              </a:rPr>
              <a:t>2</a:t>
            </a:r>
            <a:r>
              <a:rPr lang="en-GB" sz="1000" b="1" i="0" dirty="0">
                <a:solidFill>
                  <a:srgbClr val="231F20"/>
                </a:solidFill>
                <a:effectLst/>
              </a:rPr>
              <a:t> + 4H</a:t>
            </a:r>
            <a:r>
              <a:rPr lang="en-GB" sz="1000" b="1" i="0" baseline="-25000" dirty="0">
                <a:solidFill>
                  <a:srgbClr val="231F20"/>
                </a:solidFill>
                <a:effectLst/>
              </a:rPr>
              <a:t>2</a:t>
            </a:r>
            <a:r>
              <a:rPr lang="en-GB" sz="1000" b="1" i="0" dirty="0">
                <a:solidFill>
                  <a:srgbClr val="231F20"/>
                </a:solidFill>
                <a:effectLst/>
              </a:rPr>
              <a:t>O</a:t>
            </a:r>
            <a:endParaRPr lang="en-GB" sz="1000" b="1" dirty="0"/>
          </a:p>
        </p:txBody>
      </p:sp>
      <p:sp>
        <p:nvSpPr>
          <p:cNvPr id="11" name="TextBox 10">
            <a:extLst>
              <a:ext uri="{FF2B5EF4-FFF2-40B4-BE49-F238E27FC236}">
                <a16:creationId xmlns:a16="http://schemas.microsoft.com/office/drawing/2014/main" id="{1649A4E2-1E7D-41EF-C199-6AFAF5230C9B}"/>
              </a:ext>
            </a:extLst>
          </p:cNvPr>
          <p:cNvSpPr txBox="1"/>
          <p:nvPr/>
        </p:nvSpPr>
        <p:spPr>
          <a:xfrm>
            <a:off x="2556317" y="3600535"/>
            <a:ext cx="3792150" cy="3170099"/>
          </a:xfrm>
          <a:prstGeom prst="rect">
            <a:avLst/>
          </a:prstGeom>
          <a:noFill/>
          <a:ln w="28575">
            <a:solidFill>
              <a:srgbClr val="FFC000"/>
            </a:solidFill>
          </a:ln>
        </p:spPr>
        <p:txBody>
          <a:bodyPr wrap="square" rtlCol="0">
            <a:spAutoFit/>
          </a:bodyPr>
          <a:lstStyle/>
          <a:p>
            <a:r>
              <a:rPr lang="en-GB" sz="1000" b="1" dirty="0"/>
              <a:t>4 Cracking of Hydrocarbons</a:t>
            </a:r>
          </a:p>
          <a:p>
            <a:endParaRPr lang="en-GB" sz="1000" b="1" dirty="0"/>
          </a:p>
          <a:p>
            <a:r>
              <a:rPr lang="en-GB" sz="1000" dirty="0"/>
              <a:t>Hydrocarbons can be broken down (</a:t>
            </a:r>
            <a:r>
              <a:rPr lang="en-GB" sz="1000" b="1" dirty="0"/>
              <a:t>cracked</a:t>
            </a:r>
            <a:r>
              <a:rPr lang="en-GB" sz="1000" dirty="0"/>
              <a:t>) to produce smaller, more useful molecules. Cracking can be done in two ways:</a:t>
            </a:r>
          </a:p>
          <a:p>
            <a:pPr marL="171450" indent="-171450">
              <a:buFont typeface="Arial" panose="020B0604020202020204" pitchFamily="34" charset="0"/>
              <a:buChar char="•"/>
            </a:pPr>
            <a:r>
              <a:rPr lang="en-GB" sz="1000" b="1" i="0" dirty="0">
                <a:solidFill>
                  <a:srgbClr val="231F20"/>
                </a:solidFill>
                <a:effectLst/>
              </a:rPr>
              <a:t>Catalytic cracking</a:t>
            </a:r>
            <a:r>
              <a:rPr lang="en-GB" sz="1000" b="0" i="0" dirty="0">
                <a:solidFill>
                  <a:srgbClr val="231F20"/>
                </a:solidFill>
                <a:effectLst/>
              </a:rPr>
              <a:t> needs a temperature of 550°C and a </a:t>
            </a:r>
            <a:r>
              <a:rPr lang="en-GB" sz="1000" b="1" i="0" dirty="0">
                <a:solidFill>
                  <a:srgbClr val="231F20"/>
                </a:solidFill>
                <a:effectLst/>
              </a:rPr>
              <a:t>catalyst </a:t>
            </a:r>
            <a:r>
              <a:rPr lang="en-GB" sz="1000" b="0" i="0" dirty="0">
                <a:solidFill>
                  <a:srgbClr val="231F20"/>
                </a:solidFill>
                <a:effectLst/>
              </a:rPr>
              <a:t>of aluminium oxide.</a:t>
            </a:r>
          </a:p>
          <a:p>
            <a:pPr marL="171450" indent="-171450" algn="l">
              <a:buFont typeface="Arial" panose="020B0604020202020204" pitchFamily="34" charset="0"/>
              <a:buChar char="•"/>
            </a:pPr>
            <a:r>
              <a:rPr lang="en-GB" sz="1000" b="1" i="0" dirty="0">
                <a:solidFill>
                  <a:srgbClr val="231F20"/>
                </a:solidFill>
                <a:effectLst/>
              </a:rPr>
              <a:t>Steam cracking</a:t>
            </a:r>
            <a:r>
              <a:rPr lang="en-GB" sz="1000" b="0" i="0" dirty="0">
                <a:solidFill>
                  <a:srgbClr val="231F20"/>
                </a:solidFill>
                <a:effectLst/>
              </a:rPr>
              <a:t> uses a higher temperature of over 800°C and no catalyst</a:t>
            </a:r>
          </a:p>
          <a:p>
            <a:r>
              <a:rPr lang="en-GB" sz="1000" dirty="0"/>
              <a:t>The products of cracking include alkanes and another type of hydrocarbon called </a:t>
            </a:r>
            <a:r>
              <a:rPr lang="en-GB" sz="1000" b="1" dirty="0"/>
              <a:t>alkenes</a:t>
            </a:r>
            <a:r>
              <a:rPr lang="en-GB" sz="1000" dirty="0"/>
              <a:t>. Alkenes</a:t>
            </a:r>
            <a:r>
              <a:rPr lang="en-GB" sz="1000" b="1" dirty="0"/>
              <a:t> unsaturated </a:t>
            </a:r>
            <a:r>
              <a:rPr lang="en-GB" sz="1000" dirty="0"/>
              <a:t>and are more reactive than alkanes. They react with orange </a:t>
            </a:r>
            <a:r>
              <a:rPr lang="en-GB" sz="1000" b="1" dirty="0"/>
              <a:t>bromine water </a:t>
            </a:r>
            <a:r>
              <a:rPr lang="en-GB" sz="1000" dirty="0"/>
              <a:t>to turn it colourless. This is the test for alkenes.</a:t>
            </a:r>
          </a:p>
          <a:p>
            <a:pPr algn="l"/>
            <a:r>
              <a:rPr lang="en-GB" sz="1000" b="0" i="0" dirty="0">
                <a:solidFill>
                  <a:srgbClr val="231F20"/>
                </a:solidFill>
                <a:effectLst/>
              </a:rPr>
              <a:t>For example, hexane can be cracked to form butane and ethene:</a:t>
            </a:r>
          </a:p>
          <a:p>
            <a:pPr algn="ctr"/>
            <a:r>
              <a:rPr lang="en-GB" sz="1000" b="0" i="0" dirty="0">
                <a:solidFill>
                  <a:srgbClr val="231F20"/>
                </a:solidFill>
                <a:effectLst/>
              </a:rPr>
              <a:t>hexane → butane + ethene</a:t>
            </a:r>
          </a:p>
          <a:p>
            <a:pPr algn="ctr"/>
            <a:r>
              <a:rPr lang="en-GB" sz="1000" b="0" i="0" dirty="0">
                <a:solidFill>
                  <a:srgbClr val="231F20"/>
                </a:solidFill>
                <a:effectLst/>
              </a:rPr>
              <a:t>C</a:t>
            </a:r>
            <a:r>
              <a:rPr lang="en-GB" sz="1000" b="0" i="0" baseline="-25000" dirty="0">
                <a:solidFill>
                  <a:srgbClr val="231F20"/>
                </a:solidFill>
                <a:effectLst/>
              </a:rPr>
              <a:t>6</a:t>
            </a:r>
            <a:r>
              <a:rPr lang="en-GB" sz="1000" b="0" i="0" dirty="0">
                <a:solidFill>
                  <a:srgbClr val="231F20"/>
                </a:solidFill>
                <a:effectLst/>
              </a:rPr>
              <a:t>H</a:t>
            </a:r>
            <a:r>
              <a:rPr lang="en-GB" sz="1000" b="0" i="0" baseline="-25000" dirty="0">
                <a:solidFill>
                  <a:srgbClr val="231F20"/>
                </a:solidFill>
                <a:effectLst/>
              </a:rPr>
              <a:t>14</a:t>
            </a:r>
            <a:r>
              <a:rPr lang="en-GB" sz="1000" b="0" i="0" dirty="0">
                <a:solidFill>
                  <a:srgbClr val="231F20"/>
                </a:solidFill>
                <a:effectLst/>
              </a:rPr>
              <a:t> → C</a:t>
            </a:r>
            <a:r>
              <a:rPr lang="en-GB" sz="1000" b="0" i="0" baseline="-25000" dirty="0">
                <a:solidFill>
                  <a:srgbClr val="231F20"/>
                </a:solidFill>
                <a:effectLst/>
              </a:rPr>
              <a:t>4</a:t>
            </a:r>
            <a:r>
              <a:rPr lang="en-GB" sz="1000" b="0" i="0" dirty="0">
                <a:solidFill>
                  <a:srgbClr val="231F20"/>
                </a:solidFill>
                <a:effectLst/>
              </a:rPr>
              <a:t>H</a:t>
            </a:r>
            <a:r>
              <a:rPr lang="en-GB" sz="1000" b="0" i="0" baseline="-25000" dirty="0">
                <a:solidFill>
                  <a:srgbClr val="231F20"/>
                </a:solidFill>
                <a:effectLst/>
              </a:rPr>
              <a:t>10</a:t>
            </a:r>
            <a:r>
              <a:rPr lang="en-GB" sz="1000" b="0" i="0" dirty="0">
                <a:solidFill>
                  <a:srgbClr val="231F20"/>
                </a:solidFill>
                <a:effectLst/>
              </a:rPr>
              <a:t> + C</a:t>
            </a:r>
            <a:r>
              <a:rPr lang="en-GB" sz="1000" b="0" i="0" baseline="-25000" dirty="0">
                <a:solidFill>
                  <a:srgbClr val="231F20"/>
                </a:solidFill>
                <a:effectLst/>
              </a:rPr>
              <a:t>2</a:t>
            </a:r>
            <a:r>
              <a:rPr lang="en-GB" sz="1000" b="0" i="0" dirty="0">
                <a:solidFill>
                  <a:srgbClr val="231F20"/>
                </a:solidFill>
                <a:effectLst/>
              </a:rPr>
              <a:t>H</a:t>
            </a:r>
            <a:r>
              <a:rPr lang="en-GB" sz="1000" b="0" i="0" baseline="-25000" dirty="0">
                <a:solidFill>
                  <a:srgbClr val="231F20"/>
                </a:solidFill>
                <a:effectLst/>
              </a:rPr>
              <a:t>4</a:t>
            </a:r>
            <a:endParaRPr lang="en-GB" sz="1000" b="0" i="0" dirty="0">
              <a:solidFill>
                <a:srgbClr val="231F20"/>
              </a:solidFill>
              <a:effectLst/>
            </a:endParaRPr>
          </a:p>
          <a:p>
            <a:pPr algn="l"/>
            <a:r>
              <a:rPr lang="en-GB" sz="1000" b="0" i="0" dirty="0">
                <a:solidFill>
                  <a:srgbClr val="231F20"/>
                </a:solidFill>
                <a:effectLst/>
              </a:rPr>
              <a:t>Cracking is important for two main reasons:</a:t>
            </a:r>
          </a:p>
          <a:p>
            <a:pPr algn="l">
              <a:buFont typeface="+mj-lt"/>
              <a:buAutoNum type="arabicPeriod"/>
            </a:pPr>
            <a:r>
              <a:rPr lang="en-GB" sz="1000" b="0" i="0" dirty="0">
                <a:solidFill>
                  <a:srgbClr val="231F20"/>
                </a:solidFill>
                <a:effectLst/>
              </a:rPr>
              <a:t>It helps to match the supply of small </a:t>
            </a:r>
            <a:r>
              <a:rPr lang="en-GB" sz="1000" i="0" dirty="0">
                <a:solidFill>
                  <a:srgbClr val="231F20"/>
                </a:solidFill>
                <a:effectLst/>
              </a:rPr>
              <a:t>fractions</a:t>
            </a:r>
            <a:r>
              <a:rPr lang="en-GB" sz="1000" b="0" i="0" dirty="0">
                <a:solidFill>
                  <a:srgbClr val="231F20"/>
                </a:solidFill>
                <a:effectLst/>
              </a:rPr>
              <a:t> with the demand for them as fuels.</a:t>
            </a:r>
          </a:p>
          <a:p>
            <a:pPr algn="l">
              <a:buFont typeface="+mj-lt"/>
              <a:buAutoNum type="arabicPeriod"/>
            </a:pPr>
            <a:r>
              <a:rPr lang="en-GB" sz="1000" dirty="0"/>
              <a:t> Alkenes are used to produce polymers and as starting materials for the production of many other chemicals. </a:t>
            </a:r>
            <a:endParaRPr lang="en-GB" sz="1000" b="0" i="0" dirty="0">
              <a:solidFill>
                <a:srgbClr val="231F20"/>
              </a:solidFill>
              <a:effectLst/>
            </a:endParaRPr>
          </a:p>
        </p:txBody>
      </p:sp>
    </p:spTree>
    <p:extLst>
      <p:ext uri="{BB962C8B-B14F-4D97-AF65-F5344CB8AC3E}">
        <p14:creationId xmlns:p14="http://schemas.microsoft.com/office/powerpoint/2010/main" val="3468136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1D082736-6332-0F5F-AC7D-1FBDA25158B9}"/>
              </a:ext>
            </a:extLst>
          </p:cNvPr>
          <p:cNvSpPr txBox="1"/>
          <p:nvPr/>
        </p:nvSpPr>
        <p:spPr>
          <a:xfrm>
            <a:off x="5787872" y="132201"/>
            <a:ext cx="3206646" cy="6517169"/>
          </a:xfrm>
          <a:prstGeom prst="rect">
            <a:avLst/>
          </a:prstGeom>
          <a:noFill/>
          <a:ln w="28575">
            <a:solidFill>
              <a:srgbClr val="FFC000"/>
            </a:solidFill>
          </a:ln>
        </p:spPr>
        <p:txBody>
          <a:bodyPr wrap="square" rtlCol="0">
            <a:spAutoFit/>
          </a:bodyPr>
          <a:lstStyle/>
          <a:p>
            <a:r>
              <a:rPr lang="en-GB" sz="1000" b="1" dirty="0"/>
              <a:t>6. Alcohols</a:t>
            </a:r>
          </a:p>
          <a:p>
            <a:endParaRPr lang="en-GB" sz="200" b="1" dirty="0"/>
          </a:p>
          <a:p>
            <a:pPr algn="l"/>
            <a:r>
              <a:rPr lang="en-GB" sz="1000" dirty="0"/>
              <a:t>Alcohols contain the functional group –OH.</a:t>
            </a:r>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 dirty="0"/>
          </a:p>
          <a:p>
            <a:pPr algn="l"/>
            <a:r>
              <a:rPr lang="en-GB" sz="1000" b="0" i="0" dirty="0">
                <a:solidFill>
                  <a:srgbClr val="231F20"/>
                </a:solidFill>
                <a:effectLst/>
              </a:rPr>
              <a:t>Ethanol can be produced by </a:t>
            </a:r>
            <a:r>
              <a:rPr lang="en-GB" sz="1000" b="1" i="0" dirty="0">
                <a:solidFill>
                  <a:srgbClr val="231F20"/>
                </a:solidFill>
                <a:effectLst/>
              </a:rPr>
              <a:t>fermentation </a:t>
            </a:r>
            <a:r>
              <a:rPr lang="en-GB" sz="1000" i="0" dirty="0">
                <a:solidFill>
                  <a:srgbClr val="231F20"/>
                </a:solidFill>
                <a:effectLst/>
              </a:rPr>
              <a:t>which </a:t>
            </a:r>
            <a:r>
              <a:rPr lang="en-GB" sz="1000" b="0" i="0" dirty="0">
                <a:solidFill>
                  <a:srgbClr val="231F20"/>
                </a:solidFill>
                <a:effectLst/>
              </a:rPr>
              <a:t>is an </a:t>
            </a:r>
            <a:r>
              <a:rPr lang="en-GB" sz="1000" b="1" i="0" dirty="0">
                <a:solidFill>
                  <a:srgbClr val="231F20"/>
                </a:solidFill>
                <a:effectLst/>
              </a:rPr>
              <a:t>anaerobic</a:t>
            </a:r>
            <a:r>
              <a:rPr lang="en-GB" sz="1000" b="0" i="0" dirty="0">
                <a:solidFill>
                  <a:srgbClr val="231F20"/>
                </a:solidFill>
                <a:effectLst/>
              </a:rPr>
              <a:t> process in </a:t>
            </a:r>
            <a:r>
              <a:rPr lang="en-GB" sz="1000" b="1" i="0" dirty="0">
                <a:solidFill>
                  <a:srgbClr val="231F20"/>
                </a:solidFill>
                <a:effectLst/>
              </a:rPr>
              <a:t>yeast</a:t>
            </a:r>
            <a:r>
              <a:rPr lang="en-GB" sz="1000" b="0" i="0" dirty="0">
                <a:solidFill>
                  <a:srgbClr val="231F20"/>
                </a:solidFill>
                <a:effectLst/>
              </a:rPr>
              <a:t>: </a:t>
            </a:r>
          </a:p>
          <a:p>
            <a:pPr algn="ctr"/>
            <a:r>
              <a:rPr lang="en-GB" sz="1000" b="0" i="0" dirty="0">
                <a:solidFill>
                  <a:srgbClr val="231F20"/>
                </a:solidFill>
                <a:effectLst/>
              </a:rPr>
              <a:t>glucose → ethanol + carbon dioxide</a:t>
            </a:r>
          </a:p>
          <a:p>
            <a:pPr algn="l"/>
            <a:r>
              <a:rPr lang="en-GB" sz="1000" b="0" i="0" dirty="0">
                <a:solidFill>
                  <a:srgbClr val="231F20"/>
                </a:solidFill>
                <a:effectLst/>
              </a:rPr>
              <a:t>The typical conditions needed for fermentation include:</a:t>
            </a:r>
          </a:p>
          <a:p>
            <a:pPr algn="l">
              <a:buFont typeface="Arial" panose="020B0604020202020204" pitchFamily="34" charset="0"/>
              <a:buChar char="•"/>
            </a:pPr>
            <a:r>
              <a:rPr lang="en-GB" sz="1000" b="0" i="0" dirty="0">
                <a:solidFill>
                  <a:srgbClr val="231F20"/>
                </a:solidFill>
                <a:effectLst/>
              </a:rPr>
              <a:t> sugars </a:t>
            </a:r>
            <a:r>
              <a:rPr lang="en-GB" sz="1000" b="1" i="0" dirty="0">
                <a:solidFill>
                  <a:srgbClr val="231F20"/>
                </a:solidFill>
                <a:effectLst/>
              </a:rPr>
              <a:t>dissolved</a:t>
            </a:r>
            <a:r>
              <a:rPr lang="en-GB" sz="1000" b="0" i="0" dirty="0">
                <a:solidFill>
                  <a:srgbClr val="231F20"/>
                </a:solidFill>
                <a:effectLst/>
              </a:rPr>
              <a:t> in water, and mixed with yeast</a:t>
            </a:r>
          </a:p>
          <a:p>
            <a:pPr algn="l">
              <a:buFont typeface="Arial" panose="020B0604020202020204" pitchFamily="34" charset="0"/>
              <a:buChar char="•"/>
            </a:pPr>
            <a:r>
              <a:rPr lang="en-GB" sz="1000" b="0" i="0" dirty="0">
                <a:solidFill>
                  <a:srgbClr val="231F20"/>
                </a:solidFill>
                <a:effectLst/>
              </a:rPr>
              <a:t> an air lock to allow carbon dioxide out, while stopping air getting in</a:t>
            </a:r>
          </a:p>
          <a:p>
            <a:pPr algn="l">
              <a:buFont typeface="Arial" panose="020B0604020202020204" pitchFamily="34" charset="0"/>
              <a:buChar char="•"/>
            </a:pPr>
            <a:r>
              <a:rPr lang="en-GB" sz="1000" b="0" i="0" dirty="0">
                <a:solidFill>
                  <a:srgbClr val="231F20"/>
                </a:solidFill>
                <a:effectLst/>
              </a:rPr>
              <a:t> warm </a:t>
            </a:r>
            <a:r>
              <a:rPr lang="en-GB" sz="1000" b="1" i="0" dirty="0">
                <a:solidFill>
                  <a:srgbClr val="231F20"/>
                </a:solidFill>
                <a:effectLst/>
              </a:rPr>
              <a:t>temperature</a:t>
            </a:r>
            <a:r>
              <a:rPr lang="en-GB" sz="1000" b="0" i="0" dirty="0">
                <a:solidFill>
                  <a:srgbClr val="231F20"/>
                </a:solidFill>
                <a:effectLst/>
              </a:rPr>
              <a:t>, 25-35°C</a:t>
            </a:r>
          </a:p>
          <a:p>
            <a:pPr algn="l"/>
            <a:endParaRPr lang="en-GB" sz="300" dirty="0"/>
          </a:p>
          <a:p>
            <a:pPr algn="l"/>
            <a:r>
              <a:rPr lang="en-GB" sz="1000" b="1" dirty="0"/>
              <a:t>Uses of alcohols:</a:t>
            </a:r>
          </a:p>
          <a:p>
            <a:pPr algn="l"/>
            <a:r>
              <a:rPr lang="en-GB" sz="1000" b="0" i="0" dirty="0">
                <a:solidFill>
                  <a:srgbClr val="231F20"/>
                </a:solidFill>
                <a:effectLst/>
              </a:rPr>
              <a:t>Methanol is used as a chemical </a:t>
            </a:r>
            <a:r>
              <a:rPr lang="en-GB" sz="1000" b="1" i="0" dirty="0">
                <a:solidFill>
                  <a:srgbClr val="231F20"/>
                </a:solidFill>
                <a:effectLst/>
              </a:rPr>
              <a:t>feedstock</a:t>
            </a:r>
            <a:r>
              <a:rPr lang="en-GB" sz="1000" b="0" i="0" dirty="0">
                <a:solidFill>
                  <a:srgbClr val="231F20"/>
                </a:solidFill>
                <a:effectLst/>
              </a:rPr>
              <a:t>. It’s </a:t>
            </a:r>
            <a:r>
              <a:rPr lang="en-GB" sz="1000" b="1" i="0" dirty="0">
                <a:solidFill>
                  <a:srgbClr val="231F20"/>
                </a:solidFill>
                <a:effectLst/>
              </a:rPr>
              <a:t>toxic</a:t>
            </a:r>
            <a:r>
              <a:rPr lang="en-GB" sz="1000" b="0" i="0" dirty="0">
                <a:solidFill>
                  <a:srgbClr val="231F20"/>
                </a:solidFill>
                <a:effectLst/>
              </a:rPr>
              <a:t>, so </a:t>
            </a:r>
            <a:r>
              <a:rPr lang="en-GB" sz="1000" dirty="0">
                <a:solidFill>
                  <a:srgbClr val="231F20"/>
                </a:solidFill>
              </a:rPr>
              <a:t>it’</a:t>
            </a:r>
            <a:r>
              <a:rPr lang="en-GB" sz="1000" b="0" i="0" dirty="0">
                <a:solidFill>
                  <a:srgbClr val="231F20"/>
                </a:solidFill>
                <a:effectLst/>
              </a:rPr>
              <a:t>s added to industrial ethanol (methylated spirits) to prevent people from drinking it. Ethanol is the alcohol present in alcoholic drinks. It is also used as a </a:t>
            </a:r>
            <a:r>
              <a:rPr lang="en-GB" sz="1000" b="1" i="0" dirty="0">
                <a:solidFill>
                  <a:srgbClr val="231F20"/>
                </a:solidFill>
                <a:effectLst/>
              </a:rPr>
              <a:t>fuel</a:t>
            </a:r>
            <a:r>
              <a:rPr lang="en-GB" sz="1000" b="0" i="0" dirty="0">
                <a:solidFill>
                  <a:srgbClr val="231F20"/>
                </a:solidFill>
                <a:effectLst/>
              </a:rPr>
              <a:t> and a </a:t>
            </a:r>
            <a:r>
              <a:rPr lang="en-GB" sz="1000" b="1" i="0" dirty="0">
                <a:solidFill>
                  <a:srgbClr val="231F20"/>
                </a:solidFill>
                <a:effectLst/>
              </a:rPr>
              <a:t>solvent</a:t>
            </a:r>
            <a:r>
              <a:rPr lang="en-GB" sz="1000" b="0" i="0" dirty="0">
                <a:solidFill>
                  <a:srgbClr val="231F20"/>
                </a:solidFill>
                <a:effectLst/>
              </a:rPr>
              <a:t>. Propanol and butanol are also used as solvents and fuels.</a:t>
            </a:r>
          </a:p>
          <a:p>
            <a:pPr algn="l"/>
            <a:endParaRPr lang="en-GB" sz="1000" b="0" i="0" dirty="0">
              <a:solidFill>
                <a:srgbClr val="231F20"/>
              </a:solidFill>
              <a:effectLst/>
            </a:endParaRPr>
          </a:p>
          <a:p>
            <a:pPr algn="l"/>
            <a:endParaRPr lang="en-GB" sz="100" dirty="0"/>
          </a:p>
          <a:p>
            <a:pPr algn="l"/>
            <a:r>
              <a:rPr lang="en-GB" sz="1000" b="1" i="0" dirty="0">
                <a:solidFill>
                  <a:srgbClr val="231F20"/>
                </a:solidFill>
                <a:effectLst/>
              </a:rPr>
              <a:t>Combustion</a:t>
            </a:r>
          </a:p>
          <a:p>
            <a:pPr algn="ctr"/>
            <a:r>
              <a:rPr lang="en-GB" sz="1000" b="0" i="0" dirty="0">
                <a:solidFill>
                  <a:srgbClr val="231F20"/>
                </a:solidFill>
                <a:effectLst/>
              </a:rPr>
              <a:t>ethanol + oxygen → carbon dioxide + water</a:t>
            </a:r>
          </a:p>
          <a:p>
            <a:pPr algn="ctr"/>
            <a:r>
              <a:rPr lang="en-GB" sz="1000" b="0" i="0" dirty="0">
                <a:solidFill>
                  <a:srgbClr val="231F20"/>
                </a:solidFill>
                <a:effectLst/>
              </a:rPr>
              <a:t>C</a:t>
            </a:r>
            <a:r>
              <a:rPr lang="en-GB" sz="1000" b="0" i="0" baseline="-25000" dirty="0">
                <a:solidFill>
                  <a:srgbClr val="231F20"/>
                </a:solidFill>
                <a:effectLst/>
              </a:rPr>
              <a:t>2</a:t>
            </a:r>
            <a:r>
              <a:rPr lang="en-GB" sz="1000" b="0" i="0" dirty="0">
                <a:solidFill>
                  <a:srgbClr val="231F20"/>
                </a:solidFill>
                <a:effectLst/>
              </a:rPr>
              <a:t>H</a:t>
            </a:r>
            <a:r>
              <a:rPr lang="en-GB" sz="1000" b="0" i="0" baseline="-25000" dirty="0">
                <a:solidFill>
                  <a:srgbClr val="231F20"/>
                </a:solidFill>
                <a:effectLst/>
              </a:rPr>
              <a:t>5</a:t>
            </a:r>
            <a:r>
              <a:rPr lang="en-GB" sz="1000" b="0" i="0" dirty="0">
                <a:solidFill>
                  <a:srgbClr val="231F20"/>
                </a:solidFill>
                <a:effectLst/>
              </a:rPr>
              <a:t>OH + 3O</a:t>
            </a:r>
            <a:r>
              <a:rPr lang="en-GB" sz="1000" b="0" i="0" baseline="-25000" dirty="0">
                <a:solidFill>
                  <a:srgbClr val="231F20"/>
                </a:solidFill>
                <a:effectLst/>
              </a:rPr>
              <a:t>2</a:t>
            </a:r>
            <a:r>
              <a:rPr lang="en-GB" sz="1000" b="0" i="0" dirty="0">
                <a:solidFill>
                  <a:srgbClr val="231F20"/>
                </a:solidFill>
                <a:effectLst/>
              </a:rPr>
              <a:t> → 2CO</a:t>
            </a:r>
            <a:r>
              <a:rPr lang="en-GB" sz="1000" b="0" i="0" baseline="-25000" dirty="0">
                <a:solidFill>
                  <a:srgbClr val="231F20"/>
                </a:solidFill>
                <a:effectLst/>
              </a:rPr>
              <a:t>2</a:t>
            </a:r>
            <a:r>
              <a:rPr lang="en-GB" sz="1000" b="0" i="0" dirty="0">
                <a:solidFill>
                  <a:srgbClr val="231F20"/>
                </a:solidFill>
                <a:effectLst/>
              </a:rPr>
              <a:t> + 3H</a:t>
            </a:r>
            <a:r>
              <a:rPr lang="en-GB" sz="1000" b="0" i="0" baseline="-25000" dirty="0">
                <a:solidFill>
                  <a:srgbClr val="231F20"/>
                </a:solidFill>
                <a:effectLst/>
              </a:rPr>
              <a:t>2</a:t>
            </a:r>
            <a:r>
              <a:rPr lang="en-GB" sz="1000" b="0" i="0" dirty="0">
                <a:solidFill>
                  <a:srgbClr val="231F20"/>
                </a:solidFill>
                <a:effectLst/>
              </a:rPr>
              <a:t>O</a:t>
            </a:r>
          </a:p>
          <a:p>
            <a:r>
              <a:rPr lang="en-GB" sz="1000" b="0" i="0" dirty="0">
                <a:solidFill>
                  <a:srgbClr val="231F20"/>
                </a:solidFill>
                <a:effectLst/>
              </a:rPr>
              <a:t>When less oxygen is present, </a:t>
            </a:r>
            <a:r>
              <a:rPr lang="en-GB" sz="1000" b="1" i="0" dirty="0">
                <a:solidFill>
                  <a:srgbClr val="231F20"/>
                </a:solidFill>
                <a:effectLst/>
              </a:rPr>
              <a:t>incomplete combustion</a:t>
            </a:r>
            <a:r>
              <a:rPr lang="en-GB" sz="1000" b="0" i="0" dirty="0">
                <a:solidFill>
                  <a:srgbClr val="231F20"/>
                </a:solidFill>
                <a:effectLst/>
              </a:rPr>
              <a:t> will occur, producing H</a:t>
            </a:r>
            <a:r>
              <a:rPr lang="en-GB" sz="1000" b="0" i="0" baseline="-25000" dirty="0">
                <a:solidFill>
                  <a:srgbClr val="231F20"/>
                </a:solidFill>
                <a:effectLst/>
              </a:rPr>
              <a:t>2</a:t>
            </a:r>
            <a:r>
              <a:rPr lang="en-GB" sz="1000" b="0" i="0" dirty="0">
                <a:solidFill>
                  <a:srgbClr val="231F20"/>
                </a:solidFill>
                <a:effectLst/>
              </a:rPr>
              <a:t>O  and either CO</a:t>
            </a:r>
            <a:r>
              <a:rPr lang="en-GB" sz="1000" b="0" i="0" baseline="-25000" dirty="0">
                <a:solidFill>
                  <a:srgbClr val="231F20"/>
                </a:solidFill>
                <a:effectLst/>
              </a:rPr>
              <a:t>2 </a:t>
            </a:r>
            <a:r>
              <a:rPr lang="en-GB" sz="1000" b="0" i="0" dirty="0">
                <a:solidFill>
                  <a:srgbClr val="231F20"/>
                </a:solidFill>
                <a:effectLst/>
              </a:rPr>
              <a:t>or CO.</a:t>
            </a:r>
          </a:p>
          <a:p>
            <a:endParaRPr lang="en-GB" sz="1050" dirty="0">
              <a:solidFill>
                <a:srgbClr val="231F20"/>
              </a:solidFill>
            </a:endParaRPr>
          </a:p>
          <a:p>
            <a:pPr algn="l"/>
            <a:r>
              <a:rPr lang="en-GB" sz="1000" b="1" i="0" dirty="0">
                <a:solidFill>
                  <a:srgbClr val="231F20"/>
                </a:solidFill>
                <a:effectLst/>
              </a:rPr>
              <a:t>Reactions with sodium</a:t>
            </a:r>
          </a:p>
          <a:p>
            <a:pPr algn="ctr"/>
            <a:r>
              <a:rPr lang="en-GB" sz="1000" b="0" i="0" dirty="0">
                <a:solidFill>
                  <a:srgbClr val="231F20"/>
                </a:solidFill>
                <a:effectLst/>
              </a:rPr>
              <a:t>sodium + ethanol → sodium ethoxide + hydrogen</a:t>
            </a:r>
          </a:p>
          <a:p>
            <a:pPr algn="ctr"/>
            <a:r>
              <a:rPr lang="en-GB" sz="1000" b="0" i="0" dirty="0">
                <a:solidFill>
                  <a:srgbClr val="231F20"/>
                </a:solidFill>
                <a:effectLst/>
              </a:rPr>
              <a:t>2Na + 2C</a:t>
            </a:r>
            <a:r>
              <a:rPr lang="en-GB" sz="1000" b="0" i="0" baseline="-25000" dirty="0">
                <a:solidFill>
                  <a:srgbClr val="231F20"/>
                </a:solidFill>
                <a:effectLst/>
              </a:rPr>
              <a:t>2</a:t>
            </a:r>
            <a:r>
              <a:rPr lang="en-GB" sz="1000" b="0" i="0" dirty="0">
                <a:solidFill>
                  <a:srgbClr val="231F20"/>
                </a:solidFill>
                <a:effectLst/>
              </a:rPr>
              <a:t>H</a:t>
            </a:r>
            <a:r>
              <a:rPr lang="en-GB" sz="1000" b="0" i="0" baseline="-25000" dirty="0">
                <a:solidFill>
                  <a:srgbClr val="231F20"/>
                </a:solidFill>
                <a:effectLst/>
              </a:rPr>
              <a:t>5</a:t>
            </a:r>
            <a:r>
              <a:rPr lang="en-GB" sz="1000" b="0" i="0" dirty="0">
                <a:solidFill>
                  <a:srgbClr val="231F20"/>
                </a:solidFill>
                <a:effectLst/>
              </a:rPr>
              <a:t>OH → 2C</a:t>
            </a:r>
            <a:r>
              <a:rPr lang="en-GB" sz="1000" b="0" i="0" baseline="-25000" dirty="0">
                <a:solidFill>
                  <a:srgbClr val="231F20"/>
                </a:solidFill>
                <a:effectLst/>
              </a:rPr>
              <a:t>2</a:t>
            </a:r>
            <a:r>
              <a:rPr lang="en-GB" sz="1000" b="0" i="0" dirty="0">
                <a:solidFill>
                  <a:srgbClr val="231F20"/>
                </a:solidFill>
                <a:effectLst/>
              </a:rPr>
              <a:t>H</a:t>
            </a:r>
            <a:r>
              <a:rPr lang="en-GB" sz="1000" b="0" i="0" baseline="-25000" dirty="0">
                <a:solidFill>
                  <a:srgbClr val="231F20"/>
                </a:solidFill>
                <a:effectLst/>
              </a:rPr>
              <a:t>5</a:t>
            </a:r>
            <a:r>
              <a:rPr lang="en-GB" sz="1000" b="0" i="0" dirty="0">
                <a:solidFill>
                  <a:srgbClr val="231F20"/>
                </a:solidFill>
                <a:effectLst/>
              </a:rPr>
              <a:t>ONa + H</a:t>
            </a:r>
            <a:r>
              <a:rPr lang="en-GB" sz="1000" b="0" i="0" baseline="-25000" dirty="0">
                <a:solidFill>
                  <a:srgbClr val="231F20"/>
                </a:solidFill>
                <a:effectLst/>
              </a:rPr>
              <a:t>2</a:t>
            </a:r>
            <a:endParaRPr lang="en-GB" sz="1000" b="0" i="0" dirty="0">
              <a:solidFill>
                <a:srgbClr val="231F20"/>
              </a:solidFill>
              <a:effectLst/>
            </a:endParaRPr>
          </a:p>
          <a:p>
            <a:pPr algn="l"/>
            <a:r>
              <a:rPr lang="en-GB" sz="1000" b="0" i="0" dirty="0">
                <a:solidFill>
                  <a:srgbClr val="231F20"/>
                </a:solidFill>
                <a:effectLst/>
              </a:rPr>
              <a:t>Methanol, propanol and butanol undergo similar reactions</a:t>
            </a:r>
            <a:endParaRPr lang="en-GB" sz="1000" b="0" i="0" dirty="0">
              <a:solidFill>
                <a:srgbClr val="231F20"/>
              </a:solidFill>
              <a:effectLst/>
              <a:latin typeface="ReithSans"/>
            </a:endParaRPr>
          </a:p>
        </p:txBody>
      </p:sp>
      <p:pic>
        <p:nvPicPr>
          <p:cNvPr id="14" name="Picture 13">
            <a:extLst>
              <a:ext uri="{FF2B5EF4-FFF2-40B4-BE49-F238E27FC236}">
                <a16:creationId xmlns:a16="http://schemas.microsoft.com/office/drawing/2014/main" id="{7E31D8D0-53C7-FF11-B927-3C0467D0CC1E}"/>
              </a:ext>
            </a:extLst>
          </p:cNvPr>
          <p:cNvPicPr>
            <a:picLocks noChangeAspect="1"/>
          </p:cNvPicPr>
          <p:nvPr/>
        </p:nvPicPr>
        <p:blipFill>
          <a:blip r:embed="rId2"/>
          <a:stretch>
            <a:fillRect/>
          </a:stretch>
        </p:blipFill>
        <p:spPr>
          <a:xfrm>
            <a:off x="5813109" y="518696"/>
            <a:ext cx="3173959" cy="2125077"/>
          </a:xfrm>
          <a:prstGeom prst="rect">
            <a:avLst/>
          </a:prstGeom>
        </p:spPr>
      </p:pic>
      <p:sp>
        <p:nvSpPr>
          <p:cNvPr id="2" name="TextBox 1">
            <a:extLst>
              <a:ext uri="{FF2B5EF4-FFF2-40B4-BE49-F238E27FC236}">
                <a16:creationId xmlns:a16="http://schemas.microsoft.com/office/drawing/2014/main" id="{FCF23384-344B-0BC3-B851-57556D733823}"/>
              </a:ext>
            </a:extLst>
          </p:cNvPr>
          <p:cNvSpPr txBox="1"/>
          <p:nvPr/>
        </p:nvSpPr>
        <p:spPr>
          <a:xfrm>
            <a:off x="149483" y="132201"/>
            <a:ext cx="3120492" cy="6555641"/>
          </a:xfrm>
          <a:prstGeom prst="rect">
            <a:avLst/>
          </a:prstGeom>
          <a:noFill/>
          <a:ln w="28575">
            <a:solidFill>
              <a:srgbClr val="FFC000"/>
            </a:solidFill>
          </a:ln>
        </p:spPr>
        <p:txBody>
          <a:bodyPr wrap="square" rtlCol="0">
            <a:spAutoFit/>
          </a:bodyPr>
          <a:lstStyle/>
          <a:p>
            <a:r>
              <a:rPr lang="en-GB" sz="1000" b="1" dirty="0"/>
              <a:t>5. Alkenes</a:t>
            </a:r>
          </a:p>
          <a:p>
            <a:endParaRPr lang="en-GB" sz="1000" b="1" dirty="0"/>
          </a:p>
          <a:p>
            <a:r>
              <a:rPr lang="en-GB" sz="1000" dirty="0"/>
              <a:t>Alkenes are hydrocarbons with a double carbon-carbon bond, C=C , this is the their </a:t>
            </a:r>
            <a:r>
              <a:rPr lang="en-GB" sz="1000" b="1" dirty="0"/>
              <a:t>functional group</a:t>
            </a:r>
            <a:r>
              <a:rPr lang="en-GB" sz="1000" dirty="0"/>
              <a:t>. A functional group are the atoms that determine the reactions of organic compounds. The general formula for the homologous series of alkenes is </a:t>
            </a:r>
            <a:r>
              <a:rPr lang="en-GB" sz="1000" b="1" dirty="0"/>
              <a:t>CnH2n</a:t>
            </a:r>
            <a:r>
              <a:rPr lang="en-GB" sz="1000" dirty="0"/>
              <a:t> Alkene molecules are unsaturated because they contain two fewer hydrogen atoms than the alkane with the same number of carbon atoms.</a:t>
            </a:r>
            <a:r>
              <a:rPr lang="en-GB" sz="1000" b="1" dirty="0"/>
              <a:t> </a:t>
            </a:r>
          </a:p>
          <a:p>
            <a:endParaRPr lang="en-GB" sz="1000" b="1" i="0" dirty="0">
              <a:solidFill>
                <a:srgbClr val="231F20"/>
              </a:solidFill>
              <a:effectLst/>
            </a:endParaRPr>
          </a:p>
          <a:p>
            <a:r>
              <a:rPr lang="en-GB" sz="1000" dirty="0"/>
              <a:t>Alkenes react with </a:t>
            </a:r>
            <a:r>
              <a:rPr lang="en-GB" sz="1000" b="1" dirty="0"/>
              <a:t>oxygen</a:t>
            </a:r>
            <a:r>
              <a:rPr lang="en-GB" sz="1000" dirty="0"/>
              <a:t> in combustion reactions in the same way as other hydrocarbons, but they tend to burn in air with smoky flames because of </a:t>
            </a:r>
            <a:r>
              <a:rPr lang="en-GB" sz="1000" b="1" dirty="0"/>
              <a:t>incomplete combustion.</a:t>
            </a:r>
          </a:p>
          <a:p>
            <a:endParaRPr lang="en-GB" sz="1000" b="1" i="0" dirty="0">
              <a:solidFill>
                <a:srgbClr val="231F20"/>
              </a:solidFill>
              <a:effectLst/>
            </a:endParaRPr>
          </a:p>
          <a:p>
            <a:r>
              <a:rPr lang="en-GB" sz="1000" b="0" i="0" dirty="0">
                <a:solidFill>
                  <a:srgbClr val="231F20"/>
                </a:solidFill>
                <a:effectLst/>
              </a:rPr>
              <a:t>The </a:t>
            </a:r>
            <a:r>
              <a:rPr lang="en-GB" sz="1000" i="0" dirty="0">
                <a:solidFill>
                  <a:srgbClr val="231F20"/>
                </a:solidFill>
                <a:effectLst/>
              </a:rPr>
              <a:t>functional group</a:t>
            </a:r>
            <a:r>
              <a:rPr lang="en-GB" sz="1000" b="0" i="0" dirty="0">
                <a:solidFill>
                  <a:srgbClr val="231F20"/>
                </a:solidFill>
                <a:effectLst/>
              </a:rPr>
              <a:t>, C=C, allows alkenes to undergo </a:t>
            </a:r>
            <a:r>
              <a:rPr lang="en-GB" sz="1000" b="1" i="0" dirty="0">
                <a:solidFill>
                  <a:srgbClr val="231F20"/>
                </a:solidFill>
                <a:effectLst/>
              </a:rPr>
              <a:t>addition reactions</a:t>
            </a:r>
            <a:r>
              <a:rPr lang="en-GB" sz="1000" dirty="0">
                <a:solidFill>
                  <a:srgbClr val="231F20"/>
                </a:solidFill>
              </a:rPr>
              <a:t> with halogens, hydrogen or water. </a:t>
            </a:r>
          </a:p>
          <a:p>
            <a:endParaRPr lang="en-GB" sz="1000" b="0" i="0" dirty="0">
              <a:solidFill>
                <a:srgbClr val="231F20"/>
              </a:solidFill>
              <a:effectLst/>
            </a:endParaRPr>
          </a:p>
          <a:p>
            <a:pPr algn="ctr"/>
            <a:r>
              <a:rPr lang="en-GB" sz="1000" b="1" i="0" dirty="0">
                <a:solidFill>
                  <a:srgbClr val="231F20"/>
                </a:solidFill>
                <a:effectLst/>
              </a:rPr>
              <a:t>Alkene + halogen → halogenoalkane</a:t>
            </a:r>
          </a:p>
          <a:p>
            <a:pPr algn="l"/>
            <a:r>
              <a:rPr lang="en-GB" sz="1000" b="0" i="0" dirty="0">
                <a:solidFill>
                  <a:srgbClr val="231F20"/>
                </a:solidFill>
                <a:effectLst/>
              </a:rPr>
              <a:t>Chlorine, bromine or iodine can be added to an alkene. These reactions are usually spontaneous e.g.</a:t>
            </a:r>
          </a:p>
          <a:p>
            <a:pPr algn="ctr"/>
            <a:r>
              <a:rPr lang="en-GB" sz="1000" b="0" i="0" dirty="0">
                <a:solidFill>
                  <a:srgbClr val="231F20"/>
                </a:solidFill>
                <a:effectLst/>
              </a:rPr>
              <a:t>Ethene + chlorine → dichloroethane</a:t>
            </a:r>
            <a:endParaRPr lang="en-GB" sz="1000" dirty="0">
              <a:solidFill>
                <a:srgbClr val="231F20"/>
              </a:solidFill>
            </a:endParaRPr>
          </a:p>
          <a:p>
            <a:endParaRPr lang="en-GB" sz="1000" b="0" i="0" dirty="0">
              <a:solidFill>
                <a:srgbClr val="231F20"/>
              </a:solidFill>
              <a:effectLst/>
            </a:endParaRPr>
          </a:p>
          <a:p>
            <a:endParaRPr lang="en-GB" sz="1000" dirty="0">
              <a:solidFill>
                <a:srgbClr val="231F20"/>
              </a:solidFill>
            </a:endParaRPr>
          </a:p>
          <a:p>
            <a:endParaRPr lang="en-GB" sz="1000" b="0" i="0" dirty="0">
              <a:solidFill>
                <a:srgbClr val="231F20"/>
              </a:solidFill>
              <a:effectLst/>
            </a:endParaRPr>
          </a:p>
          <a:p>
            <a:endParaRPr lang="en-GB" sz="1000" dirty="0">
              <a:solidFill>
                <a:srgbClr val="231F20"/>
              </a:solidFill>
            </a:endParaRPr>
          </a:p>
          <a:p>
            <a:endParaRPr lang="en-GB" sz="1000" b="0" i="0" dirty="0">
              <a:solidFill>
                <a:srgbClr val="231F20"/>
              </a:solidFill>
              <a:effectLst/>
            </a:endParaRPr>
          </a:p>
          <a:p>
            <a:pPr algn="ctr"/>
            <a:r>
              <a:rPr lang="en-GB" sz="1000" b="1" i="0" dirty="0">
                <a:solidFill>
                  <a:srgbClr val="231F20"/>
                </a:solidFill>
                <a:effectLst/>
              </a:rPr>
              <a:t>Alkene + hydrogen → alkane</a:t>
            </a:r>
          </a:p>
          <a:p>
            <a:pPr algn="l"/>
            <a:r>
              <a:rPr lang="en-GB" sz="1000" b="0" i="0" dirty="0">
                <a:solidFill>
                  <a:srgbClr val="231F20"/>
                </a:solidFill>
                <a:effectLst/>
              </a:rPr>
              <a:t>This is called </a:t>
            </a:r>
            <a:r>
              <a:rPr lang="en-GB" sz="1000" b="1" i="0" dirty="0">
                <a:solidFill>
                  <a:srgbClr val="231F20"/>
                </a:solidFill>
                <a:effectLst/>
              </a:rPr>
              <a:t>hydrogenation</a:t>
            </a:r>
            <a:r>
              <a:rPr lang="en-GB" sz="1000" b="0" i="0" dirty="0">
                <a:solidFill>
                  <a:srgbClr val="231F20"/>
                </a:solidFill>
                <a:effectLst/>
              </a:rPr>
              <a:t>, and it needs a </a:t>
            </a:r>
            <a:r>
              <a:rPr lang="en-GB" sz="1000" b="1" i="0" dirty="0">
                <a:solidFill>
                  <a:srgbClr val="231F20"/>
                </a:solidFill>
                <a:effectLst/>
              </a:rPr>
              <a:t>catalyst</a:t>
            </a:r>
            <a:r>
              <a:rPr lang="en-GB" sz="1000" dirty="0">
                <a:solidFill>
                  <a:srgbClr val="231F20"/>
                </a:solidFill>
              </a:rPr>
              <a:t> e.g.</a:t>
            </a:r>
            <a:endParaRPr lang="en-GB" sz="1000" b="0" i="0" dirty="0">
              <a:solidFill>
                <a:srgbClr val="231F20"/>
              </a:solidFill>
              <a:effectLst/>
            </a:endParaRPr>
          </a:p>
          <a:p>
            <a:pPr algn="ctr"/>
            <a:r>
              <a:rPr lang="en-GB" sz="1000" i="0" dirty="0">
                <a:solidFill>
                  <a:srgbClr val="231F20"/>
                </a:solidFill>
                <a:effectLst/>
              </a:rPr>
              <a:t>Propene + hydrogen → propane</a:t>
            </a:r>
          </a:p>
          <a:p>
            <a:pPr algn="ctr"/>
            <a:endParaRPr lang="en-GB" sz="1000" dirty="0">
              <a:solidFill>
                <a:srgbClr val="231F20"/>
              </a:solidFill>
            </a:endParaRPr>
          </a:p>
          <a:p>
            <a:pPr algn="ctr"/>
            <a:endParaRPr lang="en-GB" sz="1000" i="0" dirty="0">
              <a:solidFill>
                <a:srgbClr val="231F20"/>
              </a:solidFill>
              <a:effectLst/>
            </a:endParaRPr>
          </a:p>
          <a:p>
            <a:pPr algn="ctr"/>
            <a:endParaRPr lang="en-GB" sz="1000" i="0" dirty="0">
              <a:solidFill>
                <a:srgbClr val="231F20"/>
              </a:solidFill>
              <a:effectLst/>
            </a:endParaRPr>
          </a:p>
          <a:p>
            <a:endParaRPr lang="en-GB" sz="1000" b="0" i="0" dirty="0">
              <a:solidFill>
                <a:srgbClr val="231F20"/>
              </a:solidFill>
              <a:effectLst/>
            </a:endParaRPr>
          </a:p>
          <a:p>
            <a:endParaRPr lang="en-GB" sz="1000" dirty="0">
              <a:solidFill>
                <a:srgbClr val="231F20"/>
              </a:solidFill>
            </a:endParaRPr>
          </a:p>
          <a:p>
            <a:pPr algn="ctr"/>
            <a:r>
              <a:rPr lang="en-GB" sz="1000" b="1" i="0" dirty="0">
                <a:solidFill>
                  <a:srgbClr val="231F20"/>
                </a:solidFill>
                <a:effectLst/>
              </a:rPr>
              <a:t>Alkene + water (steam) → alcohol</a:t>
            </a:r>
          </a:p>
          <a:p>
            <a:pPr algn="l"/>
            <a:r>
              <a:rPr lang="en-GB" sz="1000" b="0" i="0" dirty="0">
                <a:solidFill>
                  <a:srgbClr val="231F20"/>
                </a:solidFill>
                <a:effectLst/>
              </a:rPr>
              <a:t>This is called </a:t>
            </a:r>
            <a:r>
              <a:rPr lang="en-GB" sz="1000" b="1" i="0" dirty="0">
                <a:solidFill>
                  <a:srgbClr val="231F20"/>
                </a:solidFill>
                <a:effectLst/>
              </a:rPr>
              <a:t>hydration</a:t>
            </a:r>
            <a:r>
              <a:rPr lang="en-GB" sz="1000" dirty="0">
                <a:solidFill>
                  <a:srgbClr val="231F20"/>
                </a:solidFill>
              </a:rPr>
              <a:t>. I</a:t>
            </a:r>
            <a:r>
              <a:rPr lang="en-GB" sz="1000" b="0" i="0" dirty="0">
                <a:solidFill>
                  <a:srgbClr val="231F20"/>
                </a:solidFill>
                <a:effectLst/>
              </a:rPr>
              <a:t>t needs a temperature of approximately 300°C and a catalyst. </a:t>
            </a:r>
            <a:r>
              <a:rPr lang="en-GB" sz="1000" dirty="0">
                <a:solidFill>
                  <a:srgbClr val="231F20"/>
                </a:solidFill>
              </a:rPr>
              <a:t>e</a:t>
            </a:r>
            <a:r>
              <a:rPr lang="en-GB" sz="1000" b="0" i="0" dirty="0">
                <a:solidFill>
                  <a:srgbClr val="231F20"/>
                </a:solidFill>
                <a:effectLst/>
              </a:rPr>
              <a:t>.g.</a:t>
            </a:r>
          </a:p>
          <a:p>
            <a:pPr algn="l"/>
            <a:endParaRPr lang="en-GB" sz="1000" dirty="0">
              <a:solidFill>
                <a:srgbClr val="231F20"/>
              </a:solidFill>
            </a:endParaRPr>
          </a:p>
          <a:p>
            <a:pPr algn="l"/>
            <a:endParaRPr lang="en-GB" sz="1000" b="1" i="0" dirty="0">
              <a:solidFill>
                <a:srgbClr val="231F20"/>
              </a:solidFill>
              <a:effectLst/>
            </a:endParaRPr>
          </a:p>
          <a:p>
            <a:endParaRPr lang="en-GB" sz="1000" b="1" i="0" dirty="0">
              <a:solidFill>
                <a:srgbClr val="231F20"/>
              </a:solidFill>
              <a:effectLst/>
            </a:endParaRPr>
          </a:p>
        </p:txBody>
      </p:sp>
      <p:sp>
        <p:nvSpPr>
          <p:cNvPr id="3" name="TextBox 2">
            <a:extLst>
              <a:ext uri="{FF2B5EF4-FFF2-40B4-BE49-F238E27FC236}">
                <a16:creationId xmlns:a16="http://schemas.microsoft.com/office/drawing/2014/main" id="{729D3A2C-B6A0-4EC6-D34C-7C7CE5C35E85}"/>
              </a:ext>
            </a:extLst>
          </p:cNvPr>
          <p:cNvSpPr txBox="1"/>
          <p:nvPr/>
        </p:nvSpPr>
        <p:spPr>
          <a:xfrm>
            <a:off x="3380614" y="147159"/>
            <a:ext cx="2296618" cy="461665"/>
          </a:xfrm>
          <a:prstGeom prst="rect">
            <a:avLst/>
          </a:prstGeom>
          <a:noFill/>
          <a:ln w="57150">
            <a:solidFill>
              <a:srgbClr val="FFC000"/>
            </a:solidFill>
          </a:ln>
        </p:spPr>
        <p:txBody>
          <a:bodyPr wrap="square" rtlCol="0">
            <a:spAutoFit/>
          </a:bodyPr>
          <a:lstStyle/>
          <a:p>
            <a:pPr algn="ctr"/>
            <a:r>
              <a:rPr lang="en-GB" sz="1200" b="1" dirty="0"/>
              <a:t>Organic Chemistry – Separate Chemistry Paper 2</a:t>
            </a:r>
          </a:p>
        </p:txBody>
      </p:sp>
      <p:graphicFrame>
        <p:nvGraphicFramePr>
          <p:cNvPr id="4" name="Table 6">
            <a:extLst>
              <a:ext uri="{FF2B5EF4-FFF2-40B4-BE49-F238E27FC236}">
                <a16:creationId xmlns:a16="http://schemas.microsoft.com/office/drawing/2014/main" id="{2A67DEB1-B891-21D9-C51A-1CD777CF28B7}"/>
              </a:ext>
            </a:extLst>
          </p:cNvPr>
          <p:cNvGraphicFramePr>
            <a:graphicFrameLocks noGrp="1"/>
          </p:cNvGraphicFramePr>
          <p:nvPr>
            <p:extLst>
              <p:ext uri="{D42A27DB-BD31-4B8C-83A1-F6EECF244321}">
                <p14:modId xmlns:p14="http://schemas.microsoft.com/office/powerpoint/2010/main" val="2769833015"/>
              </p:ext>
            </p:extLst>
          </p:nvPr>
        </p:nvGraphicFramePr>
        <p:xfrm>
          <a:off x="3337536" y="709486"/>
          <a:ext cx="2382774" cy="2101980"/>
        </p:xfrm>
        <a:graphic>
          <a:graphicData uri="http://schemas.openxmlformats.org/drawingml/2006/table">
            <a:tbl>
              <a:tblPr firstRow="1" bandRow="1">
                <a:tableStyleId>{00A15C55-8517-42AA-B614-E9B94910E393}</a:tableStyleId>
              </a:tblPr>
              <a:tblGrid>
                <a:gridCol w="794258">
                  <a:extLst>
                    <a:ext uri="{9D8B030D-6E8A-4147-A177-3AD203B41FA5}">
                      <a16:colId xmlns:a16="http://schemas.microsoft.com/office/drawing/2014/main" val="3736961670"/>
                    </a:ext>
                  </a:extLst>
                </a:gridCol>
                <a:gridCol w="794258">
                  <a:extLst>
                    <a:ext uri="{9D8B030D-6E8A-4147-A177-3AD203B41FA5}">
                      <a16:colId xmlns:a16="http://schemas.microsoft.com/office/drawing/2014/main" val="1585212448"/>
                    </a:ext>
                  </a:extLst>
                </a:gridCol>
                <a:gridCol w="794258">
                  <a:extLst>
                    <a:ext uri="{9D8B030D-6E8A-4147-A177-3AD203B41FA5}">
                      <a16:colId xmlns:a16="http://schemas.microsoft.com/office/drawing/2014/main" val="2589613755"/>
                    </a:ext>
                  </a:extLst>
                </a:gridCol>
              </a:tblGrid>
              <a:tr h="420396">
                <a:tc>
                  <a:txBody>
                    <a:bodyPr/>
                    <a:lstStyle/>
                    <a:p>
                      <a:pPr algn="ctr"/>
                      <a:r>
                        <a:rPr lang="en-GB" sz="1000" dirty="0"/>
                        <a:t>Alkene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Molecular formula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Structural formula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3907627"/>
                  </a:ext>
                </a:extLst>
              </a:tr>
              <a:tr h="420396">
                <a:tc>
                  <a:txBody>
                    <a:bodyPr/>
                    <a:lstStyle/>
                    <a:p>
                      <a:pPr algn="ctr"/>
                      <a:r>
                        <a:rPr lang="en-GB" sz="1000" dirty="0"/>
                        <a:t>Ethene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C</a:t>
                      </a:r>
                      <a:r>
                        <a:rPr lang="en-GB" sz="1000" baseline="-25000" dirty="0"/>
                        <a:t>2</a:t>
                      </a:r>
                      <a:r>
                        <a:rPr lang="en-GB" sz="1000" dirty="0"/>
                        <a:t>H</a:t>
                      </a:r>
                      <a:r>
                        <a:rPr lang="en-GB" sz="1000" baseline="-25000"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000" dirty="0"/>
                    </a:p>
                    <a:p>
                      <a:pPr algn="ctr"/>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82874061"/>
                  </a:ext>
                </a:extLst>
              </a:tr>
              <a:tr h="420396">
                <a:tc>
                  <a:txBody>
                    <a:bodyPr/>
                    <a:lstStyle/>
                    <a:p>
                      <a:pPr algn="ctr"/>
                      <a:r>
                        <a:rPr lang="en-GB" sz="1000" dirty="0"/>
                        <a:t>Propene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C</a:t>
                      </a:r>
                      <a:r>
                        <a:rPr lang="en-GB" sz="1000" baseline="-25000" dirty="0"/>
                        <a:t>3</a:t>
                      </a:r>
                      <a:r>
                        <a:rPr lang="en-GB" sz="1000" dirty="0"/>
                        <a:t>H</a:t>
                      </a:r>
                      <a:r>
                        <a:rPr lang="en-GB" sz="1000" baseline="-25000"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000" dirty="0"/>
                    </a:p>
                    <a:p>
                      <a:pPr algn="ctr"/>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2410876"/>
                  </a:ext>
                </a:extLst>
              </a:tr>
              <a:tr h="420396">
                <a:tc>
                  <a:txBody>
                    <a:bodyPr/>
                    <a:lstStyle/>
                    <a:p>
                      <a:pPr algn="ctr"/>
                      <a:r>
                        <a:rPr lang="en-GB" sz="1000" dirty="0"/>
                        <a:t>Butene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000" dirty="0"/>
                        <a:t>C</a:t>
                      </a:r>
                      <a:r>
                        <a:rPr lang="en-GB" sz="1000" baseline="-25000" dirty="0"/>
                        <a:t>4</a:t>
                      </a:r>
                      <a:r>
                        <a:rPr lang="en-GB" sz="1000" dirty="0"/>
                        <a:t>H</a:t>
                      </a:r>
                      <a:r>
                        <a:rPr lang="en-GB" sz="1000" baseline="-25000" dirty="0"/>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000" dirty="0"/>
                    </a:p>
                    <a:p>
                      <a:pPr algn="ctr"/>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8523317"/>
                  </a:ext>
                </a:extLst>
              </a:tr>
              <a:tr h="420396">
                <a:tc>
                  <a:txBody>
                    <a:bodyPr/>
                    <a:lstStyle/>
                    <a:p>
                      <a:pPr algn="ctr"/>
                      <a:r>
                        <a:rPr lang="en-GB" sz="1000" dirty="0"/>
                        <a:t>Pentene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t>C</a:t>
                      </a:r>
                      <a:r>
                        <a:rPr lang="en-GB" sz="1000" baseline="-25000" dirty="0"/>
                        <a:t>5</a:t>
                      </a:r>
                      <a:r>
                        <a:rPr lang="en-GB" sz="1000" dirty="0"/>
                        <a:t>H</a:t>
                      </a:r>
                      <a:r>
                        <a:rPr lang="en-GB" sz="1000" baseline="-25000"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GB" sz="1000" dirty="0"/>
                    </a:p>
                    <a:p>
                      <a:pPr algn="ctr"/>
                      <a:endParaRPr lang="en-GB" sz="1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47035115"/>
                  </a:ext>
                </a:extLst>
              </a:tr>
            </a:tbl>
          </a:graphicData>
        </a:graphic>
      </p:graphicFrame>
      <p:pic>
        <p:nvPicPr>
          <p:cNvPr id="2050" name="Picture 2" descr="ethene - Wiktionary">
            <a:extLst>
              <a:ext uri="{FF2B5EF4-FFF2-40B4-BE49-F238E27FC236}">
                <a16:creationId xmlns:a16="http://schemas.microsoft.com/office/drawing/2014/main" id="{191EBC1D-1813-9112-32F3-7F9A19AD4E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13021" y="1163088"/>
            <a:ext cx="381331" cy="35667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What is the structural formula for propene? | Homework.Study.com">
            <a:extLst>
              <a:ext uri="{FF2B5EF4-FFF2-40B4-BE49-F238E27FC236}">
                <a16:creationId xmlns:a16="http://schemas.microsoft.com/office/drawing/2014/main" id="{2971BBD4-19D1-E4AD-7575-09817159250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7935" y="1581235"/>
            <a:ext cx="623881" cy="362869"/>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What's the structural and chemical formula for 2-pentene? - Quora">
            <a:extLst>
              <a:ext uri="{FF2B5EF4-FFF2-40B4-BE49-F238E27FC236}">
                <a16:creationId xmlns:a16="http://schemas.microsoft.com/office/drawing/2014/main" id="{2DA54DEB-A6AC-C915-279A-6409DF2B707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1172" r="34746" b="52890"/>
          <a:stretch/>
        </p:blipFill>
        <p:spPr bwMode="auto">
          <a:xfrm>
            <a:off x="4950173" y="2415186"/>
            <a:ext cx="758426" cy="356677"/>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How to determine butene's formula - Quora">
            <a:extLst>
              <a:ext uri="{FF2B5EF4-FFF2-40B4-BE49-F238E27FC236}">
                <a16:creationId xmlns:a16="http://schemas.microsoft.com/office/drawing/2014/main" id="{C6CE373E-B44A-7F03-9E76-9E5E934B3DF2}"/>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28345" r="67056" b="16901"/>
          <a:stretch/>
        </p:blipFill>
        <p:spPr bwMode="auto">
          <a:xfrm>
            <a:off x="4957935" y="1997039"/>
            <a:ext cx="694563" cy="35667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30FD29DD-F09A-4355-82BE-B108FF1B3BE2}"/>
              </a:ext>
            </a:extLst>
          </p:cNvPr>
          <p:cNvPicPr>
            <a:picLocks noChangeAspect="1"/>
          </p:cNvPicPr>
          <p:nvPr/>
        </p:nvPicPr>
        <p:blipFill rotWithShape="1">
          <a:blip r:embed="rId7"/>
          <a:srcRect r="24448"/>
          <a:stretch/>
        </p:blipFill>
        <p:spPr>
          <a:xfrm>
            <a:off x="383895" y="4955466"/>
            <a:ext cx="2563788" cy="522064"/>
          </a:xfrm>
          <a:prstGeom prst="rect">
            <a:avLst/>
          </a:prstGeom>
        </p:spPr>
      </p:pic>
      <p:pic>
        <p:nvPicPr>
          <p:cNvPr id="10" name="Picture 9">
            <a:extLst>
              <a:ext uri="{FF2B5EF4-FFF2-40B4-BE49-F238E27FC236}">
                <a16:creationId xmlns:a16="http://schemas.microsoft.com/office/drawing/2014/main" id="{5BB3D24B-7C40-A288-06AC-82F7BEE5C573}"/>
              </a:ext>
            </a:extLst>
          </p:cNvPr>
          <p:cNvPicPr>
            <a:picLocks noChangeAspect="1"/>
          </p:cNvPicPr>
          <p:nvPr/>
        </p:nvPicPr>
        <p:blipFill rotWithShape="1">
          <a:blip r:embed="rId8"/>
          <a:srcRect r="34080"/>
          <a:stretch/>
        </p:blipFill>
        <p:spPr>
          <a:xfrm>
            <a:off x="447570" y="3684312"/>
            <a:ext cx="2436439" cy="580472"/>
          </a:xfrm>
          <a:prstGeom prst="rect">
            <a:avLst/>
          </a:prstGeom>
        </p:spPr>
      </p:pic>
      <p:pic>
        <p:nvPicPr>
          <p:cNvPr id="12" name="Picture 11">
            <a:extLst>
              <a:ext uri="{FF2B5EF4-FFF2-40B4-BE49-F238E27FC236}">
                <a16:creationId xmlns:a16="http://schemas.microsoft.com/office/drawing/2014/main" id="{2F810892-5382-6E9A-6337-6A1EB65F5F1E}"/>
              </a:ext>
            </a:extLst>
          </p:cNvPr>
          <p:cNvPicPr>
            <a:picLocks noChangeAspect="1"/>
          </p:cNvPicPr>
          <p:nvPr/>
        </p:nvPicPr>
        <p:blipFill rotWithShape="1">
          <a:blip r:embed="rId9"/>
          <a:srcRect r="13478"/>
          <a:stretch/>
        </p:blipFill>
        <p:spPr>
          <a:xfrm>
            <a:off x="307850" y="6196406"/>
            <a:ext cx="2748708" cy="442933"/>
          </a:xfrm>
          <a:prstGeom prst="rect">
            <a:avLst/>
          </a:prstGeom>
        </p:spPr>
      </p:pic>
      <p:sp>
        <p:nvSpPr>
          <p:cNvPr id="18" name="TextBox 17">
            <a:extLst>
              <a:ext uri="{FF2B5EF4-FFF2-40B4-BE49-F238E27FC236}">
                <a16:creationId xmlns:a16="http://schemas.microsoft.com/office/drawing/2014/main" id="{AE1C6EAF-0D67-13E9-0F0C-990D7E745E30}"/>
              </a:ext>
            </a:extLst>
          </p:cNvPr>
          <p:cNvSpPr txBox="1"/>
          <p:nvPr/>
        </p:nvSpPr>
        <p:spPr>
          <a:xfrm>
            <a:off x="3337536" y="2932968"/>
            <a:ext cx="2382774" cy="3754874"/>
          </a:xfrm>
          <a:prstGeom prst="rect">
            <a:avLst/>
          </a:prstGeom>
          <a:noFill/>
          <a:ln w="28575">
            <a:solidFill>
              <a:srgbClr val="FFC000"/>
            </a:solidFill>
          </a:ln>
        </p:spPr>
        <p:txBody>
          <a:bodyPr wrap="square">
            <a:spAutoFit/>
          </a:bodyPr>
          <a:lstStyle/>
          <a:p>
            <a:pPr algn="l"/>
            <a:r>
              <a:rPr lang="en-GB" sz="1000" b="1" i="0" dirty="0">
                <a:solidFill>
                  <a:srgbClr val="231F20"/>
                </a:solidFill>
                <a:effectLst/>
              </a:rPr>
              <a:t>Alcohols continued…</a:t>
            </a:r>
          </a:p>
          <a:p>
            <a:pPr algn="l"/>
            <a:r>
              <a:rPr lang="en-GB" sz="1000" b="1" i="0" dirty="0">
                <a:solidFill>
                  <a:srgbClr val="231F20"/>
                </a:solidFill>
                <a:effectLst/>
              </a:rPr>
              <a:t>Solubility in water:</a:t>
            </a:r>
          </a:p>
          <a:p>
            <a:pPr algn="l"/>
            <a:r>
              <a:rPr lang="en-GB" sz="1000" b="0" i="0" dirty="0">
                <a:solidFill>
                  <a:srgbClr val="231F20"/>
                </a:solidFill>
                <a:effectLst/>
              </a:rPr>
              <a:t>When the alcohols with the shortest hydrocarbon chains are added to water, they mix easily to produce a solution. However, the solubility decreases as the length of the alcohol molecule gets longer, so butanol is less soluble than propanol. It may not mix easily, and two distinct layers might be left in the container.</a:t>
            </a:r>
          </a:p>
          <a:p>
            <a:pPr algn="l"/>
            <a:r>
              <a:rPr lang="en-GB" sz="1000" b="1" i="0" dirty="0">
                <a:solidFill>
                  <a:srgbClr val="231F20"/>
                </a:solidFill>
                <a:effectLst/>
              </a:rPr>
              <a:t>Oxidation of alcohols </a:t>
            </a:r>
          </a:p>
          <a:p>
            <a:pPr algn="l"/>
            <a:r>
              <a:rPr lang="en-GB" sz="1000" dirty="0">
                <a:solidFill>
                  <a:srgbClr val="231F20"/>
                </a:solidFill>
              </a:rPr>
              <a:t>A</a:t>
            </a:r>
            <a:r>
              <a:rPr lang="en-GB" sz="1000" b="0" i="0" dirty="0">
                <a:solidFill>
                  <a:srgbClr val="231F20"/>
                </a:solidFill>
                <a:effectLst/>
              </a:rPr>
              <a:t>lcohols can be oxidised without </a:t>
            </a:r>
            <a:r>
              <a:rPr lang="en-GB" sz="1000" b="1" i="0" dirty="0">
                <a:solidFill>
                  <a:srgbClr val="231F20"/>
                </a:solidFill>
                <a:effectLst/>
              </a:rPr>
              <a:t>combustion</a:t>
            </a:r>
            <a:r>
              <a:rPr lang="en-GB" sz="1000" b="0" i="0" dirty="0">
                <a:solidFill>
                  <a:srgbClr val="231F20"/>
                </a:solidFill>
                <a:effectLst/>
              </a:rPr>
              <a:t> to produce </a:t>
            </a:r>
            <a:r>
              <a:rPr lang="en-GB" sz="1000" b="1" i="0" dirty="0">
                <a:solidFill>
                  <a:srgbClr val="231F20"/>
                </a:solidFill>
                <a:effectLst/>
              </a:rPr>
              <a:t>carboxylic acids</a:t>
            </a:r>
            <a:r>
              <a:rPr lang="en-GB" sz="1000" b="0" i="0" dirty="0">
                <a:solidFill>
                  <a:srgbClr val="231F20"/>
                </a:solidFill>
                <a:effectLst/>
              </a:rPr>
              <a:t>. E.g. ethanol can be oxidised to ethanoic acid using an </a:t>
            </a:r>
            <a:r>
              <a:rPr lang="en-GB" sz="1000" b="1" i="0" dirty="0">
                <a:solidFill>
                  <a:srgbClr val="231F20"/>
                </a:solidFill>
                <a:effectLst/>
              </a:rPr>
              <a:t>oxidising agent</a:t>
            </a:r>
            <a:r>
              <a:rPr lang="en-GB" sz="1000" b="0" i="0" dirty="0">
                <a:solidFill>
                  <a:srgbClr val="231F20"/>
                </a:solidFill>
                <a:effectLst/>
              </a:rPr>
              <a:t>. </a:t>
            </a:r>
          </a:p>
          <a:p>
            <a:pPr algn="ctr"/>
            <a:r>
              <a:rPr lang="en-GB" sz="800" b="0" i="0" dirty="0">
                <a:solidFill>
                  <a:srgbClr val="231F20"/>
                </a:solidFill>
                <a:effectLst/>
              </a:rPr>
              <a:t>ethanol + oxidising agent → ethanoic acid + water</a:t>
            </a:r>
          </a:p>
          <a:p>
            <a:pPr algn="ctr"/>
            <a:r>
              <a:rPr lang="en-GB" sz="1000" b="0" i="0" dirty="0">
                <a:solidFill>
                  <a:srgbClr val="231F20"/>
                </a:solidFill>
                <a:effectLst/>
              </a:rPr>
              <a:t>CH</a:t>
            </a:r>
            <a:r>
              <a:rPr lang="en-GB" sz="1000" b="0" i="0" baseline="-25000" dirty="0">
                <a:solidFill>
                  <a:srgbClr val="231F20"/>
                </a:solidFill>
                <a:effectLst/>
              </a:rPr>
              <a:t>3</a:t>
            </a:r>
            <a:r>
              <a:rPr lang="en-GB" sz="1000" b="0" i="0" dirty="0">
                <a:solidFill>
                  <a:srgbClr val="231F20"/>
                </a:solidFill>
                <a:effectLst/>
              </a:rPr>
              <a:t>CH</a:t>
            </a:r>
            <a:r>
              <a:rPr lang="en-GB" sz="1000" b="0" i="0" baseline="-25000" dirty="0">
                <a:solidFill>
                  <a:srgbClr val="231F20"/>
                </a:solidFill>
                <a:effectLst/>
              </a:rPr>
              <a:t>2</a:t>
            </a:r>
            <a:r>
              <a:rPr lang="en-GB" sz="1000" b="0" i="0" dirty="0">
                <a:solidFill>
                  <a:srgbClr val="231F20"/>
                </a:solidFill>
                <a:effectLst/>
              </a:rPr>
              <a:t>OH + 2[O] → CH</a:t>
            </a:r>
            <a:r>
              <a:rPr lang="en-GB" sz="1000" b="0" i="0" baseline="-25000" dirty="0">
                <a:solidFill>
                  <a:srgbClr val="231F20"/>
                </a:solidFill>
                <a:effectLst/>
              </a:rPr>
              <a:t>3</a:t>
            </a:r>
            <a:r>
              <a:rPr lang="en-GB" sz="1000" b="0" i="0" dirty="0">
                <a:solidFill>
                  <a:srgbClr val="231F20"/>
                </a:solidFill>
                <a:effectLst/>
              </a:rPr>
              <a:t>COOH + H</a:t>
            </a:r>
            <a:r>
              <a:rPr lang="en-GB" sz="1000" b="0" i="0" baseline="-25000" dirty="0">
                <a:solidFill>
                  <a:srgbClr val="231F20"/>
                </a:solidFill>
                <a:effectLst/>
              </a:rPr>
              <a:t>2</a:t>
            </a:r>
            <a:r>
              <a:rPr lang="en-GB" sz="1000" b="0" i="0" dirty="0">
                <a:solidFill>
                  <a:srgbClr val="231F20"/>
                </a:solidFill>
                <a:effectLst/>
              </a:rPr>
              <a:t>O</a:t>
            </a:r>
          </a:p>
          <a:p>
            <a:pPr algn="l"/>
            <a:r>
              <a:rPr lang="en-GB" sz="1000" b="0" i="0" dirty="0">
                <a:solidFill>
                  <a:srgbClr val="231F20"/>
                </a:solidFill>
                <a:effectLst/>
              </a:rPr>
              <a:t>Each of the two oxygen atoms provided by the oxidising agent are shown as [O]. Notice that the left-hand side of the ethanol molecule is unchanged. The reaction involves the -OH group on the right-hand side</a:t>
            </a:r>
          </a:p>
        </p:txBody>
      </p:sp>
    </p:spTree>
    <p:extLst>
      <p:ext uri="{BB962C8B-B14F-4D97-AF65-F5344CB8AC3E}">
        <p14:creationId xmlns:p14="http://schemas.microsoft.com/office/powerpoint/2010/main" val="1348001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5CD6354-EF2F-0EB6-24A6-36C295F55CC4}"/>
              </a:ext>
            </a:extLst>
          </p:cNvPr>
          <p:cNvPicPr>
            <a:picLocks noChangeAspect="1"/>
          </p:cNvPicPr>
          <p:nvPr/>
        </p:nvPicPr>
        <p:blipFill>
          <a:blip r:embed="rId2"/>
          <a:stretch>
            <a:fillRect/>
          </a:stretch>
        </p:blipFill>
        <p:spPr>
          <a:xfrm>
            <a:off x="137136" y="686515"/>
            <a:ext cx="3137692" cy="2330816"/>
          </a:xfrm>
          <a:prstGeom prst="rect">
            <a:avLst/>
          </a:prstGeom>
        </p:spPr>
      </p:pic>
      <p:sp>
        <p:nvSpPr>
          <p:cNvPr id="2" name="TextBox 1">
            <a:extLst>
              <a:ext uri="{FF2B5EF4-FFF2-40B4-BE49-F238E27FC236}">
                <a16:creationId xmlns:a16="http://schemas.microsoft.com/office/drawing/2014/main" id="{16905F32-95B4-9B3E-5F1A-C2E3E6165056}"/>
              </a:ext>
            </a:extLst>
          </p:cNvPr>
          <p:cNvSpPr txBox="1"/>
          <p:nvPr/>
        </p:nvSpPr>
        <p:spPr>
          <a:xfrm>
            <a:off x="3380614" y="147159"/>
            <a:ext cx="2296618" cy="461665"/>
          </a:xfrm>
          <a:prstGeom prst="rect">
            <a:avLst/>
          </a:prstGeom>
          <a:noFill/>
          <a:ln w="57150">
            <a:solidFill>
              <a:srgbClr val="FFC000"/>
            </a:solidFill>
          </a:ln>
        </p:spPr>
        <p:txBody>
          <a:bodyPr wrap="square" rtlCol="0">
            <a:spAutoFit/>
          </a:bodyPr>
          <a:lstStyle/>
          <a:p>
            <a:pPr algn="ctr"/>
            <a:r>
              <a:rPr lang="en-GB" sz="1200" b="1" dirty="0"/>
              <a:t>Organic Chemistry – Separate Chemistry Paper 2</a:t>
            </a:r>
          </a:p>
        </p:txBody>
      </p:sp>
      <p:sp>
        <p:nvSpPr>
          <p:cNvPr id="3" name="TextBox 2">
            <a:extLst>
              <a:ext uri="{FF2B5EF4-FFF2-40B4-BE49-F238E27FC236}">
                <a16:creationId xmlns:a16="http://schemas.microsoft.com/office/drawing/2014/main" id="{147A9E3E-D309-A9FB-1427-A8AE3653BC18}"/>
              </a:ext>
            </a:extLst>
          </p:cNvPr>
          <p:cNvSpPr txBox="1"/>
          <p:nvPr/>
        </p:nvSpPr>
        <p:spPr>
          <a:xfrm>
            <a:off x="137136" y="147159"/>
            <a:ext cx="3183914" cy="6555641"/>
          </a:xfrm>
          <a:prstGeom prst="rect">
            <a:avLst/>
          </a:prstGeom>
          <a:noFill/>
          <a:ln w="28575">
            <a:solidFill>
              <a:srgbClr val="FFC000"/>
            </a:solidFill>
          </a:ln>
        </p:spPr>
        <p:txBody>
          <a:bodyPr wrap="square">
            <a:spAutoFit/>
          </a:bodyPr>
          <a:lstStyle/>
          <a:p>
            <a:pPr algn="l"/>
            <a:r>
              <a:rPr lang="en-GB" sz="1000" b="1" i="0" dirty="0">
                <a:solidFill>
                  <a:srgbClr val="231F20"/>
                </a:solidFill>
                <a:effectLst/>
              </a:rPr>
              <a:t>7. Carboxylic Acids</a:t>
            </a:r>
          </a:p>
          <a:p>
            <a:pPr algn="l"/>
            <a:endParaRPr lang="en-GB" sz="1000" b="1" dirty="0">
              <a:solidFill>
                <a:srgbClr val="231F20"/>
              </a:solidFill>
            </a:endParaRPr>
          </a:p>
          <a:p>
            <a:pPr algn="l"/>
            <a:r>
              <a:rPr lang="en-GB" sz="1000" dirty="0"/>
              <a:t>Carboxylic acids have the functional group –COOH.</a:t>
            </a:r>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endParaRPr lang="en-GB" sz="1000" dirty="0"/>
          </a:p>
          <a:p>
            <a:pPr algn="l"/>
            <a:r>
              <a:rPr lang="en-GB" sz="1000" b="0" i="0" dirty="0">
                <a:solidFill>
                  <a:srgbClr val="231F20"/>
                </a:solidFill>
                <a:effectLst/>
              </a:rPr>
              <a:t>The carboxylic acids have the </a:t>
            </a:r>
            <a:r>
              <a:rPr lang="en-GB" sz="1000" b="1" i="0" dirty="0">
                <a:solidFill>
                  <a:srgbClr val="231F20"/>
                </a:solidFill>
                <a:effectLst/>
              </a:rPr>
              <a:t>typical properties of acids </a:t>
            </a:r>
            <a:r>
              <a:rPr lang="en-GB" sz="1000" b="0" i="0" dirty="0">
                <a:solidFill>
                  <a:srgbClr val="231F20"/>
                </a:solidFill>
                <a:effectLst/>
              </a:rPr>
              <a:t>due to the –COOH functional group. For example, they:</a:t>
            </a:r>
          </a:p>
          <a:p>
            <a:pPr algn="l">
              <a:buFont typeface="Arial" panose="020B0604020202020204" pitchFamily="34" charset="0"/>
              <a:buChar char="•"/>
            </a:pPr>
            <a:r>
              <a:rPr lang="en-GB" sz="1000" b="1" i="0" dirty="0">
                <a:solidFill>
                  <a:srgbClr val="231F20"/>
                </a:solidFill>
                <a:effectLst/>
              </a:rPr>
              <a:t> dissolve</a:t>
            </a:r>
            <a:r>
              <a:rPr lang="en-GB" sz="1000" b="0" i="0" dirty="0">
                <a:solidFill>
                  <a:srgbClr val="231F20"/>
                </a:solidFill>
                <a:effectLst/>
              </a:rPr>
              <a:t> in water to form </a:t>
            </a:r>
            <a:r>
              <a:rPr lang="en-GB" sz="1000" b="1" i="0" dirty="0">
                <a:solidFill>
                  <a:srgbClr val="231F20"/>
                </a:solidFill>
                <a:effectLst/>
              </a:rPr>
              <a:t>acidic</a:t>
            </a:r>
            <a:r>
              <a:rPr lang="en-GB" sz="1000" b="0" i="0" dirty="0">
                <a:solidFill>
                  <a:srgbClr val="231F20"/>
                </a:solidFill>
                <a:effectLst/>
              </a:rPr>
              <a:t> </a:t>
            </a:r>
            <a:r>
              <a:rPr lang="en-GB" sz="1000" b="1" i="0" dirty="0">
                <a:solidFill>
                  <a:srgbClr val="231F20"/>
                </a:solidFill>
                <a:effectLst/>
              </a:rPr>
              <a:t>solutions</a:t>
            </a:r>
            <a:r>
              <a:rPr lang="en-GB" sz="1000" b="0" i="0" dirty="0">
                <a:solidFill>
                  <a:srgbClr val="231F20"/>
                </a:solidFill>
                <a:effectLst/>
              </a:rPr>
              <a:t> with </a:t>
            </a:r>
            <a:r>
              <a:rPr lang="en-GB" sz="1000" b="1" i="0" dirty="0">
                <a:solidFill>
                  <a:srgbClr val="231F20"/>
                </a:solidFill>
                <a:effectLst/>
              </a:rPr>
              <a:t>pH</a:t>
            </a:r>
            <a:r>
              <a:rPr lang="en-GB" sz="1000" b="0" i="0" dirty="0">
                <a:solidFill>
                  <a:srgbClr val="231F20"/>
                </a:solidFill>
                <a:effectLst/>
              </a:rPr>
              <a:t> values less than 7</a:t>
            </a:r>
          </a:p>
          <a:p>
            <a:pPr algn="l">
              <a:buFont typeface="Arial" panose="020B0604020202020204" pitchFamily="34" charset="0"/>
              <a:buChar char="•"/>
            </a:pPr>
            <a:r>
              <a:rPr lang="en-GB" sz="1000" b="0" i="0" dirty="0">
                <a:solidFill>
                  <a:srgbClr val="231F20"/>
                </a:solidFill>
                <a:effectLst/>
              </a:rPr>
              <a:t> react with </a:t>
            </a:r>
            <a:r>
              <a:rPr lang="en-GB" sz="1000" b="1" i="0" dirty="0">
                <a:solidFill>
                  <a:srgbClr val="231F20"/>
                </a:solidFill>
                <a:effectLst/>
              </a:rPr>
              <a:t>metals</a:t>
            </a:r>
            <a:r>
              <a:rPr lang="en-GB" sz="1000" b="0" i="0" dirty="0">
                <a:solidFill>
                  <a:srgbClr val="231F20"/>
                </a:solidFill>
                <a:effectLst/>
              </a:rPr>
              <a:t> to form a </a:t>
            </a:r>
            <a:r>
              <a:rPr lang="en-GB" sz="1000" b="1" i="0" dirty="0">
                <a:solidFill>
                  <a:srgbClr val="231F20"/>
                </a:solidFill>
                <a:effectLst/>
              </a:rPr>
              <a:t>salt</a:t>
            </a:r>
            <a:r>
              <a:rPr lang="en-GB" sz="1000" b="0" i="0" dirty="0">
                <a:solidFill>
                  <a:srgbClr val="231F20"/>
                </a:solidFill>
                <a:effectLst/>
              </a:rPr>
              <a:t> and hydrogen</a:t>
            </a:r>
          </a:p>
          <a:p>
            <a:pPr algn="l">
              <a:buFont typeface="Arial" panose="020B0604020202020204" pitchFamily="34" charset="0"/>
              <a:buChar char="•"/>
            </a:pPr>
            <a:r>
              <a:rPr lang="en-GB" sz="1000" b="0" i="0" dirty="0">
                <a:solidFill>
                  <a:srgbClr val="231F20"/>
                </a:solidFill>
                <a:effectLst/>
              </a:rPr>
              <a:t> react with </a:t>
            </a:r>
            <a:r>
              <a:rPr lang="en-GB" sz="1000" b="1" i="0" dirty="0">
                <a:solidFill>
                  <a:srgbClr val="231F20"/>
                </a:solidFill>
                <a:effectLst/>
              </a:rPr>
              <a:t>bases</a:t>
            </a:r>
            <a:r>
              <a:rPr lang="en-GB" sz="1000" b="0" i="0" dirty="0">
                <a:solidFill>
                  <a:srgbClr val="231F20"/>
                </a:solidFill>
                <a:effectLst/>
              </a:rPr>
              <a:t> to form a salt and water</a:t>
            </a:r>
          </a:p>
          <a:p>
            <a:pPr algn="l">
              <a:buFont typeface="Arial" panose="020B0604020202020204" pitchFamily="34" charset="0"/>
              <a:buChar char="•"/>
            </a:pPr>
            <a:r>
              <a:rPr lang="en-GB" sz="1000" b="0" i="0" dirty="0">
                <a:solidFill>
                  <a:srgbClr val="231F20"/>
                </a:solidFill>
                <a:effectLst/>
              </a:rPr>
              <a:t> react with </a:t>
            </a:r>
            <a:r>
              <a:rPr lang="en-GB" sz="1000" b="1" i="0" dirty="0">
                <a:solidFill>
                  <a:srgbClr val="231F20"/>
                </a:solidFill>
                <a:effectLst/>
              </a:rPr>
              <a:t>carbonates</a:t>
            </a:r>
            <a:r>
              <a:rPr lang="en-GB" sz="1000" b="0" i="0" dirty="0">
                <a:solidFill>
                  <a:srgbClr val="231F20"/>
                </a:solidFill>
                <a:effectLst/>
              </a:rPr>
              <a:t> to form a salt, water and carbon dioxide</a:t>
            </a:r>
          </a:p>
          <a:p>
            <a:pPr algn="l"/>
            <a:endParaRPr lang="en-GB" sz="1000" dirty="0"/>
          </a:p>
          <a:p>
            <a:pPr algn="l"/>
            <a:r>
              <a:rPr lang="en-GB" sz="1000" b="0" i="0" dirty="0">
                <a:solidFill>
                  <a:srgbClr val="231F20"/>
                </a:solidFill>
                <a:effectLst/>
              </a:rPr>
              <a:t>Carboxylic acids can react with alcohols to make </a:t>
            </a:r>
            <a:r>
              <a:rPr lang="en-GB" sz="1000" b="1" i="0" dirty="0">
                <a:solidFill>
                  <a:srgbClr val="231F20"/>
                </a:solidFill>
                <a:effectLst/>
              </a:rPr>
              <a:t>esters</a:t>
            </a:r>
            <a:r>
              <a:rPr lang="en-GB" sz="1000" b="0" i="0" dirty="0">
                <a:solidFill>
                  <a:srgbClr val="231F20"/>
                </a:solidFill>
                <a:effectLst/>
              </a:rPr>
              <a:t>. Esters are </a:t>
            </a:r>
            <a:r>
              <a:rPr lang="en-GB" sz="1000" b="1" i="0" dirty="0">
                <a:solidFill>
                  <a:srgbClr val="231F20"/>
                </a:solidFill>
                <a:effectLst/>
              </a:rPr>
              <a:t>organic compounds</a:t>
            </a:r>
            <a:r>
              <a:rPr lang="en-GB" sz="1000" b="0" i="0" dirty="0">
                <a:solidFill>
                  <a:srgbClr val="231F20"/>
                </a:solidFill>
                <a:effectLst/>
              </a:rPr>
              <a:t> which all contain the </a:t>
            </a:r>
            <a:r>
              <a:rPr lang="en-GB" sz="1000" b="1" i="0" dirty="0">
                <a:solidFill>
                  <a:srgbClr val="231F20"/>
                </a:solidFill>
                <a:effectLst/>
              </a:rPr>
              <a:t>functional group</a:t>
            </a:r>
            <a:r>
              <a:rPr lang="en-GB" sz="1000" b="0" i="0" dirty="0">
                <a:solidFill>
                  <a:srgbClr val="231F20"/>
                </a:solidFill>
                <a:effectLst/>
              </a:rPr>
              <a:t> -COO-. Esters have fruity smells and can be used as </a:t>
            </a:r>
            <a:r>
              <a:rPr lang="en-GB" sz="1000" b="1" i="0" dirty="0">
                <a:solidFill>
                  <a:srgbClr val="231F20"/>
                </a:solidFill>
                <a:effectLst/>
              </a:rPr>
              <a:t>solvents</a:t>
            </a:r>
            <a:r>
              <a:rPr lang="en-GB" sz="1000" b="0" i="0" dirty="0">
                <a:solidFill>
                  <a:srgbClr val="231F20"/>
                </a:solidFill>
                <a:effectLst/>
              </a:rPr>
              <a:t>.</a:t>
            </a:r>
          </a:p>
          <a:p>
            <a:pPr algn="l"/>
            <a:r>
              <a:rPr lang="en-GB" sz="1000" b="0" i="0" dirty="0">
                <a:solidFill>
                  <a:srgbClr val="231F20"/>
                </a:solidFill>
                <a:effectLst/>
              </a:rPr>
              <a:t>The general equation for the formation of an ester is:</a:t>
            </a:r>
          </a:p>
          <a:p>
            <a:pPr algn="ctr"/>
            <a:r>
              <a:rPr lang="en-GB" sz="1000" b="0" i="0" dirty="0">
                <a:solidFill>
                  <a:srgbClr val="231F20"/>
                </a:solidFill>
                <a:effectLst/>
              </a:rPr>
              <a:t>alcohol + carboxylic acid → ester + water</a:t>
            </a:r>
          </a:p>
          <a:p>
            <a:pPr algn="l"/>
            <a:r>
              <a:rPr lang="en-GB" sz="1000" b="0" i="0" dirty="0">
                <a:solidFill>
                  <a:srgbClr val="231F20"/>
                </a:solidFill>
                <a:effectLst/>
              </a:rPr>
              <a:t>For example:</a:t>
            </a:r>
          </a:p>
          <a:p>
            <a:pPr algn="ctr"/>
            <a:endParaRPr lang="en-GB" sz="1000" b="0" i="0" dirty="0">
              <a:solidFill>
                <a:srgbClr val="231F20"/>
              </a:solidFill>
              <a:effectLst/>
            </a:endParaRPr>
          </a:p>
          <a:p>
            <a:pPr algn="ctr"/>
            <a:r>
              <a:rPr lang="en-GB" sz="1000" b="0" i="0" dirty="0">
                <a:solidFill>
                  <a:srgbClr val="231F20"/>
                </a:solidFill>
                <a:effectLst/>
              </a:rPr>
              <a:t>ethanol + ethanoic acid → ethyl ethanoate + water</a:t>
            </a:r>
          </a:p>
          <a:p>
            <a:pPr algn="ctr"/>
            <a:endParaRPr lang="en-GB" sz="1000" b="0" i="0" dirty="0">
              <a:solidFill>
                <a:srgbClr val="231F20"/>
              </a:solidFill>
              <a:effectLst/>
            </a:endParaRPr>
          </a:p>
          <a:p>
            <a:pPr algn="ctr"/>
            <a:endParaRPr lang="en-GB" sz="1000" b="0" i="0" dirty="0">
              <a:solidFill>
                <a:srgbClr val="231F20"/>
              </a:solidFill>
              <a:effectLst/>
            </a:endParaRPr>
          </a:p>
          <a:p>
            <a:pPr algn="l"/>
            <a:endParaRPr lang="en-GB" sz="1000" dirty="0"/>
          </a:p>
          <a:p>
            <a:pPr algn="l"/>
            <a:endParaRPr lang="en-GB" sz="1000" dirty="0"/>
          </a:p>
          <a:p>
            <a:pPr algn="l"/>
            <a:r>
              <a:rPr lang="en-GB" sz="1000" dirty="0"/>
              <a:t> </a:t>
            </a:r>
            <a:r>
              <a:rPr lang="en-GB" sz="1000" b="1" i="0" dirty="0">
                <a:solidFill>
                  <a:srgbClr val="231F20"/>
                </a:solidFill>
                <a:effectLst/>
              </a:rPr>
              <a:t> </a:t>
            </a:r>
            <a:endParaRPr lang="en-GB" sz="1000" b="0" i="0" dirty="0">
              <a:solidFill>
                <a:srgbClr val="231F20"/>
              </a:solidFill>
              <a:effectLst/>
            </a:endParaRPr>
          </a:p>
        </p:txBody>
      </p:sp>
      <p:pic>
        <p:nvPicPr>
          <p:cNvPr id="6" name="Picture 5">
            <a:extLst>
              <a:ext uri="{FF2B5EF4-FFF2-40B4-BE49-F238E27FC236}">
                <a16:creationId xmlns:a16="http://schemas.microsoft.com/office/drawing/2014/main" id="{F4964D09-D5BE-C27E-B10B-66817A893364}"/>
              </a:ext>
            </a:extLst>
          </p:cNvPr>
          <p:cNvPicPr>
            <a:picLocks noChangeAspect="1"/>
          </p:cNvPicPr>
          <p:nvPr/>
        </p:nvPicPr>
        <p:blipFill rotWithShape="1">
          <a:blip r:embed="rId3"/>
          <a:srcRect l="9446" r="37393" b="61450"/>
          <a:stretch/>
        </p:blipFill>
        <p:spPr>
          <a:xfrm>
            <a:off x="172061" y="5971259"/>
            <a:ext cx="1416050" cy="539750"/>
          </a:xfrm>
          <a:prstGeom prst="rect">
            <a:avLst/>
          </a:prstGeom>
        </p:spPr>
      </p:pic>
      <p:pic>
        <p:nvPicPr>
          <p:cNvPr id="7" name="Picture 6">
            <a:extLst>
              <a:ext uri="{FF2B5EF4-FFF2-40B4-BE49-F238E27FC236}">
                <a16:creationId xmlns:a16="http://schemas.microsoft.com/office/drawing/2014/main" id="{99B6B951-07B2-3E71-0951-23B41C3E7C75}"/>
              </a:ext>
            </a:extLst>
          </p:cNvPr>
          <p:cNvPicPr>
            <a:picLocks noChangeAspect="1"/>
          </p:cNvPicPr>
          <p:nvPr/>
        </p:nvPicPr>
        <p:blipFill rotWithShape="1">
          <a:blip r:embed="rId3"/>
          <a:srcRect t="51249" r="44142"/>
          <a:stretch/>
        </p:blipFill>
        <p:spPr>
          <a:xfrm>
            <a:off x="1786958" y="5899841"/>
            <a:ext cx="1487870" cy="682585"/>
          </a:xfrm>
          <a:prstGeom prst="rect">
            <a:avLst/>
          </a:prstGeom>
        </p:spPr>
      </p:pic>
      <p:cxnSp>
        <p:nvCxnSpPr>
          <p:cNvPr id="9" name="Straight Arrow Connector 8">
            <a:extLst>
              <a:ext uri="{FF2B5EF4-FFF2-40B4-BE49-F238E27FC236}">
                <a16:creationId xmlns:a16="http://schemas.microsoft.com/office/drawing/2014/main" id="{B59142AB-45A6-AF43-9AFF-373667FA74F1}"/>
              </a:ext>
            </a:extLst>
          </p:cNvPr>
          <p:cNvCxnSpPr>
            <a:cxnSpLocks/>
          </p:cNvCxnSpPr>
          <p:nvPr/>
        </p:nvCxnSpPr>
        <p:spPr>
          <a:xfrm>
            <a:off x="1588111" y="6330950"/>
            <a:ext cx="247650" cy="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A0D761D1-0DD0-1689-DBA3-7D0DECDDBB0A}"/>
              </a:ext>
            </a:extLst>
          </p:cNvPr>
          <p:cNvSpPr txBox="1"/>
          <p:nvPr/>
        </p:nvSpPr>
        <p:spPr>
          <a:xfrm>
            <a:off x="3380614" y="686515"/>
            <a:ext cx="2296618" cy="2000548"/>
          </a:xfrm>
          <a:prstGeom prst="rect">
            <a:avLst/>
          </a:prstGeom>
          <a:noFill/>
          <a:ln w="28575">
            <a:solidFill>
              <a:srgbClr val="FFC000"/>
            </a:solidFill>
          </a:ln>
        </p:spPr>
        <p:txBody>
          <a:bodyPr wrap="square">
            <a:spAutoFit/>
          </a:bodyPr>
          <a:lstStyle/>
          <a:p>
            <a:r>
              <a:rPr lang="en-GB" sz="1000" b="1" i="0" dirty="0">
                <a:solidFill>
                  <a:srgbClr val="231F20"/>
                </a:solidFill>
                <a:effectLst/>
              </a:rPr>
              <a:t>Carboxylic Acids continued…</a:t>
            </a:r>
          </a:p>
          <a:p>
            <a:endParaRPr lang="en-GB" sz="400" b="1" i="0" dirty="0">
              <a:solidFill>
                <a:srgbClr val="231F20"/>
              </a:solidFill>
              <a:effectLst/>
            </a:endParaRPr>
          </a:p>
          <a:p>
            <a:r>
              <a:rPr lang="en-GB" sz="1000" b="0" i="0" dirty="0">
                <a:solidFill>
                  <a:srgbClr val="231F20"/>
                </a:solidFill>
                <a:effectLst/>
              </a:rPr>
              <a:t>Carboxylic acids are weak acids. This means that their solutions do not contain many hydrogen ions compared with a solution of a strong acid with the same </a:t>
            </a:r>
            <a:r>
              <a:rPr lang="en-GB" sz="1000" b="1" i="0" dirty="0">
                <a:solidFill>
                  <a:srgbClr val="231F20"/>
                </a:solidFill>
                <a:effectLst/>
              </a:rPr>
              <a:t>concentration</a:t>
            </a:r>
            <a:r>
              <a:rPr lang="en-GB" sz="1000" b="0" i="0" dirty="0">
                <a:solidFill>
                  <a:srgbClr val="231F20"/>
                </a:solidFill>
                <a:effectLst/>
              </a:rPr>
              <a:t>. The pH of a weak acid will be higher than the pH of a strong acid, with the same concentrations. In a solution of a strong acid, the molecules are fully ionised, but in a weak acid, very few of the molecules are </a:t>
            </a:r>
            <a:r>
              <a:rPr lang="en-GB" sz="1000" b="1" i="0" dirty="0">
                <a:solidFill>
                  <a:srgbClr val="231F20"/>
                </a:solidFill>
                <a:effectLst/>
              </a:rPr>
              <a:t>ionised</a:t>
            </a:r>
            <a:r>
              <a:rPr lang="en-GB" sz="1000" b="0" i="0" dirty="0">
                <a:solidFill>
                  <a:srgbClr val="231F20"/>
                </a:solidFill>
                <a:effectLst/>
              </a:rPr>
              <a:t>.</a:t>
            </a:r>
          </a:p>
        </p:txBody>
      </p:sp>
      <p:sp>
        <p:nvSpPr>
          <p:cNvPr id="13" name="TextBox 12">
            <a:extLst>
              <a:ext uri="{FF2B5EF4-FFF2-40B4-BE49-F238E27FC236}">
                <a16:creationId xmlns:a16="http://schemas.microsoft.com/office/drawing/2014/main" id="{4F6025FA-59D3-844C-9B98-1C7B8D440024}"/>
              </a:ext>
            </a:extLst>
          </p:cNvPr>
          <p:cNvSpPr txBox="1"/>
          <p:nvPr/>
        </p:nvSpPr>
        <p:spPr>
          <a:xfrm>
            <a:off x="5736796" y="147159"/>
            <a:ext cx="3270068" cy="2554545"/>
          </a:xfrm>
          <a:prstGeom prst="rect">
            <a:avLst/>
          </a:prstGeom>
          <a:noFill/>
          <a:ln w="28575">
            <a:solidFill>
              <a:srgbClr val="FFC000"/>
            </a:solidFill>
          </a:ln>
        </p:spPr>
        <p:txBody>
          <a:bodyPr wrap="square">
            <a:spAutoFit/>
          </a:bodyPr>
          <a:lstStyle/>
          <a:p>
            <a:r>
              <a:rPr lang="en-GB" sz="1000" b="1" i="0" dirty="0">
                <a:solidFill>
                  <a:srgbClr val="231F20"/>
                </a:solidFill>
                <a:effectLst/>
              </a:rPr>
              <a:t>8. </a:t>
            </a:r>
            <a:r>
              <a:rPr lang="en-GB" sz="1000" b="1" dirty="0"/>
              <a:t>Addition Polymerisation</a:t>
            </a:r>
          </a:p>
          <a:p>
            <a:endParaRPr lang="en-GB" sz="1000" b="0" i="0" dirty="0">
              <a:solidFill>
                <a:srgbClr val="231F20"/>
              </a:solidFill>
              <a:effectLst/>
            </a:endParaRPr>
          </a:p>
          <a:p>
            <a:r>
              <a:rPr lang="en-GB" sz="1000" dirty="0"/>
              <a:t>Alkenes can be used to make </a:t>
            </a:r>
            <a:r>
              <a:rPr lang="en-GB" sz="1000" b="1" dirty="0"/>
              <a:t>polymers</a:t>
            </a:r>
            <a:r>
              <a:rPr lang="en-GB" sz="1000" dirty="0"/>
              <a:t> such as poly(ethene) and poly(propene) by addition polymerisation. In addition polymerisation reactions, many small molecules (</a:t>
            </a:r>
            <a:r>
              <a:rPr lang="en-GB" sz="1000" b="1" dirty="0"/>
              <a:t>monomers</a:t>
            </a:r>
            <a:r>
              <a:rPr lang="en-GB" sz="1000" dirty="0"/>
              <a:t>) join together to form very large molecules (</a:t>
            </a:r>
            <a:r>
              <a:rPr lang="en-GB" sz="1000" b="1" dirty="0"/>
              <a:t>polymers</a:t>
            </a:r>
            <a:r>
              <a:rPr lang="en-GB" sz="1000" dirty="0"/>
              <a:t>). For example:</a:t>
            </a:r>
          </a:p>
          <a:p>
            <a:endParaRPr lang="en-GB" sz="1000" dirty="0">
              <a:solidFill>
                <a:srgbClr val="231F20"/>
              </a:solidFill>
            </a:endParaRPr>
          </a:p>
          <a:p>
            <a:endParaRPr lang="en-GB" sz="1000" b="0" i="0" dirty="0">
              <a:solidFill>
                <a:srgbClr val="231F20"/>
              </a:solidFill>
              <a:effectLst/>
            </a:endParaRPr>
          </a:p>
          <a:p>
            <a:endParaRPr lang="en-GB" sz="1000" dirty="0">
              <a:solidFill>
                <a:srgbClr val="231F20"/>
              </a:solidFill>
            </a:endParaRPr>
          </a:p>
          <a:p>
            <a:endParaRPr lang="en-GB" sz="1000" b="0" i="0" dirty="0">
              <a:solidFill>
                <a:srgbClr val="231F20"/>
              </a:solidFill>
              <a:effectLst/>
            </a:endParaRPr>
          </a:p>
          <a:p>
            <a:endParaRPr lang="en-GB" sz="1000" dirty="0">
              <a:solidFill>
                <a:srgbClr val="231F20"/>
              </a:solidFill>
            </a:endParaRPr>
          </a:p>
          <a:p>
            <a:endParaRPr lang="en-GB" sz="1000" dirty="0">
              <a:solidFill>
                <a:srgbClr val="231F20"/>
              </a:solidFill>
            </a:endParaRPr>
          </a:p>
          <a:p>
            <a:r>
              <a:rPr lang="en-GB" sz="1000" dirty="0"/>
              <a:t>In addition polymers the repeating unit has the same atoms as the monomer because no other molecule is formed in the reaction. </a:t>
            </a:r>
            <a:endParaRPr lang="en-GB" sz="1000" b="0" i="0" dirty="0">
              <a:solidFill>
                <a:srgbClr val="231F20"/>
              </a:solidFill>
              <a:effectLst/>
            </a:endParaRPr>
          </a:p>
        </p:txBody>
      </p:sp>
      <p:pic>
        <p:nvPicPr>
          <p:cNvPr id="14" name="Picture 13" descr="Polymers from oil | Secondary Science 4 All">
            <a:extLst>
              <a:ext uri="{FF2B5EF4-FFF2-40B4-BE49-F238E27FC236}">
                <a16:creationId xmlns:a16="http://schemas.microsoft.com/office/drawing/2014/main" id="{74D946F1-E1B9-F92E-511A-F1652896A36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382567" y="1247701"/>
            <a:ext cx="1978525" cy="925251"/>
          </a:xfrm>
          <a:prstGeom prst="rect">
            <a:avLst/>
          </a:prstGeom>
          <a:noFill/>
          <a:ln>
            <a:noFill/>
          </a:ln>
        </p:spPr>
      </p:pic>
      <p:sp>
        <p:nvSpPr>
          <p:cNvPr id="15" name="TextBox 14">
            <a:extLst>
              <a:ext uri="{FF2B5EF4-FFF2-40B4-BE49-F238E27FC236}">
                <a16:creationId xmlns:a16="http://schemas.microsoft.com/office/drawing/2014/main" id="{C6FA5351-8617-84F2-5F34-48863DEA9814}"/>
              </a:ext>
            </a:extLst>
          </p:cNvPr>
          <p:cNvSpPr txBox="1"/>
          <p:nvPr/>
        </p:nvSpPr>
        <p:spPr>
          <a:xfrm>
            <a:off x="3380614" y="2770842"/>
            <a:ext cx="5626250" cy="2246769"/>
          </a:xfrm>
          <a:prstGeom prst="rect">
            <a:avLst/>
          </a:prstGeom>
          <a:noFill/>
          <a:ln w="28575">
            <a:solidFill>
              <a:srgbClr val="FFC000"/>
            </a:solidFill>
          </a:ln>
        </p:spPr>
        <p:txBody>
          <a:bodyPr wrap="square">
            <a:spAutoFit/>
          </a:bodyPr>
          <a:lstStyle/>
          <a:p>
            <a:r>
              <a:rPr lang="en-GB" sz="1000" b="1" i="0" dirty="0">
                <a:solidFill>
                  <a:srgbClr val="231F20"/>
                </a:solidFill>
                <a:effectLst/>
              </a:rPr>
              <a:t>9. Condensation </a:t>
            </a:r>
            <a:r>
              <a:rPr lang="en-GB" sz="1000" b="1" dirty="0"/>
              <a:t>Polymerisation</a:t>
            </a:r>
          </a:p>
          <a:p>
            <a:endParaRPr lang="en-GB" sz="1000" b="0" i="0" dirty="0">
              <a:solidFill>
                <a:srgbClr val="231F20"/>
              </a:solidFill>
              <a:effectLst/>
            </a:endParaRPr>
          </a:p>
          <a:p>
            <a:r>
              <a:rPr lang="en-GB" sz="1000" dirty="0"/>
              <a:t>Condensation polymerisation involves monomers with two functional groups (OH, COOH, COO). When these types of monomers react they join together, usually losing small molecules such as water, and so the reactions are called condensation reactions. The simplest polymers are produced from two different monomers with two of the same functional groups on each monomer</a:t>
            </a:r>
            <a:r>
              <a:rPr lang="en-GB" sz="1000" dirty="0">
                <a:solidFill>
                  <a:srgbClr val="231F20"/>
                </a:solidFill>
              </a:rPr>
              <a:t>. </a:t>
            </a:r>
          </a:p>
          <a:p>
            <a:r>
              <a:rPr lang="en-GB" sz="1000" dirty="0"/>
              <a:t>Example (notice the repeating units) –</a:t>
            </a:r>
          </a:p>
          <a:p>
            <a:endParaRPr lang="en-GB" sz="1000" b="0" i="0" dirty="0">
              <a:solidFill>
                <a:srgbClr val="231F20"/>
              </a:solidFill>
              <a:effectLst/>
            </a:endParaRPr>
          </a:p>
          <a:p>
            <a:endParaRPr lang="en-GB" sz="1000" dirty="0">
              <a:solidFill>
                <a:srgbClr val="231F20"/>
              </a:solidFill>
            </a:endParaRPr>
          </a:p>
          <a:p>
            <a:endParaRPr lang="en-GB" sz="1000" dirty="0">
              <a:solidFill>
                <a:srgbClr val="231F20"/>
              </a:solidFill>
            </a:endParaRPr>
          </a:p>
          <a:p>
            <a:endParaRPr lang="en-GB" sz="1000" dirty="0">
              <a:solidFill>
                <a:srgbClr val="231F20"/>
              </a:solidFill>
            </a:endParaRPr>
          </a:p>
          <a:p>
            <a:r>
              <a:rPr lang="en-GB" sz="1000" dirty="0"/>
              <a:t>polymerise to produce a polyester:</a:t>
            </a:r>
            <a:endParaRPr lang="en-GB" sz="1000" dirty="0">
              <a:solidFill>
                <a:srgbClr val="231F20"/>
              </a:solidFill>
            </a:endParaRPr>
          </a:p>
          <a:p>
            <a:endParaRPr lang="en-GB" sz="1000" dirty="0">
              <a:solidFill>
                <a:srgbClr val="231F20"/>
              </a:solidFill>
            </a:endParaRPr>
          </a:p>
          <a:p>
            <a:endParaRPr lang="en-GB" sz="1000" dirty="0">
              <a:solidFill>
                <a:srgbClr val="231F20"/>
              </a:solidFill>
            </a:endParaRPr>
          </a:p>
        </p:txBody>
      </p:sp>
      <p:pic>
        <p:nvPicPr>
          <p:cNvPr id="16" name="Picture 15">
            <a:extLst>
              <a:ext uri="{FF2B5EF4-FFF2-40B4-BE49-F238E27FC236}">
                <a16:creationId xmlns:a16="http://schemas.microsoft.com/office/drawing/2014/main" id="{68CFA88E-7280-6D4D-A9C2-C2B0C0594162}"/>
              </a:ext>
            </a:extLst>
          </p:cNvPr>
          <p:cNvPicPr>
            <a:picLocks noChangeAspect="1"/>
          </p:cNvPicPr>
          <p:nvPr/>
        </p:nvPicPr>
        <p:blipFill rotWithShape="1">
          <a:blip r:embed="rId5"/>
          <a:srcRect l="18080" r="14430" b="56167"/>
          <a:stretch/>
        </p:blipFill>
        <p:spPr>
          <a:xfrm>
            <a:off x="3441700" y="3894227"/>
            <a:ext cx="2082800" cy="521053"/>
          </a:xfrm>
          <a:prstGeom prst="rect">
            <a:avLst/>
          </a:prstGeom>
        </p:spPr>
      </p:pic>
      <p:pic>
        <p:nvPicPr>
          <p:cNvPr id="17" name="Picture 16">
            <a:extLst>
              <a:ext uri="{FF2B5EF4-FFF2-40B4-BE49-F238E27FC236}">
                <a16:creationId xmlns:a16="http://schemas.microsoft.com/office/drawing/2014/main" id="{48AF9DA0-C5AE-EF82-3167-A7F46D90201C}"/>
              </a:ext>
            </a:extLst>
          </p:cNvPr>
          <p:cNvPicPr>
            <a:picLocks noChangeAspect="1"/>
          </p:cNvPicPr>
          <p:nvPr/>
        </p:nvPicPr>
        <p:blipFill rotWithShape="1">
          <a:blip r:embed="rId5"/>
          <a:srcRect l="8453" t="51231"/>
          <a:stretch/>
        </p:blipFill>
        <p:spPr>
          <a:xfrm>
            <a:off x="6089649" y="3961331"/>
            <a:ext cx="2825229" cy="579719"/>
          </a:xfrm>
          <a:prstGeom prst="rect">
            <a:avLst/>
          </a:prstGeom>
        </p:spPr>
      </p:pic>
      <p:sp>
        <p:nvSpPr>
          <p:cNvPr id="18" name="TextBox 17">
            <a:extLst>
              <a:ext uri="{FF2B5EF4-FFF2-40B4-BE49-F238E27FC236}">
                <a16:creationId xmlns:a16="http://schemas.microsoft.com/office/drawing/2014/main" id="{D80ADF16-F6E3-17F2-49C5-118A7BCF0106}"/>
              </a:ext>
            </a:extLst>
          </p:cNvPr>
          <p:cNvSpPr txBox="1"/>
          <p:nvPr/>
        </p:nvSpPr>
        <p:spPr>
          <a:xfrm>
            <a:off x="5617431" y="4128079"/>
            <a:ext cx="380232" cy="246221"/>
          </a:xfrm>
          <a:prstGeom prst="rect">
            <a:avLst/>
          </a:prstGeom>
          <a:noFill/>
        </p:spPr>
        <p:txBody>
          <a:bodyPr wrap="none" rtlCol="0">
            <a:spAutoFit/>
          </a:bodyPr>
          <a:lstStyle/>
          <a:p>
            <a:r>
              <a:rPr lang="en-GB" sz="1000" dirty="0"/>
              <a:t>and</a:t>
            </a:r>
          </a:p>
        </p:txBody>
      </p:sp>
      <p:pic>
        <p:nvPicPr>
          <p:cNvPr id="19" name="Picture 18">
            <a:extLst>
              <a:ext uri="{FF2B5EF4-FFF2-40B4-BE49-F238E27FC236}">
                <a16:creationId xmlns:a16="http://schemas.microsoft.com/office/drawing/2014/main" id="{E66E610F-65EA-EA01-780B-C2B7B365B6D9}"/>
              </a:ext>
            </a:extLst>
          </p:cNvPr>
          <p:cNvPicPr>
            <a:picLocks noChangeAspect="1"/>
          </p:cNvPicPr>
          <p:nvPr/>
        </p:nvPicPr>
        <p:blipFill rotWithShape="1">
          <a:blip r:embed="rId6"/>
          <a:srcRect t="45556"/>
          <a:stretch/>
        </p:blipFill>
        <p:spPr>
          <a:xfrm>
            <a:off x="4483100" y="4743844"/>
            <a:ext cx="3954780" cy="265511"/>
          </a:xfrm>
          <a:prstGeom prst="rect">
            <a:avLst/>
          </a:prstGeom>
        </p:spPr>
      </p:pic>
      <p:sp>
        <p:nvSpPr>
          <p:cNvPr id="20" name="TextBox 19">
            <a:extLst>
              <a:ext uri="{FF2B5EF4-FFF2-40B4-BE49-F238E27FC236}">
                <a16:creationId xmlns:a16="http://schemas.microsoft.com/office/drawing/2014/main" id="{B8FEC733-E416-E5D9-8245-59ED73791A19}"/>
              </a:ext>
            </a:extLst>
          </p:cNvPr>
          <p:cNvSpPr txBox="1"/>
          <p:nvPr/>
        </p:nvSpPr>
        <p:spPr>
          <a:xfrm>
            <a:off x="3387724" y="5084715"/>
            <a:ext cx="5626250" cy="1646605"/>
          </a:xfrm>
          <a:prstGeom prst="rect">
            <a:avLst/>
          </a:prstGeom>
          <a:noFill/>
          <a:ln w="28575">
            <a:solidFill>
              <a:srgbClr val="FFC000"/>
            </a:solidFill>
          </a:ln>
        </p:spPr>
        <p:txBody>
          <a:bodyPr wrap="square">
            <a:spAutoFit/>
          </a:bodyPr>
          <a:lstStyle/>
          <a:p>
            <a:r>
              <a:rPr lang="en-GB" sz="1000" b="1" i="0" dirty="0">
                <a:solidFill>
                  <a:srgbClr val="231F20"/>
                </a:solidFill>
                <a:effectLst/>
              </a:rPr>
              <a:t>10. Amino Acids</a:t>
            </a:r>
          </a:p>
          <a:p>
            <a:endParaRPr lang="en-GB" sz="100" b="1" dirty="0">
              <a:solidFill>
                <a:srgbClr val="231F20"/>
              </a:solidFill>
            </a:endParaRPr>
          </a:p>
          <a:p>
            <a:r>
              <a:rPr lang="en-GB" sz="1000" b="1" i="0" dirty="0">
                <a:solidFill>
                  <a:srgbClr val="231F20"/>
                </a:solidFill>
                <a:effectLst/>
                <a:latin typeface="ReithSans"/>
              </a:rPr>
              <a:t>Amino acids</a:t>
            </a:r>
            <a:r>
              <a:rPr lang="en-GB" sz="1000" b="0" i="0" dirty="0">
                <a:solidFill>
                  <a:srgbClr val="231F20"/>
                </a:solidFill>
                <a:effectLst/>
                <a:latin typeface="ReithSans"/>
              </a:rPr>
              <a:t> are </a:t>
            </a:r>
            <a:r>
              <a:rPr lang="en-GB" sz="1000" b="1" i="0" dirty="0">
                <a:solidFill>
                  <a:srgbClr val="231F20"/>
                </a:solidFill>
                <a:effectLst/>
                <a:latin typeface="ReithSans"/>
              </a:rPr>
              <a:t>molecules</a:t>
            </a:r>
            <a:r>
              <a:rPr lang="en-GB" sz="1000" b="0" i="0" dirty="0">
                <a:solidFill>
                  <a:srgbClr val="231F20"/>
                </a:solidFill>
                <a:effectLst/>
                <a:latin typeface="ReithSans"/>
              </a:rPr>
              <a:t> which have at least two functional groups. All amino</a:t>
            </a:r>
          </a:p>
          <a:p>
            <a:r>
              <a:rPr lang="en-GB" sz="1000" b="0" i="0" dirty="0">
                <a:solidFill>
                  <a:srgbClr val="231F20"/>
                </a:solidFill>
                <a:effectLst/>
                <a:latin typeface="ReithSans"/>
              </a:rPr>
              <a:t>acids contain the -NH</a:t>
            </a:r>
            <a:r>
              <a:rPr lang="en-GB" sz="1000" b="0" i="0" baseline="-25000" dirty="0">
                <a:solidFill>
                  <a:srgbClr val="231F20"/>
                </a:solidFill>
                <a:effectLst/>
                <a:latin typeface="ReithSans"/>
              </a:rPr>
              <a:t>2</a:t>
            </a:r>
            <a:r>
              <a:rPr lang="en-GB" sz="1000" b="0" i="0" dirty="0">
                <a:solidFill>
                  <a:srgbClr val="231F20"/>
                </a:solidFill>
                <a:effectLst/>
                <a:latin typeface="ReithSans"/>
              </a:rPr>
              <a:t> group and also the carboxylic acid group -COOH. Amino </a:t>
            </a:r>
          </a:p>
          <a:p>
            <a:r>
              <a:rPr lang="en-GB" sz="1000" b="0" i="0" dirty="0">
                <a:solidFill>
                  <a:srgbClr val="231F20"/>
                </a:solidFill>
                <a:effectLst/>
                <a:latin typeface="ReithSans"/>
              </a:rPr>
              <a:t>acids are polymerised in cells to make </a:t>
            </a:r>
            <a:r>
              <a:rPr lang="en-GB" sz="1000" b="1" i="0" dirty="0">
                <a:solidFill>
                  <a:srgbClr val="231F20"/>
                </a:solidFill>
                <a:effectLst/>
                <a:latin typeface="ReithSans"/>
              </a:rPr>
              <a:t>polypeptides</a:t>
            </a:r>
            <a:r>
              <a:rPr lang="en-GB" sz="1000" b="0" i="0" dirty="0">
                <a:solidFill>
                  <a:srgbClr val="231F20"/>
                </a:solidFill>
                <a:effectLst/>
                <a:latin typeface="ReithSans"/>
              </a:rPr>
              <a:t> and </a:t>
            </a:r>
            <a:r>
              <a:rPr lang="en-GB" sz="1000" b="1" i="0" dirty="0">
                <a:solidFill>
                  <a:srgbClr val="231F20"/>
                </a:solidFill>
                <a:effectLst/>
                <a:latin typeface="ReithSans"/>
              </a:rPr>
              <a:t>proteins</a:t>
            </a:r>
            <a:r>
              <a:rPr lang="en-GB" sz="1000" b="0" i="0" dirty="0">
                <a:solidFill>
                  <a:srgbClr val="231F20"/>
                </a:solidFill>
                <a:effectLst/>
                <a:latin typeface="ReithSans"/>
              </a:rPr>
              <a:t>.</a:t>
            </a:r>
          </a:p>
          <a:p>
            <a:r>
              <a:rPr lang="en-GB" sz="1000" b="0" i="0" dirty="0">
                <a:solidFill>
                  <a:srgbClr val="231F20"/>
                </a:solidFill>
                <a:effectLst/>
                <a:latin typeface="ReithSans"/>
              </a:rPr>
              <a:t>Amino acids react by </a:t>
            </a:r>
            <a:r>
              <a:rPr lang="en-GB" sz="1000" b="1" i="0" dirty="0">
                <a:solidFill>
                  <a:srgbClr val="231F20"/>
                </a:solidFill>
                <a:effectLst/>
                <a:latin typeface="ReithSans"/>
              </a:rPr>
              <a:t>condensation polymerisation</a:t>
            </a:r>
            <a:r>
              <a:rPr lang="en-GB" sz="1000" b="0" i="0" dirty="0">
                <a:solidFill>
                  <a:srgbClr val="231F20"/>
                </a:solidFill>
                <a:effectLst/>
                <a:latin typeface="ReithSans"/>
              </a:rPr>
              <a:t> so for every monomer which</a:t>
            </a:r>
          </a:p>
          <a:p>
            <a:r>
              <a:rPr lang="en-GB" sz="1000" b="0" i="0" dirty="0">
                <a:solidFill>
                  <a:srgbClr val="231F20"/>
                </a:solidFill>
                <a:effectLst/>
                <a:latin typeface="ReithSans"/>
              </a:rPr>
              <a:t>is added to the growing polymer chain, one molecule of water is also produced.</a:t>
            </a:r>
            <a:endParaRPr lang="en-GB" sz="1000" b="0" i="0" dirty="0">
              <a:solidFill>
                <a:srgbClr val="231F20"/>
              </a:solidFill>
              <a:effectLst/>
            </a:endParaRPr>
          </a:p>
          <a:p>
            <a:pPr algn="l"/>
            <a:r>
              <a:rPr lang="en-GB" sz="1000" b="0" i="0" dirty="0">
                <a:solidFill>
                  <a:srgbClr val="231F20"/>
                </a:solidFill>
                <a:effectLst/>
                <a:latin typeface="ReithSans"/>
              </a:rPr>
              <a:t>For example, glycine is the simplest amino acid. An equation for the formation</a:t>
            </a:r>
          </a:p>
          <a:p>
            <a:pPr algn="l"/>
            <a:r>
              <a:rPr lang="en-GB" sz="1000" b="0" i="0" dirty="0">
                <a:solidFill>
                  <a:srgbClr val="231F20"/>
                </a:solidFill>
                <a:effectLst/>
                <a:latin typeface="ReithSans"/>
              </a:rPr>
              <a:t>of a polypeptide which is made only from glycine is:</a:t>
            </a:r>
          </a:p>
          <a:p>
            <a:pPr algn="l"/>
            <a:r>
              <a:rPr lang="en-GB" sz="1000" b="0" i="0" dirty="0">
                <a:solidFill>
                  <a:srgbClr val="231F20"/>
                </a:solidFill>
                <a:effectLst/>
                <a:latin typeface="ReithSans"/>
              </a:rPr>
              <a:t>			n glycine → poly(glycine) + water</a:t>
            </a:r>
          </a:p>
          <a:p>
            <a:pPr algn="l"/>
            <a:r>
              <a:rPr lang="en-GB" sz="1000" b="0" i="0" dirty="0">
                <a:solidFill>
                  <a:srgbClr val="231F20"/>
                </a:solidFill>
                <a:effectLst/>
                <a:latin typeface="ReithSans"/>
              </a:rPr>
              <a:t>		       n H</a:t>
            </a:r>
            <a:r>
              <a:rPr lang="en-GB" sz="1000" b="0" i="0" baseline="-25000" dirty="0">
                <a:solidFill>
                  <a:srgbClr val="231F20"/>
                </a:solidFill>
                <a:effectLst/>
                <a:latin typeface="ReithSans"/>
              </a:rPr>
              <a:t>2</a:t>
            </a:r>
            <a:r>
              <a:rPr lang="en-GB" sz="1000" b="0" i="0" dirty="0">
                <a:solidFill>
                  <a:srgbClr val="231F20"/>
                </a:solidFill>
                <a:effectLst/>
                <a:latin typeface="ReithSans"/>
              </a:rPr>
              <a:t>NCH</a:t>
            </a:r>
            <a:r>
              <a:rPr lang="en-GB" sz="1000" b="0" i="0" baseline="-25000" dirty="0">
                <a:solidFill>
                  <a:srgbClr val="231F20"/>
                </a:solidFill>
                <a:effectLst/>
                <a:latin typeface="ReithSans"/>
              </a:rPr>
              <a:t>2</a:t>
            </a:r>
            <a:r>
              <a:rPr lang="en-GB" sz="1000" b="0" i="0" dirty="0">
                <a:solidFill>
                  <a:srgbClr val="231F20"/>
                </a:solidFill>
                <a:effectLst/>
                <a:latin typeface="ReithSans"/>
              </a:rPr>
              <a:t>COOH → (-HNCH</a:t>
            </a:r>
            <a:r>
              <a:rPr lang="en-GB" sz="1000" b="0" i="0" baseline="-25000" dirty="0">
                <a:solidFill>
                  <a:srgbClr val="231F20"/>
                </a:solidFill>
                <a:effectLst/>
                <a:latin typeface="ReithSans"/>
              </a:rPr>
              <a:t>2</a:t>
            </a:r>
            <a:r>
              <a:rPr lang="en-GB" sz="1000" b="0" i="0" dirty="0">
                <a:solidFill>
                  <a:srgbClr val="231F20"/>
                </a:solidFill>
                <a:effectLst/>
                <a:latin typeface="ReithSans"/>
              </a:rPr>
              <a:t>CO-)</a:t>
            </a:r>
            <a:r>
              <a:rPr lang="en-GB" sz="1000" b="0" i="0" baseline="-25000" dirty="0">
                <a:solidFill>
                  <a:srgbClr val="231F20"/>
                </a:solidFill>
                <a:effectLst/>
                <a:latin typeface="ReithSans"/>
              </a:rPr>
              <a:t>n</a:t>
            </a:r>
            <a:r>
              <a:rPr lang="en-GB" sz="1000" b="0" i="0" dirty="0">
                <a:solidFill>
                  <a:srgbClr val="231F20"/>
                </a:solidFill>
                <a:effectLst/>
                <a:latin typeface="ReithSans"/>
              </a:rPr>
              <a:t> + n H</a:t>
            </a:r>
            <a:r>
              <a:rPr lang="en-GB" sz="1000" b="0" i="0" baseline="-25000" dirty="0">
                <a:solidFill>
                  <a:srgbClr val="231F20"/>
                </a:solidFill>
                <a:effectLst/>
                <a:latin typeface="ReithSans"/>
              </a:rPr>
              <a:t>2</a:t>
            </a:r>
            <a:r>
              <a:rPr lang="en-GB" sz="1000" b="0" i="0" dirty="0">
                <a:solidFill>
                  <a:srgbClr val="231F20"/>
                </a:solidFill>
                <a:effectLst/>
                <a:latin typeface="ReithSans"/>
              </a:rPr>
              <a:t>O</a:t>
            </a:r>
            <a:endParaRPr lang="en-GB" sz="1000" dirty="0">
              <a:solidFill>
                <a:srgbClr val="231F20"/>
              </a:solidFill>
            </a:endParaRPr>
          </a:p>
        </p:txBody>
      </p:sp>
      <p:pic>
        <p:nvPicPr>
          <p:cNvPr id="22" name="Picture 21">
            <a:extLst>
              <a:ext uri="{FF2B5EF4-FFF2-40B4-BE49-F238E27FC236}">
                <a16:creationId xmlns:a16="http://schemas.microsoft.com/office/drawing/2014/main" id="{369CCCAA-0FBF-C7A9-47B9-D3C9ED88912E}"/>
              </a:ext>
            </a:extLst>
          </p:cNvPr>
          <p:cNvPicPr>
            <a:picLocks noChangeAspect="1"/>
          </p:cNvPicPr>
          <p:nvPr/>
        </p:nvPicPr>
        <p:blipFill rotWithShape="1">
          <a:blip r:embed="rId7"/>
          <a:srcRect r="58333"/>
          <a:stretch/>
        </p:blipFill>
        <p:spPr>
          <a:xfrm>
            <a:off x="7628398" y="5153142"/>
            <a:ext cx="1343541" cy="1493398"/>
          </a:xfrm>
          <a:prstGeom prst="rect">
            <a:avLst/>
          </a:prstGeom>
        </p:spPr>
      </p:pic>
    </p:spTree>
    <p:extLst>
      <p:ext uri="{BB962C8B-B14F-4D97-AF65-F5344CB8AC3E}">
        <p14:creationId xmlns:p14="http://schemas.microsoft.com/office/powerpoint/2010/main" val="1163058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714B2CC-2D9F-B6B4-1DFB-115340C09F5C}"/>
              </a:ext>
            </a:extLst>
          </p:cNvPr>
          <p:cNvSpPr txBox="1"/>
          <p:nvPr/>
        </p:nvSpPr>
        <p:spPr>
          <a:xfrm>
            <a:off x="95250" y="110147"/>
            <a:ext cx="4476750" cy="6555641"/>
          </a:xfrm>
          <a:prstGeom prst="rect">
            <a:avLst/>
          </a:prstGeom>
          <a:noFill/>
          <a:ln w="28575">
            <a:solidFill>
              <a:srgbClr val="FFC000"/>
            </a:solidFill>
          </a:ln>
        </p:spPr>
        <p:txBody>
          <a:bodyPr wrap="square">
            <a:spAutoFit/>
          </a:bodyPr>
          <a:lstStyle/>
          <a:p>
            <a:r>
              <a:rPr lang="en-GB" sz="1000" b="1" dirty="0">
                <a:solidFill>
                  <a:srgbClr val="231F20"/>
                </a:solidFill>
              </a:rPr>
              <a:t>11. DNA and other Naturally Occurring Polymers</a:t>
            </a:r>
          </a:p>
          <a:p>
            <a:endParaRPr lang="en-GB" sz="1000" b="1" dirty="0">
              <a:solidFill>
                <a:srgbClr val="231F20"/>
              </a:solidFill>
            </a:endParaRPr>
          </a:p>
          <a:p>
            <a:r>
              <a:rPr lang="en-GB" sz="1000" dirty="0"/>
              <a:t>DNA (</a:t>
            </a:r>
            <a:r>
              <a:rPr lang="en-GB" sz="1000" b="1" dirty="0"/>
              <a:t>deoxyribonucleic acid</a:t>
            </a:r>
            <a:r>
              <a:rPr lang="en-GB" sz="1000" dirty="0"/>
              <a:t>) is a large molecule essential for life. DNA encodes genetic instructions for the development and functioning of living organisms and viruses. Most DNA molecules are two polymer chains, made from four different monomers called </a:t>
            </a:r>
            <a:r>
              <a:rPr lang="en-GB" sz="1000" b="1" dirty="0"/>
              <a:t>nucleotides</a:t>
            </a:r>
            <a:r>
              <a:rPr lang="en-GB" sz="1000" dirty="0"/>
              <a:t>, in the form of a </a:t>
            </a:r>
            <a:r>
              <a:rPr lang="en-GB" sz="1000" b="1" dirty="0"/>
              <a:t>double helix</a:t>
            </a:r>
            <a:r>
              <a:rPr lang="en-GB" sz="1000" dirty="0"/>
              <a:t>. </a:t>
            </a:r>
            <a:r>
              <a:rPr lang="en-GB" sz="1000" b="1" dirty="0">
                <a:solidFill>
                  <a:srgbClr val="231F20"/>
                </a:solidFill>
              </a:rPr>
              <a:t> </a:t>
            </a:r>
          </a:p>
          <a:p>
            <a:endParaRPr lang="en-GB" sz="1000" b="1" i="0" dirty="0">
              <a:solidFill>
                <a:srgbClr val="231F20"/>
              </a:solidFill>
              <a:effectLst/>
            </a:endParaRPr>
          </a:p>
          <a:p>
            <a:endParaRPr lang="en-GB" sz="1000" b="1" dirty="0">
              <a:solidFill>
                <a:srgbClr val="231F20"/>
              </a:solidFill>
            </a:endParaRPr>
          </a:p>
          <a:p>
            <a:endParaRPr lang="en-GB" sz="1000" b="1" i="0" dirty="0">
              <a:solidFill>
                <a:srgbClr val="231F20"/>
              </a:solidFill>
              <a:effectLst/>
            </a:endParaRPr>
          </a:p>
          <a:p>
            <a:endParaRPr lang="en-GB" sz="1000" b="1" dirty="0">
              <a:solidFill>
                <a:srgbClr val="231F20"/>
              </a:solidFill>
            </a:endParaRPr>
          </a:p>
          <a:p>
            <a:endParaRPr lang="en-GB" sz="1000" b="1" i="0" dirty="0">
              <a:solidFill>
                <a:srgbClr val="231F20"/>
              </a:solidFill>
              <a:effectLst/>
            </a:endParaRPr>
          </a:p>
          <a:p>
            <a:endParaRPr lang="en-GB" sz="1000" b="1" dirty="0">
              <a:solidFill>
                <a:srgbClr val="231F20"/>
              </a:solidFill>
            </a:endParaRPr>
          </a:p>
          <a:p>
            <a:endParaRPr lang="en-GB" sz="1000" b="1" i="0" dirty="0">
              <a:solidFill>
                <a:srgbClr val="231F20"/>
              </a:solidFill>
              <a:effectLst/>
            </a:endParaRPr>
          </a:p>
          <a:p>
            <a:endParaRPr lang="en-GB" sz="1000" b="1" dirty="0">
              <a:solidFill>
                <a:srgbClr val="231F20"/>
              </a:solidFill>
            </a:endParaRPr>
          </a:p>
          <a:p>
            <a:endParaRPr lang="en-GB" sz="1000" b="1" i="0" dirty="0">
              <a:solidFill>
                <a:srgbClr val="231F20"/>
              </a:solidFill>
              <a:effectLst/>
            </a:endParaRPr>
          </a:p>
          <a:p>
            <a:endParaRPr lang="en-GB" sz="1000" b="1" dirty="0">
              <a:solidFill>
                <a:srgbClr val="231F20"/>
              </a:solidFill>
            </a:endParaRPr>
          </a:p>
          <a:p>
            <a:endParaRPr lang="en-GB" sz="1000" b="1" i="0" dirty="0">
              <a:solidFill>
                <a:srgbClr val="231F20"/>
              </a:solidFill>
              <a:effectLst/>
            </a:endParaRPr>
          </a:p>
          <a:p>
            <a:endParaRPr lang="en-GB" sz="1000" b="1" dirty="0">
              <a:solidFill>
                <a:srgbClr val="231F20"/>
              </a:solidFill>
            </a:endParaRPr>
          </a:p>
          <a:p>
            <a:endParaRPr lang="en-GB" sz="1000" b="1" i="0" dirty="0">
              <a:solidFill>
                <a:srgbClr val="231F20"/>
              </a:solidFill>
              <a:effectLst/>
            </a:endParaRPr>
          </a:p>
          <a:p>
            <a:endParaRPr lang="en-GB" sz="1000" b="1" dirty="0">
              <a:solidFill>
                <a:srgbClr val="231F20"/>
              </a:solidFill>
            </a:endParaRPr>
          </a:p>
          <a:p>
            <a:endParaRPr lang="en-GB" sz="1000" b="1" i="0" dirty="0">
              <a:solidFill>
                <a:srgbClr val="231F20"/>
              </a:solidFill>
              <a:effectLst/>
            </a:endParaRPr>
          </a:p>
          <a:p>
            <a:endParaRPr lang="en-GB" sz="1000" b="1" dirty="0">
              <a:solidFill>
                <a:srgbClr val="231F20"/>
              </a:solidFill>
            </a:endParaRPr>
          </a:p>
          <a:p>
            <a:r>
              <a:rPr lang="en-GB" sz="1000" b="1" dirty="0">
                <a:solidFill>
                  <a:srgbClr val="231F20"/>
                </a:solidFill>
                <a:effectLst/>
              </a:rPr>
              <a:t>Proteins</a:t>
            </a:r>
            <a:r>
              <a:rPr lang="en-GB" sz="1000" dirty="0">
                <a:solidFill>
                  <a:srgbClr val="231F20"/>
                </a:solidFill>
                <a:effectLst/>
              </a:rPr>
              <a:t> are biological polymers made inside cells. They are made from amino acid monomers and have a huge range of roles inside living things. For example, all </a:t>
            </a:r>
            <a:r>
              <a:rPr lang="en-GB" sz="1000" b="1" dirty="0">
                <a:solidFill>
                  <a:srgbClr val="231F20"/>
                </a:solidFill>
                <a:effectLst/>
              </a:rPr>
              <a:t>enzymes</a:t>
            </a:r>
            <a:r>
              <a:rPr lang="en-GB" sz="1000" dirty="0">
                <a:solidFill>
                  <a:srgbClr val="231F20"/>
                </a:solidFill>
                <a:effectLst/>
              </a:rPr>
              <a:t> are made from proteins.</a:t>
            </a:r>
          </a:p>
          <a:p>
            <a:endParaRPr lang="en-GB" sz="1000" dirty="0">
              <a:solidFill>
                <a:srgbClr val="231F20"/>
              </a:solidFill>
              <a:effectLst/>
            </a:endParaRPr>
          </a:p>
          <a:p>
            <a:endParaRPr lang="en-GB" sz="1000" dirty="0">
              <a:solidFill>
                <a:srgbClr val="231F20"/>
              </a:solidFill>
            </a:endParaRPr>
          </a:p>
          <a:p>
            <a:endParaRPr lang="en-GB" sz="1000" dirty="0">
              <a:solidFill>
                <a:srgbClr val="231F20"/>
              </a:solidFill>
              <a:effectLst/>
            </a:endParaRPr>
          </a:p>
          <a:p>
            <a:endParaRPr lang="en-GB" sz="1000" dirty="0">
              <a:solidFill>
                <a:srgbClr val="231F20"/>
              </a:solidFill>
            </a:endParaRPr>
          </a:p>
          <a:p>
            <a:endParaRPr lang="en-GB" sz="1000" dirty="0">
              <a:solidFill>
                <a:srgbClr val="231F20"/>
              </a:solidFill>
              <a:effectLst/>
            </a:endParaRPr>
          </a:p>
          <a:p>
            <a:r>
              <a:rPr lang="en-GB" sz="1000" b="1" dirty="0">
                <a:solidFill>
                  <a:srgbClr val="231F20"/>
                </a:solidFill>
                <a:effectLst/>
              </a:rPr>
              <a:t>Starch and cellulose </a:t>
            </a:r>
            <a:r>
              <a:rPr lang="en-GB" sz="1000" dirty="0">
                <a:solidFill>
                  <a:srgbClr val="231F20"/>
                </a:solidFill>
                <a:effectLst/>
              </a:rPr>
              <a:t>are biological polymers which are made by plants. The monomers for both starch and cellulose are sugar molecules. Starch is used by plants as a way of storing energy as a complex </a:t>
            </a:r>
            <a:r>
              <a:rPr lang="en-GB" sz="1000" b="1" dirty="0">
                <a:solidFill>
                  <a:srgbClr val="231F20"/>
                </a:solidFill>
                <a:effectLst/>
              </a:rPr>
              <a:t>carbohydrate</a:t>
            </a:r>
            <a:r>
              <a:rPr lang="en-GB" sz="1000" dirty="0">
                <a:solidFill>
                  <a:srgbClr val="231F20"/>
                </a:solidFill>
                <a:effectLst/>
              </a:rPr>
              <a:t>. Cellulose is used to make the strong cell wall which gives plant cells (and therefore plants) strength.</a:t>
            </a:r>
          </a:p>
          <a:p>
            <a:br>
              <a:rPr lang="en-GB" sz="1000" b="1" i="0" dirty="0">
                <a:solidFill>
                  <a:srgbClr val="000000"/>
                </a:solidFill>
                <a:effectLst/>
                <a:latin typeface="ReithSans"/>
              </a:rPr>
            </a:br>
            <a:endParaRPr lang="en-GB" sz="1000" b="1" i="0" dirty="0">
              <a:solidFill>
                <a:srgbClr val="231F20"/>
              </a:solidFill>
              <a:effectLst/>
            </a:endParaRPr>
          </a:p>
          <a:p>
            <a:endParaRPr lang="en-GB" sz="1000" b="1" i="0" dirty="0">
              <a:solidFill>
                <a:srgbClr val="231F20"/>
              </a:solidFill>
              <a:effectLst/>
            </a:endParaRPr>
          </a:p>
          <a:p>
            <a:endParaRPr lang="en-GB" sz="1000" b="1" i="0" dirty="0">
              <a:solidFill>
                <a:srgbClr val="231F20"/>
              </a:solidFill>
              <a:effectLst/>
            </a:endParaRPr>
          </a:p>
          <a:p>
            <a:endParaRPr lang="en-GB" sz="1000" b="1" dirty="0">
              <a:solidFill>
                <a:srgbClr val="231F20"/>
              </a:solidFill>
            </a:endParaRPr>
          </a:p>
          <a:p>
            <a:endParaRPr lang="en-GB" sz="1000" b="1" i="0" dirty="0">
              <a:solidFill>
                <a:srgbClr val="231F20"/>
              </a:solidFill>
              <a:effectLst/>
            </a:endParaRPr>
          </a:p>
          <a:p>
            <a:endParaRPr lang="en-GB" sz="1000" b="1" i="0" dirty="0">
              <a:solidFill>
                <a:srgbClr val="231F20"/>
              </a:solidFill>
              <a:effectLst/>
            </a:endParaRPr>
          </a:p>
          <a:p>
            <a:endParaRPr lang="en-GB" sz="1000" b="1" i="0" dirty="0">
              <a:solidFill>
                <a:srgbClr val="231F20"/>
              </a:solidFill>
              <a:effectLst/>
            </a:endParaRPr>
          </a:p>
        </p:txBody>
      </p:sp>
      <p:pic>
        <p:nvPicPr>
          <p:cNvPr id="1026" name="Picture 2" descr="The DNA helix is made from two strands of DNA held together by hydrogen bonds, IGCSE &amp; GCSE Biology revision notes">
            <a:extLst>
              <a:ext uri="{FF2B5EF4-FFF2-40B4-BE49-F238E27FC236}">
                <a16:creationId xmlns:a16="http://schemas.microsoft.com/office/drawing/2014/main" id="{A3BE9D0A-A897-B600-B740-340118F710B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9368"/>
          <a:stretch/>
        </p:blipFill>
        <p:spPr bwMode="auto">
          <a:xfrm>
            <a:off x="155575" y="1013375"/>
            <a:ext cx="4220561" cy="23013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79480CEF-244F-CB87-5199-8A172CD0AA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21430" y="3880780"/>
            <a:ext cx="1502870" cy="79021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ellulose, Glycogen &amp; Starch Diagram | Quizlet">
            <a:extLst>
              <a:ext uri="{FF2B5EF4-FFF2-40B4-BE49-F238E27FC236}">
                <a16:creationId xmlns:a16="http://schemas.microsoft.com/office/drawing/2014/main" id="{7D8319CF-F75E-3127-5527-04C6F21763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49" y="5435596"/>
            <a:ext cx="3253751" cy="11246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79071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4BF7C4F-C14E-48FD-BC48-07E05DB90CAB}"/>
</file>

<file path=customXml/itemProps2.xml><?xml version="1.0" encoding="utf-8"?>
<ds:datastoreItem xmlns:ds="http://schemas.openxmlformats.org/officeDocument/2006/customXml" ds:itemID="{86DCC525-3ED7-49A3-B8E6-0B10AB277FF9}"/>
</file>

<file path=customXml/itemProps3.xml><?xml version="1.0" encoding="utf-8"?>
<ds:datastoreItem xmlns:ds="http://schemas.openxmlformats.org/officeDocument/2006/customXml" ds:itemID="{B46C3DC8-4690-4198-AEDF-D23BF12A8972}"/>
</file>

<file path=docProps/app.xml><?xml version="1.0" encoding="utf-8"?>
<Properties xmlns="http://schemas.openxmlformats.org/officeDocument/2006/extended-properties" xmlns:vt="http://schemas.openxmlformats.org/officeDocument/2006/docPropsVTypes">
  <Template>Office Theme 2013 - 2022</Template>
  <TotalTime>1751</TotalTime>
  <Words>1842</Words>
  <Application>Microsoft Office PowerPoint</Application>
  <PresentationFormat>On-screen Show (4:3)</PresentationFormat>
  <Paragraphs>237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ReithSans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Eleanor Parker</dc:creator>
  <cp:lastModifiedBy>Eleanor Parker</cp:lastModifiedBy>
  <cp:revision>1</cp:revision>
  <dcterms:created xsi:type="dcterms:W3CDTF">2023-04-13T09:26:36Z</dcterms:created>
  <dcterms:modified xsi:type="dcterms:W3CDTF">2023-04-14T14:39:24Z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2672900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ies>
</file>