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64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 Weston" userId="S::e.weston@toynbee.hants.sch.uk::5754e491-4825-466b-ade8-60d98b6ff7a1" providerId="AD" clId="Web-{1FB3A305-72A9-48EF-93A9-96CDAF1ACDF2}"/>
    <pc:docChg chg="addSld delSld modSld">
      <pc:chgData name="E Weston" userId="S::e.weston@toynbee.hants.sch.uk::5754e491-4825-466b-ade8-60d98b6ff7a1" providerId="AD" clId="Web-{1FB3A305-72A9-48EF-93A9-96CDAF1ACDF2}" dt="2022-08-17T14:05:07.330" v="9"/>
      <pc:docMkLst>
        <pc:docMk/>
      </pc:docMkLst>
      <pc:sldChg chg="modSp">
        <pc:chgData name="E Weston" userId="S::e.weston@toynbee.hants.sch.uk::5754e491-4825-466b-ade8-60d98b6ff7a1" providerId="AD" clId="Web-{1FB3A305-72A9-48EF-93A9-96CDAF1ACDF2}" dt="2022-08-17T13:42:05.982" v="6" actId="20577"/>
        <pc:sldMkLst>
          <pc:docMk/>
          <pc:sldMk cId="3540949861" sldId="256"/>
        </pc:sldMkLst>
        <pc:spChg chg="mod">
          <ac:chgData name="E Weston" userId="S::e.weston@toynbee.hants.sch.uk::5754e491-4825-466b-ade8-60d98b6ff7a1" providerId="AD" clId="Web-{1FB3A305-72A9-48EF-93A9-96CDAF1ACDF2}" dt="2022-08-17T13:42:05.982" v="6" actId="20577"/>
          <ac:spMkLst>
            <pc:docMk/>
            <pc:sldMk cId="3540949861" sldId="256"/>
            <ac:spMk id="17" creationId="{00000000-0000-0000-0000-000000000000}"/>
          </ac:spMkLst>
        </pc:spChg>
      </pc:sldChg>
      <pc:sldChg chg="modSp add del">
        <pc:chgData name="E Weston" userId="S::e.weston@toynbee.hants.sch.uk::5754e491-4825-466b-ade8-60d98b6ff7a1" providerId="AD" clId="Web-{1FB3A305-72A9-48EF-93A9-96CDAF1ACDF2}" dt="2022-08-17T14:05:07.330" v="9"/>
        <pc:sldMkLst>
          <pc:docMk/>
          <pc:sldMk cId="16881650" sldId="257"/>
        </pc:sldMkLst>
        <pc:spChg chg="mod">
          <ac:chgData name="E Weston" userId="S::e.weston@toynbee.hants.sch.uk::5754e491-4825-466b-ade8-60d98b6ff7a1" providerId="AD" clId="Web-{1FB3A305-72A9-48EF-93A9-96CDAF1ACDF2}" dt="2022-08-17T14:02:17.856" v="7" actId="20577"/>
          <ac:spMkLst>
            <pc:docMk/>
            <pc:sldMk cId="16881650" sldId="257"/>
            <ac:spMk id="31" creationId="{C7934D35-43BC-4D09-8A02-D52EBD26A25A}"/>
          </ac:spMkLst>
        </pc:spChg>
      </pc:sldChg>
    </pc:docChg>
  </pc:docChgLst>
  <pc:docChgLst>
    <pc:chgData name="Eleanor Parker" userId="bdc3a9b4-f12c-424a-a832-344dab446420" providerId="ADAL" clId="{2729020A-7DC3-477F-AB04-7DE0B088FADE}"/>
    <pc:docChg chg="modSld">
      <pc:chgData name="Eleanor Parker" userId="bdc3a9b4-f12c-424a-a832-344dab446420" providerId="ADAL" clId="{2729020A-7DC3-477F-AB04-7DE0B088FADE}" dt="2023-04-14T18:48:15.038" v="14" actId="208"/>
      <pc:docMkLst>
        <pc:docMk/>
      </pc:docMkLst>
      <pc:sldChg chg="modSp mod">
        <pc:chgData name="Eleanor Parker" userId="bdc3a9b4-f12c-424a-a832-344dab446420" providerId="ADAL" clId="{2729020A-7DC3-477F-AB04-7DE0B088FADE}" dt="2023-04-14T18:47:41.521" v="5" actId="122"/>
        <pc:sldMkLst>
          <pc:docMk/>
          <pc:sldMk cId="3540949861" sldId="256"/>
        </pc:sldMkLst>
        <pc:spChg chg="mod">
          <ac:chgData name="Eleanor Parker" userId="bdc3a9b4-f12c-424a-a832-344dab446420" providerId="ADAL" clId="{2729020A-7DC3-477F-AB04-7DE0B088FADE}" dt="2023-04-14T18:47:41.521" v="5" actId="122"/>
          <ac:spMkLst>
            <pc:docMk/>
            <pc:sldMk cId="3540949861" sldId="256"/>
            <ac:spMk id="5" creationId="{00000000-0000-0000-0000-000000000000}"/>
          </ac:spMkLst>
        </pc:spChg>
        <pc:cxnChg chg="mod">
          <ac:chgData name="Eleanor Parker" userId="bdc3a9b4-f12c-424a-a832-344dab446420" providerId="ADAL" clId="{2729020A-7DC3-477F-AB04-7DE0B088FADE}" dt="2023-04-14T18:47:35.389" v="2" actId="208"/>
          <ac:cxnSpMkLst>
            <pc:docMk/>
            <pc:sldMk cId="3540949861" sldId="256"/>
            <ac:cxnSpMk id="23" creationId="{C1C4D69F-46B2-4FB5-9D23-437A63B4AD13}"/>
          </ac:cxnSpMkLst>
        </pc:cxnChg>
        <pc:cxnChg chg="mod">
          <ac:chgData name="Eleanor Parker" userId="bdc3a9b4-f12c-424a-a832-344dab446420" providerId="ADAL" clId="{2729020A-7DC3-477F-AB04-7DE0B088FADE}" dt="2023-04-14T18:47:38.169" v="3" actId="208"/>
          <ac:cxnSpMkLst>
            <pc:docMk/>
            <pc:sldMk cId="3540949861" sldId="256"/>
            <ac:cxnSpMk id="34" creationId="{FDA85B4D-2A86-4E03-B200-51DB2A9BACD5}"/>
          </ac:cxnSpMkLst>
        </pc:cxnChg>
        <pc:cxnChg chg="mod">
          <ac:chgData name="Eleanor Parker" userId="bdc3a9b4-f12c-424a-a832-344dab446420" providerId="ADAL" clId="{2729020A-7DC3-477F-AB04-7DE0B088FADE}" dt="2023-04-14T18:47:29.654" v="0" actId="208"/>
          <ac:cxnSpMkLst>
            <pc:docMk/>
            <pc:sldMk cId="3540949861" sldId="256"/>
            <ac:cxnSpMk id="40" creationId="{00000000-0000-0000-0000-000000000000}"/>
          </ac:cxnSpMkLst>
        </pc:cxnChg>
        <pc:cxnChg chg="mod">
          <ac:chgData name="Eleanor Parker" userId="bdc3a9b4-f12c-424a-a832-344dab446420" providerId="ADAL" clId="{2729020A-7DC3-477F-AB04-7DE0B088FADE}" dt="2023-04-14T18:47:32.733" v="1" actId="208"/>
          <ac:cxnSpMkLst>
            <pc:docMk/>
            <pc:sldMk cId="3540949861" sldId="256"/>
            <ac:cxnSpMk id="41" creationId="{00000000-0000-0000-0000-000000000000}"/>
          </ac:cxnSpMkLst>
        </pc:cxnChg>
        <pc:cxnChg chg="mod">
          <ac:chgData name="Eleanor Parker" userId="bdc3a9b4-f12c-424a-a832-344dab446420" providerId="ADAL" clId="{2729020A-7DC3-477F-AB04-7DE0B088FADE}" dt="2023-04-14T18:47:29.654" v="0" actId="208"/>
          <ac:cxnSpMkLst>
            <pc:docMk/>
            <pc:sldMk cId="3540949861" sldId="256"/>
            <ac:cxnSpMk id="45" creationId="{00000000-0000-0000-0000-000000000000}"/>
          </ac:cxnSpMkLst>
        </pc:cxnChg>
      </pc:sldChg>
      <pc:sldChg chg="modSp mod">
        <pc:chgData name="Eleanor Parker" userId="bdc3a9b4-f12c-424a-a832-344dab446420" providerId="ADAL" clId="{2729020A-7DC3-477F-AB04-7DE0B088FADE}" dt="2023-04-14T18:48:15.038" v="14" actId="208"/>
        <pc:sldMkLst>
          <pc:docMk/>
          <pc:sldMk cId="16881650" sldId="257"/>
        </pc:sldMkLst>
        <pc:spChg chg="mod">
          <ac:chgData name="Eleanor Parker" userId="bdc3a9b4-f12c-424a-a832-344dab446420" providerId="ADAL" clId="{2729020A-7DC3-477F-AB04-7DE0B088FADE}" dt="2023-04-14T18:47:47.742" v="7" actId="208"/>
          <ac:spMkLst>
            <pc:docMk/>
            <pc:sldMk cId="16881650" sldId="257"/>
            <ac:spMk id="5" creationId="{00000000-0000-0000-0000-000000000000}"/>
          </ac:spMkLst>
        </pc:spChg>
        <pc:spChg chg="mod">
          <ac:chgData name="Eleanor Parker" userId="bdc3a9b4-f12c-424a-a832-344dab446420" providerId="ADAL" clId="{2729020A-7DC3-477F-AB04-7DE0B088FADE}" dt="2023-04-14T18:48:12.232" v="13" actId="14100"/>
          <ac:spMkLst>
            <pc:docMk/>
            <pc:sldMk cId="16881650" sldId="257"/>
            <ac:spMk id="22" creationId="{F44FE8A7-63C4-4E25-9612-273E74FCDBAE}"/>
          </ac:spMkLst>
        </pc:spChg>
        <pc:spChg chg="mod">
          <ac:chgData name="Eleanor Parker" userId="bdc3a9b4-f12c-424a-a832-344dab446420" providerId="ADAL" clId="{2729020A-7DC3-477F-AB04-7DE0B088FADE}" dt="2023-04-14T18:47:58.519" v="9" actId="14100"/>
          <ac:spMkLst>
            <pc:docMk/>
            <pc:sldMk cId="16881650" sldId="257"/>
            <ac:spMk id="29" creationId="{A6806565-61F6-4EA3-8B02-74A0BC7F87E4}"/>
          </ac:spMkLst>
        </pc:spChg>
        <pc:cxnChg chg="mod">
          <ac:chgData name="Eleanor Parker" userId="bdc3a9b4-f12c-424a-a832-344dab446420" providerId="ADAL" clId="{2729020A-7DC3-477F-AB04-7DE0B088FADE}" dt="2023-04-14T18:48:08.310" v="12" actId="208"/>
          <ac:cxnSpMkLst>
            <pc:docMk/>
            <pc:sldMk cId="16881650" sldId="257"/>
            <ac:cxnSpMk id="16" creationId="{ECD2E86D-5754-409C-92AD-E065F6409D88}"/>
          </ac:cxnSpMkLst>
        </pc:cxnChg>
        <pc:cxnChg chg="mod">
          <ac:chgData name="Eleanor Parker" userId="bdc3a9b4-f12c-424a-a832-344dab446420" providerId="ADAL" clId="{2729020A-7DC3-477F-AB04-7DE0B088FADE}" dt="2023-04-14T18:48:15.038" v="14" actId="208"/>
          <ac:cxnSpMkLst>
            <pc:docMk/>
            <pc:sldMk cId="16881650" sldId="257"/>
            <ac:cxnSpMk id="21" creationId="{56059063-2479-4B64-AC47-DB853329CC2D}"/>
          </ac:cxnSpMkLst>
        </pc:cxnChg>
        <pc:cxnChg chg="mod">
          <ac:chgData name="Eleanor Parker" userId="bdc3a9b4-f12c-424a-a832-344dab446420" providerId="ADAL" clId="{2729020A-7DC3-477F-AB04-7DE0B088FADE}" dt="2023-04-14T18:48:00.648" v="10" actId="208"/>
          <ac:cxnSpMkLst>
            <pc:docMk/>
            <pc:sldMk cId="16881650" sldId="257"/>
            <ac:cxnSpMk id="27" creationId="{8346AF65-1B3E-4AAA-9252-766749DB3290}"/>
          </ac:cxnSpMkLst>
        </pc:cxnChg>
        <pc:cxnChg chg="mod">
          <ac:chgData name="Eleanor Parker" userId="bdc3a9b4-f12c-424a-a832-344dab446420" providerId="ADAL" clId="{2729020A-7DC3-477F-AB04-7DE0B088FADE}" dt="2023-04-14T18:47:50.018" v="8" actId="208"/>
          <ac:cxnSpMkLst>
            <pc:docMk/>
            <pc:sldMk cId="16881650" sldId="257"/>
            <ac:cxnSpMk id="40" creationId="{00000000-0000-0000-0000-000000000000}"/>
          </ac:cxnSpMkLst>
        </pc:cxnChg>
        <pc:cxnChg chg="mod">
          <ac:chgData name="Eleanor Parker" userId="bdc3a9b4-f12c-424a-a832-344dab446420" providerId="ADAL" clId="{2729020A-7DC3-477F-AB04-7DE0B088FADE}" dt="2023-04-14T18:48:03.140" v="11" actId="208"/>
          <ac:cxnSpMkLst>
            <pc:docMk/>
            <pc:sldMk cId="16881650" sldId="257"/>
            <ac:cxnSpMk id="41" creationId="{00000000-0000-0000-0000-00000000000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14/04/2023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14/04/2023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14/04/2023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14/04/2023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descr="A picture containing food, room&#10;&#10;Description automatically generated">
            <a:extLst>
              <a:ext uri="{FF2B5EF4-FFF2-40B4-BE49-F238E27FC236}">
                <a16:creationId xmlns:a16="http://schemas.microsoft.com/office/drawing/2014/main" id="{CCE11702-A29B-4369-BEEB-F4980F5D6F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57988" y="5311883"/>
            <a:ext cx="1539471" cy="517166"/>
          </a:xfrm>
          <a:prstGeom prst="rect">
            <a:avLst/>
          </a:prstGeom>
        </p:spPr>
      </p:pic>
      <p:sp>
        <p:nvSpPr>
          <p:cNvPr id="5" name="TextBox 4"/>
          <p:cNvSpPr txBox="1"/>
          <p:nvPr/>
        </p:nvSpPr>
        <p:spPr>
          <a:xfrm>
            <a:off x="1" y="0"/>
            <a:ext cx="4139948" cy="338554"/>
          </a:xfrm>
          <a:prstGeom prst="rect">
            <a:avLst/>
          </a:prstGeom>
          <a:noFill/>
          <a:ln>
            <a:solidFill>
              <a:srgbClr val="FFC000"/>
            </a:solidFill>
          </a:ln>
        </p:spPr>
        <p:txBody>
          <a:bodyPr wrap="square" rtlCol="0">
            <a:spAutoFit/>
          </a:bodyPr>
          <a:lstStyle/>
          <a:p>
            <a:pPr algn="ctr"/>
            <a:r>
              <a:rPr lang="en-GB" sz="1600" b="1" dirty="0"/>
              <a:t>The rate and extent of chemical change</a:t>
            </a:r>
          </a:p>
        </p:txBody>
      </p:sp>
      <p:sp>
        <p:nvSpPr>
          <p:cNvPr id="7" name="TextBox 6"/>
          <p:cNvSpPr txBox="1"/>
          <p:nvPr/>
        </p:nvSpPr>
        <p:spPr>
          <a:xfrm>
            <a:off x="-1" y="368660"/>
            <a:ext cx="4139945" cy="307777"/>
          </a:xfrm>
          <a:prstGeom prst="rect">
            <a:avLst/>
          </a:prstGeom>
          <a:noFill/>
        </p:spPr>
        <p:txBody>
          <a:bodyPr wrap="square" rtlCol="0">
            <a:spAutoFit/>
          </a:bodyPr>
          <a:lstStyle/>
          <a:p>
            <a:r>
              <a:rPr lang="en-GB" sz="1400" b="1" dirty="0"/>
              <a:t>Calculating rates of reaction</a:t>
            </a:r>
          </a:p>
        </p:txBody>
      </p:sp>
      <p:sp>
        <p:nvSpPr>
          <p:cNvPr id="8" name="TextBox 7"/>
          <p:cNvSpPr txBox="1"/>
          <p:nvPr/>
        </p:nvSpPr>
        <p:spPr>
          <a:xfrm>
            <a:off x="4128112" y="14787"/>
            <a:ext cx="5015888" cy="307777"/>
          </a:xfrm>
          <a:prstGeom prst="rect">
            <a:avLst/>
          </a:prstGeom>
          <a:noFill/>
        </p:spPr>
        <p:txBody>
          <a:bodyPr wrap="square" rtlCol="0">
            <a:spAutoFit/>
          </a:bodyPr>
          <a:lstStyle/>
          <a:p>
            <a:r>
              <a:rPr lang="en-GB" sz="1400" b="1" dirty="0"/>
              <a:t>Calculating the rate of reaction from a graph</a:t>
            </a:r>
          </a:p>
        </p:txBody>
      </p:sp>
      <p:sp>
        <p:nvSpPr>
          <p:cNvPr id="9" name="TextBox 8"/>
          <p:cNvSpPr txBox="1"/>
          <p:nvPr/>
        </p:nvSpPr>
        <p:spPr>
          <a:xfrm>
            <a:off x="-19233" y="3955612"/>
            <a:ext cx="4032449" cy="307777"/>
          </a:xfrm>
          <a:prstGeom prst="rect">
            <a:avLst/>
          </a:prstGeom>
          <a:noFill/>
        </p:spPr>
        <p:txBody>
          <a:bodyPr wrap="square" rtlCol="0">
            <a:spAutoFit/>
          </a:bodyPr>
          <a:lstStyle/>
          <a:p>
            <a:r>
              <a:rPr lang="en-GB" sz="1400" b="1" dirty="0"/>
              <a:t>Collision theory and activation energy</a:t>
            </a:r>
          </a:p>
        </p:txBody>
      </p:sp>
      <p:sp>
        <p:nvSpPr>
          <p:cNvPr id="10" name="TextBox 9"/>
          <p:cNvSpPr txBox="1"/>
          <p:nvPr/>
        </p:nvSpPr>
        <p:spPr>
          <a:xfrm>
            <a:off x="4161390" y="2739550"/>
            <a:ext cx="2304256" cy="307777"/>
          </a:xfrm>
          <a:prstGeom prst="rect">
            <a:avLst/>
          </a:prstGeom>
          <a:noFill/>
        </p:spPr>
        <p:txBody>
          <a:bodyPr wrap="square" rtlCol="0">
            <a:spAutoFit/>
          </a:bodyPr>
          <a:lstStyle/>
          <a:p>
            <a:r>
              <a:rPr lang="en-GB" sz="1400" b="1" dirty="0"/>
              <a:t>Catalysts</a:t>
            </a:r>
          </a:p>
        </p:txBody>
      </p:sp>
      <p:sp>
        <p:nvSpPr>
          <p:cNvPr id="17" name="TextBox 16"/>
          <p:cNvSpPr txBox="1"/>
          <p:nvPr/>
        </p:nvSpPr>
        <p:spPr>
          <a:xfrm>
            <a:off x="0" y="746322"/>
            <a:ext cx="4032448" cy="3162404"/>
          </a:xfrm>
          <a:prstGeom prst="rect">
            <a:avLst/>
          </a:prstGeom>
          <a:noFill/>
        </p:spPr>
        <p:txBody>
          <a:bodyPr wrap="square" lIns="91440" tIns="45720" rIns="91440" bIns="45720" rtlCol="0" anchor="t">
            <a:spAutoFit/>
          </a:bodyPr>
          <a:lstStyle/>
          <a:p>
            <a:pPr marL="171450" lvl="0" indent="-171450">
              <a:buFont typeface="Arial" panose="020B0604020202020204" pitchFamily="34" charset="0"/>
              <a:buChar char="•"/>
            </a:pPr>
            <a:r>
              <a:rPr lang="en-GB" sz="900" dirty="0"/>
              <a:t>Chemicals used in a reaction are called reactants</a:t>
            </a:r>
          </a:p>
          <a:p>
            <a:pPr lvl="0"/>
            <a:endParaRPr lang="en-GB" sz="900" dirty="0"/>
          </a:p>
          <a:p>
            <a:pPr marL="171450" lvl="0" indent="-171450">
              <a:buFont typeface="Arial" panose="020B0604020202020204" pitchFamily="34" charset="0"/>
              <a:buChar char="•"/>
            </a:pPr>
            <a:r>
              <a:rPr lang="en-GB" sz="900" dirty="0"/>
              <a:t>Chemicals formed in a reaction are called products</a:t>
            </a:r>
          </a:p>
          <a:p>
            <a:pPr lvl="0"/>
            <a:endParaRPr lang="en-GB" sz="900" dirty="0"/>
          </a:p>
          <a:p>
            <a:pPr marL="171450" lvl="0" indent="-171450">
              <a:buFont typeface="Arial" panose="020B0604020202020204" pitchFamily="34" charset="0"/>
              <a:buChar char="•"/>
            </a:pPr>
            <a:r>
              <a:rPr lang="en-GB" sz="900" dirty="0"/>
              <a:t>The quantity of reactant or product can be measured by mass in grams, volume in cm</a:t>
            </a:r>
            <a:r>
              <a:rPr lang="en-GB" sz="900" baseline="30000" dirty="0"/>
              <a:t>3</a:t>
            </a:r>
            <a:r>
              <a:rPr lang="en-GB" sz="900" dirty="0"/>
              <a:t> or moles (mol) HT only</a:t>
            </a:r>
          </a:p>
          <a:p>
            <a:pPr lvl="0"/>
            <a:endParaRPr lang="en-GB" sz="900" dirty="0"/>
          </a:p>
          <a:p>
            <a:pPr marL="171450" lvl="0" indent="-171450">
              <a:buFont typeface="Arial" panose="020B0604020202020204" pitchFamily="34" charset="0"/>
              <a:buChar char="•"/>
            </a:pPr>
            <a:r>
              <a:rPr lang="en-GB" sz="900" dirty="0"/>
              <a:t>How fast a chemical reaction proceeds is referred as a reactions rate</a:t>
            </a:r>
          </a:p>
          <a:p>
            <a:pPr lvl="0"/>
            <a:endParaRPr lang="en-GB" sz="900" dirty="0"/>
          </a:p>
          <a:p>
            <a:pPr marL="171450" lvl="0" indent="-171450">
              <a:buFont typeface="Arial" panose="020B0604020202020204" pitchFamily="34" charset="0"/>
              <a:buChar char="•"/>
            </a:pPr>
            <a:r>
              <a:rPr lang="en-GB" sz="900" dirty="0"/>
              <a:t>The equations for calculating rate are –</a:t>
            </a:r>
          </a:p>
          <a:p>
            <a:pPr lvl="0"/>
            <a:endParaRPr lang="en-GB" sz="900" dirty="0"/>
          </a:p>
          <a:p>
            <a:pPr algn="ctr"/>
            <a:r>
              <a:rPr lang="en-GB" sz="900" i="1" dirty="0"/>
              <a:t>mean rate of reaction = quantity of reactant used ÷ time taken</a:t>
            </a:r>
          </a:p>
          <a:p>
            <a:pPr algn="ctr"/>
            <a:endParaRPr lang="en-GB" sz="900" i="1" dirty="0"/>
          </a:p>
          <a:p>
            <a:pPr algn="ctr"/>
            <a:r>
              <a:rPr lang="en-GB" sz="900" i="1" dirty="0"/>
              <a:t>mean rate of reaction = quantity product formed ÷ time taken</a:t>
            </a:r>
          </a:p>
          <a:p>
            <a:pPr algn="ctr"/>
            <a:endParaRPr lang="en-GB" sz="900" i="1" dirty="0"/>
          </a:p>
          <a:p>
            <a:pPr marL="171450" lvl="0" indent="-171450">
              <a:buFont typeface="Arial" panose="020B0604020202020204" pitchFamily="34" charset="0"/>
              <a:buChar char="•"/>
            </a:pPr>
            <a:r>
              <a:rPr lang="en-GB" sz="900" dirty="0"/>
              <a:t>The units for mean rate of reaction can be g/s or cm</a:t>
            </a:r>
            <a:r>
              <a:rPr lang="en-GB" sz="900" baseline="30000" dirty="0"/>
              <a:t>3</a:t>
            </a:r>
            <a:r>
              <a:rPr lang="en-GB" sz="900" dirty="0"/>
              <a:t>/s</a:t>
            </a:r>
          </a:p>
          <a:p>
            <a:pPr marL="171450" lvl="0" indent="-171450">
              <a:buFont typeface="Arial" panose="020B0604020202020204" pitchFamily="34" charset="0"/>
              <a:buChar char="•"/>
            </a:pPr>
            <a:endParaRPr lang="en-GB" sz="900" dirty="0"/>
          </a:p>
          <a:p>
            <a:pPr marL="171450" lvl="0" indent="-171450">
              <a:buFont typeface="Arial" panose="020B0604020202020204" pitchFamily="34" charset="0"/>
              <a:buChar char="•"/>
            </a:pPr>
            <a:r>
              <a:rPr lang="en-GB" sz="900" dirty="0"/>
              <a:t>To calculate the mean rate of reaction in an experiment where a colour change is timed the following equation is used –</a:t>
            </a:r>
          </a:p>
          <a:p>
            <a:r>
              <a:rPr lang="en-GB" sz="900" dirty="0"/>
              <a:t>	</a:t>
            </a:r>
          </a:p>
          <a:p>
            <a:pPr algn="ctr"/>
            <a:r>
              <a:rPr lang="en-GB" sz="900" i="1" dirty="0"/>
              <a:t>mean rate of reaction = 1 ÷ time taken</a:t>
            </a:r>
          </a:p>
          <a:p>
            <a:endParaRPr lang="en-GB" sz="1050" dirty="0"/>
          </a:p>
        </p:txBody>
      </p:sp>
      <p:sp>
        <p:nvSpPr>
          <p:cNvPr id="19" name="Rectangle 18"/>
          <p:cNvSpPr/>
          <p:nvPr/>
        </p:nvSpPr>
        <p:spPr>
          <a:xfrm>
            <a:off x="4128112" y="352670"/>
            <a:ext cx="2244088" cy="1615827"/>
          </a:xfrm>
          <a:prstGeom prst="rect">
            <a:avLst/>
          </a:prstGeom>
        </p:spPr>
        <p:txBody>
          <a:bodyPr wrap="square">
            <a:spAutoFit/>
          </a:bodyPr>
          <a:lstStyle/>
          <a:p>
            <a:pPr marL="171450" indent="-171450">
              <a:buFont typeface="Arial" panose="020B0604020202020204" pitchFamily="34" charset="0"/>
              <a:buChar char="•"/>
            </a:pPr>
            <a:r>
              <a:rPr lang="en-GB" sz="900" dirty="0"/>
              <a:t>Draw a tangent – this is a straight line that touches a curved surface but does not cross the curve at any point</a:t>
            </a:r>
          </a:p>
          <a:p>
            <a:pPr marL="171450" indent="-171450">
              <a:buFont typeface="Arial" panose="020B0604020202020204" pitchFamily="34" charset="0"/>
              <a:buChar char="•"/>
            </a:pPr>
            <a:endParaRPr lang="en-GB" sz="900" dirty="0"/>
          </a:p>
          <a:p>
            <a:pPr marL="171450" indent="-171450">
              <a:buFont typeface="Arial" panose="020B0604020202020204" pitchFamily="34" charset="0"/>
              <a:buChar char="•"/>
            </a:pPr>
            <a:r>
              <a:rPr lang="en-GB" sz="900" dirty="0"/>
              <a:t>Complete a triangle using your tangent</a:t>
            </a:r>
          </a:p>
          <a:p>
            <a:pPr marL="171450" indent="-171450">
              <a:buFont typeface="Arial" panose="020B0604020202020204" pitchFamily="34" charset="0"/>
              <a:buChar char="•"/>
            </a:pPr>
            <a:endParaRPr lang="en-GB" sz="900" dirty="0"/>
          </a:p>
          <a:p>
            <a:pPr marL="171450" indent="-171450">
              <a:buFont typeface="Arial" panose="020B0604020202020204" pitchFamily="34" charset="0"/>
              <a:buChar char="•"/>
            </a:pPr>
            <a:r>
              <a:rPr lang="en-GB" sz="900" dirty="0"/>
              <a:t>Use you scale to calculate the width and height of your graph (x &amp; y)</a:t>
            </a:r>
          </a:p>
          <a:p>
            <a:pPr marL="171450" indent="-171450">
              <a:buFont typeface="Arial" panose="020B0604020202020204" pitchFamily="34" charset="0"/>
              <a:buChar char="•"/>
            </a:pPr>
            <a:endParaRPr lang="en-GB" sz="900" dirty="0"/>
          </a:p>
          <a:p>
            <a:pPr marL="171450" indent="-171450">
              <a:buFont typeface="Arial" panose="020B0604020202020204" pitchFamily="34" charset="0"/>
              <a:buChar char="•"/>
            </a:pPr>
            <a:r>
              <a:rPr lang="en-GB" sz="900" dirty="0"/>
              <a:t>Calculate the rate of reaction by diving the height by the width of the triangle.</a:t>
            </a:r>
          </a:p>
        </p:txBody>
      </p:sp>
      <p:sp>
        <p:nvSpPr>
          <p:cNvPr id="25" name="Rectangle 24"/>
          <p:cNvSpPr/>
          <p:nvPr/>
        </p:nvSpPr>
        <p:spPr>
          <a:xfrm>
            <a:off x="-35185" y="4207941"/>
            <a:ext cx="6611191" cy="2569934"/>
          </a:xfrm>
          <a:prstGeom prst="rect">
            <a:avLst/>
          </a:prstGeom>
        </p:spPr>
        <p:txBody>
          <a:bodyPr wrap="square">
            <a:spAutoFit/>
          </a:bodyPr>
          <a:lstStyle/>
          <a:p>
            <a:pPr marL="285750" lvl="0" indent="-285750">
              <a:buFont typeface="Arial" panose="020B0604020202020204" pitchFamily="34" charset="0"/>
              <a:buChar char="•"/>
            </a:pPr>
            <a:r>
              <a:rPr lang="en-GB" sz="900" dirty="0"/>
              <a:t>Chemical reactions occur when particles of the reactants collide with sufficient energy</a:t>
            </a:r>
          </a:p>
          <a:p>
            <a:pPr lvl="0"/>
            <a:endParaRPr lang="en-GB" sz="200" dirty="0"/>
          </a:p>
          <a:p>
            <a:pPr marL="285750" lvl="0" indent="-285750">
              <a:buFont typeface="Arial" panose="020B0604020202020204" pitchFamily="34" charset="0"/>
              <a:buChar char="•"/>
            </a:pPr>
            <a:r>
              <a:rPr lang="en-GB" sz="900" dirty="0"/>
              <a:t>The energy needed for a chemical reaction to occur is called the activation energy</a:t>
            </a:r>
          </a:p>
          <a:p>
            <a:pPr lvl="0"/>
            <a:endParaRPr lang="en-GB" sz="200" dirty="0"/>
          </a:p>
          <a:p>
            <a:pPr marL="285750" lvl="0" indent="-285750">
              <a:buFont typeface="Arial" panose="020B0604020202020204" pitchFamily="34" charset="0"/>
              <a:buChar char="•"/>
            </a:pPr>
            <a:r>
              <a:rPr lang="en-GB" sz="900" dirty="0"/>
              <a:t>Increasing the concentration of a reactant increases the number of particles present.  If more particles are present, then there will be more collisions.  If there are more collisions, then the rate of reaction will be greater.</a:t>
            </a:r>
          </a:p>
          <a:p>
            <a:pPr lvl="0"/>
            <a:endParaRPr lang="en-GB" sz="200" dirty="0"/>
          </a:p>
          <a:p>
            <a:pPr marL="285750" lvl="0" indent="-285750">
              <a:buFont typeface="Arial" panose="020B0604020202020204" pitchFamily="34" charset="0"/>
              <a:buChar char="•"/>
            </a:pPr>
            <a:r>
              <a:rPr lang="en-GB" sz="900" dirty="0"/>
              <a:t>Increasing the pressure of gases can be achieved in different ways.  Firstly, increasing amount of a gas in a container, secondly, decreasing the size of the container and thirdly, by heating up the particles.  All of these methods will increase the pressure by increasing the number of collisions with the container.  The particles them selves will also collide more often.  This will lead to a greater rate of reaction.</a:t>
            </a:r>
          </a:p>
          <a:p>
            <a:pPr lvl="0"/>
            <a:endParaRPr lang="en-GB" sz="900" dirty="0"/>
          </a:p>
          <a:p>
            <a:pPr lvl="0"/>
            <a:endParaRPr lang="en-GB" sz="900" dirty="0"/>
          </a:p>
          <a:p>
            <a:pPr lvl="0"/>
            <a:endParaRPr lang="en-GB" sz="900" dirty="0"/>
          </a:p>
          <a:p>
            <a:pPr lvl="0"/>
            <a:endParaRPr lang="en-GB" sz="900" dirty="0"/>
          </a:p>
          <a:p>
            <a:pPr lvl="0"/>
            <a:endParaRPr lang="en-GB" sz="900" dirty="0"/>
          </a:p>
          <a:p>
            <a:pPr lvl="0"/>
            <a:endParaRPr lang="en-GB" sz="900" dirty="0"/>
          </a:p>
          <a:p>
            <a:pPr lvl="0"/>
            <a:endParaRPr lang="en-GB" sz="200" dirty="0"/>
          </a:p>
          <a:p>
            <a:pPr marL="285750" lvl="0" indent="-285750">
              <a:buFont typeface="Arial" panose="020B0604020202020204" pitchFamily="34" charset="0"/>
              <a:buChar char="•"/>
            </a:pPr>
            <a:endParaRPr lang="en-GB" sz="900" dirty="0"/>
          </a:p>
          <a:p>
            <a:pPr marL="285750" lvl="0" indent="-285750">
              <a:buFont typeface="Arial" panose="020B0604020202020204" pitchFamily="34" charset="0"/>
              <a:buChar char="•"/>
            </a:pPr>
            <a:r>
              <a:rPr lang="en-GB" sz="900" dirty="0"/>
              <a:t>Increasing the temperature increases the particles energy.  If particles have more energy they move faster.  If particles are moving faster, they are more likely to collide and will also collide more energetically.  This increases the rate of reaction.</a:t>
            </a:r>
          </a:p>
        </p:txBody>
      </p:sp>
      <p:sp>
        <p:nvSpPr>
          <p:cNvPr id="30" name="Rectangle 29"/>
          <p:cNvSpPr/>
          <p:nvPr/>
        </p:nvSpPr>
        <p:spPr>
          <a:xfrm>
            <a:off x="4128112" y="2980426"/>
            <a:ext cx="4984825" cy="1107996"/>
          </a:xfrm>
          <a:prstGeom prst="rect">
            <a:avLst/>
          </a:prstGeom>
        </p:spPr>
        <p:txBody>
          <a:bodyPr wrap="square">
            <a:spAutoFit/>
          </a:bodyPr>
          <a:lstStyle/>
          <a:p>
            <a:pPr marL="171450" lvl="0" indent="-171450">
              <a:buFont typeface="Arial" panose="020B0604020202020204" pitchFamily="34" charset="0"/>
              <a:buChar char="•"/>
            </a:pPr>
            <a:r>
              <a:rPr lang="en-GB" sz="900" dirty="0"/>
              <a:t>Catalysts can be added to a reaction to change the rate of reaction</a:t>
            </a:r>
          </a:p>
          <a:p>
            <a:pPr marL="171450" lvl="0" indent="-171450">
              <a:buFont typeface="Arial" panose="020B0604020202020204" pitchFamily="34" charset="0"/>
              <a:buChar char="•"/>
            </a:pPr>
            <a:r>
              <a:rPr lang="en-GB" sz="900" dirty="0"/>
              <a:t>Catalysts are not used up by the reaction and do not change the products of the reaction</a:t>
            </a:r>
          </a:p>
          <a:p>
            <a:pPr marL="171450" lvl="0" indent="-171450">
              <a:buFont typeface="Arial" panose="020B0604020202020204" pitchFamily="34" charset="0"/>
              <a:buChar char="•"/>
            </a:pPr>
            <a:r>
              <a:rPr lang="en-GB" sz="900" dirty="0"/>
              <a:t>Different reactions need different catalysts</a:t>
            </a:r>
          </a:p>
          <a:p>
            <a:pPr marL="171450" lvl="0" indent="-171450">
              <a:buFont typeface="Arial" panose="020B0604020202020204" pitchFamily="34" charset="0"/>
              <a:buChar char="•"/>
            </a:pPr>
            <a:r>
              <a:rPr lang="en-GB" sz="900" dirty="0"/>
              <a:t>Enzymes act as catalyst in biological systems</a:t>
            </a:r>
          </a:p>
          <a:p>
            <a:pPr marL="171450" lvl="0" indent="-171450">
              <a:buFont typeface="Arial" panose="020B0604020202020204" pitchFamily="34" charset="0"/>
              <a:buChar char="•"/>
            </a:pPr>
            <a:r>
              <a:rPr lang="en-GB" sz="900" dirty="0"/>
              <a:t>Catalysts increase the rate of reaction by providing an alternative pathway that requires a lower amount of activation energy</a:t>
            </a:r>
          </a:p>
          <a:p>
            <a:endParaRPr lang="en-GB" sz="1200" dirty="0"/>
          </a:p>
        </p:txBody>
      </p:sp>
      <p:cxnSp>
        <p:nvCxnSpPr>
          <p:cNvPr id="40" name="Straight Connector 39"/>
          <p:cNvCxnSpPr>
            <a:cxnSpLocks/>
          </p:cNvCxnSpPr>
          <p:nvPr/>
        </p:nvCxnSpPr>
        <p:spPr>
          <a:xfrm>
            <a:off x="4139944" y="0"/>
            <a:ext cx="19233" cy="3908726"/>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19233" y="3914890"/>
            <a:ext cx="6732242" cy="3293"/>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4139944" y="2748065"/>
            <a:ext cx="5004046" cy="2"/>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D955DEB-688F-4BBA-ADDA-362AF962FDCA}"/>
              </a:ext>
            </a:extLst>
          </p:cNvPr>
          <p:cNvPicPr>
            <a:picLocks noChangeAspect="1"/>
          </p:cNvPicPr>
          <p:nvPr/>
        </p:nvPicPr>
        <p:blipFill>
          <a:blip r:embed="rId3"/>
          <a:stretch>
            <a:fillRect/>
          </a:stretch>
        </p:blipFill>
        <p:spPr>
          <a:xfrm>
            <a:off x="6299055" y="369380"/>
            <a:ext cx="2672888" cy="2363064"/>
          </a:xfrm>
          <a:prstGeom prst="rect">
            <a:avLst/>
          </a:prstGeom>
        </p:spPr>
      </p:pic>
      <p:sp>
        <p:nvSpPr>
          <p:cNvPr id="3" name="TextBox 2">
            <a:extLst>
              <a:ext uri="{FF2B5EF4-FFF2-40B4-BE49-F238E27FC236}">
                <a16:creationId xmlns:a16="http://schemas.microsoft.com/office/drawing/2014/main" id="{C564D6E6-62FD-4B84-A9E2-1D636FCD17BE}"/>
              </a:ext>
            </a:extLst>
          </p:cNvPr>
          <p:cNvSpPr txBox="1"/>
          <p:nvPr/>
        </p:nvSpPr>
        <p:spPr>
          <a:xfrm>
            <a:off x="7762309" y="1939248"/>
            <a:ext cx="504056" cy="261610"/>
          </a:xfrm>
          <a:prstGeom prst="rect">
            <a:avLst/>
          </a:prstGeom>
          <a:noFill/>
        </p:spPr>
        <p:txBody>
          <a:bodyPr wrap="square" rtlCol="0">
            <a:spAutoFit/>
          </a:bodyPr>
          <a:lstStyle/>
          <a:p>
            <a:r>
              <a:rPr lang="en-GB" sz="1100" dirty="0"/>
              <a:t>X=5</a:t>
            </a:r>
          </a:p>
        </p:txBody>
      </p:sp>
      <p:sp>
        <p:nvSpPr>
          <p:cNvPr id="16" name="TextBox 15">
            <a:extLst>
              <a:ext uri="{FF2B5EF4-FFF2-40B4-BE49-F238E27FC236}">
                <a16:creationId xmlns:a16="http://schemas.microsoft.com/office/drawing/2014/main" id="{C38C97CA-4D08-4ABB-9836-83FBD9B4BAEE}"/>
              </a:ext>
            </a:extLst>
          </p:cNvPr>
          <p:cNvSpPr txBox="1"/>
          <p:nvPr/>
        </p:nvSpPr>
        <p:spPr>
          <a:xfrm>
            <a:off x="8279904" y="1677638"/>
            <a:ext cx="540567" cy="261610"/>
          </a:xfrm>
          <a:prstGeom prst="rect">
            <a:avLst/>
          </a:prstGeom>
          <a:noFill/>
        </p:spPr>
        <p:txBody>
          <a:bodyPr wrap="square" rtlCol="0">
            <a:spAutoFit/>
          </a:bodyPr>
          <a:lstStyle/>
          <a:p>
            <a:r>
              <a:rPr lang="en-GB" sz="1100" dirty="0"/>
              <a:t>y=120</a:t>
            </a:r>
          </a:p>
        </p:txBody>
      </p:sp>
      <p:sp>
        <p:nvSpPr>
          <p:cNvPr id="18" name="TextBox 17">
            <a:extLst>
              <a:ext uri="{FF2B5EF4-FFF2-40B4-BE49-F238E27FC236}">
                <a16:creationId xmlns:a16="http://schemas.microsoft.com/office/drawing/2014/main" id="{57A56070-AD65-43A4-8905-B8930C4430C8}"/>
              </a:ext>
            </a:extLst>
          </p:cNvPr>
          <p:cNvSpPr txBox="1"/>
          <p:nvPr/>
        </p:nvSpPr>
        <p:spPr>
          <a:xfrm>
            <a:off x="6932459" y="689867"/>
            <a:ext cx="1671989" cy="430887"/>
          </a:xfrm>
          <a:prstGeom prst="rect">
            <a:avLst/>
          </a:prstGeom>
          <a:noFill/>
        </p:spPr>
        <p:txBody>
          <a:bodyPr wrap="square" rtlCol="0">
            <a:spAutoFit/>
          </a:bodyPr>
          <a:lstStyle/>
          <a:p>
            <a:r>
              <a:rPr lang="en-GB" sz="1100" dirty="0"/>
              <a:t>Rate = 120 ÷ 5</a:t>
            </a:r>
          </a:p>
          <a:p>
            <a:r>
              <a:rPr lang="en-GB" sz="1100" dirty="0"/>
              <a:t>Rate = 24cm</a:t>
            </a:r>
            <a:r>
              <a:rPr lang="en-GB" sz="1100" baseline="30000" dirty="0"/>
              <a:t>3</a:t>
            </a:r>
            <a:r>
              <a:rPr lang="en-GB" sz="1100" dirty="0"/>
              <a:t>/s</a:t>
            </a:r>
          </a:p>
        </p:txBody>
      </p:sp>
      <p:cxnSp>
        <p:nvCxnSpPr>
          <p:cNvPr id="23" name="Straight Connector 22">
            <a:extLst>
              <a:ext uri="{FF2B5EF4-FFF2-40B4-BE49-F238E27FC236}">
                <a16:creationId xmlns:a16="http://schemas.microsoft.com/office/drawing/2014/main" id="{C1C4D69F-46B2-4FB5-9D23-437A63B4AD13}"/>
              </a:ext>
            </a:extLst>
          </p:cNvPr>
          <p:cNvCxnSpPr>
            <a:cxnSpLocks/>
          </p:cNvCxnSpPr>
          <p:nvPr/>
        </p:nvCxnSpPr>
        <p:spPr>
          <a:xfrm>
            <a:off x="6693776" y="3908726"/>
            <a:ext cx="19233" cy="293448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20" name="Picture 19" descr="A screenshot of a cell phone&#10;&#10;Description automatically generated">
            <a:extLst>
              <a:ext uri="{FF2B5EF4-FFF2-40B4-BE49-F238E27FC236}">
                <a16:creationId xmlns:a16="http://schemas.microsoft.com/office/drawing/2014/main" id="{5B30E20D-3F0C-4EBC-B199-016604CF11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06537" y="3877530"/>
            <a:ext cx="1697911" cy="1236687"/>
          </a:xfrm>
          <a:prstGeom prst="rect">
            <a:avLst/>
          </a:prstGeom>
        </p:spPr>
      </p:pic>
      <p:sp>
        <p:nvSpPr>
          <p:cNvPr id="29" name="TextBox 28">
            <a:extLst>
              <a:ext uri="{FF2B5EF4-FFF2-40B4-BE49-F238E27FC236}">
                <a16:creationId xmlns:a16="http://schemas.microsoft.com/office/drawing/2014/main" id="{E9A2B9CA-A521-43ED-ABD3-D4125B8287BD}"/>
              </a:ext>
            </a:extLst>
          </p:cNvPr>
          <p:cNvSpPr txBox="1"/>
          <p:nvPr/>
        </p:nvSpPr>
        <p:spPr>
          <a:xfrm>
            <a:off x="6698392" y="5180362"/>
            <a:ext cx="1584173" cy="430887"/>
          </a:xfrm>
          <a:prstGeom prst="rect">
            <a:avLst/>
          </a:prstGeom>
          <a:noFill/>
        </p:spPr>
        <p:txBody>
          <a:bodyPr wrap="square" rtlCol="0">
            <a:spAutoFit/>
          </a:bodyPr>
          <a:lstStyle/>
          <a:p>
            <a:r>
              <a:rPr lang="en-GB" sz="1100" b="1" dirty="0"/>
              <a:t>Calculating surface area to volume ratio</a:t>
            </a:r>
          </a:p>
        </p:txBody>
      </p:sp>
      <p:sp>
        <p:nvSpPr>
          <p:cNvPr id="31" name="Rectangle 30">
            <a:extLst>
              <a:ext uri="{FF2B5EF4-FFF2-40B4-BE49-F238E27FC236}">
                <a16:creationId xmlns:a16="http://schemas.microsoft.com/office/drawing/2014/main" id="{C681099C-D353-4F3F-91C3-03CE8C4E2F36}"/>
              </a:ext>
            </a:extLst>
          </p:cNvPr>
          <p:cNvSpPr/>
          <p:nvPr/>
        </p:nvSpPr>
        <p:spPr>
          <a:xfrm>
            <a:off x="6703392" y="5519172"/>
            <a:ext cx="2409541" cy="1246495"/>
          </a:xfrm>
          <a:prstGeom prst="rect">
            <a:avLst/>
          </a:prstGeom>
        </p:spPr>
        <p:txBody>
          <a:bodyPr wrap="square">
            <a:spAutoFit/>
          </a:bodyPr>
          <a:lstStyle/>
          <a:p>
            <a:r>
              <a:rPr lang="en-GB" sz="700" dirty="0"/>
              <a:t>Calculate the surface area of the reactant (Area of 1 side x number of sides)</a:t>
            </a:r>
          </a:p>
          <a:p>
            <a:r>
              <a:rPr lang="en-GB" sz="700" dirty="0"/>
              <a:t> </a:t>
            </a:r>
          </a:p>
          <a:p>
            <a:r>
              <a:rPr lang="en-GB" sz="700" dirty="0"/>
              <a:t>Calculate the volume of the reactant (length x width x height)</a:t>
            </a:r>
          </a:p>
          <a:p>
            <a:r>
              <a:rPr lang="en-GB" sz="700" dirty="0"/>
              <a:t> </a:t>
            </a:r>
          </a:p>
          <a:p>
            <a:r>
              <a:rPr lang="en-GB" sz="700" dirty="0"/>
              <a:t>Calculating a ratio using the surface area and volume</a:t>
            </a:r>
          </a:p>
          <a:p>
            <a:r>
              <a:rPr lang="en-GB" sz="700" dirty="0"/>
              <a:t>e.g.</a:t>
            </a:r>
          </a:p>
          <a:p>
            <a:endParaRPr lang="en-GB" sz="200" dirty="0"/>
          </a:p>
          <a:p>
            <a:r>
              <a:rPr lang="en-GB" sz="800" dirty="0"/>
              <a:t>Surface are = 10cm</a:t>
            </a:r>
            <a:r>
              <a:rPr lang="en-GB" sz="800" baseline="30000" dirty="0"/>
              <a:t>2</a:t>
            </a:r>
            <a:endParaRPr lang="en-GB" sz="800" dirty="0"/>
          </a:p>
          <a:p>
            <a:r>
              <a:rPr lang="en-GB" sz="800" dirty="0"/>
              <a:t>Volume= 2cm</a:t>
            </a:r>
            <a:r>
              <a:rPr lang="en-GB" sz="800" baseline="30000" dirty="0"/>
              <a:t>3</a:t>
            </a:r>
          </a:p>
          <a:p>
            <a:r>
              <a:rPr lang="en-GB" sz="800" dirty="0"/>
              <a:t>Ratio= 5:1</a:t>
            </a:r>
          </a:p>
        </p:txBody>
      </p:sp>
      <p:cxnSp>
        <p:nvCxnSpPr>
          <p:cNvPr id="34" name="Straight Connector 33">
            <a:extLst>
              <a:ext uri="{FF2B5EF4-FFF2-40B4-BE49-F238E27FC236}">
                <a16:creationId xmlns:a16="http://schemas.microsoft.com/office/drawing/2014/main" id="{FDA85B4D-2A86-4E03-B200-51DB2A9BACD5}"/>
              </a:ext>
            </a:extLst>
          </p:cNvPr>
          <p:cNvCxnSpPr>
            <a:cxnSpLocks/>
          </p:cNvCxnSpPr>
          <p:nvPr/>
        </p:nvCxnSpPr>
        <p:spPr>
          <a:xfrm flipH="1">
            <a:off x="6713009" y="5193753"/>
            <a:ext cx="239759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35" name="Picture 34" descr="A picture containing drawing&#10;&#10;Description automatically generated">
            <a:extLst>
              <a:ext uri="{FF2B5EF4-FFF2-40B4-BE49-F238E27FC236}">
                <a16:creationId xmlns:a16="http://schemas.microsoft.com/office/drawing/2014/main" id="{9D5827FD-3CB8-4258-9631-3B53E09C5FC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63401" y="4000553"/>
            <a:ext cx="1697912" cy="564422"/>
          </a:xfrm>
          <a:prstGeom prst="rect">
            <a:avLst/>
          </a:prstGeom>
        </p:spPr>
      </p:pic>
      <p:pic>
        <p:nvPicPr>
          <p:cNvPr id="1026" name="Picture 2" descr="Solids, Liquids And Gases | Particle Model Of Matter | Siyavula">
            <a:extLst>
              <a:ext uri="{FF2B5EF4-FFF2-40B4-BE49-F238E27FC236}">
                <a16:creationId xmlns:a16="http://schemas.microsoft.com/office/drawing/2014/main" id="{A4037682-184D-43FD-85C8-07CDB5B8D27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5981" y="5570466"/>
            <a:ext cx="904856" cy="718140"/>
          </a:xfrm>
          <a:prstGeom prst="rect">
            <a:avLst/>
          </a:prstGeom>
          <a:noFill/>
          <a:extLst>
            <a:ext uri="{909E8E84-426E-40DD-AFC4-6F175D3DCCD1}">
              <a14:hiddenFill xmlns:a14="http://schemas.microsoft.com/office/drawing/2010/main">
                <a:solidFill>
                  <a:srgbClr val="FFFFFF"/>
                </a:solidFill>
              </a14:hiddenFill>
            </a:ext>
          </a:extLst>
        </p:spPr>
      </p:pic>
      <p:sp>
        <p:nvSpPr>
          <p:cNvPr id="42" name="Rectangle 41">
            <a:extLst>
              <a:ext uri="{FF2B5EF4-FFF2-40B4-BE49-F238E27FC236}">
                <a16:creationId xmlns:a16="http://schemas.microsoft.com/office/drawing/2014/main" id="{CB629DDC-23C3-4DCF-A8DF-3C09AA13AA8A}"/>
              </a:ext>
            </a:extLst>
          </p:cNvPr>
          <p:cNvSpPr/>
          <p:nvPr/>
        </p:nvSpPr>
        <p:spPr>
          <a:xfrm>
            <a:off x="1368607" y="5431926"/>
            <a:ext cx="4091264" cy="846386"/>
          </a:xfrm>
          <a:prstGeom prst="rect">
            <a:avLst/>
          </a:prstGeom>
        </p:spPr>
        <p:txBody>
          <a:bodyPr wrap="square">
            <a:spAutoFit/>
          </a:bodyPr>
          <a:lstStyle/>
          <a:p>
            <a:pPr lvl="0"/>
            <a:endParaRPr lang="en-GB" sz="200" dirty="0"/>
          </a:p>
          <a:p>
            <a:pPr marL="285750" lvl="0" indent="-285750">
              <a:buFont typeface="Arial" panose="020B0604020202020204" pitchFamily="34" charset="0"/>
              <a:buChar char="•"/>
            </a:pPr>
            <a:r>
              <a:rPr lang="en-GB" sz="900" dirty="0"/>
              <a:t>Cutting solid reactants into smaller pieces increase the surface area to volume ratio. Increasing the surface area of solids by cutting solids into smaller pieces reveals more particles of the solid.  This increases the number of particles colliding.  The greater the number particles colliding the greater the rate of reaction.</a:t>
            </a:r>
          </a:p>
        </p:txBody>
      </p:sp>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C7934D35-43BC-4D09-8A02-D52EBD26A25A}"/>
              </a:ext>
            </a:extLst>
          </p:cNvPr>
          <p:cNvSpPr txBox="1"/>
          <p:nvPr/>
        </p:nvSpPr>
        <p:spPr>
          <a:xfrm>
            <a:off x="4105131" y="2122645"/>
            <a:ext cx="5046251" cy="2800767"/>
          </a:xfrm>
          <a:prstGeom prst="rect">
            <a:avLst/>
          </a:prstGeom>
          <a:noFill/>
        </p:spPr>
        <p:txBody>
          <a:bodyPr wrap="square" lIns="91440" tIns="45720" rIns="91440" bIns="45720" rtlCol="0" anchor="t">
            <a:spAutoFit/>
          </a:bodyPr>
          <a:lstStyle/>
          <a:p>
            <a:pPr marL="171450" lvl="0" indent="-171450">
              <a:buFont typeface="Arial" panose="020B0604020202020204" pitchFamily="34" charset="0"/>
              <a:buChar char="•"/>
            </a:pPr>
            <a:r>
              <a:rPr lang="en-GB" sz="1000" dirty="0"/>
              <a:t>If we increase the temperature the reaction will move in endothermic direction</a:t>
            </a:r>
          </a:p>
          <a:p>
            <a:pPr lvl="0"/>
            <a:endParaRPr lang="en-GB" sz="1000" dirty="0"/>
          </a:p>
          <a:p>
            <a:pPr marL="171450" lvl="0" indent="-171450">
              <a:buFont typeface="Arial" panose="020B0604020202020204" pitchFamily="34" charset="0"/>
              <a:buChar char="•"/>
            </a:pPr>
            <a:r>
              <a:rPr lang="en-GB" sz="1000" dirty="0"/>
              <a:t>If we decrease the temperature the reaction will move in the exothermic direction</a:t>
            </a:r>
          </a:p>
          <a:p>
            <a:pPr marL="171450" lvl="0" indent="-171450">
              <a:buFont typeface="Arial" panose="020B0604020202020204" pitchFamily="34" charset="0"/>
              <a:buChar char="•"/>
            </a:pPr>
            <a:endParaRPr lang="en-GB" sz="1000" dirty="0"/>
          </a:p>
          <a:p>
            <a:pPr algn="ctr"/>
            <a:r>
              <a:rPr lang="en-GB" sz="1600" i="1" dirty="0"/>
              <a:t>A + B </a:t>
            </a:r>
            <a:r>
              <a:rPr lang="en-GB" sz="1600" dirty="0"/>
              <a:t>⇌ C + D</a:t>
            </a:r>
            <a:r>
              <a:rPr lang="en-GB" sz="1600" i="1" dirty="0"/>
              <a:t> </a:t>
            </a:r>
          </a:p>
          <a:p>
            <a:pPr marL="171450" indent="-171450">
              <a:buFont typeface="Arial" panose="020B0604020202020204" pitchFamily="34" charset="0"/>
              <a:buChar char="•"/>
            </a:pPr>
            <a:endParaRPr lang="en-GB" sz="1000" dirty="0"/>
          </a:p>
          <a:p>
            <a:pPr marL="171450" indent="-171450">
              <a:buFont typeface="Arial" panose="020B0604020202020204" pitchFamily="34" charset="0"/>
              <a:buChar char="•"/>
            </a:pPr>
            <a:r>
              <a:rPr lang="en-GB" sz="1000" dirty="0"/>
              <a:t>In this example we will make more of A and B if we increase the temperature.  We can say that the reaction moves in the endothermic direction</a:t>
            </a:r>
          </a:p>
          <a:p>
            <a:pPr marL="171450" indent="-171450">
              <a:buFont typeface="Arial" panose="020B0604020202020204" pitchFamily="34" charset="0"/>
              <a:buChar char="•"/>
            </a:pPr>
            <a:endParaRPr lang="en-GB" sz="1000" dirty="0"/>
          </a:p>
          <a:p>
            <a:pPr marL="171450" indent="-171450">
              <a:buFont typeface="Arial" panose="020B0604020202020204" pitchFamily="34" charset="0"/>
              <a:buChar char="•"/>
            </a:pPr>
            <a:r>
              <a:rPr lang="en-GB" sz="1000" dirty="0"/>
              <a:t>We will make more of C and D if we decrease the temperature.  We can say that the reaction moves in the endothermic direction.</a:t>
            </a:r>
          </a:p>
          <a:p>
            <a:pPr marL="171450" indent="-171450">
              <a:buFont typeface="Arial" panose="020B0604020202020204" pitchFamily="34" charset="0"/>
              <a:buChar char="•"/>
            </a:pPr>
            <a:endParaRPr lang="en-GB" sz="1000" i="1" dirty="0"/>
          </a:p>
          <a:p>
            <a:pPr marL="171450" indent="-171450">
              <a:buFont typeface="Arial" panose="020B0604020202020204" pitchFamily="34" charset="0"/>
              <a:buChar char="•"/>
            </a:pPr>
            <a:r>
              <a:rPr lang="en-GB" sz="1000" dirty="0"/>
              <a:t>If we decrease the temperature too much the rate of reaction will be very slow (see collision theory &amp; activation energy).  To prevent this from happening scientists often have to </a:t>
            </a:r>
            <a:r>
              <a:rPr lang="en-GB" sz="1000" u="sng" dirty="0"/>
              <a:t>compromise</a:t>
            </a:r>
            <a:r>
              <a:rPr lang="en-GB" sz="1000" dirty="0"/>
              <a:t> by reducing the temperature to a point where the rate of reaction is still suitable.</a:t>
            </a:r>
          </a:p>
          <a:p>
            <a:pPr lvl="0"/>
            <a:endParaRPr lang="en-GB" sz="1000" dirty="0"/>
          </a:p>
        </p:txBody>
      </p:sp>
      <p:sp>
        <p:nvSpPr>
          <p:cNvPr id="5" name="TextBox 4"/>
          <p:cNvSpPr txBox="1"/>
          <p:nvPr/>
        </p:nvSpPr>
        <p:spPr>
          <a:xfrm>
            <a:off x="0" y="0"/>
            <a:ext cx="4153890" cy="338554"/>
          </a:xfrm>
          <a:prstGeom prst="rect">
            <a:avLst/>
          </a:prstGeom>
          <a:noFill/>
          <a:ln>
            <a:solidFill>
              <a:srgbClr val="FFC000"/>
            </a:solidFill>
          </a:ln>
        </p:spPr>
        <p:txBody>
          <a:bodyPr wrap="square" rtlCol="0">
            <a:spAutoFit/>
          </a:bodyPr>
          <a:lstStyle/>
          <a:p>
            <a:pPr algn="ctr"/>
            <a:r>
              <a:rPr lang="en-GB" sz="1600" b="1" dirty="0"/>
              <a:t>The rate and extent of chemical change</a:t>
            </a:r>
          </a:p>
        </p:txBody>
      </p:sp>
      <p:sp>
        <p:nvSpPr>
          <p:cNvPr id="7" name="TextBox 6"/>
          <p:cNvSpPr txBox="1"/>
          <p:nvPr/>
        </p:nvSpPr>
        <p:spPr>
          <a:xfrm>
            <a:off x="-28536" y="339197"/>
            <a:ext cx="2880320" cy="307777"/>
          </a:xfrm>
          <a:prstGeom prst="rect">
            <a:avLst/>
          </a:prstGeom>
          <a:noFill/>
        </p:spPr>
        <p:txBody>
          <a:bodyPr wrap="square" rtlCol="0">
            <a:spAutoFit/>
          </a:bodyPr>
          <a:lstStyle/>
          <a:p>
            <a:r>
              <a:rPr lang="en-GB" sz="1400" b="1" dirty="0"/>
              <a:t>Reversible reactions</a:t>
            </a:r>
          </a:p>
        </p:txBody>
      </p:sp>
      <p:sp>
        <p:nvSpPr>
          <p:cNvPr id="8" name="TextBox 7"/>
          <p:cNvSpPr txBox="1"/>
          <p:nvPr/>
        </p:nvSpPr>
        <p:spPr>
          <a:xfrm>
            <a:off x="4161104" y="0"/>
            <a:ext cx="4982896" cy="307777"/>
          </a:xfrm>
          <a:prstGeom prst="rect">
            <a:avLst/>
          </a:prstGeom>
          <a:noFill/>
        </p:spPr>
        <p:txBody>
          <a:bodyPr wrap="square" rtlCol="0">
            <a:spAutoFit/>
          </a:bodyPr>
          <a:lstStyle/>
          <a:p>
            <a:r>
              <a:rPr lang="en-GB" sz="1400" b="1" dirty="0"/>
              <a:t>Energy changes and reversible reactions</a:t>
            </a:r>
          </a:p>
        </p:txBody>
      </p:sp>
      <p:sp>
        <p:nvSpPr>
          <p:cNvPr id="9" name="TextBox 8"/>
          <p:cNvSpPr txBox="1"/>
          <p:nvPr/>
        </p:nvSpPr>
        <p:spPr>
          <a:xfrm>
            <a:off x="-9660" y="5126180"/>
            <a:ext cx="2304256" cy="307777"/>
          </a:xfrm>
          <a:prstGeom prst="rect">
            <a:avLst/>
          </a:prstGeom>
          <a:noFill/>
        </p:spPr>
        <p:txBody>
          <a:bodyPr wrap="square" rtlCol="0">
            <a:spAutoFit/>
          </a:bodyPr>
          <a:lstStyle/>
          <a:p>
            <a:r>
              <a:rPr lang="en-GB" sz="1400" b="1" dirty="0"/>
              <a:t>Changing concentration</a:t>
            </a:r>
          </a:p>
        </p:txBody>
      </p:sp>
      <p:sp>
        <p:nvSpPr>
          <p:cNvPr id="17" name="TextBox 16"/>
          <p:cNvSpPr txBox="1"/>
          <p:nvPr/>
        </p:nvSpPr>
        <p:spPr>
          <a:xfrm>
            <a:off x="-7382" y="636074"/>
            <a:ext cx="4139950" cy="2185214"/>
          </a:xfrm>
          <a:prstGeom prst="rect">
            <a:avLst/>
          </a:prstGeom>
          <a:noFill/>
        </p:spPr>
        <p:txBody>
          <a:bodyPr wrap="square" rtlCol="0">
            <a:spAutoFit/>
          </a:bodyPr>
          <a:lstStyle/>
          <a:p>
            <a:pPr marL="171450" lvl="0" indent="-171450">
              <a:buFont typeface="Arial" panose="020B0604020202020204" pitchFamily="34" charset="0"/>
              <a:buChar char="•"/>
            </a:pPr>
            <a:r>
              <a:rPr lang="en-GB" sz="1000" dirty="0"/>
              <a:t>In some reactions the products of the reaction can react to form the original reactants</a:t>
            </a:r>
          </a:p>
          <a:p>
            <a:pPr lvl="0"/>
            <a:endParaRPr lang="en-GB" sz="1000" dirty="0"/>
          </a:p>
          <a:p>
            <a:pPr marL="171450" lvl="0" indent="-171450">
              <a:buFont typeface="Arial" panose="020B0604020202020204" pitchFamily="34" charset="0"/>
              <a:buChar char="•"/>
            </a:pPr>
            <a:r>
              <a:rPr lang="en-GB" sz="1000" dirty="0"/>
              <a:t>We show reversible reactions by using the ⇌ symbol</a:t>
            </a:r>
          </a:p>
          <a:p>
            <a:pPr lvl="0"/>
            <a:endParaRPr lang="en-GB" sz="1000" dirty="0"/>
          </a:p>
          <a:p>
            <a:pPr marL="171450" lvl="0" indent="-171450">
              <a:buFont typeface="Arial" panose="020B0604020202020204" pitchFamily="34" charset="0"/>
              <a:buChar char="•"/>
            </a:pPr>
            <a:r>
              <a:rPr lang="en-GB" sz="1000" dirty="0"/>
              <a:t>We can change the direction of a reversible reaction by changing the conditions of the reaction</a:t>
            </a:r>
          </a:p>
          <a:p>
            <a:pPr lvl="0"/>
            <a:endParaRPr lang="en-GB" sz="1000" dirty="0"/>
          </a:p>
          <a:p>
            <a:pPr lvl="0" algn="ctr"/>
            <a:r>
              <a:rPr lang="en-GB" sz="1600" i="1" dirty="0"/>
              <a:t>A + B </a:t>
            </a:r>
            <a:r>
              <a:rPr lang="en-GB" sz="1600" dirty="0"/>
              <a:t>⇌ C + D</a:t>
            </a:r>
            <a:r>
              <a:rPr lang="en-GB" sz="1600" i="1" dirty="0"/>
              <a:t> </a:t>
            </a:r>
          </a:p>
          <a:p>
            <a:pPr lvl="0" algn="ctr"/>
            <a:endParaRPr lang="en-GB" sz="1000" i="1" dirty="0"/>
          </a:p>
          <a:p>
            <a:pPr lvl="0"/>
            <a:r>
              <a:rPr lang="en-GB" sz="1000" dirty="0"/>
              <a:t>This shows that the reactants A and B react to form products C and D.  The example also shows that the products C and D react together to form the reactants A and B.</a:t>
            </a:r>
          </a:p>
        </p:txBody>
      </p:sp>
      <p:sp>
        <p:nvSpPr>
          <p:cNvPr id="19" name="Rectangle 18"/>
          <p:cNvSpPr/>
          <p:nvPr/>
        </p:nvSpPr>
        <p:spPr>
          <a:xfrm>
            <a:off x="4131784" y="306763"/>
            <a:ext cx="5004046" cy="1815882"/>
          </a:xfrm>
          <a:prstGeom prst="rect">
            <a:avLst/>
          </a:prstGeom>
        </p:spPr>
        <p:txBody>
          <a:bodyPr wrap="square">
            <a:spAutoFit/>
          </a:bodyPr>
          <a:lstStyle/>
          <a:p>
            <a:pPr marL="171450" lvl="0" indent="-171450">
              <a:buFont typeface="Arial" panose="020B0604020202020204" pitchFamily="34" charset="0"/>
              <a:buChar char="•"/>
            </a:pPr>
            <a:r>
              <a:rPr lang="en-GB" sz="1000" dirty="0"/>
              <a:t>If a reversible reaction is exothermic in one direction it is endothermic in the opposite direction.  The same amount of energy is transferred in each case.</a:t>
            </a:r>
          </a:p>
          <a:p>
            <a:pPr lvl="0"/>
            <a:endParaRPr lang="en-GB" sz="1000" dirty="0"/>
          </a:p>
          <a:p>
            <a:pPr algn="ctr"/>
            <a:r>
              <a:rPr lang="en-GB" sz="1600" i="1" dirty="0"/>
              <a:t>A + B </a:t>
            </a:r>
            <a:r>
              <a:rPr lang="en-GB" sz="1600" dirty="0"/>
              <a:t>⇌ C + D</a:t>
            </a:r>
            <a:r>
              <a:rPr lang="en-GB" sz="1600" i="1" dirty="0"/>
              <a:t> </a:t>
            </a:r>
          </a:p>
          <a:p>
            <a:pPr algn="ctr"/>
            <a:endParaRPr lang="en-GB" sz="1600" i="1" dirty="0"/>
          </a:p>
          <a:p>
            <a:pPr marL="285750" indent="-285750">
              <a:buFont typeface="Arial" panose="020B0604020202020204" pitchFamily="34" charset="0"/>
              <a:buChar char="•"/>
            </a:pPr>
            <a:r>
              <a:rPr lang="en-GB" sz="1000" dirty="0"/>
              <a:t>In this example the reaction is exothermic (releases heat energy/gets hotter) when A and B react to form C and D.  The reaction is endothermic (takes in heat energy/gets colder) when C and D react to form A and B.</a:t>
            </a:r>
          </a:p>
          <a:p>
            <a:pPr marL="285750" indent="-285750">
              <a:buFont typeface="Arial" panose="020B0604020202020204" pitchFamily="34" charset="0"/>
              <a:buChar char="•"/>
            </a:pPr>
            <a:endParaRPr lang="en-GB" sz="1000" dirty="0"/>
          </a:p>
          <a:p>
            <a:pPr lvl="0" algn="ctr"/>
            <a:endParaRPr lang="en-GB" sz="1000" dirty="0"/>
          </a:p>
        </p:txBody>
      </p:sp>
      <p:sp>
        <p:nvSpPr>
          <p:cNvPr id="25" name="Rectangle 24"/>
          <p:cNvSpPr/>
          <p:nvPr/>
        </p:nvSpPr>
        <p:spPr>
          <a:xfrm>
            <a:off x="-13092" y="5397322"/>
            <a:ext cx="4174196" cy="1477328"/>
          </a:xfrm>
          <a:prstGeom prst="rect">
            <a:avLst/>
          </a:prstGeom>
        </p:spPr>
        <p:txBody>
          <a:bodyPr wrap="square">
            <a:spAutoFit/>
          </a:bodyPr>
          <a:lstStyle/>
          <a:p>
            <a:pPr marL="285750" lvl="0" indent="-285750">
              <a:buFont typeface="Arial" panose="020B0604020202020204" pitchFamily="34" charset="0"/>
              <a:buChar char="•"/>
            </a:pPr>
            <a:r>
              <a:rPr lang="en-GB" sz="1000" dirty="0"/>
              <a:t>If the concentrations of one of the reactants or products is changed then the reaction will no longer be at equilibrium</a:t>
            </a:r>
          </a:p>
          <a:p>
            <a:pPr marL="285750" lvl="0" indent="-285750">
              <a:buFont typeface="Arial" panose="020B0604020202020204" pitchFamily="34" charset="0"/>
              <a:buChar char="•"/>
            </a:pPr>
            <a:r>
              <a:rPr lang="en-GB" sz="1000" dirty="0"/>
              <a:t>If a reaction is no longer at equilibrium the concentrations of all the substances involved in the reaction will change until a new equilibrium is found</a:t>
            </a:r>
          </a:p>
          <a:p>
            <a:pPr marL="285750" lvl="0" indent="-285750">
              <a:buFont typeface="Arial" panose="020B0604020202020204" pitchFamily="34" charset="0"/>
              <a:buChar char="•"/>
            </a:pPr>
            <a:r>
              <a:rPr lang="en-GB" sz="1000" dirty="0"/>
              <a:t>If the concentration of a reactant is increased more products will be formed until a new equilibrium is reached </a:t>
            </a:r>
          </a:p>
          <a:p>
            <a:pPr marL="285750" lvl="0" indent="-285750">
              <a:buFont typeface="Arial" panose="020B0604020202020204" pitchFamily="34" charset="0"/>
              <a:buChar char="•"/>
            </a:pPr>
            <a:r>
              <a:rPr lang="en-GB" sz="1000" dirty="0"/>
              <a:t>If the concentration of a product is increased more reactants will be formed until a new equilibrium is reached</a:t>
            </a:r>
          </a:p>
        </p:txBody>
      </p:sp>
      <p:cxnSp>
        <p:nvCxnSpPr>
          <p:cNvPr id="40" name="Straight Connector 39"/>
          <p:cNvCxnSpPr>
            <a:cxnSpLocks/>
          </p:cNvCxnSpPr>
          <p:nvPr/>
        </p:nvCxnSpPr>
        <p:spPr>
          <a:xfrm>
            <a:off x="4139953" y="0"/>
            <a:ext cx="50906" cy="685800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flipV="1">
            <a:off x="-9660" y="5115512"/>
            <a:ext cx="9144000" cy="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20BAAF6-6FC6-46DF-A2DF-0C44C2F64E8A}"/>
              </a:ext>
            </a:extLst>
          </p:cNvPr>
          <p:cNvSpPr txBox="1"/>
          <p:nvPr/>
        </p:nvSpPr>
        <p:spPr>
          <a:xfrm>
            <a:off x="6270467" y="641293"/>
            <a:ext cx="720078" cy="230832"/>
          </a:xfrm>
          <a:prstGeom prst="rect">
            <a:avLst/>
          </a:prstGeom>
          <a:noFill/>
        </p:spPr>
        <p:txBody>
          <a:bodyPr wrap="square" rtlCol="0">
            <a:spAutoFit/>
          </a:bodyPr>
          <a:lstStyle/>
          <a:p>
            <a:r>
              <a:rPr lang="en-GB" sz="900" i="1" dirty="0"/>
              <a:t>Exothermic</a:t>
            </a:r>
          </a:p>
        </p:txBody>
      </p:sp>
      <p:sp>
        <p:nvSpPr>
          <p:cNvPr id="15" name="TextBox 14">
            <a:extLst>
              <a:ext uri="{FF2B5EF4-FFF2-40B4-BE49-F238E27FC236}">
                <a16:creationId xmlns:a16="http://schemas.microsoft.com/office/drawing/2014/main" id="{C7A1A748-A784-4440-8A8F-AC032111F3BB}"/>
              </a:ext>
            </a:extLst>
          </p:cNvPr>
          <p:cNvSpPr txBox="1"/>
          <p:nvPr/>
        </p:nvSpPr>
        <p:spPr>
          <a:xfrm>
            <a:off x="6444208" y="985348"/>
            <a:ext cx="720078" cy="230832"/>
          </a:xfrm>
          <a:prstGeom prst="rect">
            <a:avLst/>
          </a:prstGeom>
          <a:noFill/>
        </p:spPr>
        <p:txBody>
          <a:bodyPr wrap="square" rtlCol="0">
            <a:spAutoFit/>
          </a:bodyPr>
          <a:lstStyle/>
          <a:p>
            <a:r>
              <a:rPr lang="en-GB" sz="900" i="1" dirty="0"/>
              <a:t>Endo</a:t>
            </a:r>
          </a:p>
        </p:txBody>
      </p:sp>
      <p:cxnSp>
        <p:nvCxnSpPr>
          <p:cNvPr id="16" name="Straight Connector 15">
            <a:extLst>
              <a:ext uri="{FF2B5EF4-FFF2-40B4-BE49-F238E27FC236}">
                <a16:creationId xmlns:a16="http://schemas.microsoft.com/office/drawing/2014/main" id="{ECD2E86D-5754-409C-92AD-E065F6409D88}"/>
              </a:ext>
            </a:extLst>
          </p:cNvPr>
          <p:cNvCxnSpPr>
            <a:cxnSpLocks/>
          </p:cNvCxnSpPr>
          <p:nvPr/>
        </p:nvCxnSpPr>
        <p:spPr>
          <a:xfrm flipH="1" flipV="1">
            <a:off x="0" y="2886920"/>
            <a:ext cx="4190859" cy="314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1908A2E-9300-475B-84CF-D49F601CDA99}"/>
              </a:ext>
            </a:extLst>
          </p:cNvPr>
          <p:cNvSpPr txBox="1"/>
          <p:nvPr/>
        </p:nvSpPr>
        <p:spPr>
          <a:xfrm>
            <a:off x="13940" y="2918341"/>
            <a:ext cx="2880320" cy="307777"/>
          </a:xfrm>
          <a:prstGeom prst="rect">
            <a:avLst/>
          </a:prstGeom>
          <a:noFill/>
        </p:spPr>
        <p:txBody>
          <a:bodyPr wrap="square" rtlCol="0">
            <a:spAutoFit/>
          </a:bodyPr>
          <a:lstStyle/>
          <a:p>
            <a:r>
              <a:rPr lang="en-GB" sz="1400" b="1" dirty="0"/>
              <a:t>Equilibrium</a:t>
            </a:r>
          </a:p>
        </p:txBody>
      </p:sp>
      <p:sp>
        <p:nvSpPr>
          <p:cNvPr id="20" name="TextBox 19">
            <a:extLst>
              <a:ext uri="{FF2B5EF4-FFF2-40B4-BE49-F238E27FC236}">
                <a16:creationId xmlns:a16="http://schemas.microsoft.com/office/drawing/2014/main" id="{7B93DC3B-98B3-44DC-9C03-EE5715B0C8AE}"/>
              </a:ext>
            </a:extLst>
          </p:cNvPr>
          <p:cNvSpPr txBox="1"/>
          <p:nvPr/>
        </p:nvSpPr>
        <p:spPr>
          <a:xfrm>
            <a:off x="0" y="3201310"/>
            <a:ext cx="4131784" cy="553998"/>
          </a:xfrm>
          <a:prstGeom prst="rect">
            <a:avLst/>
          </a:prstGeom>
          <a:noFill/>
        </p:spPr>
        <p:txBody>
          <a:bodyPr wrap="square" rtlCol="0">
            <a:spAutoFit/>
          </a:bodyPr>
          <a:lstStyle/>
          <a:p>
            <a:pPr marL="171450" indent="-171450">
              <a:buFont typeface="Arial" panose="020B0604020202020204" pitchFamily="34" charset="0"/>
              <a:buChar char="•"/>
            </a:pPr>
            <a:r>
              <a:rPr lang="en-GB" sz="1000" dirty="0"/>
              <a:t>If a reversible reaction takes place in a sealed container, that prevents the escape of reactants or products, it will reach equilibrium when the rate of the forward and reverse reaction is equal.</a:t>
            </a:r>
          </a:p>
        </p:txBody>
      </p:sp>
      <p:cxnSp>
        <p:nvCxnSpPr>
          <p:cNvPr id="21" name="Straight Connector 20">
            <a:extLst>
              <a:ext uri="{FF2B5EF4-FFF2-40B4-BE49-F238E27FC236}">
                <a16:creationId xmlns:a16="http://schemas.microsoft.com/office/drawing/2014/main" id="{56059063-2479-4B64-AC47-DB853329CC2D}"/>
              </a:ext>
            </a:extLst>
          </p:cNvPr>
          <p:cNvCxnSpPr>
            <a:cxnSpLocks/>
          </p:cNvCxnSpPr>
          <p:nvPr/>
        </p:nvCxnSpPr>
        <p:spPr>
          <a:xfrm flipH="1">
            <a:off x="2" y="3906219"/>
            <a:ext cx="4153888" cy="777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44FE8A7-63C4-4E25-9612-273E74FCDBAE}"/>
              </a:ext>
            </a:extLst>
          </p:cNvPr>
          <p:cNvSpPr txBox="1"/>
          <p:nvPr/>
        </p:nvSpPr>
        <p:spPr>
          <a:xfrm>
            <a:off x="-15724" y="3913202"/>
            <a:ext cx="3795636" cy="306987"/>
          </a:xfrm>
          <a:prstGeom prst="rect">
            <a:avLst/>
          </a:prstGeom>
          <a:noFill/>
        </p:spPr>
        <p:txBody>
          <a:bodyPr wrap="square" rtlCol="0">
            <a:spAutoFit/>
          </a:bodyPr>
          <a:lstStyle/>
          <a:p>
            <a:r>
              <a:rPr lang="en-GB" sz="1400" b="1" dirty="0"/>
              <a:t>The effect of changing conditions on equilibrium</a:t>
            </a:r>
          </a:p>
        </p:txBody>
      </p:sp>
      <p:sp>
        <p:nvSpPr>
          <p:cNvPr id="26" name="TextBox 25">
            <a:extLst>
              <a:ext uri="{FF2B5EF4-FFF2-40B4-BE49-F238E27FC236}">
                <a16:creationId xmlns:a16="http://schemas.microsoft.com/office/drawing/2014/main" id="{BA86E7C6-1AF0-45C5-A12D-99B71E2D5138}"/>
              </a:ext>
            </a:extLst>
          </p:cNvPr>
          <p:cNvSpPr txBox="1"/>
          <p:nvPr/>
        </p:nvSpPr>
        <p:spPr>
          <a:xfrm>
            <a:off x="13940" y="4220190"/>
            <a:ext cx="4139950" cy="895322"/>
          </a:xfrm>
          <a:prstGeom prst="rect">
            <a:avLst/>
          </a:prstGeom>
          <a:noFill/>
        </p:spPr>
        <p:txBody>
          <a:bodyPr wrap="square" rtlCol="0">
            <a:spAutoFit/>
          </a:bodyPr>
          <a:lstStyle/>
          <a:p>
            <a:pPr marL="171450" lvl="0" indent="-171450">
              <a:buFont typeface="Arial" panose="020B0604020202020204" pitchFamily="34" charset="0"/>
              <a:buChar char="•"/>
            </a:pPr>
            <a:r>
              <a:rPr lang="en-GB" sz="1000" dirty="0"/>
              <a:t>Changing the conditions of a reaction that has reached equilibrium will cause the reaction to respond and counteract the change</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r>
              <a:rPr lang="en-GB" sz="1000" dirty="0"/>
              <a:t>The conditions that can be changed are temperature, pressure, and concentration.</a:t>
            </a:r>
          </a:p>
        </p:txBody>
      </p:sp>
      <p:cxnSp>
        <p:nvCxnSpPr>
          <p:cNvPr id="27" name="Straight Connector 26">
            <a:extLst>
              <a:ext uri="{FF2B5EF4-FFF2-40B4-BE49-F238E27FC236}">
                <a16:creationId xmlns:a16="http://schemas.microsoft.com/office/drawing/2014/main" id="{8346AF65-1B3E-4AAA-9252-766749DB3290}"/>
              </a:ext>
            </a:extLst>
          </p:cNvPr>
          <p:cNvCxnSpPr/>
          <p:nvPr/>
        </p:nvCxnSpPr>
        <p:spPr>
          <a:xfrm flipH="1" flipV="1">
            <a:off x="4147337" y="1865352"/>
            <a:ext cx="5004046" cy="2"/>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6806565-61F6-4EA3-8B02-74A0BC7F87E4}"/>
              </a:ext>
            </a:extLst>
          </p:cNvPr>
          <p:cNvSpPr txBox="1"/>
          <p:nvPr/>
        </p:nvSpPr>
        <p:spPr>
          <a:xfrm>
            <a:off x="4129033" y="1860871"/>
            <a:ext cx="2136868" cy="307777"/>
          </a:xfrm>
          <a:prstGeom prst="rect">
            <a:avLst/>
          </a:prstGeom>
          <a:noFill/>
        </p:spPr>
        <p:txBody>
          <a:bodyPr wrap="square" rtlCol="0">
            <a:spAutoFit/>
          </a:bodyPr>
          <a:lstStyle/>
          <a:p>
            <a:r>
              <a:rPr lang="en-GB" sz="1400" b="1" dirty="0"/>
              <a:t>Changing temperature</a:t>
            </a:r>
          </a:p>
        </p:txBody>
      </p:sp>
      <p:sp>
        <p:nvSpPr>
          <p:cNvPr id="32" name="TextBox 31">
            <a:extLst>
              <a:ext uri="{FF2B5EF4-FFF2-40B4-BE49-F238E27FC236}">
                <a16:creationId xmlns:a16="http://schemas.microsoft.com/office/drawing/2014/main" id="{72FE8B29-FF89-4E72-B9A1-0184D6E6CF51}"/>
              </a:ext>
            </a:extLst>
          </p:cNvPr>
          <p:cNvSpPr txBox="1"/>
          <p:nvPr/>
        </p:nvSpPr>
        <p:spPr>
          <a:xfrm>
            <a:off x="6265901" y="2600264"/>
            <a:ext cx="720078" cy="230832"/>
          </a:xfrm>
          <a:prstGeom prst="rect">
            <a:avLst/>
          </a:prstGeom>
          <a:noFill/>
        </p:spPr>
        <p:txBody>
          <a:bodyPr wrap="square" rtlCol="0">
            <a:spAutoFit/>
          </a:bodyPr>
          <a:lstStyle/>
          <a:p>
            <a:r>
              <a:rPr lang="en-GB" sz="900" i="1" dirty="0"/>
              <a:t>Exothermic</a:t>
            </a:r>
          </a:p>
        </p:txBody>
      </p:sp>
      <p:sp>
        <p:nvSpPr>
          <p:cNvPr id="33" name="TextBox 32">
            <a:extLst>
              <a:ext uri="{FF2B5EF4-FFF2-40B4-BE49-F238E27FC236}">
                <a16:creationId xmlns:a16="http://schemas.microsoft.com/office/drawing/2014/main" id="{E95E1C3F-D3C9-431A-A523-C16039EBE48E}"/>
              </a:ext>
            </a:extLst>
          </p:cNvPr>
          <p:cNvSpPr txBox="1"/>
          <p:nvPr/>
        </p:nvSpPr>
        <p:spPr>
          <a:xfrm>
            <a:off x="6444208" y="2956468"/>
            <a:ext cx="720078" cy="230832"/>
          </a:xfrm>
          <a:prstGeom prst="rect">
            <a:avLst/>
          </a:prstGeom>
          <a:noFill/>
        </p:spPr>
        <p:txBody>
          <a:bodyPr wrap="square" rtlCol="0">
            <a:spAutoFit/>
          </a:bodyPr>
          <a:lstStyle/>
          <a:p>
            <a:r>
              <a:rPr lang="en-GB" sz="900" i="1" dirty="0"/>
              <a:t>Endo</a:t>
            </a:r>
          </a:p>
        </p:txBody>
      </p:sp>
      <p:sp>
        <p:nvSpPr>
          <p:cNvPr id="37" name="TextBox 36">
            <a:extLst>
              <a:ext uri="{FF2B5EF4-FFF2-40B4-BE49-F238E27FC236}">
                <a16:creationId xmlns:a16="http://schemas.microsoft.com/office/drawing/2014/main" id="{ABAD15DB-34CA-46FC-B419-700320A1FD06}"/>
              </a:ext>
            </a:extLst>
          </p:cNvPr>
          <p:cNvSpPr txBox="1"/>
          <p:nvPr/>
        </p:nvSpPr>
        <p:spPr>
          <a:xfrm>
            <a:off x="4168489" y="5126180"/>
            <a:ext cx="2304256" cy="307777"/>
          </a:xfrm>
          <a:prstGeom prst="rect">
            <a:avLst/>
          </a:prstGeom>
          <a:noFill/>
        </p:spPr>
        <p:txBody>
          <a:bodyPr wrap="square" rtlCol="0">
            <a:spAutoFit/>
          </a:bodyPr>
          <a:lstStyle/>
          <a:p>
            <a:r>
              <a:rPr lang="en-GB" sz="1400" b="1" dirty="0"/>
              <a:t>Changing pressure</a:t>
            </a:r>
          </a:p>
        </p:txBody>
      </p:sp>
      <p:sp>
        <p:nvSpPr>
          <p:cNvPr id="38" name="Rectangle 37">
            <a:extLst>
              <a:ext uri="{FF2B5EF4-FFF2-40B4-BE49-F238E27FC236}">
                <a16:creationId xmlns:a16="http://schemas.microsoft.com/office/drawing/2014/main" id="{0AE5236E-AE08-40FB-A51B-1E60DBDB251A}"/>
              </a:ext>
            </a:extLst>
          </p:cNvPr>
          <p:cNvSpPr/>
          <p:nvPr/>
        </p:nvSpPr>
        <p:spPr>
          <a:xfrm>
            <a:off x="4174600" y="5380672"/>
            <a:ext cx="4976781" cy="1508105"/>
          </a:xfrm>
          <a:prstGeom prst="rect">
            <a:avLst/>
          </a:prstGeom>
        </p:spPr>
        <p:txBody>
          <a:bodyPr wrap="square">
            <a:spAutoFit/>
          </a:bodyPr>
          <a:lstStyle/>
          <a:p>
            <a:pPr lvl="0" algn="ctr"/>
            <a:r>
              <a:rPr lang="en-GB" sz="1600" i="1" dirty="0"/>
              <a:t>N</a:t>
            </a:r>
            <a:r>
              <a:rPr lang="en-GB" sz="1600" i="1" baseline="-25000" dirty="0"/>
              <a:t>2 </a:t>
            </a:r>
            <a:r>
              <a:rPr lang="en-GB" sz="1600" i="1" dirty="0"/>
              <a:t>+ 3H</a:t>
            </a:r>
            <a:r>
              <a:rPr lang="en-GB" sz="1600" i="1" baseline="-25000" dirty="0"/>
              <a:t>2</a:t>
            </a:r>
            <a:r>
              <a:rPr lang="en-GB" sz="1600" i="1" dirty="0"/>
              <a:t> </a:t>
            </a:r>
            <a:r>
              <a:rPr lang="en-GB" sz="1600" i="1" dirty="0">
                <a:sym typeface="Wingdings" panose="05000000000000000000" pitchFamily="2" charset="2"/>
              </a:rPr>
              <a:t> 2NH</a:t>
            </a:r>
            <a:r>
              <a:rPr lang="en-GB" sz="1600" i="1" baseline="-25000" dirty="0">
                <a:sym typeface="Wingdings" panose="05000000000000000000" pitchFamily="2" charset="2"/>
              </a:rPr>
              <a:t>3</a:t>
            </a:r>
            <a:endParaRPr lang="en-GB" sz="1600" i="1" dirty="0"/>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sz="1000" dirty="0"/>
              <a:t>If we increase the pressure in a reaction involving gases the reaction will move to the side with the fewest molecules of gas. In this example there are only 2 Molecules of NH</a:t>
            </a:r>
            <a:r>
              <a:rPr lang="en-GB" sz="1000" baseline="-25000" dirty="0"/>
              <a:t>3</a:t>
            </a:r>
            <a:r>
              <a:rPr lang="en-GB" sz="1000" dirty="0"/>
              <a:t> so the reaction will move to the right.</a:t>
            </a:r>
          </a:p>
          <a:p>
            <a:pPr lvl="0"/>
            <a:endParaRPr lang="en-GB" sz="1000" dirty="0"/>
          </a:p>
          <a:p>
            <a:pPr marL="285750" lvl="0" indent="-285750">
              <a:buFont typeface="Arial" panose="020B0604020202020204" pitchFamily="34" charset="0"/>
              <a:buChar char="•"/>
            </a:pPr>
            <a:r>
              <a:rPr lang="en-GB" sz="1000" dirty="0"/>
              <a:t>If we decrease the pressure in a reaction involving gases the reaction will move to the side with the most molecules of gas.  In this example there is 1 molecule of N</a:t>
            </a:r>
            <a:r>
              <a:rPr lang="en-GB" sz="1000" baseline="-25000" dirty="0"/>
              <a:t>2 </a:t>
            </a:r>
            <a:r>
              <a:rPr lang="en-GB" sz="1000" dirty="0"/>
              <a:t>and 3 molecules of H</a:t>
            </a:r>
            <a:r>
              <a:rPr lang="en-GB" sz="1000" baseline="-25000" dirty="0"/>
              <a:t>2 </a:t>
            </a:r>
            <a:r>
              <a:rPr lang="en-GB" sz="1000" dirty="0"/>
              <a:t> (4 in total) so the reaction would move to the left.</a:t>
            </a:r>
          </a:p>
        </p:txBody>
      </p:sp>
    </p:spTree>
    <p:extLst>
      <p:ext uri="{BB962C8B-B14F-4D97-AF65-F5344CB8AC3E}">
        <p14:creationId xmlns:p14="http://schemas.microsoft.com/office/powerpoint/2010/main" val="16881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7F8E73B-12B2-4A90-A7A7-CF19BD934452}">
  <ds:schemaRefs>
    <ds:schemaRef ds:uri="http://schemas.microsoft.com/sharepoint/v3/contenttype/forms"/>
  </ds:schemaRefs>
</ds:datastoreItem>
</file>

<file path=customXml/itemProps2.xml><?xml version="1.0" encoding="utf-8"?>
<ds:datastoreItem xmlns:ds="http://schemas.openxmlformats.org/officeDocument/2006/customXml" ds:itemID="{D1D36ADA-864D-4041-AADB-6C26CB642377}"/>
</file>

<file path=customXml/itemProps3.xml><?xml version="1.0" encoding="utf-8"?>
<ds:datastoreItem xmlns:ds="http://schemas.openxmlformats.org/officeDocument/2006/customXml" ds:itemID="{2973A2C8-192E-4145-BFCF-12486AA93659}">
  <ds:schemaRefs>
    <ds:schemaRef ds:uri="http://schemas.microsoft.com/office/2006/metadata/properties"/>
    <ds:schemaRef ds:uri="http://schemas.microsoft.com/office/infopath/2007/PartnerControls"/>
    <ds:schemaRef ds:uri="372cab91-786b-475f-9887-692503dcc8d0"/>
    <ds:schemaRef ds:uri="52c4d0bd-062e-4dad-8ab0-8e677835015d"/>
  </ds:schemaRefs>
</ds:datastoreItem>
</file>

<file path=docProps/app.xml><?xml version="1.0" encoding="utf-8"?>
<Properties xmlns="http://schemas.openxmlformats.org/officeDocument/2006/extended-properties" xmlns:vt="http://schemas.openxmlformats.org/officeDocument/2006/docPropsVTypes">
  <TotalTime>231</TotalTime>
  <Words>1187</Words>
  <Application>Microsoft Office PowerPoint</Application>
  <PresentationFormat>On-screen Show (4:3)</PresentationFormat>
  <Paragraphs>119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Eleanor Parker</cp:lastModifiedBy>
  <cp:revision>32</cp:revision>
  <dcterms:created xsi:type="dcterms:W3CDTF">2019-06-26T07:49:14Z</dcterms:created>
  <dcterms:modified xsi:type="dcterms:W3CDTF">2023-04-14T18:48:19Z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73951800</vt:r8>
  </property>
  <property fmtid="{D5CDD505-2E9C-101B-9397-08002B2CF9AE}" pid="4" name="MediaServiceImageTags">
    <vt:lpwstr/>
  </property>
</Properties>
</file>