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AB862-B9D6-4F06-B3A0-1824B198A4D5}" v="26" dt="2023-02-25T20:42:45.827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>
        <p:scale>
          <a:sx n="100" d="100"/>
          <a:sy n="100" d="100"/>
        </p:scale>
        <p:origin x="692" y="-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Parker" userId="bdc3a9b4-f12c-424a-a832-344dab446420" providerId="ADAL" clId="{E38AB862-B9D6-4F06-B3A0-1824B198A4D5}"/>
    <pc:docChg chg="undo custSel addSld modSld">
      <pc:chgData name="Eleanor Parker" userId="bdc3a9b4-f12c-424a-a832-344dab446420" providerId="ADAL" clId="{E38AB862-B9D6-4F06-B3A0-1824B198A4D5}" dt="2023-02-25T20:44:14.812" v="667"/>
      <pc:docMkLst>
        <pc:docMk/>
      </pc:docMkLst>
      <pc:sldChg chg="addSp modSp mod">
        <pc:chgData name="Eleanor Parker" userId="bdc3a9b4-f12c-424a-a832-344dab446420" providerId="ADAL" clId="{E38AB862-B9D6-4F06-B3A0-1824B198A4D5}" dt="2023-02-25T19:54:12.012" v="321" actId="113"/>
        <pc:sldMkLst>
          <pc:docMk/>
          <pc:sldMk cId="672713205" sldId="256"/>
        </pc:sldMkLst>
        <pc:spChg chg="add mod">
          <ac:chgData name="Eleanor Parker" userId="bdc3a9b4-f12c-424a-a832-344dab446420" providerId="ADAL" clId="{E38AB862-B9D6-4F06-B3A0-1824B198A4D5}" dt="2023-02-25T19:51:44.621" v="264" actId="1076"/>
          <ac:spMkLst>
            <pc:docMk/>
            <pc:sldMk cId="672713205" sldId="256"/>
            <ac:spMk id="2" creationId="{E1D0B939-2B43-B6C0-74FE-A451D9BEFC93}"/>
          </ac:spMkLst>
        </pc:spChg>
        <pc:spChg chg="add mod">
          <ac:chgData name="Eleanor Parker" userId="bdc3a9b4-f12c-424a-a832-344dab446420" providerId="ADAL" clId="{E38AB862-B9D6-4F06-B3A0-1824B198A4D5}" dt="2023-02-25T19:53:27.109" v="294" actId="1076"/>
          <ac:spMkLst>
            <pc:docMk/>
            <pc:sldMk cId="672713205" sldId="256"/>
            <ac:spMk id="3" creationId="{F73D0B6B-2D17-73BC-AE06-DB334646FF53}"/>
          </ac:spMkLst>
        </pc:spChg>
        <pc:spChg chg="mod">
          <ac:chgData name="Eleanor Parker" userId="bdc3a9b4-f12c-424a-a832-344dab446420" providerId="ADAL" clId="{E38AB862-B9D6-4F06-B3A0-1824B198A4D5}" dt="2023-02-25T19:54:12.012" v="321" actId="113"/>
          <ac:spMkLst>
            <pc:docMk/>
            <pc:sldMk cId="672713205" sldId="256"/>
            <ac:spMk id="4" creationId="{94EFFA69-C342-499F-AA14-7B9C1BD8D631}"/>
          </ac:spMkLst>
        </pc:spChg>
        <pc:spChg chg="mod">
          <ac:chgData name="Eleanor Parker" userId="bdc3a9b4-f12c-424a-a832-344dab446420" providerId="ADAL" clId="{E38AB862-B9D6-4F06-B3A0-1824B198A4D5}" dt="2023-02-25T19:46:38.736" v="142" actId="6549"/>
          <ac:spMkLst>
            <pc:docMk/>
            <pc:sldMk cId="672713205" sldId="256"/>
            <ac:spMk id="5" creationId="{AE1F00EE-04FB-4179-84B0-CC1DA28E8973}"/>
          </ac:spMkLst>
        </pc:spChg>
        <pc:spChg chg="mod">
          <ac:chgData name="Eleanor Parker" userId="bdc3a9b4-f12c-424a-a832-344dab446420" providerId="ADAL" clId="{E38AB862-B9D6-4F06-B3A0-1824B198A4D5}" dt="2023-02-25T19:38:59.422" v="45" actId="1076"/>
          <ac:spMkLst>
            <pc:docMk/>
            <pc:sldMk cId="672713205" sldId="256"/>
            <ac:spMk id="10" creationId="{0F9C5858-AE84-46B7-946C-EC4513E71420}"/>
          </ac:spMkLst>
        </pc:spChg>
        <pc:spChg chg="add mod">
          <ac:chgData name="Eleanor Parker" userId="bdc3a9b4-f12c-424a-a832-344dab446420" providerId="ADAL" clId="{E38AB862-B9D6-4F06-B3A0-1824B198A4D5}" dt="2023-02-25T19:53:18.925" v="293" actId="1076"/>
          <ac:spMkLst>
            <pc:docMk/>
            <pc:sldMk cId="672713205" sldId="256"/>
            <ac:spMk id="11" creationId="{C5E78026-F71E-B74F-D0C6-95668F491968}"/>
          </ac:spMkLst>
        </pc:spChg>
        <pc:spChg chg="mod">
          <ac:chgData name="Eleanor Parker" userId="bdc3a9b4-f12c-424a-a832-344dab446420" providerId="ADAL" clId="{E38AB862-B9D6-4F06-B3A0-1824B198A4D5}" dt="2023-02-25T19:39:20.061" v="48" actId="1076"/>
          <ac:spMkLst>
            <pc:docMk/>
            <pc:sldMk cId="672713205" sldId="256"/>
            <ac:spMk id="15" creationId="{8E21C009-36BC-426D-BF0E-23BF20D5B902}"/>
          </ac:spMkLst>
        </pc:spChg>
        <pc:spChg chg="mod">
          <ac:chgData name="Eleanor Parker" userId="bdc3a9b4-f12c-424a-a832-344dab446420" providerId="ADAL" clId="{E38AB862-B9D6-4F06-B3A0-1824B198A4D5}" dt="2023-02-25T19:39:22.106" v="49" actId="1076"/>
          <ac:spMkLst>
            <pc:docMk/>
            <pc:sldMk cId="672713205" sldId="256"/>
            <ac:spMk id="17" creationId="{41FF2396-A5EE-40DE-9EB3-D3FC46E7185B}"/>
          </ac:spMkLst>
        </pc:spChg>
        <pc:graphicFrameChg chg="add mod modGraphic">
          <ac:chgData name="Eleanor Parker" userId="bdc3a9b4-f12c-424a-a832-344dab446420" providerId="ADAL" clId="{E38AB862-B9D6-4F06-B3A0-1824B198A4D5}" dt="2023-02-25T19:53:35.495" v="296" actId="1076"/>
          <ac:graphicFrameMkLst>
            <pc:docMk/>
            <pc:sldMk cId="672713205" sldId="256"/>
            <ac:graphicFrameMk id="7" creationId="{975D1920-E284-06EA-B58C-D72BCDE73AD7}"/>
          </ac:graphicFrameMkLst>
        </pc:graphicFrameChg>
        <pc:picChg chg="mod">
          <ac:chgData name="Eleanor Parker" userId="bdc3a9b4-f12c-424a-a832-344dab446420" providerId="ADAL" clId="{E38AB862-B9D6-4F06-B3A0-1824B198A4D5}" dt="2023-02-25T19:39:36.516" v="54" actId="1076"/>
          <ac:picMkLst>
            <pc:docMk/>
            <pc:sldMk cId="672713205" sldId="256"/>
            <ac:picMk id="12" creationId="{D0F309AB-ECAA-49E9-8468-455D9C91F553}"/>
          </ac:picMkLst>
        </pc:picChg>
        <pc:picChg chg="mod">
          <ac:chgData name="Eleanor Parker" userId="bdc3a9b4-f12c-424a-a832-344dab446420" providerId="ADAL" clId="{E38AB862-B9D6-4F06-B3A0-1824B198A4D5}" dt="2023-02-25T19:39:25.918" v="51" actId="14100"/>
          <ac:picMkLst>
            <pc:docMk/>
            <pc:sldMk cId="672713205" sldId="256"/>
            <ac:picMk id="13" creationId="{F4163C87-2D31-4C1E-B5EF-1E1430E0D643}"/>
          </ac:picMkLst>
        </pc:picChg>
      </pc:sldChg>
      <pc:sldChg chg="addSp delSp modSp new mod">
        <pc:chgData name="Eleanor Parker" userId="bdc3a9b4-f12c-424a-a832-344dab446420" providerId="ADAL" clId="{E38AB862-B9D6-4F06-B3A0-1824B198A4D5}" dt="2023-02-25T20:44:14.812" v="667"/>
        <pc:sldMkLst>
          <pc:docMk/>
          <pc:sldMk cId="1027790136" sldId="257"/>
        </pc:sldMkLst>
        <pc:spChg chg="add mod">
          <ac:chgData name="Eleanor Parker" userId="bdc3a9b4-f12c-424a-a832-344dab446420" providerId="ADAL" clId="{E38AB862-B9D6-4F06-B3A0-1824B198A4D5}" dt="2023-02-25T20:43:42.344" v="661" actId="6549"/>
          <ac:spMkLst>
            <pc:docMk/>
            <pc:sldMk cId="1027790136" sldId="257"/>
            <ac:spMk id="2" creationId="{4A37F025-1FE8-3EFC-FCBC-C0B8DC727004}"/>
          </ac:spMkLst>
        </pc:spChg>
        <pc:spChg chg="add mod">
          <ac:chgData name="Eleanor Parker" userId="bdc3a9b4-f12c-424a-a832-344dab446420" providerId="ADAL" clId="{E38AB862-B9D6-4F06-B3A0-1824B198A4D5}" dt="2023-02-25T20:41:52.147" v="587" actId="207"/>
          <ac:spMkLst>
            <pc:docMk/>
            <pc:sldMk cId="1027790136" sldId="257"/>
            <ac:spMk id="6" creationId="{1EC5AC6B-B209-465D-88AA-E17A4D779F0D}"/>
          </ac:spMkLst>
        </pc:spChg>
        <pc:spChg chg="add del mod">
          <ac:chgData name="Eleanor Parker" userId="bdc3a9b4-f12c-424a-a832-344dab446420" providerId="ADAL" clId="{E38AB862-B9D6-4F06-B3A0-1824B198A4D5}" dt="2023-02-25T20:44:14.812" v="667"/>
          <ac:spMkLst>
            <pc:docMk/>
            <pc:sldMk cId="1027790136" sldId="257"/>
            <ac:spMk id="10" creationId="{FB6D17CC-6354-CB8C-67A6-B912481C0B0D}"/>
          </ac:spMkLst>
        </pc:spChg>
        <pc:spChg chg="add mod">
          <ac:chgData name="Eleanor Parker" userId="bdc3a9b4-f12c-424a-a832-344dab446420" providerId="ADAL" clId="{E38AB862-B9D6-4F06-B3A0-1824B198A4D5}" dt="2023-02-25T20:43:58.856" v="665" actId="1076"/>
          <ac:spMkLst>
            <pc:docMk/>
            <pc:sldMk cId="1027790136" sldId="257"/>
            <ac:spMk id="11" creationId="{809963BF-A62F-2662-7F40-2B46341FDC5C}"/>
          </ac:spMkLst>
        </pc:spChg>
        <pc:graphicFrameChg chg="add mod modGraphic">
          <ac:chgData name="Eleanor Parker" userId="bdc3a9b4-f12c-424a-a832-344dab446420" providerId="ADAL" clId="{E38AB862-B9D6-4F06-B3A0-1824B198A4D5}" dt="2023-02-25T20:41:40.406" v="583" actId="12385"/>
          <ac:graphicFrameMkLst>
            <pc:docMk/>
            <pc:sldMk cId="1027790136" sldId="257"/>
            <ac:graphicFrameMk id="8" creationId="{19A07019-650E-564A-0001-C91E781B41F8}"/>
          </ac:graphicFrameMkLst>
        </pc:graphicFrameChg>
        <pc:picChg chg="add mod modCrop">
          <ac:chgData name="Eleanor Parker" userId="bdc3a9b4-f12c-424a-a832-344dab446420" providerId="ADAL" clId="{E38AB862-B9D6-4F06-B3A0-1824B198A4D5}" dt="2023-02-25T20:31:00.436" v="415" actId="14100"/>
          <ac:picMkLst>
            <pc:docMk/>
            <pc:sldMk cId="1027790136" sldId="257"/>
            <ac:picMk id="4" creationId="{3696C781-C157-2AB8-7F76-244B945C4BD7}"/>
          </ac:picMkLst>
        </pc:picChg>
        <pc:picChg chg="add mod">
          <ac:chgData name="Eleanor Parker" userId="bdc3a9b4-f12c-424a-a832-344dab446420" providerId="ADAL" clId="{E38AB862-B9D6-4F06-B3A0-1824B198A4D5}" dt="2023-02-25T20:43:54.010" v="664" actId="1076"/>
          <ac:picMkLst>
            <pc:docMk/>
            <pc:sldMk cId="1027790136" sldId="257"/>
            <ac:picMk id="5" creationId="{814A396C-184B-EE22-A88C-0E4FE0173F6D}"/>
          </ac:picMkLst>
        </pc:picChg>
        <pc:picChg chg="add mod">
          <ac:chgData name="Eleanor Parker" userId="bdc3a9b4-f12c-424a-a832-344dab446420" providerId="ADAL" clId="{E38AB862-B9D6-4F06-B3A0-1824B198A4D5}" dt="2023-02-25T20:37:41.731" v="559" actId="1076"/>
          <ac:picMkLst>
            <pc:docMk/>
            <pc:sldMk cId="1027790136" sldId="257"/>
            <ac:picMk id="7" creationId="{61557FE6-3257-BE16-8375-A7E9607FBE10}"/>
          </ac:picMkLst>
        </pc:picChg>
      </pc:sldChg>
    </pc:docChg>
  </pc:docChgLst>
  <pc:docChgLst>
    <pc:chgData name="E Parker" userId="bdc3a9b4-f12c-424a-a832-344dab446420" providerId="ADAL" clId="{D895B296-BB9E-47E3-B003-84C7668A75D0}"/>
    <pc:docChg chg="undo custSel modSld">
      <pc:chgData name="E Parker" userId="bdc3a9b4-f12c-424a-a832-344dab446420" providerId="ADAL" clId="{D895B296-BB9E-47E3-B003-84C7668A75D0}" dt="2023-02-24T12:23:07.901" v="244" actId="22"/>
      <pc:docMkLst>
        <pc:docMk/>
      </pc:docMkLst>
      <pc:sldChg chg="addSp modSp mod">
        <pc:chgData name="E Parker" userId="bdc3a9b4-f12c-424a-a832-344dab446420" providerId="ADAL" clId="{D895B296-BB9E-47E3-B003-84C7668A75D0}" dt="2023-02-24T12:23:07.901" v="244" actId="22"/>
        <pc:sldMkLst>
          <pc:docMk/>
          <pc:sldMk cId="672713205" sldId="256"/>
        </pc:sldMkLst>
        <pc:spChg chg="mod">
          <ac:chgData name="E Parker" userId="bdc3a9b4-f12c-424a-a832-344dab446420" providerId="ADAL" clId="{D895B296-BB9E-47E3-B003-84C7668A75D0}" dt="2023-02-24T12:17:27.843" v="139" actId="1076"/>
          <ac:spMkLst>
            <pc:docMk/>
            <pc:sldMk cId="672713205" sldId="256"/>
            <ac:spMk id="4" creationId="{94EFFA69-C342-499F-AA14-7B9C1BD8D631}"/>
          </ac:spMkLst>
        </pc:spChg>
        <pc:spChg chg="mod">
          <ac:chgData name="E Parker" userId="bdc3a9b4-f12c-424a-a832-344dab446420" providerId="ADAL" clId="{D895B296-BB9E-47E3-B003-84C7668A75D0}" dt="2023-02-24T12:17:22.510" v="138" actId="14100"/>
          <ac:spMkLst>
            <pc:docMk/>
            <pc:sldMk cId="672713205" sldId="256"/>
            <ac:spMk id="5" creationId="{AE1F00EE-04FB-4179-84B0-CC1DA28E8973}"/>
          </ac:spMkLst>
        </pc:spChg>
        <pc:spChg chg="mod">
          <ac:chgData name="E Parker" userId="bdc3a9b4-f12c-424a-a832-344dab446420" providerId="ADAL" clId="{D895B296-BB9E-47E3-B003-84C7668A75D0}" dt="2023-02-24T12:17:07.466" v="136" actId="20577"/>
          <ac:spMkLst>
            <pc:docMk/>
            <pc:sldMk cId="672713205" sldId="256"/>
            <ac:spMk id="6" creationId="{085A9881-1408-468F-BC5F-EF30FEA05686}"/>
          </ac:spMkLst>
        </pc:spChg>
        <pc:spChg chg="add mod">
          <ac:chgData name="E Parker" userId="bdc3a9b4-f12c-424a-a832-344dab446420" providerId="ADAL" clId="{D895B296-BB9E-47E3-B003-84C7668A75D0}" dt="2023-02-24T12:23:06.480" v="243" actId="21"/>
          <ac:spMkLst>
            <pc:docMk/>
            <pc:sldMk cId="672713205" sldId="256"/>
            <ac:spMk id="10" creationId="{0F9C5858-AE84-46B7-946C-EC4513E71420}"/>
          </ac:spMkLst>
        </pc:spChg>
        <pc:spChg chg="add mod">
          <ac:chgData name="E Parker" userId="bdc3a9b4-f12c-424a-a832-344dab446420" providerId="ADAL" clId="{D895B296-BB9E-47E3-B003-84C7668A75D0}" dt="2023-02-24T12:23:04.517" v="242" actId="1076"/>
          <ac:spMkLst>
            <pc:docMk/>
            <pc:sldMk cId="672713205" sldId="256"/>
            <ac:spMk id="15" creationId="{8E21C009-36BC-426D-BF0E-23BF20D5B902}"/>
          </ac:spMkLst>
        </pc:spChg>
        <pc:spChg chg="add">
          <ac:chgData name="E Parker" userId="bdc3a9b4-f12c-424a-a832-344dab446420" providerId="ADAL" clId="{D895B296-BB9E-47E3-B003-84C7668A75D0}" dt="2023-02-24T12:23:07.901" v="244" actId="22"/>
          <ac:spMkLst>
            <pc:docMk/>
            <pc:sldMk cId="672713205" sldId="256"/>
            <ac:spMk id="17" creationId="{41FF2396-A5EE-40DE-9EB3-D3FC46E7185B}"/>
          </ac:spMkLst>
        </pc:spChg>
        <pc:graphicFrameChg chg="mod modGraphic">
          <ac:chgData name="E Parker" userId="bdc3a9b4-f12c-424a-a832-344dab446420" providerId="ADAL" clId="{D895B296-BB9E-47E3-B003-84C7668A75D0}" dt="2023-02-24T12:16:10.535" v="83" actId="1076"/>
          <ac:graphicFrameMkLst>
            <pc:docMk/>
            <pc:sldMk cId="672713205" sldId="256"/>
            <ac:graphicFrameMk id="9" creationId="{0C49698D-4650-4334-B407-FBBB2319CFC3}"/>
          </ac:graphicFrameMkLst>
        </pc:graphicFrameChg>
        <pc:picChg chg="mod ord">
          <ac:chgData name="E Parker" userId="bdc3a9b4-f12c-424a-a832-344dab446420" providerId="ADAL" clId="{D895B296-BB9E-47E3-B003-84C7668A75D0}" dt="2023-02-24T12:16:58.339" v="134" actId="167"/>
          <ac:picMkLst>
            <pc:docMk/>
            <pc:sldMk cId="672713205" sldId="256"/>
            <ac:picMk id="8" creationId="{921CC674-B569-433A-9F7A-E3E76C8346EF}"/>
          </ac:picMkLst>
        </pc:picChg>
        <pc:picChg chg="add mod modCrop">
          <ac:chgData name="E Parker" userId="bdc3a9b4-f12c-424a-a832-344dab446420" providerId="ADAL" clId="{D895B296-BB9E-47E3-B003-84C7668A75D0}" dt="2023-02-24T12:22:58.388" v="239" actId="1076"/>
          <ac:picMkLst>
            <pc:docMk/>
            <pc:sldMk cId="672713205" sldId="256"/>
            <ac:picMk id="12" creationId="{D0F309AB-ECAA-49E9-8468-455D9C91F553}"/>
          </ac:picMkLst>
        </pc:picChg>
        <pc:picChg chg="add mod modCrop">
          <ac:chgData name="E Parker" userId="bdc3a9b4-f12c-424a-a832-344dab446420" providerId="ADAL" clId="{D895B296-BB9E-47E3-B003-84C7668A75D0}" dt="2023-02-24T12:22:55.761" v="238" actId="1076"/>
          <ac:picMkLst>
            <pc:docMk/>
            <pc:sldMk cId="672713205" sldId="256"/>
            <ac:picMk id="13" creationId="{F4163C87-2D31-4C1E-B5EF-1E1430E0D6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3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5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3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1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3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6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7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0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9B58-BB8A-4306-AFEB-3BA1A333EF91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DDAA-228B-4C99-93CB-382EDAE54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1CC674-B569-433A-9F7A-E3E76C83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0" t="26914" r="60635" b="47790"/>
          <a:stretch/>
        </p:blipFill>
        <p:spPr>
          <a:xfrm>
            <a:off x="3381493" y="2936380"/>
            <a:ext cx="881628" cy="1346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FFA69-C342-499F-AA14-7B9C1BD8D631}"/>
              </a:ext>
            </a:extLst>
          </p:cNvPr>
          <p:cNvSpPr txBox="1"/>
          <p:nvPr/>
        </p:nvSpPr>
        <p:spPr>
          <a:xfrm>
            <a:off x="4969138" y="52405"/>
            <a:ext cx="2876941" cy="3077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Energy Changes – Paper 1 Chemistry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00EE-04FB-4179-84B0-CC1DA28E8973}"/>
              </a:ext>
            </a:extLst>
          </p:cNvPr>
          <p:cNvSpPr txBox="1"/>
          <p:nvPr/>
        </p:nvSpPr>
        <p:spPr>
          <a:xfrm>
            <a:off x="117067" y="57721"/>
            <a:ext cx="3348944" cy="25853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Exothermic &amp; Endothermic Reactions</a:t>
            </a:r>
          </a:p>
          <a:p>
            <a:endParaRPr lang="en-GB" sz="900" dirty="0"/>
          </a:p>
          <a:p>
            <a:r>
              <a:rPr lang="en-GB" sz="900" b="1" i="0" dirty="0">
                <a:solidFill>
                  <a:srgbClr val="231F20"/>
                </a:solidFill>
                <a:effectLst/>
              </a:rPr>
              <a:t>Exothermic reactions transfer energy to the surroundings 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and the temperature of the surroundings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 increases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. 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Endothermic reactions take in energy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 and the temperature of the surroundings 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decreases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.</a:t>
            </a:r>
          </a:p>
          <a:p>
            <a:endParaRPr lang="en-GB" sz="900" dirty="0">
              <a:solidFill>
                <a:srgbClr val="231F20"/>
              </a:solidFill>
            </a:endParaRP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Examples of exothermic reactions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1" i="0" dirty="0">
                <a:solidFill>
                  <a:srgbClr val="231F20"/>
                </a:solidFill>
                <a:effectLst/>
              </a:rPr>
              <a:t> combustion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reactions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many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oxidation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reactions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most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neutralisation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reactions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Everyday uses of exothermic reactions include self-heating cans and hand warmers.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231F20"/>
              </a:solidFill>
            </a:endParaRPr>
          </a:p>
          <a:p>
            <a:r>
              <a:rPr lang="en-GB" sz="900" dirty="0">
                <a:solidFill>
                  <a:srgbClr val="231F20"/>
                </a:solidFill>
              </a:rPr>
              <a:t>Examples of endothermic reactions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1" i="0" dirty="0">
                <a:solidFill>
                  <a:srgbClr val="231F20"/>
                </a:solidFill>
                <a:effectLst/>
              </a:rPr>
              <a:t> thermal decomposition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reactions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the reaction of citric acid and sodium hydrogen carbonate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Everyday uses of endothermic reactions include instant ice packs which can be used to treat sports injuries.</a:t>
            </a:r>
            <a:endParaRPr lang="en-GB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A9881-1408-468F-BC5F-EF30FEA05686}"/>
              </a:ext>
            </a:extLst>
          </p:cNvPr>
          <p:cNvSpPr txBox="1"/>
          <p:nvPr/>
        </p:nvSpPr>
        <p:spPr>
          <a:xfrm>
            <a:off x="117070" y="2697320"/>
            <a:ext cx="4184964" cy="40010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Required Practical: Temperature Change</a:t>
            </a: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Aim: 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To investigate the variables that affect temperature changes in reacting solutions.</a:t>
            </a: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Context: 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You could investigate one or more chemical reactions, for example: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i="0" dirty="0">
                <a:solidFill>
                  <a:srgbClr val="231F20"/>
                </a:solidFill>
                <a:effectLst/>
              </a:rPr>
              <a:t> acids reacting with metals, metal carbonates or with alkalis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1" i="0" dirty="0">
                <a:solidFill>
                  <a:srgbClr val="231F20"/>
                </a:solidFill>
                <a:effectLst/>
              </a:rPr>
              <a:t> </a:t>
            </a:r>
            <a:r>
              <a:rPr lang="en-GB" sz="900" i="0" dirty="0">
                <a:solidFill>
                  <a:srgbClr val="231F20"/>
                </a:solidFill>
                <a:effectLst/>
              </a:rPr>
              <a:t>displacement reactions 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of metals</a:t>
            </a: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Method: 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Reacting two solutions, e.g. acid and alkali</a:t>
            </a:r>
          </a:p>
          <a:p>
            <a:pPr algn="l">
              <a:buFont typeface="+mj-lt"/>
              <a:buAutoNum type="arabicPeriod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Place the polystyrene cup inside the glass beaker for stability. </a:t>
            </a:r>
          </a:p>
          <a:p>
            <a:pPr algn="l">
              <a:buFont typeface="+mj-lt"/>
              <a:buAutoNum type="arabicPeriod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Measure an appropriate volume of each liquid, e.g. 25 cm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3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Place one of the liquids in a polystyrene cup.</a:t>
            </a:r>
          </a:p>
          <a:p>
            <a:pPr algn="l">
              <a:buFont typeface="+mj-lt"/>
              <a:buAutoNum type="arabicPeriod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Record the temperature of the solution.</a:t>
            </a:r>
          </a:p>
          <a:p>
            <a:pPr algn="l">
              <a:buFont typeface="+mj-lt"/>
              <a:buAutoNum type="arabicPeriod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Add the second solution and record the highest or lowest temperature obtained.</a:t>
            </a:r>
          </a:p>
          <a:p>
            <a:pPr algn="l">
              <a:buFont typeface="+mj-lt"/>
              <a:buAutoNum type="arabicPeriod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Change your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independent variable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and repeat the experiment. Your independent variable could be the concentration of one of the reactants, or the type of acid/alkali being used, or the type of metal/metal carbonate being used.</a:t>
            </a: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Analysis: 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The bigger the temperature change in the reaction, the more energy is absorbed or released. 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Evaluation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The biggest source of error in this experiment is unwanted heat transfer. Using a lid can help to reduce this.</a:t>
            </a: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Hazards, risks and precautions</a:t>
            </a:r>
          </a:p>
          <a:p>
            <a:pPr algn="l"/>
            <a:endParaRPr lang="en-GB" sz="900" b="1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b="1" dirty="0">
              <a:solidFill>
                <a:srgbClr val="231F20"/>
              </a:solidFill>
            </a:endParaRPr>
          </a:p>
          <a:p>
            <a:pPr algn="l"/>
            <a:endParaRPr lang="en-GB" sz="900" b="1" dirty="0">
              <a:solidFill>
                <a:srgbClr val="231F20"/>
              </a:solidFill>
            </a:endParaRPr>
          </a:p>
          <a:p>
            <a:pPr algn="l"/>
            <a:endParaRPr lang="en-GB" sz="900" b="1" dirty="0">
              <a:solidFill>
                <a:srgbClr val="231F20"/>
              </a:solidFill>
            </a:endParaRPr>
          </a:p>
          <a:p>
            <a:pPr algn="l"/>
            <a:endParaRPr lang="en-GB" sz="900" b="1" dirty="0">
              <a:solidFill>
                <a:srgbClr val="231F20"/>
              </a:solidFill>
            </a:endParaRPr>
          </a:p>
          <a:p>
            <a:pPr algn="l"/>
            <a:endParaRPr lang="en-GB" sz="900" b="1" dirty="0">
              <a:solidFill>
                <a:srgbClr val="231F20"/>
              </a:solidFill>
            </a:endParaRPr>
          </a:p>
          <a:p>
            <a:pPr algn="l"/>
            <a:endParaRPr lang="en-GB" sz="1000" b="1" i="0" dirty="0">
              <a:solidFill>
                <a:srgbClr val="231F20"/>
              </a:solidFill>
              <a:effectLst/>
              <a:latin typeface="ReithSans"/>
            </a:endParaRPr>
          </a:p>
          <a:p>
            <a:endParaRPr lang="en-GB" sz="1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49698D-4650-4334-B407-FBBB2319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89180"/>
              </p:ext>
            </p:extLst>
          </p:nvPr>
        </p:nvGraphicFramePr>
        <p:xfrm>
          <a:off x="193518" y="5530533"/>
          <a:ext cx="3979818" cy="108365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26606">
                  <a:extLst>
                    <a:ext uri="{9D8B030D-6E8A-4147-A177-3AD203B41FA5}">
                      <a16:colId xmlns:a16="http://schemas.microsoft.com/office/drawing/2014/main" val="2955835303"/>
                    </a:ext>
                  </a:extLst>
                </a:gridCol>
                <a:gridCol w="1326606">
                  <a:extLst>
                    <a:ext uri="{9D8B030D-6E8A-4147-A177-3AD203B41FA5}">
                      <a16:colId xmlns:a16="http://schemas.microsoft.com/office/drawing/2014/main" val="1379155090"/>
                    </a:ext>
                  </a:extLst>
                </a:gridCol>
                <a:gridCol w="1326606">
                  <a:extLst>
                    <a:ext uri="{9D8B030D-6E8A-4147-A177-3AD203B41FA5}">
                      <a16:colId xmlns:a16="http://schemas.microsoft.com/office/drawing/2014/main" val="1462736463"/>
                    </a:ext>
                  </a:extLst>
                </a:gridCol>
              </a:tblGrid>
              <a:tr h="1586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Hazard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Possible harm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Possible precaution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11188"/>
                  </a:ext>
                </a:extLst>
              </a:tr>
              <a:tr h="35400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Dilute acids and alkalis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May irritate the skin or eyes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Avoid contact with skin, rinse off skin if necessary, wear eye protection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399357"/>
                  </a:ext>
                </a:extLst>
              </a:tr>
              <a:tr h="443579"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Solutions of metal salts (used in displacement reactions)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Dangerous to the environment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Dispose of metal salt solutions as advised by teacher.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7718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9C5858-AE84-46B7-946C-EC4513E71420}"/>
              </a:ext>
            </a:extLst>
          </p:cNvPr>
          <p:cNvSpPr txBox="1"/>
          <p:nvPr/>
        </p:nvSpPr>
        <p:spPr>
          <a:xfrm>
            <a:off x="4378482" y="2712708"/>
            <a:ext cx="4655726" cy="39703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Reaction Profiles</a:t>
            </a:r>
          </a:p>
          <a:p>
            <a:endParaRPr lang="en-GB" sz="900" b="1" dirty="0"/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A reaction profile shows whether a reaction is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exothermic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or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endothermic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. It shows the energy in the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reactants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and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products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, and the difference in energy between them. It also includes the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activation energy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, which is the minimum energy needed by particles when they collide for a reaction to occur. The activation energy is shown as a 'hump' in the line, which: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starts at the energy of the reactants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is equal to the difference in energy between the top of the 'hump' and the reactant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The overall change in energy in a reaction is the difference between the energy of the reactants and products.</a:t>
            </a:r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endParaRPr lang="en-GB" sz="900" dirty="0">
              <a:solidFill>
                <a:srgbClr val="231F20"/>
              </a:solidFill>
            </a:endParaRP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endParaRPr lang="en-GB" sz="9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F309AB-ECAA-49E9-8468-455D9C91F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0" t="60331" r="72821" b="21053"/>
          <a:stretch/>
        </p:blipFill>
        <p:spPr>
          <a:xfrm>
            <a:off x="6809513" y="4958164"/>
            <a:ext cx="2000871" cy="1656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163C87-2D31-4C1E-B5EF-1E1430E0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0" t="60331" r="81851" b="21053"/>
          <a:stretch/>
        </p:blipFill>
        <p:spPr>
          <a:xfrm>
            <a:off x="4563742" y="4958164"/>
            <a:ext cx="2217279" cy="1656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21C009-36BC-426D-BF0E-23BF20D5B902}"/>
              </a:ext>
            </a:extLst>
          </p:cNvPr>
          <p:cNvSpPr txBox="1"/>
          <p:nvPr/>
        </p:nvSpPr>
        <p:spPr>
          <a:xfrm>
            <a:off x="6921475" y="4173334"/>
            <a:ext cx="17769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dirty="0">
                <a:solidFill>
                  <a:srgbClr val="231F20"/>
                </a:solidFill>
                <a:effectLst/>
              </a:rPr>
              <a:t>Endothermic reaction</a:t>
            </a:r>
          </a:p>
          <a:p>
            <a:pPr algn="ctr"/>
            <a:r>
              <a:rPr lang="en-GB" sz="900" b="0" i="0" dirty="0">
                <a:solidFill>
                  <a:srgbClr val="231F20"/>
                </a:solidFill>
                <a:effectLst/>
              </a:rPr>
              <a:t>The energy level increases in an endothermic reaction. This is because energy is taken in from the surroundings.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F2396-A5EE-40DE-9EB3-D3FC46E7185B}"/>
              </a:ext>
            </a:extLst>
          </p:cNvPr>
          <p:cNvSpPr txBox="1"/>
          <p:nvPr/>
        </p:nvSpPr>
        <p:spPr>
          <a:xfrm>
            <a:off x="4580258" y="4173334"/>
            <a:ext cx="18273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dirty="0">
                <a:solidFill>
                  <a:srgbClr val="231F20"/>
                </a:solidFill>
                <a:effectLst/>
              </a:rPr>
              <a:t>Exothermic reaction</a:t>
            </a:r>
          </a:p>
          <a:p>
            <a:pPr algn="ctr"/>
            <a:r>
              <a:rPr lang="en-GB" sz="900" b="0" i="0" dirty="0">
                <a:solidFill>
                  <a:srgbClr val="231F20"/>
                </a:solidFill>
                <a:effectLst/>
              </a:rPr>
              <a:t>The energy level decreases in an exothermic reaction. This is because energy is given out to the surroundings.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0B939-2B43-B6C0-74FE-A451D9BEFC93}"/>
              </a:ext>
            </a:extLst>
          </p:cNvPr>
          <p:cNvSpPr txBox="1"/>
          <p:nvPr/>
        </p:nvSpPr>
        <p:spPr>
          <a:xfrm>
            <a:off x="3516809" y="412390"/>
            <a:ext cx="5504370" cy="22313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Bond Energy (Higher tier only)</a:t>
            </a:r>
          </a:p>
          <a:p>
            <a:endParaRPr lang="en-GB" sz="400" b="1" dirty="0"/>
          </a:p>
          <a:p>
            <a:r>
              <a:rPr lang="en-GB" sz="900" b="0" i="0" dirty="0">
                <a:solidFill>
                  <a:srgbClr val="231F20"/>
                </a:solidFill>
                <a:effectLst/>
              </a:rPr>
              <a:t>During a chemical reaction the difference between the energy needed to break bonds and the energy released when new bonds are made determines the type of reaction.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A reaction is 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exothermic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if more heat energy is released in making bonds in the products than is taken in when breaking bonds in the reactants. It is 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endothermic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if less heat energy is released in making bonds in the products than is taken in when breaking bonds in the reactants</a:t>
            </a:r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  <a:p>
            <a:pPr algn="l"/>
            <a:endParaRPr lang="en-GB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D0B6B-2D17-73BC-AE06-DB334646FF53}"/>
              </a:ext>
            </a:extLst>
          </p:cNvPr>
          <p:cNvSpPr txBox="1"/>
          <p:nvPr/>
        </p:nvSpPr>
        <p:spPr>
          <a:xfrm>
            <a:off x="3516809" y="1339359"/>
            <a:ext cx="2090066" cy="13388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  <a:latin typeface="ReithSans"/>
              </a:rPr>
              <a:t>To calculate an energy change for a reaction: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  <a:latin typeface="ReithSans"/>
              </a:rPr>
              <a:t> add together the bond energies for all the bonds in the </a:t>
            </a:r>
            <a:r>
              <a:rPr lang="en-GB" sz="900" b="1" i="0" dirty="0">
                <a:solidFill>
                  <a:srgbClr val="231F20"/>
                </a:solidFill>
                <a:effectLst/>
                <a:latin typeface="ReithSans"/>
              </a:rPr>
              <a:t>reactants</a:t>
            </a:r>
            <a:r>
              <a:rPr lang="en-GB" sz="900" b="0" i="0" dirty="0">
                <a:solidFill>
                  <a:srgbClr val="231F20"/>
                </a:solidFill>
                <a:effectLst/>
                <a:latin typeface="ReithSans"/>
              </a:rPr>
              <a:t> - this is the 'energy in’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  <a:latin typeface="ReithSans"/>
              </a:rPr>
              <a:t> add together the bond energies for all the bonds in the </a:t>
            </a:r>
            <a:r>
              <a:rPr lang="en-GB" sz="900" b="1" i="0" dirty="0">
                <a:solidFill>
                  <a:srgbClr val="231F20"/>
                </a:solidFill>
                <a:effectLst/>
                <a:latin typeface="ReithSans"/>
              </a:rPr>
              <a:t>products</a:t>
            </a:r>
            <a:r>
              <a:rPr lang="en-GB" sz="900" b="0" i="0" dirty="0">
                <a:solidFill>
                  <a:srgbClr val="231F20"/>
                </a:solidFill>
                <a:effectLst/>
                <a:latin typeface="ReithSans"/>
              </a:rPr>
              <a:t> - this is the 'energy out’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  <a:latin typeface="ReithSans"/>
              </a:rPr>
              <a:t> energy change = energy in - energy out</a:t>
            </a:r>
            <a:endParaRPr lang="en-GB" sz="9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5D1920-E284-06EA-B58C-D72BCDE73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39591"/>
              </p:ext>
            </p:extLst>
          </p:nvPr>
        </p:nvGraphicFramePr>
        <p:xfrm>
          <a:off x="5516236" y="1564273"/>
          <a:ext cx="1251756" cy="889000"/>
        </p:xfrm>
        <a:graphic>
          <a:graphicData uri="http://schemas.openxmlformats.org/drawingml/2006/table">
            <a:tbl>
              <a:tblPr/>
              <a:tblGrid>
                <a:gridCol w="625878">
                  <a:extLst>
                    <a:ext uri="{9D8B030D-6E8A-4147-A177-3AD203B41FA5}">
                      <a16:colId xmlns:a16="http://schemas.microsoft.com/office/drawing/2014/main" val="3463672856"/>
                    </a:ext>
                  </a:extLst>
                </a:gridCol>
                <a:gridCol w="625878">
                  <a:extLst>
                    <a:ext uri="{9D8B030D-6E8A-4147-A177-3AD203B41FA5}">
                      <a16:colId xmlns:a16="http://schemas.microsoft.com/office/drawing/2014/main" val="2488510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231F20"/>
                          </a:solidFill>
                          <a:effectLst/>
                        </a:rPr>
                        <a:t>Bond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231F20"/>
                          </a:solidFill>
                          <a:effectLst/>
                        </a:rPr>
                        <a:t>Bond energy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79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231F20"/>
                          </a:solidFill>
                          <a:effectLst/>
                        </a:rPr>
                        <a:t>H−H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231F20"/>
                          </a:solidFill>
                          <a:effectLst/>
                        </a:rPr>
                        <a:t>436 kJ mol</a:t>
                      </a:r>
                      <a:r>
                        <a:rPr lang="en-GB" sz="900" baseline="30000">
                          <a:solidFill>
                            <a:srgbClr val="231F20"/>
                          </a:solidFill>
                          <a:effectLst/>
                        </a:rPr>
                        <a:t>-1</a:t>
                      </a:r>
                      <a:endParaRPr lang="en-GB" sz="900">
                        <a:solidFill>
                          <a:srgbClr val="231F20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12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231F20"/>
                          </a:solidFill>
                          <a:effectLst/>
                        </a:rPr>
                        <a:t>Cl−Cl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231F20"/>
                          </a:solidFill>
                          <a:effectLst/>
                        </a:rPr>
                        <a:t>243 kJ mol</a:t>
                      </a:r>
                      <a:r>
                        <a:rPr lang="en-GB" sz="900" baseline="30000">
                          <a:solidFill>
                            <a:srgbClr val="231F20"/>
                          </a:solidFill>
                          <a:effectLst/>
                        </a:rPr>
                        <a:t>-1</a:t>
                      </a:r>
                      <a:endParaRPr lang="en-GB" sz="900">
                        <a:solidFill>
                          <a:srgbClr val="231F20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04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231F20"/>
                          </a:solidFill>
                          <a:effectLst/>
                        </a:rPr>
                        <a:t>H−Cl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231F20"/>
                          </a:solidFill>
                          <a:effectLst/>
                        </a:rPr>
                        <a:t>432 kJ mol</a:t>
                      </a:r>
                      <a:r>
                        <a:rPr lang="en-GB" sz="900" baseline="30000" dirty="0">
                          <a:solidFill>
                            <a:srgbClr val="231F20"/>
                          </a:solidFill>
                          <a:effectLst/>
                        </a:rPr>
                        <a:t>-1</a:t>
                      </a:r>
                      <a:endParaRPr lang="en-GB" sz="900" dirty="0">
                        <a:solidFill>
                          <a:srgbClr val="231F20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9695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C5E78026-F71E-B74F-D0C6-95668F49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067" y="1368257"/>
            <a:ext cx="2090066" cy="13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Example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Hydrogen + chlorine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hydrogen chloride: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H−H + Cl−Cl → 2 × (H−Cl)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Energy in = 436 + 243 = 679 kJ mol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-1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Energy out = (2 × 432) = 864 kJ mol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-1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Energy change = 679 - 864 = -185 kJ mol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-1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The energy change is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negative.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This shows that the reaction is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exothermic.</a:t>
            </a: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71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7F025-1FE8-3EFC-FCBC-C0B8DC727004}"/>
              </a:ext>
            </a:extLst>
          </p:cNvPr>
          <p:cNvSpPr txBox="1"/>
          <p:nvPr/>
        </p:nvSpPr>
        <p:spPr>
          <a:xfrm>
            <a:off x="117067" y="57721"/>
            <a:ext cx="4454933" cy="466281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Chemical Cells – Separate Chemistry Only</a:t>
            </a:r>
          </a:p>
          <a:p>
            <a:endParaRPr lang="en-GB" sz="900" dirty="0"/>
          </a:p>
          <a:p>
            <a:r>
              <a:rPr lang="en-GB" sz="900" b="1" i="0" dirty="0">
                <a:solidFill>
                  <a:srgbClr val="231F20"/>
                </a:solidFill>
                <a:effectLst/>
              </a:rPr>
              <a:t>Chemical cells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use chemical reactions to transfer energy by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electricity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. The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voltage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of a cell depends upon a number of factors, including what the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electrodes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are made from, and the substance used as the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electrolyte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.</a:t>
            </a:r>
          </a:p>
          <a:p>
            <a:endParaRPr lang="en-GB" sz="900" dirty="0">
              <a:solidFill>
                <a:srgbClr val="231F20"/>
              </a:solidFill>
            </a:endParaRP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A simple cell can be made by connecting two different metals in contact with an electrolyte. A number of cells can be connected in series to make a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battery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, which has a higher voltage than a single cell.</a:t>
            </a: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In non-rechargeable cells, </a:t>
            </a:r>
            <a:r>
              <a:rPr lang="en-GB" sz="900" b="0" i="0" dirty="0" err="1">
                <a:solidFill>
                  <a:srgbClr val="231F20"/>
                </a:solidFill>
                <a:effectLst/>
              </a:rPr>
              <a:t>eg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 alkaline cells, a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voltage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is produced until one of the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reactants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is used up. When this happens, we say the battery ‘goes flat’.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In rechargeable cells and batteries, like the one used to power your mobile phone, the chemical reactions can be reversed when an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external circuit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is supplied.</a:t>
            </a:r>
          </a:p>
          <a:p>
            <a:endParaRPr lang="en-GB" sz="900" dirty="0">
              <a:solidFill>
                <a:srgbClr val="231F20"/>
              </a:solidFill>
            </a:endParaRPr>
          </a:p>
          <a:p>
            <a:r>
              <a:rPr lang="en-GB" sz="900" b="0" i="0" dirty="0">
                <a:solidFill>
                  <a:srgbClr val="231F20"/>
                </a:solidFill>
                <a:effectLst/>
              </a:rPr>
              <a:t>If we connect different combinations of these metals to make a cell, we find that the voltage changes. </a:t>
            </a:r>
          </a:p>
          <a:p>
            <a:r>
              <a:rPr lang="en-GB" sz="900" b="0" i="0" dirty="0">
                <a:solidFill>
                  <a:srgbClr val="231F20"/>
                </a:solidFill>
                <a:effectLst/>
              </a:rPr>
              <a:t>Swapping the two electrodes means that the recorded voltage becomes negative. The biggest voltage occurs when the difference in the reactivity of the two metals is the largest. A cell made from magnesium and copper has a higher voltage than magnesium and zinc, for example.</a:t>
            </a:r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endParaRPr lang="en-GB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6C781-C157-2AB8-7F76-244B945C4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99"/>
          <a:stretch/>
        </p:blipFill>
        <p:spPr>
          <a:xfrm>
            <a:off x="3129678" y="3192850"/>
            <a:ext cx="1391522" cy="1449793"/>
          </a:xfrm>
          <a:prstGeom prst="rect">
            <a:avLst/>
          </a:prstGeom>
        </p:spPr>
      </p:pic>
      <p:pic>
        <p:nvPicPr>
          <p:cNvPr id="5" name="Picture 4" descr="Image result for electrochemical cell">
            <a:extLst>
              <a:ext uri="{FF2B5EF4-FFF2-40B4-BE49-F238E27FC236}">
                <a16:creationId xmlns:a16="http://schemas.microsoft.com/office/drawing/2014/main" id="{814A396C-184B-EE22-A88C-0E4FE0173F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1" y="3108093"/>
            <a:ext cx="2665441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5AC6B-B209-465D-88AA-E17A4D779F0D}"/>
              </a:ext>
            </a:extLst>
          </p:cNvPr>
          <p:cNvSpPr txBox="1"/>
          <p:nvPr/>
        </p:nvSpPr>
        <p:spPr>
          <a:xfrm>
            <a:off x="4631775" y="57721"/>
            <a:ext cx="4454933" cy="43858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Fuel Cells – Separate Chemistry Only</a:t>
            </a:r>
          </a:p>
          <a:p>
            <a:endParaRPr lang="en-GB" sz="900" dirty="0"/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Fuel cells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work in a different way than chemical cells. Fuel cells produce                             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voltage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continuously, as long as they are supplied with: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a constant supply of a suitable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fuel</a:t>
            </a:r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900" b="0" i="0" dirty="0">
                <a:solidFill>
                  <a:srgbClr val="231F20"/>
                </a:solidFill>
                <a:effectLst/>
              </a:rPr>
              <a:t> oxygen, </a:t>
            </a:r>
            <a:r>
              <a:rPr lang="en-GB" sz="900" b="0" i="0" dirty="0" err="1">
                <a:solidFill>
                  <a:srgbClr val="231F20"/>
                </a:solidFill>
                <a:effectLst/>
              </a:rPr>
              <a:t>eg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 from the air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The fuel is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oxidised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electrochemically, rather than being burned, so the reaction takes place at a lower temperature than if it was to be burned. Energy is released as electrical energy, not </a:t>
            </a:r>
            <a:r>
              <a:rPr lang="en-GB" sz="900" b="1" i="0" dirty="0">
                <a:solidFill>
                  <a:srgbClr val="231F20"/>
                </a:solidFill>
                <a:effectLst/>
              </a:rPr>
              <a:t>thermal energy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(heat).</a:t>
            </a: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Hydrogen-oxygen fuel cells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Hydrogen-oxygen fuel cells are an alternative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to rechargeable cells and batteries. 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In a hydrogen-oxygen fuel cell, hydrogen and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oxygen are used to produce a voltage. 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Water is the only product. 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The overall reaction in a hydrogen-oxygen fuel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 cell is:</a:t>
            </a:r>
          </a:p>
          <a:p>
            <a:r>
              <a:rPr lang="en-GB" sz="900" b="0" i="0" dirty="0">
                <a:solidFill>
                  <a:srgbClr val="231F20"/>
                </a:solidFill>
                <a:effectLst/>
              </a:rPr>
              <a:t>hydrogen + oxygen → water</a:t>
            </a:r>
          </a:p>
          <a:p>
            <a:r>
              <a:rPr lang="en-GB" sz="900" b="0" i="0" dirty="0">
                <a:solidFill>
                  <a:srgbClr val="231F20"/>
                </a:solidFill>
                <a:effectLst/>
              </a:rPr>
              <a:t>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(g) + O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(g) → 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O(l)</a:t>
            </a:r>
          </a:p>
          <a:p>
            <a:pPr algn="l"/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r>
              <a:rPr lang="en-GB" sz="900" b="1" i="0" dirty="0">
                <a:solidFill>
                  <a:srgbClr val="231F20"/>
                </a:solidFill>
                <a:effectLst/>
              </a:rPr>
              <a:t>Electrode half equations - Higher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At the negative electrode: 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+ 4OH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→ 4H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 + 4e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At the positive electrode: </a:t>
            </a: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O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 + 4e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→ 4OH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When you add these two half equations together, you get the following overall equation:</a:t>
            </a:r>
          </a:p>
          <a:p>
            <a:pPr algn="ctr"/>
            <a:r>
              <a:rPr lang="en-GB" sz="900" b="0" i="0" dirty="0">
                <a:solidFill>
                  <a:srgbClr val="231F20"/>
                </a:solidFill>
                <a:effectLst/>
              </a:rPr>
              <a:t>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+ 4OH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O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 + 4e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→ 4H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 + 4e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+ 4OH</a:t>
            </a:r>
            <a:r>
              <a:rPr lang="en-GB" sz="900" b="0" i="0" baseline="30000" dirty="0">
                <a:solidFill>
                  <a:srgbClr val="231F20"/>
                </a:solidFill>
                <a:effectLst/>
              </a:rPr>
              <a:t>-</a:t>
            </a:r>
            <a:endParaRPr lang="en-GB" sz="900" b="0" i="0" dirty="0">
              <a:solidFill>
                <a:srgbClr val="231F20"/>
              </a:solidFill>
              <a:effectLst/>
            </a:endParaRPr>
          </a:p>
          <a:p>
            <a:pPr algn="l"/>
            <a:r>
              <a:rPr lang="en-GB" sz="900" b="0" i="0" dirty="0">
                <a:solidFill>
                  <a:srgbClr val="231F20"/>
                </a:solidFill>
                <a:effectLst/>
              </a:rPr>
              <a:t>The hydroxide ions, electrons and two 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 molecules will now cancel because they are on both sides, leaving the overall equation:</a:t>
            </a:r>
          </a:p>
          <a:p>
            <a:pPr algn="ctr"/>
            <a:r>
              <a:rPr lang="en-GB" sz="900" b="0" i="0" dirty="0">
                <a:solidFill>
                  <a:srgbClr val="231F20"/>
                </a:solidFill>
                <a:effectLst/>
              </a:rPr>
              <a:t>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+ O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 → 2H</a:t>
            </a:r>
            <a:r>
              <a:rPr lang="en-GB" sz="900" b="0" i="0" baseline="-25000" dirty="0">
                <a:solidFill>
                  <a:srgbClr val="231F20"/>
                </a:solidFill>
                <a:effectLst/>
              </a:rPr>
              <a:t>2</a:t>
            </a:r>
            <a:r>
              <a:rPr lang="en-GB" sz="900" b="0" i="0" dirty="0">
                <a:solidFill>
                  <a:srgbClr val="231F20"/>
                </a:solidFill>
                <a:effectLst/>
              </a:rPr>
              <a:t>O</a:t>
            </a:r>
            <a:endParaRPr lang="en-GB" sz="900" dirty="0"/>
          </a:p>
        </p:txBody>
      </p:sp>
      <p:pic>
        <p:nvPicPr>
          <p:cNvPr id="7" name="Picture 6" descr="Image result for hydrogen fuel cell">
            <a:extLst>
              <a:ext uri="{FF2B5EF4-FFF2-40B4-BE49-F238E27FC236}">
                <a16:creationId xmlns:a16="http://schemas.microsoft.com/office/drawing/2014/main" id="{61557FE6-3257-BE16-8375-A7E9607FBE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41" y="1353830"/>
            <a:ext cx="2101850" cy="23475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A07019-650E-564A-0001-C91E781B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47119"/>
              </p:ext>
            </p:extLst>
          </p:nvPr>
        </p:nvGraphicFramePr>
        <p:xfrm>
          <a:off x="4631775" y="4508880"/>
          <a:ext cx="4454934" cy="223455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84978">
                  <a:extLst>
                    <a:ext uri="{9D8B030D-6E8A-4147-A177-3AD203B41FA5}">
                      <a16:colId xmlns:a16="http://schemas.microsoft.com/office/drawing/2014/main" val="1244658209"/>
                    </a:ext>
                  </a:extLst>
                </a:gridCol>
                <a:gridCol w="1484978">
                  <a:extLst>
                    <a:ext uri="{9D8B030D-6E8A-4147-A177-3AD203B41FA5}">
                      <a16:colId xmlns:a16="http://schemas.microsoft.com/office/drawing/2014/main" val="2441755244"/>
                    </a:ext>
                  </a:extLst>
                </a:gridCol>
                <a:gridCol w="1484978">
                  <a:extLst>
                    <a:ext uri="{9D8B030D-6E8A-4147-A177-3AD203B41FA5}">
                      <a16:colId xmlns:a16="http://schemas.microsoft.com/office/drawing/2014/main" val="3057904503"/>
                    </a:ext>
                  </a:extLst>
                </a:gridCol>
              </a:tblGrid>
              <a:tr h="7745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231F20"/>
                          </a:solidFill>
                          <a:effectLst/>
                        </a:rPr>
                        <a:t>Type of cell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231F20"/>
                          </a:solidFill>
                          <a:effectLst/>
                        </a:rPr>
                        <a:t>Pros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231F20"/>
                          </a:solidFill>
                          <a:effectLst/>
                        </a:rPr>
                        <a:t>Cons</a:t>
                      </a:r>
                    </a:p>
                  </a:txBody>
                  <a:tcPr marL="14524" marR="14524" marT="14524" marB="14524" anchor="ctr"/>
                </a:tc>
                <a:extLst>
                  <a:ext uri="{0D108BD9-81ED-4DB2-BD59-A6C34878D82A}">
                    <a16:rowId xmlns:a16="http://schemas.microsoft.com/office/drawing/2014/main" val="39637988"/>
                  </a:ext>
                </a:extLst>
              </a:tr>
              <a:tr h="53492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Alkaline cell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Cheaper to manufacture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May end up in landfill sites once fully discharged; recyclable though it is expensive</a:t>
                      </a:r>
                    </a:p>
                  </a:txBody>
                  <a:tcPr marL="14524" marR="14524" marT="14524" marB="14524" anchor="ctr"/>
                </a:tc>
                <a:extLst>
                  <a:ext uri="{0D108BD9-81ED-4DB2-BD59-A6C34878D82A}">
                    <a16:rowId xmlns:a16="http://schemas.microsoft.com/office/drawing/2014/main" val="3620934172"/>
                  </a:ext>
                </a:extLst>
              </a:tr>
              <a:tr h="534922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231F20"/>
                          </a:solidFill>
                          <a:effectLst/>
                        </a:rPr>
                        <a:t>Rechargeable cell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Can be recharged many times before being recycled, reducing the use of resources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Costs more to manufacture</a:t>
                      </a:r>
                    </a:p>
                  </a:txBody>
                  <a:tcPr marL="14524" marR="14524" marT="14524" marB="14524" anchor="ctr"/>
                </a:tc>
                <a:extLst>
                  <a:ext uri="{0D108BD9-81ED-4DB2-BD59-A6C34878D82A}">
                    <a16:rowId xmlns:a16="http://schemas.microsoft.com/office/drawing/2014/main" val="4035085605"/>
                  </a:ext>
                </a:extLst>
              </a:tr>
              <a:tr h="665627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Hydrogen fuel cell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231F20"/>
                          </a:solidFill>
                          <a:effectLst/>
                        </a:rPr>
                        <a:t>Easy to maintain as there are no moving parts; small size; water is the only chemical product</a:t>
                      </a:r>
                    </a:p>
                  </a:txBody>
                  <a:tcPr marL="14524" marR="14524" marT="14524" marB="145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231F20"/>
                          </a:solidFill>
                          <a:effectLst/>
                        </a:rPr>
                        <a:t>Very expensive to manufacture; need a constant supply of hydrogen fuel, which is a flammable gas</a:t>
                      </a:r>
                    </a:p>
                  </a:txBody>
                  <a:tcPr marL="14524" marR="14524" marT="14524" marB="14524" anchor="ctr"/>
                </a:tc>
                <a:extLst>
                  <a:ext uri="{0D108BD9-81ED-4DB2-BD59-A6C34878D82A}">
                    <a16:rowId xmlns:a16="http://schemas.microsoft.com/office/drawing/2014/main" val="9414089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9963BF-A62F-2662-7F40-2B46341FDC5C}"/>
              </a:ext>
            </a:extLst>
          </p:cNvPr>
          <p:cNvSpPr txBox="1"/>
          <p:nvPr/>
        </p:nvSpPr>
        <p:spPr>
          <a:xfrm>
            <a:off x="117067" y="4850606"/>
            <a:ext cx="4454933" cy="18928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Evaluating Cells – Separate Chemistry Only</a:t>
            </a:r>
          </a:p>
          <a:p>
            <a:endParaRPr lang="en-GB" sz="900" dirty="0">
              <a:solidFill>
                <a:srgbClr val="231F20"/>
              </a:solidFill>
              <a:latin typeface="ReithSans"/>
            </a:endParaRPr>
          </a:p>
          <a:p>
            <a:r>
              <a:rPr lang="en-GB" sz="900" b="1" dirty="0">
                <a:solidFill>
                  <a:srgbClr val="231F20"/>
                </a:solidFill>
                <a:effectLst/>
              </a:rPr>
              <a:t>Fuel cells</a:t>
            </a:r>
            <a:r>
              <a:rPr lang="en-GB" sz="900" dirty="0">
                <a:solidFill>
                  <a:srgbClr val="231F20"/>
                </a:solidFill>
                <a:effectLst/>
              </a:rPr>
              <a:t> have different strengths and weaknesses, depending on the intended use. For example, fuel cells are used in spacecraft and vehicles.</a:t>
            </a:r>
          </a:p>
          <a:p>
            <a:r>
              <a:rPr lang="en-GB" sz="900" b="1" dirty="0">
                <a:solidFill>
                  <a:srgbClr val="231F20"/>
                </a:solidFill>
                <a:effectLst/>
              </a:rPr>
              <a:t>Fuel cells in spacecraft</a:t>
            </a:r>
          </a:p>
          <a:p>
            <a:r>
              <a:rPr lang="en-GB" sz="900" dirty="0">
                <a:solidFill>
                  <a:srgbClr val="231F20"/>
                </a:solidFill>
                <a:effectLst/>
              </a:rPr>
              <a:t>Hydrogen-oxygen fuel cells are used in spacecraft. In addition to the strengths in the table above, the water they produce is useful as drinking water for astronauts.</a:t>
            </a:r>
          </a:p>
          <a:p>
            <a:r>
              <a:rPr lang="en-GB" sz="900" dirty="0">
                <a:solidFill>
                  <a:srgbClr val="231F20"/>
                </a:solidFill>
                <a:effectLst/>
              </a:rPr>
              <a:t>Hydrogen-oxygen fuel cells must be supplied with hydrogen </a:t>
            </a:r>
            <a:r>
              <a:rPr lang="en-GB" sz="900" b="1" dirty="0">
                <a:solidFill>
                  <a:srgbClr val="231F20"/>
                </a:solidFill>
                <a:effectLst/>
              </a:rPr>
              <a:t>fuel</a:t>
            </a:r>
            <a:r>
              <a:rPr lang="en-GB" sz="900" dirty="0">
                <a:solidFill>
                  <a:srgbClr val="231F20"/>
                </a:solidFill>
                <a:effectLst/>
              </a:rPr>
              <a:t> and oxygen. This could be a problem once a spacecraft leaves the Earth. However, spacecraft in orbit, such as the </a:t>
            </a:r>
            <a:r>
              <a:rPr lang="en-GB" sz="900" b="1" dirty="0">
                <a:solidFill>
                  <a:srgbClr val="231F20"/>
                </a:solidFill>
                <a:effectLst/>
              </a:rPr>
              <a:t>International Space Station</a:t>
            </a:r>
            <a:r>
              <a:rPr lang="en-GB" sz="900" dirty="0">
                <a:solidFill>
                  <a:srgbClr val="231F20"/>
                </a:solidFill>
                <a:effectLst/>
              </a:rPr>
              <a:t>, have </a:t>
            </a:r>
            <a:r>
              <a:rPr lang="en-GB" sz="900" b="1" dirty="0">
                <a:solidFill>
                  <a:srgbClr val="231F20"/>
                </a:solidFill>
                <a:effectLst/>
              </a:rPr>
              <a:t>solar cells</a:t>
            </a:r>
            <a:r>
              <a:rPr lang="en-GB" sz="900" dirty="0">
                <a:solidFill>
                  <a:srgbClr val="231F20"/>
                </a:solidFill>
                <a:effectLst/>
              </a:rPr>
              <a:t>. These convert light into </a:t>
            </a:r>
            <a:r>
              <a:rPr lang="en-GB" sz="900" b="1" dirty="0">
                <a:solidFill>
                  <a:srgbClr val="231F20"/>
                </a:solidFill>
                <a:effectLst/>
              </a:rPr>
              <a:t>electricity</a:t>
            </a:r>
            <a:r>
              <a:rPr lang="en-GB" sz="900" dirty="0">
                <a:solidFill>
                  <a:srgbClr val="231F20"/>
                </a:solidFill>
                <a:effectLst/>
              </a:rPr>
              <a:t>, so the hydrogen and oxygen can be replaced by the </a:t>
            </a:r>
            <a:r>
              <a:rPr lang="en-GB" sz="900" b="1" dirty="0">
                <a:solidFill>
                  <a:srgbClr val="231F20"/>
                </a:solidFill>
                <a:effectLst/>
              </a:rPr>
              <a:t>electrolysis</a:t>
            </a:r>
            <a:r>
              <a:rPr lang="en-GB" sz="900" dirty="0">
                <a:solidFill>
                  <a:srgbClr val="231F20"/>
                </a:solidFill>
                <a:effectLst/>
              </a:rPr>
              <a:t> of water.</a:t>
            </a:r>
          </a:p>
          <a:p>
            <a:r>
              <a:rPr lang="en-GB" sz="900" dirty="0">
                <a:solidFill>
                  <a:srgbClr val="231F20"/>
                </a:solidFill>
                <a:effectLst/>
              </a:rPr>
              <a:t>Solar cells only work when they are in the light, so the fuel cells allow electricity to be produced even when the spacecraft is in the dark.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2779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00A1427A9D645B9CFD1A1A8B065B3" ma:contentTypeVersion="4" ma:contentTypeDescription="Create a new document." ma:contentTypeScope="" ma:versionID="33bf7e9959602a569ed5708cb50bfd6d">
  <xsd:schema xmlns:xsd="http://www.w3.org/2001/XMLSchema" xmlns:xs="http://www.w3.org/2001/XMLSchema" xmlns:p="http://schemas.microsoft.com/office/2006/metadata/properties" xmlns:ns2="aef8632f-f0dc-4867-8d80-544330cb397b" targetNamespace="http://schemas.microsoft.com/office/2006/metadata/properties" ma:root="true" ma:fieldsID="acdc54436b4b01dd430ecdc9e22b23d5" ns2:_="">
    <xsd:import namespace="aef8632f-f0dc-4867-8d80-544330cb3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8632f-f0dc-4867-8d80-544330cb3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782671-AF53-4F5D-959A-E430EC7A81BB}"/>
</file>

<file path=customXml/itemProps2.xml><?xml version="1.0" encoding="utf-8"?>
<ds:datastoreItem xmlns:ds="http://schemas.openxmlformats.org/officeDocument/2006/customXml" ds:itemID="{3737E8C7-02E1-4862-B93F-368C79177F4D}"/>
</file>

<file path=customXml/itemProps3.xml><?xml version="1.0" encoding="utf-8"?>
<ds:datastoreItem xmlns:ds="http://schemas.openxmlformats.org/officeDocument/2006/customXml" ds:itemID="{531CE2A9-A1C5-4120-9CA4-7D7D96A7B97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1470</Words>
  <Application>Microsoft Office PowerPoint</Application>
  <PresentationFormat>On-screen Show (4:3)</PresentationFormat>
  <Paragraphs>169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ReithSans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 Parker</dc:creator>
  <cp:lastModifiedBy>Eleanor Parker</cp:lastModifiedBy>
  <cp:revision>1</cp:revision>
  <dcterms:created xsi:type="dcterms:W3CDTF">2023-02-24T11:54:20Z</dcterms:created>
  <dcterms:modified xsi:type="dcterms:W3CDTF">2023-02-25T20:44:16Z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0x01010096200A1427A9D645B9CFD1A1A8B065B3</vt:lpwstr>
  </property>
  <property fmtid="{D5CDD505-2E9C-101B-9397-08002B2CF9AE}" pid="3" name="Order">
    <vt:r8>2665100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