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4B004E-21AC-FF99-6F10-9C943FC40081}" v="1" dt="2022-08-23T12:04:05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 Weston" userId="S::e.weston@toynbee.hants.sch.uk::5754e491-4825-466b-ade8-60d98b6ff7a1" providerId="AD" clId="Web-{984B004E-21AC-FF99-6F10-9C943FC40081}"/>
    <pc:docChg chg="modSld">
      <pc:chgData name="E Weston" userId="S::e.weston@toynbee.hants.sch.uk::5754e491-4825-466b-ade8-60d98b6ff7a1" providerId="AD" clId="Web-{984B004E-21AC-FF99-6F10-9C943FC40081}" dt="2022-08-23T12:04:05.815" v="0" actId="1076"/>
      <pc:docMkLst>
        <pc:docMk/>
      </pc:docMkLst>
      <pc:sldChg chg="modSp">
        <pc:chgData name="E Weston" userId="S::e.weston@toynbee.hants.sch.uk::5754e491-4825-466b-ade8-60d98b6ff7a1" providerId="AD" clId="Web-{984B004E-21AC-FF99-6F10-9C943FC40081}" dt="2022-08-23T12:04:05.815" v="0" actId="1076"/>
        <pc:sldMkLst>
          <pc:docMk/>
          <pc:sldMk cId="3540949861" sldId="256"/>
        </pc:sldMkLst>
        <pc:graphicFrameChg chg="mod">
          <ac:chgData name="E Weston" userId="S::e.weston@toynbee.hants.sch.uk::5754e491-4825-466b-ade8-60d98b6ff7a1" providerId="AD" clId="Web-{984B004E-21AC-FF99-6F10-9C943FC40081}" dt="2022-08-23T12:04:05.815" v="0" actId="1076"/>
          <ac:graphicFrameMkLst>
            <pc:docMk/>
            <pc:sldMk cId="3540949861" sldId="256"/>
            <ac:graphicFrameMk id="24" creationId="{693D46B1-84E3-454A-8DF5-48530A654C2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37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76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7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35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9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54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07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8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95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3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54D1-2641-4F7F-9F33-256CB14701D5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B569-2CF8-4A16-B16E-AEDAC07690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6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128116" y="336853"/>
            <a:ext cx="500049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Relative formula mass (</a:t>
            </a:r>
            <a:r>
              <a:rPr lang="en-GB" sz="800" i="1" dirty="0"/>
              <a:t>M</a:t>
            </a:r>
            <a:r>
              <a:rPr lang="en-GB" sz="800" i="1" baseline="-25000" dirty="0"/>
              <a:t>r</a:t>
            </a:r>
            <a:r>
              <a:rPr lang="en-GB" sz="800" dirty="0"/>
              <a:t>) is the sum of the relative atomic masses of the elements shown in the formula </a:t>
            </a:r>
          </a:p>
          <a:p>
            <a:endParaRPr lang="en-GB" sz="800" dirty="0"/>
          </a:p>
          <a:p>
            <a:pPr algn="ctr"/>
            <a:r>
              <a:rPr lang="en-GB" sz="800" i="1" dirty="0"/>
              <a:t>Mg=24	O=16</a:t>
            </a:r>
            <a:endParaRPr lang="en-GB" sz="800" dirty="0"/>
          </a:p>
          <a:p>
            <a:pPr algn="ctr"/>
            <a:r>
              <a:rPr lang="en-GB" sz="800" i="1" dirty="0"/>
              <a:t>MgO = 24 + 16</a:t>
            </a:r>
            <a:endParaRPr lang="en-GB" sz="800" dirty="0"/>
          </a:p>
          <a:p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relative atomic mass of an element can be found on the periodic table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In balanced equations the relative formula mass of the reactants and products should be equal</a:t>
            </a:r>
          </a:p>
          <a:p>
            <a:endParaRPr lang="en-GB" sz="800" dirty="0"/>
          </a:p>
          <a:p>
            <a:pPr algn="ctr"/>
            <a:r>
              <a:rPr lang="en-GB" sz="800" i="1" dirty="0"/>
              <a:t>2Mg + O</a:t>
            </a:r>
            <a:r>
              <a:rPr lang="en-GB" sz="800" i="1" baseline="-25000" dirty="0"/>
              <a:t>2</a:t>
            </a:r>
            <a:r>
              <a:rPr lang="en-GB" sz="800" i="1" dirty="0"/>
              <a:t>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2MgO</a:t>
            </a:r>
            <a:endParaRPr lang="en-GB" sz="800" dirty="0"/>
          </a:p>
          <a:p>
            <a:pPr algn="ctr"/>
            <a:r>
              <a:rPr lang="en-GB" sz="800" i="1" dirty="0"/>
              <a:t>24 + 24 + 16 +16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24 + 24 + 16 +16</a:t>
            </a:r>
            <a:endParaRPr lang="en-GB" sz="800" dirty="0"/>
          </a:p>
          <a:p>
            <a:pPr algn="ctr"/>
            <a:r>
              <a:rPr lang="en-GB" sz="800" i="1" dirty="0"/>
              <a:t>80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80</a:t>
            </a:r>
            <a:endParaRPr lang="en-GB" sz="800" dirty="0"/>
          </a:p>
          <a:p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percentage and mass of an element can be calculated from a balanced equation</a:t>
            </a:r>
          </a:p>
          <a:p>
            <a:endParaRPr lang="en-GB" sz="800" dirty="0"/>
          </a:p>
          <a:p>
            <a:pPr algn="ctr"/>
            <a:r>
              <a:rPr lang="en-GB" sz="800" i="1" dirty="0"/>
              <a:t>Percentage of element = (total relative mass of element ÷ relative formula mass of compound) x 100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Percentage of oxygen in MgO = (16 ÷ 40) x 100</a:t>
            </a:r>
            <a:endParaRPr lang="en-GB" sz="800" dirty="0"/>
          </a:p>
          <a:p>
            <a:pPr algn="ctr"/>
            <a:r>
              <a:rPr lang="en-GB" sz="800" i="1" dirty="0"/>
              <a:t>Percentage of oxygen in MgO = 40%</a:t>
            </a:r>
            <a:endParaRPr lang="en-GB" sz="800" dirty="0"/>
          </a:p>
          <a:p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We can calculate the mass of an element in a compound using the percentage of an element.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Mass of an element = Total mass of a compound x percentage (decimal)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Mass of oxygen in 50g of MgO = 50g x 0.4</a:t>
            </a:r>
            <a:endParaRPr lang="en-GB" sz="800" dirty="0"/>
          </a:p>
          <a:p>
            <a:pPr algn="ctr"/>
            <a:r>
              <a:rPr lang="en-GB" sz="800" i="1" dirty="0"/>
              <a:t>Mass of oxygen in 50g of MgO = 20g</a:t>
            </a:r>
            <a:endParaRPr lang="en-GB" sz="800" dirty="0"/>
          </a:p>
        </p:txBody>
      </p:sp>
      <p:cxnSp>
        <p:nvCxnSpPr>
          <p:cNvPr id="45" name="Straight Connector 44"/>
          <p:cNvCxnSpPr>
            <a:cxnSpLocks/>
          </p:cNvCxnSpPr>
          <p:nvPr/>
        </p:nvCxnSpPr>
        <p:spPr>
          <a:xfrm flipH="1">
            <a:off x="0" y="4960417"/>
            <a:ext cx="4139948" cy="115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413995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Quantitative chemistry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9712" y="356114"/>
            <a:ext cx="4159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Conservation of mass and balanced equations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8116" y="0"/>
            <a:ext cx="5004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Relative formula mass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4152" y="4975169"/>
            <a:ext cx="4155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Use of the amount of a substance in relation to volumes of gases – TRIPLE ONLY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5539" y="3718943"/>
            <a:ext cx="48045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Chemical measurements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391" y="670479"/>
            <a:ext cx="412455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law of conservation states that no atoms are lost or made during a chemical reaction, so the mass of the products equals the mass of the products</a:t>
            </a:r>
          </a:p>
          <a:p>
            <a:endParaRPr lang="en-GB" sz="800" dirty="0"/>
          </a:p>
          <a:p>
            <a:pPr algn="ctr"/>
            <a:r>
              <a:rPr lang="en-GB" sz="800" i="1" dirty="0"/>
              <a:t>  Reactants	               Products</a:t>
            </a:r>
            <a:endParaRPr lang="en-GB" sz="800" dirty="0"/>
          </a:p>
          <a:p>
            <a:pPr algn="ctr"/>
            <a:r>
              <a:rPr lang="en-GB" sz="800" i="1" dirty="0"/>
              <a:t> CaCO</a:t>
            </a:r>
            <a:r>
              <a:rPr lang="en-GB" sz="800" i="1" baseline="-25000" dirty="0"/>
              <a:t>3</a:t>
            </a:r>
            <a:r>
              <a:rPr lang="en-GB" sz="800" i="1" dirty="0"/>
              <a:t>                     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             </a:t>
            </a:r>
            <a:r>
              <a:rPr lang="en-GB" sz="800" i="1" dirty="0" err="1"/>
              <a:t>CaO</a:t>
            </a:r>
            <a:r>
              <a:rPr lang="en-GB" sz="800" i="1" dirty="0"/>
              <a:t> + O</a:t>
            </a:r>
            <a:r>
              <a:rPr lang="en-GB" sz="800" i="1" baseline="-25000" dirty="0"/>
              <a:t>2</a:t>
            </a:r>
            <a:endParaRPr lang="en-GB" sz="800" baseline="-25000" dirty="0"/>
          </a:p>
          <a:p>
            <a:pPr algn="ctr"/>
            <a:r>
              <a:rPr lang="en-GB" sz="800" i="1" dirty="0"/>
              <a:t> 100g                      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             56g + 44g                                             </a:t>
            </a: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Balanced equations are used to show the number of each type of atom remains the same throughout the reaction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Numbers are used along with chemical symbols to show the number of each type of atom in a reaction  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A multiplier, represented by a normal script number in front of an atom or compound (e.g. 2MgO) multiplies each atom (2MgO = 2 Mg, 2 O)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A multiplier, represented by a subscript number after an atom (NH</a:t>
            </a:r>
            <a:r>
              <a:rPr lang="en-GB" sz="800" baseline="-25000" dirty="0"/>
              <a:t>3</a:t>
            </a:r>
            <a:r>
              <a:rPr lang="en-GB" sz="800" dirty="0"/>
              <a:t>) multiplies the atom in front of the number only (NH</a:t>
            </a:r>
            <a:r>
              <a:rPr lang="en-GB" sz="800" baseline="-25000" dirty="0"/>
              <a:t>3</a:t>
            </a:r>
            <a:r>
              <a:rPr lang="en-GB" sz="800" dirty="0"/>
              <a:t> = 1 N, H=3)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Brackets can be used to show that subscript numbers apply to a section of the formula (e.g. Ca(OH)</a:t>
            </a:r>
            <a:r>
              <a:rPr lang="en-GB" sz="800" baseline="-25000" dirty="0"/>
              <a:t>2</a:t>
            </a:r>
            <a:r>
              <a:rPr lang="en-GB" sz="800" dirty="0"/>
              <a:t> = 1 Ca, 2O, 2H) 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If no number is present, then there is 1 atom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-46777" y="5478453"/>
            <a:ext cx="42086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Equal amounts of moles of gases occupy the same volume under the same conditions of temperature and pressure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volume of one mole of any gas at room temperature and pressure (20 °C and 1 atmosphere pressure) is 24dm</a:t>
            </a:r>
            <a:r>
              <a:rPr lang="en-GB" sz="800" baseline="30000" dirty="0"/>
              <a:t>3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volumes of gaseous reactants and products can be calculated from balanced equations</a:t>
            </a:r>
          </a:p>
          <a:p>
            <a:r>
              <a:rPr lang="en-GB" sz="800" dirty="0"/>
              <a:t> </a:t>
            </a:r>
          </a:p>
          <a:p>
            <a:r>
              <a:rPr lang="en-GB" sz="800" i="1" dirty="0"/>
              <a:t> </a:t>
            </a:r>
            <a:endParaRPr lang="en-GB" sz="800" dirty="0"/>
          </a:p>
        </p:txBody>
      </p:sp>
      <p:sp>
        <p:nvSpPr>
          <p:cNvPr id="30" name="Rectangle 29"/>
          <p:cNvSpPr/>
          <p:nvPr/>
        </p:nvSpPr>
        <p:spPr>
          <a:xfrm>
            <a:off x="4108642" y="4031903"/>
            <a:ext cx="50353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Whenever a measurement is made there is always some uncertainty about the result obtained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Experiments that have been repeated allow us to see uncertainty.  We can use the range and mean to measure uncertainty.  The greater the spread of data the more uncertainty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algn="ctr"/>
            <a:r>
              <a:rPr lang="en-GB" sz="800" i="1" dirty="0"/>
              <a:t>The range of results for test A is far less than the range for test B.  Test A has less uncertainty</a:t>
            </a:r>
            <a:endParaRPr lang="en-GB" sz="800" dirty="0"/>
          </a:p>
          <a:p>
            <a:pPr lvl="0"/>
            <a:endParaRPr lang="en-GB" sz="8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4139952" y="0"/>
            <a:ext cx="0" cy="5445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cxnSpLocks/>
          </p:cNvCxnSpPr>
          <p:nvPr/>
        </p:nvCxnSpPr>
        <p:spPr>
          <a:xfrm flipH="1">
            <a:off x="4161917" y="5445225"/>
            <a:ext cx="49820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FF04FF-38E0-467D-9D7C-EE372FD68C98}"/>
              </a:ext>
            </a:extLst>
          </p:cNvPr>
          <p:cNvCxnSpPr>
            <a:cxnSpLocks/>
          </p:cNvCxnSpPr>
          <p:nvPr/>
        </p:nvCxnSpPr>
        <p:spPr>
          <a:xfrm flipH="1">
            <a:off x="15391" y="3516978"/>
            <a:ext cx="4124557" cy="177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45EBD03-5383-4988-A821-87E4712BEC67}"/>
              </a:ext>
            </a:extLst>
          </p:cNvPr>
          <p:cNvSpPr txBox="1"/>
          <p:nvPr/>
        </p:nvSpPr>
        <p:spPr>
          <a:xfrm>
            <a:off x="-11768" y="3530231"/>
            <a:ext cx="4136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Mass changes when a reactant or product is a gas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F56BE0-D82F-46C5-85FF-3DD0FBEC4C91}"/>
              </a:ext>
            </a:extLst>
          </p:cNvPr>
          <p:cNvSpPr/>
          <p:nvPr/>
        </p:nvSpPr>
        <p:spPr>
          <a:xfrm>
            <a:off x="-44125" y="3851261"/>
            <a:ext cx="41596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Some reactions can appear to show a change in mass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Some reactions produce gases which can escape from unsealed systems.  An example of this is the thermal decomposition of calcium carbonate which release carbon dioxide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Some reactions involve gases as reactants which may mean that some products have more mass.  An example of this is the reaction of magnesium with oxygen forming magnesium oxide 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6B0C1D5-797E-42A1-AC25-F171454012A6}"/>
              </a:ext>
            </a:extLst>
          </p:cNvPr>
          <p:cNvCxnSpPr>
            <a:cxnSpLocks/>
          </p:cNvCxnSpPr>
          <p:nvPr/>
        </p:nvCxnSpPr>
        <p:spPr>
          <a:xfrm flipH="1">
            <a:off x="4161917" y="3713320"/>
            <a:ext cx="49666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93D46B1-84E3-454A-8DF5-48530A654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752792"/>
              </p:ext>
            </p:extLst>
          </p:nvPr>
        </p:nvGraphicFramePr>
        <p:xfrm>
          <a:off x="5427865" y="4641284"/>
          <a:ext cx="2646558" cy="406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9253">
                  <a:extLst>
                    <a:ext uri="{9D8B030D-6E8A-4147-A177-3AD203B41FA5}">
                      <a16:colId xmlns:a16="http://schemas.microsoft.com/office/drawing/2014/main" val="3561762342"/>
                    </a:ext>
                  </a:extLst>
                </a:gridCol>
                <a:gridCol w="529253">
                  <a:extLst>
                    <a:ext uri="{9D8B030D-6E8A-4147-A177-3AD203B41FA5}">
                      <a16:colId xmlns:a16="http://schemas.microsoft.com/office/drawing/2014/main" val="39083306"/>
                    </a:ext>
                  </a:extLst>
                </a:gridCol>
                <a:gridCol w="529253">
                  <a:extLst>
                    <a:ext uri="{9D8B030D-6E8A-4147-A177-3AD203B41FA5}">
                      <a16:colId xmlns:a16="http://schemas.microsoft.com/office/drawing/2014/main" val="4291536824"/>
                    </a:ext>
                  </a:extLst>
                </a:gridCol>
                <a:gridCol w="529253">
                  <a:extLst>
                    <a:ext uri="{9D8B030D-6E8A-4147-A177-3AD203B41FA5}">
                      <a16:colId xmlns:a16="http://schemas.microsoft.com/office/drawing/2014/main" val="488989185"/>
                    </a:ext>
                  </a:extLst>
                </a:gridCol>
                <a:gridCol w="529546">
                  <a:extLst>
                    <a:ext uri="{9D8B030D-6E8A-4147-A177-3AD203B41FA5}">
                      <a16:colId xmlns:a16="http://schemas.microsoft.com/office/drawing/2014/main" val="517079011"/>
                    </a:ext>
                  </a:extLst>
                </a:gridCol>
              </a:tblGrid>
              <a:tr h="135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Test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Mean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201804"/>
                  </a:ext>
                </a:extLst>
              </a:tr>
              <a:tr h="135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GB" sz="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831537"/>
                  </a:ext>
                </a:extLst>
              </a:tr>
              <a:tr h="135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en-GB" sz="800" i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en-GB" sz="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i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GB" sz="8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315485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4BE527D6-723D-40CB-9030-5820FDC43DA3}"/>
              </a:ext>
            </a:extLst>
          </p:cNvPr>
          <p:cNvSpPr/>
          <p:nvPr/>
        </p:nvSpPr>
        <p:spPr>
          <a:xfrm>
            <a:off x="3717220" y="5458477"/>
            <a:ext cx="42086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Hydrogen is a gas. We can calculate its volume using this equation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Volume (dm</a:t>
            </a:r>
            <a:r>
              <a:rPr lang="en-GB" sz="800" i="1" baseline="30000" dirty="0"/>
              <a:t>3</a:t>
            </a:r>
            <a:r>
              <a:rPr lang="en-GB" sz="800" i="1" dirty="0"/>
              <a:t>) = moles (mol) x 24dm</a:t>
            </a:r>
            <a:r>
              <a:rPr lang="en-GB" sz="800" i="1" baseline="30000" dirty="0"/>
              <a:t>3</a:t>
            </a:r>
            <a:endParaRPr lang="en-GB" sz="800" dirty="0"/>
          </a:p>
          <a:p>
            <a:pPr algn="ctr"/>
            <a:r>
              <a:rPr lang="en-GB" sz="800" i="1" baseline="30000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Volume (dm</a:t>
            </a:r>
            <a:r>
              <a:rPr lang="en-GB" sz="800" i="1" baseline="30000" dirty="0"/>
              <a:t>3</a:t>
            </a:r>
            <a:r>
              <a:rPr lang="en-GB" sz="800" i="1" dirty="0"/>
              <a:t>) = 1 x 24</a:t>
            </a:r>
            <a:endParaRPr lang="en-GB" sz="800" dirty="0"/>
          </a:p>
          <a:p>
            <a:pPr algn="ctr"/>
            <a:r>
              <a:rPr lang="en-GB" sz="800" i="1" dirty="0"/>
              <a:t>Volume (dm</a:t>
            </a:r>
            <a:r>
              <a:rPr lang="en-GB" sz="800" i="1" baseline="30000" dirty="0"/>
              <a:t>3</a:t>
            </a:r>
            <a:r>
              <a:rPr lang="en-GB" sz="800" i="1" dirty="0"/>
              <a:t>) = 24dm</a:t>
            </a:r>
            <a:r>
              <a:rPr lang="en-GB" sz="800" i="1" baseline="30000" dirty="0"/>
              <a:t>3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54094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C5D80B66-703A-45ED-BEB3-9B8403F1D79B}"/>
              </a:ext>
            </a:extLst>
          </p:cNvPr>
          <p:cNvSpPr/>
          <p:nvPr/>
        </p:nvSpPr>
        <p:spPr>
          <a:xfrm>
            <a:off x="-15807" y="3955514"/>
            <a:ext cx="41769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Many chemical reactions take place in solutions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concentration of a solution can be measured in mass (of solute) per given volume of solution e.g. g/dm</a:t>
            </a:r>
            <a:r>
              <a:rPr lang="en-GB" sz="800" baseline="30000" dirty="0"/>
              <a:t>3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A decimetre or dm</a:t>
            </a:r>
            <a:r>
              <a:rPr lang="en-GB" sz="800" baseline="30000" dirty="0"/>
              <a:t>3</a:t>
            </a:r>
            <a:r>
              <a:rPr lang="en-GB" sz="800" dirty="0"/>
              <a:t> is 1000ml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Concentration can be calculated using the following equation</a:t>
            </a:r>
          </a:p>
          <a:p>
            <a:pPr algn="ctr"/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mass(g) = 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x volume (dm</a:t>
            </a:r>
            <a:r>
              <a:rPr lang="en-GB" sz="800" i="1" baseline="30000" dirty="0"/>
              <a:t>3</a:t>
            </a:r>
            <a:r>
              <a:rPr lang="en-GB" sz="800" i="1" dirty="0"/>
              <a:t>)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If 38g of MgCl</a:t>
            </a:r>
            <a:r>
              <a:rPr lang="en-GB" sz="800" i="1" baseline="-25000" dirty="0"/>
              <a:t>2 </a:t>
            </a:r>
            <a:r>
              <a:rPr lang="en-GB" sz="800" i="1" dirty="0"/>
              <a:t>is added to 400ml of water the concentration would be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38g = 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x 0.4dm</a:t>
            </a:r>
            <a:r>
              <a:rPr lang="en-GB" sz="800" i="1" baseline="30000" dirty="0"/>
              <a:t>3</a:t>
            </a:r>
            <a:endParaRPr lang="en-GB" sz="800" dirty="0"/>
          </a:p>
          <a:p>
            <a:pPr algn="ctr"/>
            <a:r>
              <a:rPr lang="en-GB" sz="800" i="1" dirty="0"/>
              <a:t>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= 38 ÷ 0.4</a:t>
            </a:r>
            <a:endParaRPr lang="en-GB" sz="800" dirty="0"/>
          </a:p>
          <a:p>
            <a:pPr algn="ctr"/>
            <a:r>
              <a:rPr lang="en-GB" sz="800" i="1" dirty="0"/>
              <a:t>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= 95g/dm</a:t>
            </a:r>
            <a:r>
              <a:rPr lang="en-GB" sz="800" i="1" baseline="30000" dirty="0"/>
              <a:t>3</a:t>
            </a:r>
            <a:endParaRPr lang="en-GB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1" y="0"/>
            <a:ext cx="413995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Quantitative chemistry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61568"/>
            <a:ext cx="2880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Moles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9946" y="-6001"/>
            <a:ext cx="4972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Amounts of substance in equations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55474" y="3639994"/>
            <a:ext cx="4827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Using moles to balance equations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99407"/>
            <a:ext cx="4188553" cy="3033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Chemical amounts are measured in moles.  The symbol for the unit mole is mol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mass of one mole of a substance is grams is equal to its relative formula mass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Mg=24	O=16</a:t>
            </a:r>
            <a:endParaRPr lang="en-GB" sz="800" dirty="0"/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1 mole of magnesium (Mg) is 24g</a:t>
            </a:r>
            <a:endParaRPr lang="en-GB" sz="800" dirty="0"/>
          </a:p>
          <a:p>
            <a:pPr algn="ctr"/>
            <a:r>
              <a:rPr lang="en-GB" sz="800" i="1" dirty="0"/>
              <a:t>1 mole of oxygen (O</a:t>
            </a:r>
            <a:r>
              <a:rPr lang="en-GB" sz="800" i="1" baseline="-25000" dirty="0"/>
              <a:t>2</a:t>
            </a:r>
            <a:r>
              <a:rPr lang="en-GB" sz="800" i="1" dirty="0"/>
              <a:t>) is 32g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One mole of a substance contains the same number of particles, atoms, molecules or ions as one mole of any other substance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number of atoms, molecules or ions in a mole of a given substance is the Avogadro constant.  The value of the Avogadro constant is 6.02 x 10</a:t>
            </a:r>
            <a:r>
              <a:rPr lang="en-GB" sz="800" baseline="30000" dirty="0"/>
              <a:t>23</a:t>
            </a:r>
            <a:r>
              <a:rPr lang="en-GB" sz="800" dirty="0"/>
              <a:t> per mole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In 1 mole of carbon (C) the number of atoms is equal to the number of molecules in 1 mole of carbon dioxide (CO</a:t>
            </a:r>
            <a:r>
              <a:rPr lang="en-GB" sz="800" i="1" baseline="-25000" dirty="0"/>
              <a:t>2</a:t>
            </a:r>
            <a:r>
              <a:rPr lang="en-GB" sz="800" i="1" dirty="0"/>
              <a:t>) </a:t>
            </a:r>
            <a:endParaRPr lang="en-GB" sz="800" dirty="0"/>
          </a:p>
          <a:p>
            <a:r>
              <a:rPr lang="en-GB" sz="8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We can calculate the number of moles in a given mass using the following equation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moles = mass (g) ÷ relative formula mass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moles of Mg in 60g of magnesium = 60 ÷ 24</a:t>
            </a:r>
            <a:endParaRPr lang="en-GB" sz="800" dirty="0"/>
          </a:p>
          <a:p>
            <a:pPr algn="ctr"/>
            <a:r>
              <a:rPr lang="en-GB" sz="800" i="1" dirty="0"/>
              <a:t>moles of Mg in 60g of magnesium = 2.5mol</a:t>
            </a:r>
            <a:endParaRPr lang="en-GB" sz="800" dirty="0"/>
          </a:p>
        </p:txBody>
      </p:sp>
      <p:sp>
        <p:nvSpPr>
          <p:cNvPr id="19" name="Rectangle 18"/>
          <p:cNvSpPr/>
          <p:nvPr/>
        </p:nvSpPr>
        <p:spPr>
          <a:xfrm>
            <a:off x="4139946" y="297454"/>
            <a:ext cx="500405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masses of reactants and products can be calculated from balanced symbol equations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Moles can be represented in a formula equation by normal script numbers</a:t>
            </a:r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This shows that 1 mole of Mg reacts with 2 moles of HCl to produce 1 mole of MgCl</a:t>
            </a:r>
            <a:r>
              <a:rPr lang="en-GB" sz="800" i="1" baseline="-25000" dirty="0"/>
              <a:t>2</a:t>
            </a:r>
            <a:r>
              <a:rPr lang="en-GB" sz="800" i="1" dirty="0"/>
              <a:t> and 1 mole of H</a:t>
            </a:r>
            <a:r>
              <a:rPr lang="en-GB" sz="800" i="1" baseline="-25000" dirty="0"/>
              <a:t>2</a:t>
            </a:r>
            <a:endParaRPr lang="en-GB" sz="800" dirty="0"/>
          </a:p>
          <a:p>
            <a:r>
              <a:rPr lang="en-GB" sz="800" i="1" baseline="-25000" dirty="0"/>
              <a:t> </a:t>
            </a: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We can use these equations, along with the atomic mass/relative formula mass to calculate the masses of substances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Mg =24, H = 1, Cl = 35.5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    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24g + 73g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95g + 2g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We can also calculate masses of reactants or products given a known mass of another reactant or product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unknown mass = (Known mass ÷ known relative formula mass) x unknown relative formula mass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    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How much Mg is needed to make 130g of MgCl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unknown mass = (130 ÷ 95) x 24</a:t>
            </a:r>
            <a:endParaRPr lang="en-GB" sz="800" dirty="0"/>
          </a:p>
          <a:p>
            <a:pPr algn="ctr"/>
            <a:r>
              <a:rPr lang="en-GB" sz="800" i="1" dirty="0"/>
              <a:t>unknown mass = 32.84g</a:t>
            </a:r>
            <a:endParaRPr lang="en-GB" sz="800" dirty="0"/>
          </a:p>
        </p:txBody>
      </p:sp>
      <p:sp>
        <p:nvSpPr>
          <p:cNvPr id="30" name="Rectangle 29"/>
          <p:cNvSpPr/>
          <p:nvPr/>
        </p:nvSpPr>
        <p:spPr>
          <a:xfrm>
            <a:off x="4152466" y="4094014"/>
            <a:ext cx="49915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Converting the mass of reactants and products to moles can allow us to balance equations</a:t>
            </a:r>
          </a:p>
          <a:p>
            <a:pPr algn="ctr"/>
            <a:r>
              <a:rPr lang="en-GB" sz="800" i="1" dirty="0"/>
              <a:t>Mg + O</a:t>
            </a:r>
            <a:r>
              <a:rPr lang="en-GB" sz="800" i="1" baseline="-25000" dirty="0"/>
              <a:t>2</a:t>
            </a:r>
            <a:r>
              <a:rPr lang="en-GB" sz="800" i="1" dirty="0"/>
              <a:t>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MgO</a:t>
            </a:r>
            <a:endParaRPr lang="en-GB" sz="800" dirty="0"/>
          </a:p>
          <a:p>
            <a:pPr algn="ctr"/>
            <a:r>
              <a:rPr lang="en-GB" sz="800" i="1" dirty="0"/>
              <a:t>If we had</a:t>
            </a:r>
            <a:r>
              <a:rPr lang="en-GB" sz="800" dirty="0"/>
              <a:t>  -  96g + 64g </a:t>
            </a:r>
            <a:r>
              <a:rPr lang="en-GB" sz="800" dirty="0">
                <a:sym typeface="Wingdings" panose="05000000000000000000" pitchFamily="2" charset="2"/>
              </a:rPr>
              <a:t></a:t>
            </a:r>
            <a:r>
              <a:rPr lang="en-GB" sz="800" dirty="0"/>
              <a:t> 160g</a:t>
            </a:r>
          </a:p>
          <a:p>
            <a:pPr algn="ctr"/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moles = mass (g) ÷ relative formula mass</a:t>
            </a:r>
            <a:endParaRPr lang="en-GB" sz="800" dirty="0"/>
          </a:p>
          <a:p>
            <a:pPr algn="ctr"/>
            <a:r>
              <a:rPr lang="en-GB" sz="800" dirty="0"/>
              <a:t> </a:t>
            </a:r>
          </a:p>
          <a:p>
            <a:pPr algn="ctr"/>
            <a:r>
              <a:rPr lang="en-GB" sz="800" dirty="0"/>
              <a:t>               (96</a:t>
            </a:r>
            <a:r>
              <a:rPr lang="en-GB" sz="800" i="1" dirty="0"/>
              <a:t>÷24) + (64÷32)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(160÷40)</a:t>
            </a:r>
            <a:endParaRPr lang="en-GB" sz="800" dirty="0"/>
          </a:p>
          <a:p>
            <a:pPr algn="ctr"/>
            <a:r>
              <a:rPr lang="en-GB" sz="800" i="1" dirty="0"/>
              <a:t>4Mg + 2O</a:t>
            </a:r>
            <a:r>
              <a:rPr lang="en-GB" sz="800" i="1" baseline="-25000" dirty="0"/>
              <a:t>2</a:t>
            </a:r>
            <a:r>
              <a:rPr lang="en-GB" sz="800" i="1" dirty="0"/>
              <a:t>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4MgO</a:t>
            </a:r>
            <a:endParaRPr lang="en-GB" sz="800" dirty="0"/>
          </a:p>
          <a:p>
            <a:pPr algn="ctr"/>
            <a:r>
              <a:rPr lang="en-GB" sz="800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Ratios can be used to calculate simple whole numbers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4Mg + 2O</a:t>
            </a:r>
            <a:r>
              <a:rPr lang="en-GB" sz="800" i="1" baseline="-25000" dirty="0"/>
              <a:t>2</a:t>
            </a:r>
            <a:r>
              <a:rPr lang="en-GB" sz="800" i="1" dirty="0"/>
              <a:t>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4MgO</a:t>
            </a:r>
            <a:endParaRPr lang="en-GB" sz="800" dirty="0"/>
          </a:p>
          <a:p>
            <a:pPr algn="ctr"/>
            <a:r>
              <a:rPr lang="en-GB" sz="800" dirty="0"/>
              <a:t>4:2:2</a:t>
            </a:r>
          </a:p>
          <a:p>
            <a:pPr algn="ctr"/>
            <a:r>
              <a:rPr lang="en-GB" sz="800" dirty="0"/>
              <a:t>2:1:1</a:t>
            </a:r>
          </a:p>
          <a:p>
            <a:pPr algn="ctr"/>
            <a:r>
              <a:rPr lang="en-GB" sz="800" i="1" dirty="0"/>
              <a:t>2Mg + O</a:t>
            </a:r>
            <a:r>
              <a:rPr lang="en-GB" sz="800" i="1" baseline="-25000" dirty="0"/>
              <a:t>2</a:t>
            </a:r>
            <a:r>
              <a:rPr lang="en-GB" sz="800" i="1" dirty="0"/>
              <a:t>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2MgO</a:t>
            </a:r>
            <a:endParaRPr lang="en-GB" sz="800" dirty="0"/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>
          <a:xfrm>
            <a:off x="4161157" y="2460"/>
            <a:ext cx="48607" cy="60317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cxnSpLocks/>
          </p:cNvCxnSpPr>
          <p:nvPr/>
        </p:nvCxnSpPr>
        <p:spPr>
          <a:xfrm flipH="1">
            <a:off x="4215447" y="3577534"/>
            <a:ext cx="4937942" cy="131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DC7554-2F90-4131-8933-47E2135EF5E2}"/>
              </a:ext>
            </a:extLst>
          </p:cNvPr>
          <p:cNvCxnSpPr>
            <a:cxnSpLocks/>
          </p:cNvCxnSpPr>
          <p:nvPr/>
        </p:nvCxnSpPr>
        <p:spPr>
          <a:xfrm flipH="1">
            <a:off x="2" y="3573016"/>
            <a:ext cx="4139944" cy="131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0DA8E75-4D82-4578-92C7-62D953768BFE}"/>
              </a:ext>
            </a:extLst>
          </p:cNvPr>
          <p:cNvCxnSpPr>
            <a:cxnSpLocks/>
          </p:cNvCxnSpPr>
          <p:nvPr/>
        </p:nvCxnSpPr>
        <p:spPr>
          <a:xfrm flipH="1">
            <a:off x="2681" y="6034236"/>
            <a:ext cx="41809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A87C699-1D3D-4D4E-A51E-C60F5334E044}"/>
              </a:ext>
            </a:extLst>
          </p:cNvPr>
          <p:cNvSpPr txBox="1"/>
          <p:nvPr/>
        </p:nvSpPr>
        <p:spPr>
          <a:xfrm>
            <a:off x="-21213" y="5948533"/>
            <a:ext cx="4827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Limiting reactants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380C02A-68ED-49FC-9BA7-AB6FFD10657A}"/>
              </a:ext>
            </a:extLst>
          </p:cNvPr>
          <p:cNvSpPr/>
          <p:nvPr/>
        </p:nvSpPr>
        <p:spPr>
          <a:xfrm>
            <a:off x="0" y="6295466"/>
            <a:ext cx="630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In a chemical reaction involving 2 reactants it is common to use an excess of one of the reactants to ensure all the other reactant is used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reactant that is completely used up is called a limiting reactant because it limits the amount of product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F1D313-0387-4FA0-B4E7-A46791C7335F}"/>
              </a:ext>
            </a:extLst>
          </p:cNvPr>
          <p:cNvSpPr txBox="1"/>
          <p:nvPr/>
        </p:nvSpPr>
        <p:spPr>
          <a:xfrm>
            <a:off x="-27260" y="3702193"/>
            <a:ext cx="4209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</a:rPr>
              <a:t>Concentration of solutions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6D3CE85-3DFA-480B-BF6D-6CD057E743C6}"/>
              </a:ext>
            </a:extLst>
          </p:cNvPr>
          <p:cNvCxnSpPr>
            <a:cxnSpLocks/>
          </p:cNvCxnSpPr>
          <p:nvPr/>
        </p:nvCxnSpPr>
        <p:spPr>
          <a:xfrm flipH="1">
            <a:off x="4187258" y="6022364"/>
            <a:ext cx="49567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48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A74C228-8748-45A0-BCC8-A0F8A8F14AD9}"/>
              </a:ext>
            </a:extLst>
          </p:cNvPr>
          <p:cNvSpPr/>
          <p:nvPr/>
        </p:nvSpPr>
        <p:spPr>
          <a:xfrm>
            <a:off x="11860" y="4044553"/>
            <a:ext cx="528021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atom economy is a measure of the amount of starting materials that ended up as useful products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A high atom economy is desirable for environmental and economic reasons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Atom economy can be calculated using the formula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Atom economy = (Relative formula mass of the desired product ÷ sum of relative formula masses of all reactants) x 100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Mg =24, H = 1, Cl = 35.5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If MgCl</a:t>
            </a:r>
            <a:r>
              <a:rPr lang="en-GB" sz="800" i="1" baseline="-25000" dirty="0"/>
              <a:t>2 </a:t>
            </a:r>
            <a:r>
              <a:rPr lang="en-GB" sz="800" i="1" dirty="0"/>
              <a:t>is the desired product then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Atom economy = (95 ÷ 97) x 100</a:t>
            </a:r>
            <a:endParaRPr lang="en-GB" sz="800" dirty="0"/>
          </a:p>
          <a:p>
            <a:pPr algn="ctr"/>
            <a:r>
              <a:rPr lang="en-GB" sz="800" i="1" dirty="0"/>
              <a:t>Atom economy = 97.94%</a:t>
            </a:r>
          </a:p>
          <a:p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Particular reaction pathways can be selected because of the atom economy, yield, equilibrium position and usefulness of the by-products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413995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Quantitative chemistry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" y="338554"/>
            <a:ext cx="4139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Percentage yield – TRIPLE ONLY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71267" y="14937"/>
            <a:ext cx="49608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Using concentrations of solutions in </a:t>
            </a:r>
            <a:r>
              <a:rPr lang="en-GB" sz="1400" b="1" dirty="0" err="1">
                <a:solidFill>
                  <a:srgbClr val="00B0F0"/>
                </a:solidFill>
              </a:rPr>
              <a:t>mol</a:t>
            </a:r>
            <a:r>
              <a:rPr lang="en-GB" sz="1400" b="1">
                <a:solidFill>
                  <a:srgbClr val="00B0F0"/>
                </a:solidFill>
              </a:rPr>
              <a:t>/dm</a:t>
            </a:r>
            <a:r>
              <a:rPr lang="en-GB" sz="1400" b="1" baseline="30000">
                <a:solidFill>
                  <a:srgbClr val="00B0F0"/>
                </a:solidFill>
              </a:rPr>
              <a:t>3 </a:t>
            </a:r>
            <a:r>
              <a:rPr lang="en-GB" sz="1400" b="1">
                <a:solidFill>
                  <a:srgbClr val="00B0F0"/>
                </a:solidFill>
              </a:rPr>
              <a:t>– TRIPLE ONLY</a:t>
            </a:r>
            <a:endParaRPr lang="en-GB" sz="1400" b="1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16673" y="628233"/>
            <a:ext cx="41566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Even though no atoms are gained or lost in a chemical reaction, it is not always possible to obtain the calculated amount of product for the following reasons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The reaction may not go to completion because it is reversible</a:t>
            </a:r>
          </a:p>
          <a:p>
            <a:pPr algn="ctr"/>
            <a:r>
              <a:rPr lang="en-GB" sz="800" i="1" dirty="0"/>
              <a:t>Some of the product may be lost when it is separated from the reaction mixture</a:t>
            </a:r>
          </a:p>
          <a:p>
            <a:pPr algn="ctr"/>
            <a:r>
              <a:rPr lang="en-GB" sz="800" i="1" dirty="0"/>
              <a:t>Some of the reactants may react in ways different to the expected reaction</a:t>
            </a:r>
          </a:p>
          <a:p>
            <a:pPr algn="ctr"/>
            <a:r>
              <a:rPr lang="en-GB" sz="800" i="1" dirty="0"/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amount of product obtained is known as the yield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yield you would expect to get is called the maximum theoretical yield</a:t>
            </a:r>
          </a:p>
          <a:p>
            <a:pPr lvl="0"/>
            <a:endParaRPr lang="en-GB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The amount of product obtained compared to the maximum theoretical yield is called the percentage yield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%yield = (mass of product actually made ÷ maximum theoretical yield) x 100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Mg + 2HCl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MgCl</a:t>
            </a:r>
            <a:r>
              <a:rPr lang="en-GB" sz="800" i="1" baseline="-25000" dirty="0"/>
              <a:t>2</a:t>
            </a:r>
            <a:r>
              <a:rPr lang="en-GB" sz="800" i="1" dirty="0"/>
              <a:t> + H</a:t>
            </a:r>
            <a:r>
              <a:rPr lang="en-GB" sz="800" i="1" baseline="-25000" dirty="0"/>
              <a:t>2</a:t>
            </a:r>
            <a:endParaRPr lang="en-GB" sz="800" dirty="0"/>
          </a:p>
          <a:p>
            <a:pPr algn="ctr"/>
            <a:r>
              <a:rPr lang="en-GB" sz="800" i="1" dirty="0"/>
              <a:t>24g + 73g </a:t>
            </a:r>
            <a:r>
              <a:rPr lang="en-GB" sz="800" i="1" dirty="0">
                <a:sym typeface="Wingdings" panose="05000000000000000000" pitchFamily="2" charset="2"/>
              </a:rPr>
              <a:t></a:t>
            </a:r>
            <a:r>
              <a:rPr lang="en-GB" sz="800" i="1" dirty="0"/>
              <a:t> 95g + 2g</a:t>
            </a:r>
            <a:endParaRPr lang="en-GB" sz="800" dirty="0"/>
          </a:p>
          <a:p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This equation shows that we should make 95g of MgCl</a:t>
            </a:r>
            <a:r>
              <a:rPr lang="en-GB" sz="800" i="1" baseline="-25000" dirty="0"/>
              <a:t>2 </a:t>
            </a:r>
            <a:r>
              <a:rPr lang="en-GB" sz="800" i="1" dirty="0"/>
              <a:t>if we use 24g of Mg.  If we only make 76g the %yield would be –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%yield = (76 ÷ 95) x 100</a:t>
            </a:r>
            <a:endParaRPr lang="en-GB" sz="800" dirty="0"/>
          </a:p>
          <a:p>
            <a:pPr algn="ctr"/>
            <a:r>
              <a:rPr lang="en-GB" sz="800" i="1" dirty="0"/>
              <a:t>%yield = 80%</a:t>
            </a:r>
            <a:endParaRPr lang="en-GB" sz="800" dirty="0"/>
          </a:p>
        </p:txBody>
      </p:sp>
      <p:sp>
        <p:nvSpPr>
          <p:cNvPr id="30" name="Rectangle 29"/>
          <p:cNvSpPr/>
          <p:nvPr/>
        </p:nvSpPr>
        <p:spPr>
          <a:xfrm>
            <a:off x="4089263" y="345162"/>
            <a:ext cx="505473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800" dirty="0"/>
              <a:t>If the volumes of two solutions that </a:t>
            </a:r>
            <a:r>
              <a:rPr lang="en-GB" sz="800" u="sng" dirty="0"/>
              <a:t>react completely</a:t>
            </a:r>
            <a:r>
              <a:rPr lang="en-GB" sz="800" dirty="0"/>
              <a:t> are known and the concentration of one solution is known, the concentration of the other solution can be calculated</a:t>
            </a:r>
          </a:p>
          <a:p>
            <a:r>
              <a:rPr lang="en-GB" sz="800" dirty="0"/>
              <a:t> </a:t>
            </a:r>
          </a:p>
          <a:p>
            <a:pPr algn="ctr"/>
            <a:r>
              <a:rPr lang="en-GB" sz="800" i="1" dirty="0"/>
              <a:t>2 NaOH + H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r>
              <a:rPr lang="en-GB" sz="800" i="1" dirty="0"/>
              <a:t> ⟶ Na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r>
              <a:rPr lang="en-GB" sz="800" i="1" dirty="0"/>
              <a:t> + 2 H</a:t>
            </a:r>
            <a:r>
              <a:rPr lang="en-GB" sz="800" i="1" baseline="-25000" dirty="0"/>
              <a:t>2</a:t>
            </a:r>
            <a:r>
              <a:rPr lang="en-GB" sz="800" i="1" dirty="0"/>
              <a:t>O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25cm</a:t>
            </a:r>
            <a:r>
              <a:rPr lang="en-GB" sz="800" i="1" baseline="30000" dirty="0"/>
              <a:t>3</a:t>
            </a:r>
            <a:r>
              <a:rPr lang="en-GB" sz="800" i="1" dirty="0"/>
              <a:t> of H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r>
              <a:rPr lang="en-GB" sz="800" i="1" dirty="0"/>
              <a:t> reacts completely with 22cm</a:t>
            </a:r>
            <a:r>
              <a:rPr lang="en-GB" sz="800" i="1" baseline="30000" dirty="0"/>
              <a:t>3</a:t>
            </a:r>
            <a:r>
              <a:rPr lang="en-GB" sz="800" i="1" dirty="0"/>
              <a:t> NaOH.  The concentration of the NaOH is 0.105mol/dm</a:t>
            </a:r>
            <a:r>
              <a:rPr lang="en-GB" sz="800" i="1" baseline="30000" dirty="0"/>
              <a:t>3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To calculate the concentration of the H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r>
              <a:rPr lang="en-GB" sz="800" i="1" dirty="0"/>
              <a:t> we use the following formula (where mass represents the mass of solute in solution)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mass(g) = 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x volume (dm</a:t>
            </a:r>
            <a:r>
              <a:rPr lang="en-GB" sz="800" i="1" baseline="30000" dirty="0"/>
              <a:t>3</a:t>
            </a:r>
            <a:r>
              <a:rPr lang="en-GB" sz="800" i="1" dirty="0"/>
              <a:t>)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Calculating 2NaOH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mass (g) = 0.105 x 0.022</a:t>
            </a:r>
            <a:endParaRPr lang="en-GB" sz="800" dirty="0"/>
          </a:p>
          <a:p>
            <a:pPr algn="ctr"/>
            <a:r>
              <a:rPr lang="en-GB" sz="800" i="1" dirty="0"/>
              <a:t>mass (g) = 0.00231g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There is twice as many moles of NaOH as there is of H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r>
              <a:rPr lang="en-GB" sz="800" i="1" dirty="0"/>
              <a:t> so we divide this figure by 2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0.001155g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Calculating H</a:t>
            </a:r>
            <a:r>
              <a:rPr lang="en-GB" sz="800" i="1" baseline="-25000" dirty="0"/>
              <a:t>2</a:t>
            </a:r>
            <a:r>
              <a:rPr lang="en-GB" sz="800" i="1" dirty="0"/>
              <a:t>SO</a:t>
            </a:r>
            <a:r>
              <a:rPr lang="en-GB" sz="800" i="1" baseline="-25000" dirty="0"/>
              <a:t>4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mass(g) = 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x volume (dm</a:t>
            </a:r>
            <a:r>
              <a:rPr lang="en-GB" sz="800" i="1" baseline="30000" dirty="0"/>
              <a:t>3</a:t>
            </a:r>
            <a:r>
              <a:rPr lang="en-GB" sz="800" i="1" dirty="0"/>
              <a:t>)</a:t>
            </a:r>
            <a:endParaRPr lang="en-GB" sz="800" dirty="0"/>
          </a:p>
          <a:p>
            <a:pPr algn="ctr"/>
            <a:r>
              <a:rPr lang="en-GB" sz="800" i="1" dirty="0"/>
              <a:t> </a:t>
            </a:r>
            <a:endParaRPr lang="en-GB" sz="800" dirty="0"/>
          </a:p>
          <a:p>
            <a:pPr algn="ctr"/>
            <a:r>
              <a:rPr lang="en-GB" sz="800" i="1" dirty="0"/>
              <a:t>0.001155 = 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x 0.025</a:t>
            </a:r>
            <a:endParaRPr lang="en-GB" sz="800" dirty="0"/>
          </a:p>
          <a:p>
            <a:pPr algn="ctr"/>
            <a:r>
              <a:rPr lang="en-GB" sz="800" i="1" dirty="0"/>
              <a:t>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= 0.001155 ÷ 0.025</a:t>
            </a:r>
            <a:endParaRPr lang="en-GB" sz="800" dirty="0"/>
          </a:p>
          <a:p>
            <a:pPr algn="ctr"/>
            <a:r>
              <a:rPr lang="en-GB" sz="800" i="1" dirty="0"/>
              <a:t>concentration (g/dm</a:t>
            </a:r>
            <a:r>
              <a:rPr lang="en-GB" sz="800" i="1" baseline="30000" dirty="0"/>
              <a:t>3</a:t>
            </a:r>
            <a:r>
              <a:rPr lang="en-GB" sz="800" i="1" dirty="0"/>
              <a:t>) = 0.0462g/dm</a:t>
            </a:r>
            <a:r>
              <a:rPr lang="en-GB" sz="800" i="1" baseline="30000" dirty="0"/>
              <a:t>3</a:t>
            </a:r>
            <a:endParaRPr lang="en-GB" sz="800" dirty="0"/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>
          <a:xfrm flipH="1">
            <a:off x="4128080" y="0"/>
            <a:ext cx="11872" cy="36752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cxnSpLocks/>
          </p:cNvCxnSpPr>
          <p:nvPr/>
        </p:nvCxnSpPr>
        <p:spPr>
          <a:xfrm flipH="1">
            <a:off x="5292075" y="4472720"/>
            <a:ext cx="384006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cxnSpLocks/>
          </p:cNvCxnSpPr>
          <p:nvPr/>
        </p:nvCxnSpPr>
        <p:spPr>
          <a:xfrm flipH="1">
            <a:off x="-16673" y="3685092"/>
            <a:ext cx="41566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66F0085-4A66-4B08-9767-A5FA8A4EFA80}"/>
              </a:ext>
            </a:extLst>
          </p:cNvPr>
          <p:cNvSpPr txBox="1"/>
          <p:nvPr/>
        </p:nvSpPr>
        <p:spPr>
          <a:xfrm>
            <a:off x="-28539" y="3675221"/>
            <a:ext cx="4156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</a:rPr>
              <a:t>Atom economy – TRIPLE ONLY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33F24B4-0119-4C9B-8241-634907AF3D46}"/>
              </a:ext>
            </a:extLst>
          </p:cNvPr>
          <p:cNvCxnSpPr>
            <a:cxnSpLocks/>
          </p:cNvCxnSpPr>
          <p:nvPr/>
        </p:nvCxnSpPr>
        <p:spPr>
          <a:xfrm>
            <a:off x="4128080" y="3688254"/>
            <a:ext cx="1163995" cy="47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04E8392-5630-4A17-857E-94812F675B00}"/>
              </a:ext>
            </a:extLst>
          </p:cNvPr>
          <p:cNvCxnSpPr>
            <a:cxnSpLocks/>
          </p:cNvCxnSpPr>
          <p:nvPr/>
        </p:nvCxnSpPr>
        <p:spPr>
          <a:xfrm>
            <a:off x="5292075" y="3675220"/>
            <a:ext cx="31320" cy="31813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88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00A1427A9D645B9CFD1A1A8B065B3" ma:contentTypeVersion="4" ma:contentTypeDescription="Create a new document." ma:contentTypeScope="" ma:versionID="33bf7e9959602a569ed5708cb50bfd6d">
  <xsd:schema xmlns:xsd="http://www.w3.org/2001/XMLSchema" xmlns:xs="http://www.w3.org/2001/XMLSchema" xmlns:p="http://schemas.microsoft.com/office/2006/metadata/properties" xmlns:ns2="aef8632f-f0dc-4867-8d80-544330cb397b" targetNamespace="http://schemas.microsoft.com/office/2006/metadata/properties" ma:root="true" ma:fieldsID="acdc54436b4b01dd430ecdc9e22b23d5" ns2:_="">
    <xsd:import namespace="aef8632f-f0dc-4867-8d80-544330cb3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8632f-f0dc-4867-8d80-544330cb3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4B9DAD-ECBB-451B-8CC9-05429AED00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49D2EE8-0083-4A4E-9E20-708AF8FDED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448BC3-7602-4F08-BBC7-390C2EF14288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1785</Words>
  <Application>Microsoft Office PowerPoint</Application>
  <PresentationFormat>On-screen Show (4:3)</PresentationFormat>
  <Paragraphs>249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schurch</dc:creator>
  <cp:lastModifiedBy>S Kerwood</cp:lastModifiedBy>
  <cp:revision>16</cp:revision>
  <cp:lastPrinted>2021-10-04T10:34:09Z</cp:lastPrinted>
  <dcterms:created xsi:type="dcterms:W3CDTF">2019-06-26T07:49:14Z</dcterms:created>
  <dcterms:modified xsi:type="dcterms:W3CDTF">2022-08-23T12:04:05Z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0x01010096200A1427A9D645B9CFD1A1A8B065B3</vt:lpwstr>
  </property>
  <property fmtid="{D5CDD505-2E9C-101B-9397-08002B2CF9AE}" pid="3" name="Order">
    <vt:r8>73893800</vt:r8>
  </property>
</Properties>
</file>