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56" r:id="rId5"/>
    <p:sldId id="257" r:id="rId6"/>
    <p:sldId id="25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1640" y="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 Parker" userId="bdc3a9b4-f12c-424a-a832-344dab446420" providerId="ADAL" clId="{842DE876-01A6-4E14-8458-F492452E3CE0}"/>
    <pc:docChg chg="addSld modSld">
      <pc:chgData name="E Parker" userId="bdc3a9b4-f12c-424a-a832-344dab446420" providerId="ADAL" clId="{842DE876-01A6-4E14-8458-F492452E3CE0}" dt="2022-12-08T13:20:46.300" v="1"/>
      <pc:docMkLst>
        <pc:docMk/>
      </pc:docMkLst>
      <pc:sldChg chg="add">
        <pc:chgData name="E Parker" userId="bdc3a9b4-f12c-424a-a832-344dab446420" providerId="ADAL" clId="{842DE876-01A6-4E14-8458-F492452E3CE0}" dt="2022-12-08T13:20:20.180" v="0"/>
        <pc:sldMkLst>
          <pc:docMk/>
          <pc:sldMk cId="3013877715" sldId="257"/>
        </pc:sldMkLst>
      </pc:sldChg>
      <pc:sldChg chg="add">
        <pc:chgData name="E Parker" userId="bdc3a9b4-f12c-424a-a832-344dab446420" providerId="ADAL" clId="{842DE876-01A6-4E14-8458-F492452E3CE0}" dt="2022-12-08T13:20:46.300" v="1"/>
        <pc:sldMkLst>
          <pc:docMk/>
          <pc:sldMk cId="4122495961" sldId="258"/>
        </pc:sldMkLst>
      </pc:sldChg>
    </pc:docChg>
  </pc:docChgLst>
  <pc:docChgLst>
    <pc:chgData name="Eleanor Parker" userId="bdc3a9b4-f12c-424a-a832-344dab446420" providerId="ADAL" clId="{BA0CEAEA-AD05-4D24-BFFB-9A21B92779B0}"/>
    <pc:docChg chg="modSld">
      <pc:chgData name="Eleanor Parker" userId="bdc3a9b4-f12c-424a-a832-344dab446420" providerId="ADAL" clId="{BA0CEAEA-AD05-4D24-BFFB-9A21B92779B0}" dt="2023-04-14T18:46:02.810" v="6" actId="208"/>
      <pc:docMkLst>
        <pc:docMk/>
      </pc:docMkLst>
      <pc:sldChg chg="modSp mod">
        <pc:chgData name="Eleanor Parker" userId="bdc3a9b4-f12c-424a-a832-344dab446420" providerId="ADAL" clId="{BA0CEAEA-AD05-4D24-BFFB-9A21B92779B0}" dt="2023-04-14T18:45:12.472" v="3" actId="208"/>
        <pc:sldMkLst>
          <pc:docMk/>
          <pc:sldMk cId="3540949861" sldId="256"/>
        </pc:sldMkLst>
        <pc:spChg chg="mod">
          <ac:chgData name="Eleanor Parker" userId="bdc3a9b4-f12c-424a-a832-344dab446420" providerId="ADAL" clId="{BA0CEAEA-AD05-4D24-BFFB-9A21B92779B0}" dt="2023-04-14T18:44:55.344" v="1" actId="208"/>
          <ac:spMkLst>
            <pc:docMk/>
            <pc:sldMk cId="3540949861" sldId="256"/>
            <ac:spMk id="5" creationId="{00000000-0000-0000-0000-000000000000}"/>
          </ac:spMkLst>
        </pc:spChg>
        <pc:cxnChg chg="mod">
          <ac:chgData name="Eleanor Parker" userId="bdc3a9b4-f12c-424a-a832-344dab446420" providerId="ADAL" clId="{BA0CEAEA-AD05-4D24-BFFB-9A21B92779B0}" dt="2023-04-14T18:45:12.472" v="3" actId="208"/>
          <ac:cxnSpMkLst>
            <pc:docMk/>
            <pc:sldMk cId="3540949861" sldId="256"/>
            <ac:cxnSpMk id="18" creationId="{00000000-0000-0000-0000-000000000000}"/>
          </ac:cxnSpMkLst>
        </pc:cxnChg>
        <pc:cxnChg chg="mod">
          <ac:chgData name="Eleanor Parker" userId="bdc3a9b4-f12c-424a-a832-344dab446420" providerId="ADAL" clId="{BA0CEAEA-AD05-4D24-BFFB-9A21B92779B0}" dt="2023-04-14T18:45:12.472" v="3" actId="208"/>
          <ac:cxnSpMkLst>
            <pc:docMk/>
            <pc:sldMk cId="3540949861" sldId="256"/>
            <ac:cxnSpMk id="27" creationId="{00000000-0000-0000-0000-000000000000}"/>
          </ac:cxnSpMkLst>
        </pc:cxnChg>
        <pc:cxnChg chg="mod">
          <ac:chgData name="Eleanor Parker" userId="bdc3a9b4-f12c-424a-a832-344dab446420" providerId="ADAL" clId="{BA0CEAEA-AD05-4D24-BFFB-9A21B92779B0}" dt="2023-04-14T18:45:12.472" v="3" actId="208"/>
          <ac:cxnSpMkLst>
            <pc:docMk/>
            <pc:sldMk cId="3540949861" sldId="256"/>
            <ac:cxnSpMk id="30" creationId="{00000000-0000-0000-0000-000000000000}"/>
          </ac:cxnSpMkLst>
        </pc:cxnChg>
        <pc:cxnChg chg="mod">
          <ac:chgData name="Eleanor Parker" userId="bdc3a9b4-f12c-424a-a832-344dab446420" providerId="ADAL" clId="{BA0CEAEA-AD05-4D24-BFFB-9A21B92779B0}" dt="2023-04-14T18:44:58.340" v="2" actId="208"/>
          <ac:cxnSpMkLst>
            <pc:docMk/>
            <pc:sldMk cId="3540949861" sldId="256"/>
            <ac:cxnSpMk id="37" creationId="{00000000-0000-0000-0000-000000000000}"/>
          </ac:cxnSpMkLst>
        </pc:cxnChg>
        <pc:cxnChg chg="mod">
          <ac:chgData name="Eleanor Parker" userId="bdc3a9b4-f12c-424a-a832-344dab446420" providerId="ADAL" clId="{BA0CEAEA-AD05-4D24-BFFB-9A21B92779B0}" dt="2023-04-14T18:45:12.472" v="3" actId="208"/>
          <ac:cxnSpMkLst>
            <pc:docMk/>
            <pc:sldMk cId="3540949861" sldId="256"/>
            <ac:cxnSpMk id="38" creationId="{00000000-0000-0000-0000-000000000000}"/>
          </ac:cxnSpMkLst>
        </pc:cxnChg>
      </pc:sldChg>
      <pc:sldChg chg="modSp mod">
        <pc:chgData name="Eleanor Parker" userId="bdc3a9b4-f12c-424a-a832-344dab446420" providerId="ADAL" clId="{BA0CEAEA-AD05-4D24-BFFB-9A21B92779B0}" dt="2023-04-14T18:45:52.232" v="5" actId="208"/>
        <pc:sldMkLst>
          <pc:docMk/>
          <pc:sldMk cId="3013877715" sldId="257"/>
        </pc:sldMkLst>
        <pc:spChg chg="mod">
          <ac:chgData name="Eleanor Parker" userId="bdc3a9b4-f12c-424a-a832-344dab446420" providerId="ADAL" clId="{BA0CEAEA-AD05-4D24-BFFB-9A21B92779B0}" dt="2023-04-14T18:45:42.687" v="4" actId="208"/>
          <ac:spMkLst>
            <pc:docMk/>
            <pc:sldMk cId="3013877715" sldId="257"/>
            <ac:spMk id="5" creationId="{00000000-0000-0000-0000-000000000000}"/>
          </ac:spMkLst>
        </pc:spChg>
        <pc:cxnChg chg="mod">
          <ac:chgData name="Eleanor Parker" userId="bdc3a9b4-f12c-424a-a832-344dab446420" providerId="ADAL" clId="{BA0CEAEA-AD05-4D24-BFFB-9A21B92779B0}" dt="2023-04-14T18:45:42.687" v="4" actId="208"/>
          <ac:cxnSpMkLst>
            <pc:docMk/>
            <pc:sldMk cId="3013877715" sldId="257"/>
            <ac:cxnSpMk id="27" creationId="{00000000-0000-0000-0000-000000000000}"/>
          </ac:cxnSpMkLst>
        </pc:cxnChg>
        <pc:cxnChg chg="mod">
          <ac:chgData name="Eleanor Parker" userId="bdc3a9b4-f12c-424a-a832-344dab446420" providerId="ADAL" clId="{BA0CEAEA-AD05-4D24-BFFB-9A21B92779B0}" dt="2023-04-14T18:45:42.687" v="4" actId="208"/>
          <ac:cxnSpMkLst>
            <pc:docMk/>
            <pc:sldMk cId="3013877715" sldId="257"/>
            <ac:cxnSpMk id="28" creationId="{00000000-0000-0000-0000-000000000000}"/>
          </ac:cxnSpMkLst>
        </pc:cxnChg>
        <pc:cxnChg chg="mod">
          <ac:chgData name="Eleanor Parker" userId="bdc3a9b4-f12c-424a-a832-344dab446420" providerId="ADAL" clId="{BA0CEAEA-AD05-4D24-BFFB-9A21B92779B0}" dt="2023-04-14T18:45:42.687" v="4" actId="208"/>
          <ac:cxnSpMkLst>
            <pc:docMk/>
            <pc:sldMk cId="3013877715" sldId="257"/>
            <ac:cxnSpMk id="31" creationId="{00000000-0000-0000-0000-000000000000}"/>
          </ac:cxnSpMkLst>
        </pc:cxnChg>
        <pc:cxnChg chg="mod">
          <ac:chgData name="Eleanor Parker" userId="bdc3a9b4-f12c-424a-a832-344dab446420" providerId="ADAL" clId="{BA0CEAEA-AD05-4D24-BFFB-9A21B92779B0}" dt="2023-04-14T18:45:42.687" v="4" actId="208"/>
          <ac:cxnSpMkLst>
            <pc:docMk/>
            <pc:sldMk cId="3013877715" sldId="257"/>
            <ac:cxnSpMk id="37" creationId="{00000000-0000-0000-0000-000000000000}"/>
          </ac:cxnSpMkLst>
        </pc:cxnChg>
        <pc:cxnChg chg="mod">
          <ac:chgData name="Eleanor Parker" userId="bdc3a9b4-f12c-424a-a832-344dab446420" providerId="ADAL" clId="{BA0CEAEA-AD05-4D24-BFFB-9A21B92779B0}" dt="2023-04-14T18:45:52.232" v="5" actId="208"/>
          <ac:cxnSpMkLst>
            <pc:docMk/>
            <pc:sldMk cId="3013877715" sldId="257"/>
            <ac:cxnSpMk id="38" creationId="{00000000-0000-0000-0000-000000000000}"/>
          </ac:cxnSpMkLst>
        </pc:cxnChg>
        <pc:cxnChg chg="mod">
          <ac:chgData name="Eleanor Parker" userId="bdc3a9b4-f12c-424a-a832-344dab446420" providerId="ADAL" clId="{BA0CEAEA-AD05-4D24-BFFB-9A21B92779B0}" dt="2023-04-14T18:45:42.687" v="4" actId="208"/>
          <ac:cxnSpMkLst>
            <pc:docMk/>
            <pc:sldMk cId="3013877715" sldId="257"/>
            <ac:cxnSpMk id="43" creationId="{00000000-0000-0000-0000-000000000000}"/>
          </ac:cxnSpMkLst>
        </pc:cxnChg>
      </pc:sldChg>
      <pc:sldChg chg="modSp mod">
        <pc:chgData name="Eleanor Parker" userId="bdc3a9b4-f12c-424a-a832-344dab446420" providerId="ADAL" clId="{BA0CEAEA-AD05-4D24-BFFB-9A21B92779B0}" dt="2023-04-14T18:46:02.810" v="6" actId="208"/>
        <pc:sldMkLst>
          <pc:docMk/>
          <pc:sldMk cId="4122495961" sldId="258"/>
        </pc:sldMkLst>
        <pc:spChg chg="mod">
          <ac:chgData name="Eleanor Parker" userId="bdc3a9b4-f12c-424a-a832-344dab446420" providerId="ADAL" clId="{BA0CEAEA-AD05-4D24-BFFB-9A21B92779B0}" dt="2023-04-14T18:46:02.810" v="6" actId="208"/>
          <ac:spMkLst>
            <pc:docMk/>
            <pc:sldMk cId="4122495961" sldId="258"/>
            <ac:spMk id="5" creationId="{00000000-0000-0000-0000-000000000000}"/>
          </ac:spMkLst>
        </pc:spChg>
        <pc:cxnChg chg="mod">
          <ac:chgData name="Eleanor Parker" userId="bdc3a9b4-f12c-424a-a832-344dab446420" providerId="ADAL" clId="{BA0CEAEA-AD05-4D24-BFFB-9A21B92779B0}" dt="2023-04-14T18:46:02.810" v="6" actId="208"/>
          <ac:cxnSpMkLst>
            <pc:docMk/>
            <pc:sldMk cId="4122495961" sldId="258"/>
            <ac:cxnSpMk id="38"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2E9079-8FF5-4043-90E0-347F3A23A5A2}" type="datetimeFigureOut">
              <a:rPr lang="en-GB" smtClean="0"/>
              <a:t>14/04/2023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474F56-C74B-42AE-8312-73B7D4201F0C}" type="slidenum">
              <a:rPr lang="en-GB" smtClean="0"/>
              <a:t>‹#›</a:t>
            </a:fld>
            <a:endParaRPr lang="en-GB"/>
          </a:p>
        </p:txBody>
      </p:sp>
    </p:spTree>
    <p:extLst>
      <p:ext uri="{BB962C8B-B14F-4D97-AF65-F5344CB8AC3E}">
        <p14:creationId xmlns:p14="http://schemas.microsoft.com/office/powerpoint/2010/main" val="3596969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474F56-C74B-42AE-8312-73B7D4201F0C}" type="slidenum">
              <a:rPr lang="en-GB" smtClean="0"/>
              <a:t>1</a:t>
            </a:fld>
            <a:endParaRPr lang="en-GB"/>
          </a:p>
        </p:txBody>
      </p:sp>
    </p:spTree>
    <p:extLst>
      <p:ext uri="{BB962C8B-B14F-4D97-AF65-F5344CB8AC3E}">
        <p14:creationId xmlns:p14="http://schemas.microsoft.com/office/powerpoint/2010/main" val="4249753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474F56-C74B-42AE-8312-73B7D4201F0C}" type="slidenum">
              <a:rPr lang="en-GB" smtClean="0"/>
              <a:t>2</a:t>
            </a:fld>
            <a:endParaRPr lang="en-GB"/>
          </a:p>
        </p:txBody>
      </p:sp>
    </p:spTree>
    <p:extLst>
      <p:ext uri="{BB962C8B-B14F-4D97-AF65-F5344CB8AC3E}">
        <p14:creationId xmlns:p14="http://schemas.microsoft.com/office/powerpoint/2010/main" val="4249753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474F56-C74B-42AE-8312-73B7D4201F0C}" type="slidenum">
              <a:rPr lang="en-GB" smtClean="0"/>
              <a:t>3</a:t>
            </a:fld>
            <a:endParaRPr lang="en-GB"/>
          </a:p>
        </p:txBody>
      </p:sp>
    </p:spTree>
    <p:extLst>
      <p:ext uri="{BB962C8B-B14F-4D97-AF65-F5344CB8AC3E}">
        <p14:creationId xmlns:p14="http://schemas.microsoft.com/office/powerpoint/2010/main" val="4249753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792377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86997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44976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68379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138357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4C54D1-2641-4F7F-9F33-256CB14701D5}"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69749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B4C54D1-2641-4F7F-9F33-256CB14701D5}" type="datetimeFigureOut">
              <a:rPr lang="en-GB" smtClean="0"/>
              <a:t>14/04/2023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37654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B4C54D1-2641-4F7F-9F33-256CB14701D5}" type="datetimeFigureOut">
              <a:rPr lang="en-GB" smtClean="0"/>
              <a:t>14/04/2023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56007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C54D1-2641-4F7F-9F33-256CB14701D5}" type="datetimeFigureOut">
              <a:rPr lang="en-GB" smtClean="0"/>
              <a:t>14/04/2023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9368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413595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838368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4C54D1-2641-4F7F-9F33-256CB14701D5}" type="datetimeFigureOut">
              <a:rPr lang="en-GB" smtClean="0"/>
              <a:t>14/04/2023</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1B569-2CF8-4A16-B16E-AEDAC07690CC}" type="slidenum">
              <a:rPr lang="en-GB" smtClean="0"/>
              <a:t>‹#›</a:t>
            </a:fld>
            <a:endParaRPr lang="en-GB"/>
          </a:p>
        </p:txBody>
      </p:sp>
    </p:spTree>
    <p:extLst>
      <p:ext uri="{BB962C8B-B14F-4D97-AF65-F5344CB8AC3E}">
        <p14:creationId xmlns:p14="http://schemas.microsoft.com/office/powerpoint/2010/main" val="2261603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hyperlink" Target="https://www.google.com/url?sa=i&amp;rct=j&amp;q=&amp;esrc=s&amp;source=images&amp;cd=&amp;ved=2ahUKEwi36cnClY3kAhUSUxUIHS4PB-AQjRx6BAgBEAQ&amp;url=https://www.slideshare.net/unknown777/alloy&amp;psig=AOvVaw2AS2_u1URChPv1jk-kI3td&amp;ust=1566243405969164" TargetMode="External"/><Relationship Id="rId3" Type="http://schemas.openxmlformats.org/officeDocument/2006/relationships/hyperlink" Target="https://www.google.com/url?sa=i&amp;rct=j&amp;q=&amp;esrc=s&amp;source=images&amp;cd=&amp;ved=2ahUKEwiNnK2BjY3kAhXqSxUIHYO0BJUQjRx6BAgBEAQ&amp;url=https://www.chemguide.co.uk/atoms/structures/ionicstruct.html&amp;psig=AOvVaw0fDF0xnkuRtCROs6sG4TOh&amp;ust=1566241071413810" TargetMode="External"/><Relationship Id="rId7" Type="http://schemas.openxmlformats.org/officeDocument/2006/relationships/hyperlink" Target="https://www.google.com/url?sa=i&amp;rct=j&amp;q=&amp;esrc=s&amp;source=images&amp;cd=&amp;ved=2ahUKEwi9z-DClI3kAhUit3EKHTbRCe8QjRx6BAgBEAQ&amp;url=https://imgur.com/gallery/m9Cf1&amp;psig=AOvVaw3zxCo3ExSTTX0QZj24HNSM&amp;ust=1566243115951365" TargetMode="External"/><Relationship Id="rId12"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jpeg"/><Relationship Id="rId11" Type="http://schemas.openxmlformats.org/officeDocument/2006/relationships/hyperlink" Target="https://www.nde-ed.org/EducationResources/CommunityCollege/Materials/Structure/metallic.htm" TargetMode="External"/><Relationship Id="rId5" Type="http://schemas.openxmlformats.org/officeDocument/2006/relationships/hyperlink" Target="https://www.google.com/url?sa=i&amp;rct=j&amp;q=&amp;esrc=s&amp;source=images&amp;cd=&amp;ved=2ahUKEwjEyPmNjY3kAhUKXRUIHV-2CKMQjRx6BAgBEAQ&amp;url=https://slideplayer.com/slide/6054794/&amp;psig=AOvVaw0fDF0xnkuRtCROs6sG4TOh&amp;ust=1566241071413810" TargetMode="External"/><Relationship Id="rId10" Type="http://schemas.openxmlformats.org/officeDocument/2006/relationships/image" Target="../media/image4.gif"/><Relationship Id="rId4" Type="http://schemas.openxmlformats.org/officeDocument/2006/relationships/image" Target="../media/image1.gif"/><Relationship Id="rId9" Type="http://schemas.openxmlformats.org/officeDocument/2006/relationships/hyperlink" Target="http://www.google.com/url?sa=i&amp;rct=j&amp;q=&amp;esrc=s&amp;source=images&amp;cd=&amp;ved=2ahUKEwiRmo6Wio3kAhUUShUIHee8BtUQjRx6BAgBEAQ&amp;url=http://milliemakeschemistryeasy.blogspot.com/2016/03/132-explain-using-dot-and-cross.html&amp;psig=AOvVaw3PyIidOQuBTQLTzZG-8Kze&amp;ust=1566240354359924" TargetMode="External"/><Relationship Id="rId14" Type="http://schemas.openxmlformats.org/officeDocument/2006/relationships/image" Target="../media/image6.jpeg"/></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2.png"/><Relationship Id="rId3" Type="http://schemas.openxmlformats.org/officeDocument/2006/relationships/hyperlink" Target="https://www.google.com/url?sa=i&amp;rct=j&amp;q=&amp;esrc=s&amp;source=images&amp;cd=&amp;ved=2ahUKEwjZlMqBk43kAhUmURUIHQJICeQQjRx6BAgBEAQ&amp;url=https://www.youtube.com/watch?v%3DogN2HTKkpOI&amp;psig=AOvVaw0OSNE6OAV2-iKnjmEEeqwR&amp;ust=1566242726688406" TargetMode="External"/><Relationship Id="rId7" Type="http://schemas.openxmlformats.org/officeDocument/2006/relationships/hyperlink" Target="https://www.google.com/url?sa=i&amp;rct=j&amp;q=&amp;esrc=s&amp;source=images&amp;cd=&amp;ved=2ahUKEwiVxbCzj43kAhWFoXEKHX_kAUAQjRx6BAgBEAQ&amp;url=https://www.twinkl.co.uk/illustration/ammonia-3d-model-covalent-bonding-science-secondary-bw-rgb&amp;psig=AOvVaw1HzZ-1RHamcu155chO-lXV&amp;ust=1566241679055997" TargetMode="External"/><Relationship Id="rId12" Type="http://schemas.openxmlformats.org/officeDocument/2006/relationships/image" Target="../media/image11.gif"/><Relationship Id="rId2" Type="http://schemas.openxmlformats.org/officeDocument/2006/relationships/notesSlide" Target="../notesSlides/notesSlide2.xml"/><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8.gif"/><Relationship Id="rId11" Type="http://schemas.openxmlformats.org/officeDocument/2006/relationships/hyperlink" Target="https://www.google.com/url?sa=i&amp;rct=j&amp;q=&amp;esrc=s&amp;source=images&amp;cd=&amp;ved=2ahUKEwiOrv2ekI3kAhUyt3EKHUKOCu8QjRx6BAgBEAQ&amp;url=https://socratic.org/questions/how-can-i-raw-dots-and-crosses-diagrams-showing-outer-electrons-only-for-ammonia&amp;psig=AOvVaw3NUTttNwTFPl9cqG-bwAES&amp;ust=1566241990097460" TargetMode="External"/><Relationship Id="rId5" Type="http://schemas.openxmlformats.org/officeDocument/2006/relationships/hyperlink" Target="http://www.google.com/url?sa=i&amp;rct=j&amp;q=&amp;esrc=s&amp;source=images&amp;cd=&amp;ved=2ahUKEwiTq9Saj43kAhXfWxUIHenSCiwQjRx6BAgBEAQ&amp;url=http://www.gcsescience.com/a28-covalent-bond-ammonia-gas-molecule.htm&amp;psig=AOvVaw1HzZ-1RHamcu155chO-lXV&amp;ust=1566241679055997" TargetMode="External"/><Relationship Id="rId15" Type="http://schemas.openxmlformats.org/officeDocument/2006/relationships/image" Target="../media/image13.gif"/><Relationship Id="rId10" Type="http://schemas.openxmlformats.org/officeDocument/2006/relationships/image" Target="../media/image10.png"/><Relationship Id="rId4" Type="http://schemas.openxmlformats.org/officeDocument/2006/relationships/image" Target="../media/image7.jpeg"/><Relationship Id="rId9" Type="http://schemas.openxmlformats.org/officeDocument/2006/relationships/hyperlink" Target="https://www.newworldencyclopedia.org/entry/File:Polyethylene-repeat-2D-flat.png" TargetMode="External"/><Relationship Id="rId14" Type="http://schemas.openxmlformats.org/officeDocument/2006/relationships/hyperlink" Target="https://www.google.com/url?sa=i&amp;rct=j&amp;q=&amp;esrc=s&amp;source=images&amp;cd=&amp;ved=2ahUKEwiQ4bS7ko3kAhWzSxUIHR-6BXoQjRx6BAgBEAQ&amp;url=https://www.chemguide.co.uk/atoms/structures/giantcov.html&amp;psig=AOvVaw1-kAzS7pBapEb95PVJtVVR&amp;ust=1566242587854605"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descr="Image result for sodium chloride ionic structure">
            <a:hlinkClick r:id="rId3" tgtFrame="&quot;_blank&quot;"/>
          </p:cNvPr>
          <p:cNvPicPr/>
          <p:nvPr/>
        </p:nvPicPr>
        <p:blipFill rotWithShape="1">
          <a:blip r:embed="rId4">
            <a:extLst>
              <a:ext uri="{28A0092B-C50C-407E-A947-70E740481C1C}">
                <a14:useLocalDpi xmlns:a14="http://schemas.microsoft.com/office/drawing/2010/main" val="0"/>
              </a:ext>
            </a:extLst>
          </a:blip>
          <a:srcRect r="28666"/>
          <a:stretch/>
        </p:blipFill>
        <p:spPr bwMode="auto">
          <a:xfrm>
            <a:off x="3851920" y="2410071"/>
            <a:ext cx="599860" cy="713992"/>
          </a:xfrm>
          <a:prstGeom prst="rect">
            <a:avLst/>
          </a:prstGeom>
          <a:noFill/>
          <a:ln>
            <a:noFill/>
          </a:ln>
        </p:spPr>
      </p:pic>
      <p:pic>
        <p:nvPicPr>
          <p:cNvPr id="28" name="Picture 27" descr="Image result for sodium chloride ionic structure">
            <a:hlinkClick r:id="rId5" tgtFrame="&quot;_blank&quot;"/>
          </p:cNvPr>
          <p:cNvPicPr/>
          <p:nvPr/>
        </p:nvPicPr>
        <p:blipFill rotWithShape="1">
          <a:blip r:embed="rId6" cstate="print">
            <a:extLst>
              <a:ext uri="{28A0092B-C50C-407E-A947-70E740481C1C}">
                <a14:useLocalDpi xmlns:a14="http://schemas.microsoft.com/office/drawing/2010/main" val="0"/>
              </a:ext>
            </a:extLst>
          </a:blip>
          <a:srcRect l="12465" t="47970" r="8032"/>
          <a:stretch/>
        </p:blipFill>
        <p:spPr bwMode="auto">
          <a:xfrm>
            <a:off x="3419749" y="3213383"/>
            <a:ext cx="1032031" cy="653377"/>
          </a:xfrm>
          <a:prstGeom prst="rect">
            <a:avLst/>
          </a:prstGeom>
          <a:noFill/>
          <a:ln>
            <a:noFill/>
          </a:ln>
          <a:extLst>
            <a:ext uri="{53640926-AAD7-44D8-BBD7-CCE9431645EC}">
              <a14:shadowObscured xmlns:a14="http://schemas.microsoft.com/office/drawing/2010/main"/>
            </a:ext>
          </a:extLst>
        </p:spPr>
      </p:pic>
      <p:pic>
        <p:nvPicPr>
          <p:cNvPr id="22" name="Picture 21" descr="Image result for metallic bonding diagram">
            <a:hlinkClick r:id="rId7" tgtFrame="&quot;_blank&quo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105117" y="3057897"/>
            <a:ext cx="1308655" cy="875159"/>
          </a:xfrm>
          <a:prstGeom prst="rect">
            <a:avLst/>
          </a:prstGeom>
          <a:noFill/>
          <a:ln>
            <a:noFill/>
          </a:ln>
        </p:spPr>
      </p:pic>
      <p:sp>
        <p:nvSpPr>
          <p:cNvPr id="5" name="TextBox 4"/>
          <p:cNvSpPr txBox="1"/>
          <p:nvPr/>
        </p:nvSpPr>
        <p:spPr>
          <a:xfrm>
            <a:off x="236724" y="106673"/>
            <a:ext cx="4032448" cy="523220"/>
          </a:xfrm>
          <a:prstGeom prst="rect">
            <a:avLst/>
          </a:prstGeom>
          <a:noFill/>
          <a:ln w="38100">
            <a:solidFill>
              <a:srgbClr val="FFC000"/>
            </a:solidFill>
          </a:ln>
        </p:spPr>
        <p:txBody>
          <a:bodyPr wrap="square" rtlCol="0" anchor="ctr">
            <a:spAutoFit/>
          </a:bodyPr>
          <a:lstStyle/>
          <a:p>
            <a:pPr algn="ctr"/>
            <a:r>
              <a:rPr lang="en-GB" sz="2800" b="1" dirty="0"/>
              <a:t>Bonding and Structure 1</a:t>
            </a:r>
          </a:p>
        </p:txBody>
      </p:sp>
      <p:sp>
        <p:nvSpPr>
          <p:cNvPr id="3" name="Rectangle 2"/>
          <p:cNvSpPr/>
          <p:nvPr/>
        </p:nvSpPr>
        <p:spPr>
          <a:xfrm>
            <a:off x="-36511" y="611396"/>
            <a:ext cx="662361" cy="369332"/>
          </a:xfrm>
          <a:prstGeom prst="rect">
            <a:avLst/>
          </a:prstGeom>
        </p:spPr>
        <p:txBody>
          <a:bodyPr wrap="none">
            <a:spAutoFit/>
          </a:bodyPr>
          <a:lstStyle/>
          <a:p>
            <a:r>
              <a:rPr lang="en-GB" b="1" dirty="0"/>
              <a:t>IONS</a:t>
            </a:r>
          </a:p>
        </p:txBody>
      </p:sp>
      <p:sp>
        <p:nvSpPr>
          <p:cNvPr id="21" name="TextBox 20"/>
          <p:cNvSpPr txBox="1"/>
          <p:nvPr/>
        </p:nvSpPr>
        <p:spPr>
          <a:xfrm>
            <a:off x="0" y="2414153"/>
            <a:ext cx="2688295" cy="369332"/>
          </a:xfrm>
          <a:prstGeom prst="rect">
            <a:avLst/>
          </a:prstGeom>
          <a:noFill/>
        </p:spPr>
        <p:txBody>
          <a:bodyPr wrap="square" rtlCol="0">
            <a:spAutoFit/>
          </a:bodyPr>
          <a:lstStyle/>
          <a:p>
            <a:r>
              <a:rPr lang="en-GB" b="1" dirty="0"/>
              <a:t>IONIC COMPOUNDS</a:t>
            </a:r>
          </a:p>
        </p:txBody>
      </p:sp>
      <p:sp>
        <p:nvSpPr>
          <p:cNvPr id="35" name="TextBox 34"/>
          <p:cNvSpPr txBox="1"/>
          <p:nvPr/>
        </p:nvSpPr>
        <p:spPr>
          <a:xfrm>
            <a:off x="-36512" y="3933056"/>
            <a:ext cx="2747797" cy="369332"/>
          </a:xfrm>
          <a:prstGeom prst="rect">
            <a:avLst/>
          </a:prstGeom>
          <a:noFill/>
        </p:spPr>
        <p:txBody>
          <a:bodyPr wrap="square" rtlCol="0">
            <a:spAutoFit/>
          </a:bodyPr>
          <a:lstStyle/>
          <a:p>
            <a:r>
              <a:rPr lang="en-GB" b="1" dirty="0"/>
              <a:t>IONIC BONDING</a:t>
            </a:r>
          </a:p>
        </p:txBody>
      </p:sp>
      <p:cxnSp>
        <p:nvCxnSpPr>
          <p:cNvPr id="27" name="Straight Connector 26"/>
          <p:cNvCxnSpPr/>
          <p:nvPr/>
        </p:nvCxnSpPr>
        <p:spPr>
          <a:xfrm>
            <a:off x="0" y="2358987"/>
            <a:ext cx="4505896" cy="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7788" y="965627"/>
            <a:ext cx="4472204" cy="1384995"/>
          </a:xfrm>
          <a:prstGeom prst="rect">
            <a:avLst/>
          </a:prstGeom>
        </p:spPr>
        <p:txBody>
          <a:bodyPr wrap="square">
            <a:spAutoFit/>
          </a:bodyPr>
          <a:lstStyle/>
          <a:p>
            <a:pPr lvl="0"/>
            <a:r>
              <a:rPr lang="en-GB" sz="1200" dirty="0"/>
              <a:t>Ions are charged particles – they can be single atoms (</a:t>
            </a:r>
            <a:r>
              <a:rPr lang="en-GB" sz="1200" dirty="0" err="1"/>
              <a:t>eg</a:t>
            </a:r>
            <a:r>
              <a:rPr lang="en-GB" sz="1200" dirty="0"/>
              <a:t> Cl</a:t>
            </a:r>
            <a:r>
              <a:rPr lang="en-GB" sz="1200" baseline="30000" dirty="0"/>
              <a:t>-</a:t>
            </a:r>
            <a:r>
              <a:rPr lang="en-GB" sz="1200" dirty="0"/>
              <a:t>) or group of atoms (</a:t>
            </a:r>
            <a:r>
              <a:rPr lang="en-GB" sz="1200" dirty="0" err="1"/>
              <a:t>eg</a:t>
            </a:r>
            <a:r>
              <a:rPr lang="en-GB" sz="1200" dirty="0"/>
              <a:t> NO</a:t>
            </a:r>
            <a:r>
              <a:rPr lang="en-GB" sz="1200" baseline="-25000" dirty="0"/>
              <a:t>3</a:t>
            </a:r>
            <a:r>
              <a:rPr lang="en-GB" sz="1200" baseline="30000" dirty="0"/>
              <a:t>-</a:t>
            </a:r>
            <a:r>
              <a:rPr lang="en-GB" sz="1200" dirty="0"/>
              <a:t>)</a:t>
            </a:r>
          </a:p>
          <a:p>
            <a:pPr lvl="0"/>
            <a:r>
              <a:rPr lang="en-GB" sz="1200" dirty="0"/>
              <a:t>When atoms lose or gain electrons to form ions, all they are trying to do is get a full outer shell like a Nobel gas. </a:t>
            </a:r>
          </a:p>
          <a:p>
            <a:pPr lvl="0"/>
            <a:r>
              <a:rPr lang="en-GB" sz="1200" dirty="0"/>
              <a:t>Atoms with full outer shells are very stable</a:t>
            </a:r>
          </a:p>
          <a:p>
            <a:pPr lvl="0"/>
            <a:r>
              <a:rPr lang="en-GB" sz="1200" dirty="0"/>
              <a:t>The number of electrons lost or gained is the same as the charge on the ion. </a:t>
            </a:r>
            <a:r>
              <a:rPr lang="en-GB" sz="1200" dirty="0" err="1"/>
              <a:t>Eg</a:t>
            </a:r>
            <a:r>
              <a:rPr lang="en-GB" sz="1200" dirty="0"/>
              <a:t> if 2 electrons are lost the charge is 2+ (Mg</a:t>
            </a:r>
            <a:r>
              <a:rPr lang="en-GB" sz="1200" baseline="30000" dirty="0"/>
              <a:t>2+</a:t>
            </a:r>
            <a:r>
              <a:rPr lang="en-GB" sz="1200" dirty="0"/>
              <a:t>)</a:t>
            </a:r>
          </a:p>
        </p:txBody>
      </p:sp>
      <p:sp>
        <p:nvSpPr>
          <p:cNvPr id="7" name="Rectangle 6"/>
          <p:cNvSpPr/>
          <p:nvPr/>
        </p:nvSpPr>
        <p:spPr>
          <a:xfrm>
            <a:off x="-36512" y="4254187"/>
            <a:ext cx="4488292" cy="830997"/>
          </a:xfrm>
          <a:prstGeom prst="rect">
            <a:avLst/>
          </a:prstGeom>
        </p:spPr>
        <p:txBody>
          <a:bodyPr wrap="square">
            <a:spAutoFit/>
          </a:bodyPr>
          <a:lstStyle/>
          <a:p>
            <a:pPr lvl="0"/>
            <a:r>
              <a:rPr lang="en-GB" sz="1200" dirty="0"/>
              <a:t>When a metal atom reacts with a non-metal atom, electrons in the outer shell of the metal atom are transferred.</a:t>
            </a:r>
          </a:p>
          <a:p>
            <a:pPr lvl="0"/>
            <a:r>
              <a:rPr lang="en-GB" sz="1200" dirty="0"/>
              <a:t>Metal atoms lose electrons to become positively charged ions.</a:t>
            </a:r>
          </a:p>
          <a:p>
            <a:pPr lvl="0"/>
            <a:r>
              <a:rPr lang="en-GB" sz="1200" dirty="0"/>
              <a:t>Non-metals atoms gain electrons to become negatively charged ions.</a:t>
            </a:r>
          </a:p>
        </p:txBody>
      </p:sp>
      <p:sp>
        <p:nvSpPr>
          <p:cNvPr id="9" name="Rectangle 8"/>
          <p:cNvSpPr/>
          <p:nvPr/>
        </p:nvSpPr>
        <p:spPr>
          <a:xfrm>
            <a:off x="0" y="2692077"/>
            <a:ext cx="3275856" cy="1200329"/>
          </a:xfrm>
          <a:prstGeom prst="rect">
            <a:avLst/>
          </a:prstGeom>
        </p:spPr>
        <p:txBody>
          <a:bodyPr wrap="square">
            <a:spAutoFit/>
          </a:bodyPr>
          <a:lstStyle/>
          <a:p>
            <a:pPr lvl="0"/>
            <a:r>
              <a:rPr lang="en-GB" sz="1200" dirty="0"/>
              <a:t>An ionic compound is a giant structure of ions</a:t>
            </a:r>
          </a:p>
          <a:p>
            <a:pPr lvl="0"/>
            <a:r>
              <a:rPr lang="en-GB" sz="1200" dirty="0"/>
              <a:t>Ionic compounds are held together by strong electrostatic forces of attraction between oppositely charged ions</a:t>
            </a:r>
          </a:p>
          <a:p>
            <a:pPr lvl="0"/>
            <a:r>
              <a:rPr lang="en-GB" sz="1200" dirty="0"/>
              <a:t>These forces act in all directions in the lattice – and this is known as ionic bonding</a:t>
            </a:r>
          </a:p>
        </p:txBody>
      </p:sp>
      <p:cxnSp>
        <p:nvCxnSpPr>
          <p:cNvPr id="37" name="Straight Connector 36"/>
          <p:cNvCxnSpPr/>
          <p:nvPr/>
        </p:nvCxnSpPr>
        <p:spPr>
          <a:xfrm flipH="1">
            <a:off x="4499992" y="9230"/>
            <a:ext cx="11808" cy="684877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pic>
        <p:nvPicPr>
          <p:cNvPr id="24" name="Picture 23" descr="Image result for sodium chloride dot and cross diagram">
            <a:hlinkClick r:id="rId9" tgtFrame="&quot;_blank&quot;"/>
          </p:cNvPr>
          <p:cNvPicPr/>
          <p:nvPr/>
        </p:nvPicPr>
        <p:blipFill>
          <a:blip r:embed="rId10">
            <a:extLst>
              <a:ext uri="{28A0092B-C50C-407E-A947-70E740481C1C}">
                <a14:useLocalDpi xmlns:a14="http://schemas.microsoft.com/office/drawing/2010/main" val="0"/>
              </a:ext>
            </a:extLst>
          </a:blip>
          <a:srcRect/>
          <a:stretch>
            <a:fillRect/>
          </a:stretch>
        </p:blipFill>
        <p:spPr bwMode="auto">
          <a:xfrm>
            <a:off x="294669" y="5580361"/>
            <a:ext cx="1901786" cy="1161007"/>
          </a:xfrm>
          <a:prstGeom prst="rect">
            <a:avLst/>
          </a:prstGeom>
          <a:noFill/>
          <a:ln>
            <a:noFill/>
          </a:ln>
        </p:spPr>
      </p:pic>
      <p:sp>
        <p:nvSpPr>
          <p:cNvPr id="29" name="TextBox 28"/>
          <p:cNvSpPr txBox="1"/>
          <p:nvPr/>
        </p:nvSpPr>
        <p:spPr>
          <a:xfrm>
            <a:off x="4572000" y="44624"/>
            <a:ext cx="4220968" cy="369332"/>
          </a:xfrm>
          <a:prstGeom prst="rect">
            <a:avLst/>
          </a:prstGeom>
          <a:noFill/>
        </p:spPr>
        <p:txBody>
          <a:bodyPr wrap="square" rtlCol="0">
            <a:spAutoFit/>
          </a:bodyPr>
          <a:lstStyle/>
          <a:p>
            <a:r>
              <a:rPr lang="en-GB" b="1" dirty="0"/>
              <a:t>PROPERTIES OF IONIC COMPOUNDS</a:t>
            </a:r>
          </a:p>
        </p:txBody>
      </p:sp>
      <p:sp>
        <p:nvSpPr>
          <p:cNvPr id="4" name="Rectangle 3"/>
          <p:cNvSpPr/>
          <p:nvPr/>
        </p:nvSpPr>
        <p:spPr>
          <a:xfrm>
            <a:off x="4593148" y="386782"/>
            <a:ext cx="4515356" cy="1384995"/>
          </a:xfrm>
          <a:prstGeom prst="rect">
            <a:avLst/>
          </a:prstGeom>
        </p:spPr>
        <p:txBody>
          <a:bodyPr wrap="square">
            <a:spAutoFit/>
          </a:bodyPr>
          <a:lstStyle/>
          <a:p>
            <a:pPr lvl="0"/>
            <a:r>
              <a:rPr lang="en-GB" sz="1200" dirty="0"/>
              <a:t>Regular Structures (giant ionic lattices) in which there are strong electrostatic forces of attraction in all directions between oppositely charged ions</a:t>
            </a:r>
          </a:p>
          <a:p>
            <a:pPr lvl="0"/>
            <a:r>
              <a:rPr lang="en-GB" sz="1200" dirty="0"/>
              <a:t>High melting and boiling points because of the large amounts of energy needed to break the many strong bonds</a:t>
            </a:r>
          </a:p>
          <a:p>
            <a:pPr lvl="0"/>
            <a:r>
              <a:rPr lang="en-GB" sz="1200" dirty="0"/>
              <a:t>When melted or dissolved in water, ionic compounds conduct electricity because the ions are free to move and so charge can flow.</a:t>
            </a:r>
          </a:p>
        </p:txBody>
      </p:sp>
      <p:sp>
        <p:nvSpPr>
          <p:cNvPr id="11" name="Rectangle 10"/>
          <p:cNvSpPr/>
          <p:nvPr/>
        </p:nvSpPr>
        <p:spPr>
          <a:xfrm>
            <a:off x="-21177" y="5125540"/>
            <a:ext cx="4435265" cy="646331"/>
          </a:xfrm>
          <a:prstGeom prst="rect">
            <a:avLst/>
          </a:prstGeom>
        </p:spPr>
        <p:txBody>
          <a:bodyPr wrap="square">
            <a:spAutoFit/>
          </a:bodyPr>
          <a:lstStyle/>
          <a:p>
            <a:pPr lvl="0"/>
            <a:r>
              <a:rPr lang="en-GB" sz="1200" dirty="0"/>
              <a:t>The ions produced by metals in Groups 1 and 2 and by non-metals in Groups 6 and 7 have the electronic structure of a noble gas (Group 0)</a:t>
            </a:r>
          </a:p>
        </p:txBody>
      </p:sp>
      <p:cxnSp>
        <p:nvCxnSpPr>
          <p:cNvPr id="38" name="Straight Connector 37"/>
          <p:cNvCxnSpPr/>
          <p:nvPr/>
        </p:nvCxnSpPr>
        <p:spPr>
          <a:xfrm>
            <a:off x="4505896" y="1771777"/>
            <a:ext cx="4638104"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6512" y="3944241"/>
            <a:ext cx="4594346"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4531742" y="1813466"/>
            <a:ext cx="2688295" cy="369332"/>
          </a:xfrm>
          <a:prstGeom prst="rect">
            <a:avLst/>
          </a:prstGeom>
          <a:noFill/>
        </p:spPr>
        <p:txBody>
          <a:bodyPr wrap="square" rtlCol="0">
            <a:spAutoFit/>
          </a:bodyPr>
          <a:lstStyle/>
          <a:p>
            <a:r>
              <a:rPr lang="en-GB" b="1" dirty="0"/>
              <a:t>METALLIC BONDING</a:t>
            </a:r>
          </a:p>
        </p:txBody>
      </p:sp>
      <p:sp>
        <p:nvSpPr>
          <p:cNvPr id="8" name="Rectangle 7"/>
          <p:cNvSpPr/>
          <p:nvPr/>
        </p:nvSpPr>
        <p:spPr>
          <a:xfrm>
            <a:off x="4608004" y="2125305"/>
            <a:ext cx="4212468" cy="1200329"/>
          </a:xfrm>
          <a:prstGeom prst="rect">
            <a:avLst/>
          </a:prstGeom>
        </p:spPr>
        <p:txBody>
          <a:bodyPr wrap="square">
            <a:spAutoFit/>
          </a:bodyPr>
          <a:lstStyle/>
          <a:p>
            <a:pPr lvl="0"/>
            <a:r>
              <a:rPr lang="en-GB" sz="1200" dirty="0"/>
              <a:t>Metals consist of giant structures of atoms arranged in a regular pattern</a:t>
            </a:r>
          </a:p>
          <a:p>
            <a:pPr lvl="0"/>
            <a:r>
              <a:rPr lang="en-GB" sz="1200" dirty="0"/>
              <a:t>The electrons in the outer shell of metal atoms are delocalised and are free to move through the whole structure. </a:t>
            </a:r>
          </a:p>
          <a:p>
            <a:pPr lvl="0"/>
            <a:r>
              <a:rPr lang="en-GB" sz="1200" dirty="0"/>
              <a:t>The sharing of delocalised electrons gives rise to strong metallic bonds. </a:t>
            </a:r>
          </a:p>
        </p:txBody>
      </p:sp>
      <p:pic>
        <p:nvPicPr>
          <p:cNvPr id="23" name="Picture 22" descr="Image result for metallic bonding diagram">
            <a:hlinkClick r:id="rId11" tgtFrame="&quot;_blank&quot;"/>
          </p:cNvPr>
          <p:cNvPicPr/>
          <p:nvPr/>
        </p:nvPicPr>
        <p:blipFill rotWithShape="1">
          <a:blip r:embed="rId12">
            <a:extLst>
              <a:ext uri="{28A0092B-C50C-407E-A947-70E740481C1C}">
                <a14:useLocalDpi xmlns:a14="http://schemas.microsoft.com/office/drawing/2010/main" val="0"/>
              </a:ext>
            </a:extLst>
          </a:blip>
          <a:srcRect t="50000"/>
          <a:stretch/>
        </p:blipFill>
        <p:spPr bwMode="auto">
          <a:xfrm>
            <a:off x="6860604" y="3124062"/>
            <a:ext cx="2247900" cy="700405"/>
          </a:xfrm>
          <a:prstGeom prst="rect">
            <a:avLst/>
          </a:prstGeom>
          <a:noFill/>
          <a:ln>
            <a:noFill/>
          </a:ln>
        </p:spPr>
      </p:pic>
      <p:sp>
        <p:nvSpPr>
          <p:cNvPr id="25" name="TextBox 24"/>
          <p:cNvSpPr txBox="1"/>
          <p:nvPr/>
        </p:nvSpPr>
        <p:spPr>
          <a:xfrm>
            <a:off x="4644008" y="4005064"/>
            <a:ext cx="3859592" cy="369332"/>
          </a:xfrm>
          <a:prstGeom prst="rect">
            <a:avLst/>
          </a:prstGeom>
          <a:noFill/>
        </p:spPr>
        <p:txBody>
          <a:bodyPr wrap="square" rtlCol="0">
            <a:spAutoFit/>
          </a:bodyPr>
          <a:lstStyle/>
          <a:p>
            <a:r>
              <a:rPr lang="en-GB" b="1" dirty="0"/>
              <a:t>PROPERTIES OF METALLIC BONDING</a:t>
            </a:r>
          </a:p>
        </p:txBody>
      </p:sp>
      <p:sp>
        <p:nvSpPr>
          <p:cNvPr id="10" name="Rectangle 9"/>
          <p:cNvSpPr/>
          <p:nvPr/>
        </p:nvSpPr>
        <p:spPr>
          <a:xfrm>
            <a:off x="4572000" y="4370328"/>
            <a:ext cx="4536504" cy="1200329"/>
          </a:xfrm>
          <a:prstGeom prst="rect">
            <a:avLst/>
          </a:prstGeom>
        </p:spPr>
        <p:txBody>
          <a:bodyPr wrap="square">
            <a:spAutoFit/>
          </a:bodyPr>
          <a:lstStyle/>
          <a:p>
            <a:pPr lvl="0"/>
            <a:r>
              <a:rPr lang="en-GB" sz="1200" dirty="0"/>
              <a:t>Metals have giant structures of atoms with strong metallic bonding</a:t>
            </a:r>
          </a:p>
          <a:p>
            <a:pPr lvl="0"/>
            <a:r>
              <a:rPr lang="en-GB" sz="1200" dirty="0"/>
              <a:t>High melting and boiling points</a:t>
            </a:r>
          </a:p>
          <a:p>
            <a:pPr lvl="0"/>
            <a:r>
              <a:rPr lang="en-GB" sz="1200" dirty="0"/>
              <a:t>Metals are good conductors of electricity because the delocalised electrons in the metal are free to move and can carry electrical charge</a:t>
            </a:r>
          </a:p>
          <a:p>
            <a:pPr lvl="0"/>
            <a:r>
              <a:rPr lang="en-GB" sz="1200" dirty="0"/>
              <a:t>Metals are good thermal conductors because the energy is transferred by the delocalised electrons</a:t>
            </a:r>
          </a:p>
        </p:txBody>
      </p:sp>
      <p:cxnSp>
        <p:nvCxnSpPr>
          <p:cNvPr id="30" name="Straight Connector 29"/>
          <p:cNvCxnSpPr/>
          <p:nvPr/>
        </p:nvCxnSpPr>
        <p:spPr>
          <a:xfrm>
            <a:off x="4511800" y="3944241"/>
            <a:ext cx="4632200"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pic>
        <p:nvPicPr>
          <p:cNvPr id="31" name="Picture 30" descr="Image result for metals and alloys diagram">
            <a:hlinkClick r:id="rId13" tgtFrame="&quot;_blank&quot;"/>
          </p:cNvPr>
          <p:cNvPicPr/>
          <p:nvPr/>
        </p:nvPicPr>
        <p:blipFill rotWithShape="1">
          <a:blip r:embed="rId14" cstate="print">
            <a:extLst>
              <a:ext uri="{28A0092B-C50C-407E-A947-70E740481C1C}">
                <a14:useLocalDpi xmlns:a14="http://schemas.microsoft.com/office/drawing/2010/main" val="0"/>
              </a:ext>
            </a:extLst>
          </a:blip>
          <a:srcRect l="9142" t="15867" r="26038" b="4797"/>
          <a:stretch/>
        </p:blipFill>
        <p:spPr bwMode="auto">
          <a:xfrm>
            <a:off x="7458139" y="5591058"/>
            <a:ext cx="1650365" cy="1156557"/>
          </a:xfrm>
          <a:prstGeom prst="rect">
            <a:avLst/>
          </a:prstGeom>
          <a:noFill/>
          <a:ln>
            <a:noFill/>
          </a:ln>
          <a:extLst>
            <a:ext uri="{53640926-AAD7-44D8-BBD7-CCE9431645EC}">
              <a14:shadowObscured xmlns:a14="http://schemas.microsoft.com/office/drawing/2010/main"/>
            </a:ext>
          </a:extLst>
        </p:spPr>
      </p:pic>
      <p:sp>
        <p:nvSpPr>
          <p:cNvPr id="14" name="Rectangle 13"/>
          <p:cNvSpPr/>
          <p:nvPr/>
        </p:nvSpPr>
        <p:spPr>
          <a:xfrm>
            <a:off x="4644008" y="5541039"/>
            <a:ext cx="2814131" cy="1200329"/>
          </a:xfrm>
          <a:prstGeom prst="rect">
            <a:avLst/>
          </a:prstGeom>
        </p:spPr>
        <p:txBody>
          <a:bodyPr wrap="square">
            <a:spAutoFit/>
          </a:bodyPr>
          <a:lstStyle/>
          <a:p>
            <a:pPr lvl="0"/>
            <a:r>
              <a:rPr lang="en-GB" sz="1200" b="1" dirty="0"/>
              <a:t>Pure Metals </a:t>
            </a:r>
            <a:r>
              <a:rPr lang="en-GB" sz="1200" dirty="0"/>
              <a:t>– atoms are arranged in layers, which allow metals to be bent and shaped. They are too soft for many uses</a:t>
            </a:r>
          </a:p>
          <a:p>
            <a:pPr lvl="0"/>
            <a:r>
              <a:rPr lang="en-GB" sz="1200" b="1" dirty="0"/>
              <a:t>Alloys</a:t>
            </a:r>
            <a:r>
              <a:rPr lang="en-GB" sz="1200" dirty="0"/>
              <a:t> – metals mixed to make the structure less regular and therefore stronger</a:t>
            </a:r>
          </a:p>
        </p:txBody>
      </p:sp>
      <p:sp>
        <p:nvSpPr>
          <p:cNvPr id="34" name="Rectangle 33"/>
          <p:cNvSpPr/>
          <p:nvPr/>
        </p:nvSpPr>
        <p:spPr>
          <a:xfrm>
            <a:off x="2207634" y="5766355"/>
            <a:ext cx="2206454"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a:r>
              <a:rPr lang="en-GB" sz="1200" dirty="0"/>
              <a:t>The electron transfer during the formation of an ionic compound can be represented by a dot and cross diagram.</a:t>
            </a:r>
          </a:p>
        </p:txBody>
      </p:sp>
    </p:spTree>
    <p:extLst>
      <p:ext uri="{BB962C8B-B14F-4D97-AF65-F5344CB8AC3E}">
        <p14:creationId xmlns:p14="http://schemas.microsoft.com/office/powerpoint/2010/main" val="354094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Picture 49" descr="Image result for graphite structure diagram">
            <a:hlinkClick r:id="rId3" tgtFrame="&quot;_blank&quot;"/>
          </p:cNvPr>
          <p:cNvPicPr/>
          <p:nvPr/>
        </p:nvPicPr>
        <p:blipFill rotWithShape="1">
          <a:blip r:embed="rId4" cstate="print">
            <a:extLst>
              <a:ext uri="{28A0092B-C50C-407E-A947-70E740481C1C}">
                <a14:useLocalDpi xmlns:a14="http://schemas.microsoft.com/office/drawing/2010/main" val="0"/>
              </a:ext>
            </a:extLst>
          </a:blip>
          <a:srcRect l="6649" t="22835" r="63879" b="22047"/>
          <a:stretch/>
        </p:blipFill>
        <p:spPr bwMode="auto">
          <a:xfrm>
            <a:off x="4355976" y="3140968"/>
            <a:ext cx="866199" cy="715465"/>
          </a:xfrm>
          <a:prstGeom prst="rect">
            <a:avLst/>
          </a:prstGeom>
          <a:noFill/>
          <a:ln>
            <a:noFill/>
          </a:ln>
          <a:extLst>
            <a:ext uri="{53640926-AAD7-44D8-BBD7-CCE9431645EC}">
              <a14:shadowObscured xmlns:a14="http://schemas.microsoft.com/office/drawing/2010/main"/>
            </a:ext>
          </a:extLst>
        </p:spPr>
      </p:pic>
      <p:sp>
        <p:nvSpPr>
          <p:cNvPr id="5" name="TextBox 4"/>
          <p:cNvSpPr txBox="1"/>
          <p:nvPr/>
        </p:nvSpPr>
        <p:spPr>
          <a:xfrm>
            <a:off x="35496" y="44624"/>
            <a:ext cx="4032448" cy="523220"/>
          </a:xfrm>
          <a:prstGeom prst="rect">
            <a:avLst/>
          </a:prstGeom>
          <a:noFill/>
          <a:ln w="38100">
            <a:solidFill>
              <a:srgbClr val="FFC000"/>
            </a:solidFill>
          </a:ln>
        </p:spPr>
        <p:txBody>
          <a:bodyPr wrap="square" rtlCol="0" anchor="ctr">
            <a:spAutoFit/>
          </a:bodyPr>
          <a:lstStyle/>
          <a:p>
            <a:pPr algn="ctr"/>
            <a:r>
              <a:rPr lang="en-GB" sz="2800" b="1" dirty="0"/>
              <a:t>Bonding and Structure 2</a:t>
            </a:r>
          </a:p>
        </p:txBody>
      </p:sp>
      <p:sp>
        <p:nvSpPr>
          <p:cNvPr id="3" name="Rectangle 2"/>
          <p:cNvSpPr/>
          <p:nvPr/>
        </p:nvSpPr>
        <p:spPr>
          <a:xfrm>
            <a:off x="35496" y="633585"/>
            <a:ext cx="2192908" cy="369332"/>
          </a:xfrm>
          <a:prstGeom prst="rect">
            <a:avLst/>
          </a:prstGeom>
        </p:spPr>
        <p:txBody>
          <a:bodyPr wrap="none">
            <a:spAutoFit/>
          </a:bodyPr>
          <a:lstStyle/>
          <a:p>
            <a:r>
              <a:rPr lang="en-GB" b="1" dirty="0"/>
              <a:t>COVALENT BONDING</a:t>
            </a:r>
          </a:p>
        </p:txBody>
      </p:sp>
      <p:sp>
        <p:nvSpPr>
          <p:cNvPr id="35" name="TextBox 34"/>
          <p:cNvSpPr txBox="1"/>
          <p:nvPr/>
        </p:nvSpPr>
        <p:spPr>
          <a:xfrm>
            <a:off x="-25306" y="3140968"/>
            <a:ext cx="4201262" cy="646331"/>
          </a:xfrm>
          <a:prstGeom prst="rect">
            <a:avLst/>
          </a:prstGeom>
          <a:noFill/>
        </p:spPr>
        <p:txBody>
          <a:bodyPr wrap="square" rtlCol="0">
            <a:spAutoFit/>
          </a:bodyPr>
          <a:lstStyle/>
          <a:p>
            <a:r>
              <a:rPr lang="en-GB" b="1" dirty="0"/>
              <a:t>PROPERTIES OF SMALL COVALENT MOLECULES</a:t>
            </a:r>
          </a:p>
        </p:txBody>
      </p:sp>
      <p:sp>
        <p:nvSpPr>
          <p:cNvPr id="6" name="Rectangle 5"/>
          <p:cNvSpPr/>
          <p:nvPr/>
        </p:nvSpPr>
        <p:spPr>
          <a:xfrm>
            <a:off x="27787" y="923236"/>
            <a:ext cx="4201589" cy="1569660"/>
          </a:xfrm>
          <a:prstGeom prst="rect">
            <a:avLst/>
          </a:prstGeom>
        </p:spPr>
        <p:txBody>
          <a:bodyPr wrap="square">
            <a:spAutoFit/>
          </a:bodyPr>
          <a:lstStyle/>
          <a:p>
            <a:pPr lvl="0"/>
            <a:r>
              <a:rPr lang="en-GB" sz="1200" dirty="0"/>
              <a:t>When atoms share pairs of electrons, they form covalent bonds</a:t>
            </a:r>
          </a:p>
          <a:p>
            <a:pPr lvl="0"/>
            <a:r>
              <a:rPr lang="en-GB" sz="1200" dirty="0"/>
              <a:t>These bonds between the atoms are strong (INTRAMOLECULAR)</a:t>
            </a:r>
          </a:p>
          <a:p>
            <a:pPr lvl="0"/>
            <a:r>
              <a:rPr lang="en-GB" sz="1200" dirty="0"/>
              <a:t>Covalently bonded substances may consist of </a:t>
            </a:r>
            <a:r>
              <a:rPr lang="en-GB" sz="1200" b="1" dirty="0"/>
              <a:t>small molecules</a:t>
            </a:r>
            <a:r>
              <a:rPr lang="en-GB" sz="1200" dirty="0"/>
              <a:t> (liquids </a:t>
            </a:r>
            <a:r>
              <a:rPr lang="en-GB" sz="1200" dirty="0" err="1"/>
              <a:t>eg</a:t>
            </a:r>
            <a:r>
              <a:rPr lang="en-GB" sz="1200" dirty="0"/>
              <a:t> Water and gases </a:t>
            </a:r>
            <a:r>
              <a:rPr lang="en-GB" sz="1200" dirty="0" err="1"/>
              <a:t>eg</a:t>
            </a:r>
            <a:r>
              <a:rPr lang="en-GB" sz="1200" dirty="0"/>
              <a:t> Oxygen)</a:t>
            </a:r>
          </a:p>
          <a:p>
            <a:pPr lvl="0"/>
            <a:r>
              <a:rPr lang="en-GB" sz="1200" dirty="0"/>
              <a:t>Some covalently bonded substances have </a:t>
            </a:r>
            <a:r>
              <a:rPr lang="en-GB" sz="1200" b="1" dirty="0"/>
              <a:t>very large molecules</a:t>
            </a:r>
            <a:r>
              <a:rPr lang="en-GB" sz="1200" dirty="0"/>
              <a:t>, such as polymers</a:t>
            </a:r>
          </a:p>
          <a:p>
            <a:pPr lvl="0"/>
            <a:r>
              <a:rPr lang="en-GB" sz="1200" dirty="0"/>
              <a:t>Some covalently bonded substances have giant covalent structures, such as diamond and graphite.</a:t>
            </a:r>
          </a:p>
        </p:txBody>
      </p:sp>
      <p:sp>
        <p:nvSpPr>
          <p:cNvPr id="7" name="Rectangle 6"/>
          <p:cNvSpPr/>
          <p:nvPr/>
        </p:nvSpPr>
        <p:spPr>
          <a:xfrm>
            <a:off x="1" y="3717032"/>
            <a:ext cx="4067944" cy="1938992"/>
          </a:xfrm>
          <a:prstGeom prst="rect">
            <a:avLst/>
          </a:prstGeom>
        </p:spPr>
        <p:txBody>
          <a:bodyPr wrap="square">
            <a:spAutoFit/>
          </a:bodyPr>
          <a:lstStyle/>
          <a:p>
            <a:pPr lvl="0"/>
            <a:r>
              <a:rPr lang="en-GB" sz="1200" dirty="0"/>
              <a:t>Usually gases or liquids with relatively low melting and boiling points</a:t>
            </a:r>
          </a:p>
          <a:p>
            <a:pPr lvl="0"/>
            <a:r>
              <a:rPr lang="en-GB" sz="1200" dirty="0"/>
              <a:t>These substances have weak forces between the molecules (INTERMOLECULAR forces). It is these forces which are overcome (not the covalent bonds( when the substance melts or boils</a:t>
            </a:r>
          </a:p>
          <a:p>
            <a:pPr lvl="0"/>
            <a:r>
              <a:rPr lang="en-GB" sz="1200" dirty="0"/>
              <a:t>The intermolecular forces increase with the size of the molecules, so larger molecules have higher melting points</a:t>
            </a:r>
          </a:p>
          <a:p>
            <a:pPr lvl="0"/>
            <a:r>
              <a:rPr lang="en-GB" sz="1200" dirty="0"/>
              <a:t>They do not conduct electricity because the molecules do not have an overall charge</a:t>
            </a:r>
          </a:p>
        </p:txBody>
      </p:sp>
      <p:cxnSp>
        <p:nvCxnSpPr>
          <p:cNvPr id="37" name="Straight Connector 36"/>
          <p:cNvCxnSpPr/>
          <p:nvPr/>
        </p:nvCxnSpPr>
        <p:spPr>
          <a:xfrm flipH="1">
            <a:off x="4175956" y="9230"/>
            <a:ext cx="11808" cy="684877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36512" y="5661248"/>
            <a:ext cx="4220968" cy="369332"/>
          </a:xfrm>
          <a:prstGeom prst="rect">
            <a:avLst/>
          </a:prstGeom>
          <a:noFill/>
        </p:spPr>
        <p:txBody>
          <a:bodyPr wrap="square" rtlCol="0">
            <a:spAutoFit/>
          </a:bodyPr>
          <a:lstStyle/>
          <a:p>
            <a:r>
              <a:rPr lang="en-GB" b="1" dirty="0"/>
              <a:t>PROPERTIES OF POLYMERS</a:t>
            </a:r>
          </a:p>
        </p:txBody>
      </p:sp>
      <p:sp>
        <p:nvSpPr>
          <p:cNvPr id="4" name="Rectangle 3"/>
          <p:cNvSpPr/>
          <p:nvPr/>
        </p:nvSpPr>
        <p:spPr>
          <a:xfrm>
            <a:off x="-25306" y="6019296"/>
            <a:ext cx="4158054" cy="830997"/>
          </a:xfrm>
          <a:prstGeom prst="rect">
            <a:avLst/>
          </a:prstGeom>
        </p:spPr>
        <p:txBody>
          <a:bodyPr wrap="square">
            <a:spAutoFit/>
          </a:bodyPr>
          <a:lstStyle/>
          <a:p>
            <a:pPr lvl="0"/>
            <a:r>
              <a:rPr lang="en-GB" sz="1200" dirty="0"/>
              <a:t>Polymers have very large molecules</a:t>
            </a:r>
          </a:p>
          <a:p>
            <a:pPr lvl="0"/>
            <a:r>
              <a:rPr lang="en-GB" sz="1200" dirty="0"/>
              <a:t>The atoms are linked to other atoms by strong covalent bonds</a:t>
            </a:r>
          </a:p>
          <a:p>
            <a:pPr lvl="0"/>
            <a:r>
              <a:rPr lang="en-GB" sz="1200" dirty="0"/>
              <a:t>The intermolecular forces between the polymer molecules are relatively strong and so they are solid at room temperature</a:t>
            </a:r>
          </a:p>
        </p:txBody>
      </p:sp>
      <p:cxnSp>
        <p:nvCxnSpPr>
          <p:cNvPr id="38" name="Straight Connector 37"/>
          <p:cNvCxnSpPr/>
          <p:nvPr/>
        </p:nvCxnSpPr>
        <p:spPr>
          <a:xfrm>
            <a:off x="4175956" y="2780928"/>
            <a:ext cx="4968044"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pic>
        <p:nvPicPr>
          <p:cNvPr id="39" name="Picture 38" descr="Image result for ammonia covalent bond">
            <a:hlinkClick r:id="rId5" tgtFrame="&quot;_blank&quot;"/>
          </p:cNvPr>
          <p:cNvPicPr/>
          <p:nvPr/>
        </p:nvPicPr>
        <p:blipFill>
          <a:blip r:embed="rId6">
            <a:extLst>
              <a:ext uri="{28A0092B-C50C-407E-A947-70E740481C1C}">
                <a14:useLocalDpi xmlns:a14="http://schemas.microsoft.com/office/drawing/2010/main" val="0"/>
              </a:ext>
            </a:extLst>
          </a:blip>
          <a:srcRect/>
          <a:stretch>
            <a:fillRect/>
          </a:stretch>
        </p:blipFill>
        <p:spPr bwMode="auto">
          <a:xfrm>
            <a:off x="2948233" y="2603962"/>
            <a:ext cx="1009333" cy="462507"/>
          </a:xfrm>
          <a:prstGeom prst="rect">
            <a:avLst/>
          </a:prstGeom>
          <a:noFill/>
          <a:ln>
            <a:noFill/>
          </a:ln>
        </p:spPr>
      </p:pic>
      <p:pic>
        <p:nvPicPr>
          <p:cNvPr id="40" name="Picture 39" descr="Image result for ammonia covalent bond">
            <a:hlinkClick r:id="rId7" tgtFrame="&quot;_blank&quot;"/>
          </p:cNvPr>
          <p:cNvPicPr/>
          <p:nvPr/>
        </p:nvPicPr>
        <p:blipFill rotWithShape="1">
          <a:blip r:embed="rId8" cstate="print">
            <a:extLst>
              <a:ext uri="{28A0092B-C50C-407E-A947-70E740481C1C}">
                <a14:useLocalDpi xmlns:a14="http://schemas.microsoft.com/office/drawing/2010/main" val="0"/>
              </a:ext>
            </a:extLst>
          </a:blip>
          <a:srcRect l="27001" r="27305"/>
          <a:stretch/>
        </p:blipFill>
        <p:spPr bwMode="auto">
          <a:xfrm>
            <a:off x="1053202" y="2492896"/>
            <a:ext cx="522287" cy="569913"/>
          </a:xfrm>
          <a:prstGeom prst="rect">
            <a:avLst/>
          </a:prstGeom>
          <a:noFill/>
          <a:ln>
            <a:noFill/>
          </a:ln>
          <a:extLst>
            <a:ext uri="{53640926-AAD7-44D8-BBD7-CCE9431645EC}">
              <a14:shadowObscured xmlns:a14="http://schemas.microsoft.com/office/drawing/2010/main"/>
            </a:ext>
          </a:extLst>
        </p:spPr>
      </p:pic>
      <p:pic>
        <p:nvPicPr>
          <p:cNvPr id="41" name="Picture 40" descr="https://static.newworldencyclopedia.org/thumb/f/f7/Polyethylene-repeat-2D-flat.png/200px-Polyethylene-repeat-2D-flat.png">
            <a:hlinkClick r:id="rId9"/>
          </p:cNvPr>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5496" y="2555792"/>
            <a:ext cx="754136" cy="387452"/>
          </a:xfrm>
          <a:prstGeom prst="rect">
            <a:avLst/>
          </a:prstGeom>
          <a:noFill/>
          <a:ln>
            <a:noFill/>
          </a:ln>
        </p:spPr>
      </p:pic>
      <p:pic>
        <p:nvPicPr>
          <p:cNvPr id="42" name="Picture 41" descr="Image result for ammonia dot and cross diagram">
            <a:hlinkClick r:id="rId11" tgtFrame="&quot;_blank&quot;"/>
          </p:cNvPr>
          <p:cNvPicPr/>
          <p:nvPr/>
        </p:nvPicPr>
        <p:blipFill>
          <a:blip r:embed="rId12">
            <a:extLst>
              <a:ext uri="{28A0092B-C50C-407E-A947-70E740481C1C}">
                <a14:useLocalDpi xmlns:a14="http://schemas.microsoft.com/office/drawing/2010/main" val="0"/>
              </a:ext>
            </a:extLst>
          </a:blip>
          <a:srcRect/>
          <a:stretch>
            <a:fillRect/>
          </a:stretch>
        </p:blipFill>
        <p:spPr bwMode="auto">
          <a:xfrm>
            <a:off x="1672135" y="2511518"/>
            <a:ext cx="1112537" cy="551290"/>
          </a:xfrm>
          <a:prstGeom prst="rect">
            <a:avLst/>
          </a:prstGeom>
          <a:noFill/>
          <a:ln>
            <a:noFill/>
          </a:ln>
        </p:spPr>
      </p:pic>
      <p:cxnSp>
        <p:nvCxnSpPr>
          <p:cNvPr id="43" name="Straight Connector 42"/>
          <p:cNvCxnSpPr/>
          <p:nvPr/>
        </p:nvCxnSpPr>
        <p:spPr>
          <a:xfrm>
            <a:off x="-17643" y="3140968"/>
            <a:ext cx="4193599"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pic>
        <p:nvPicPr>
          <p:cNvPr id="44" name="Picture 43" descr="https://static.newworldencyclopedia.org/thumb/f/f7/Polyethylene-repeat-2D-flat.png/200px-Polyethylene-repeat-2D-flat.png">
            <a:hlinkClick r:id="rId9"/>
          </p:cNvPr>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176984" y="5733256"/>
            <a:ext cx="794245" cy="457453"/>
          </a:xfrm>
          <a:prstGeom prst="rect">
            <a:avLst/>
          </a:prstGeom>
          <a:noFill/>
          <a:ln>
            <a:noFill/>
          </a:ln>
        </p:spPr>
      </p:pic>
      <p:sp>
        <p:nvSpPr>
          <p:cNvPr id="45" name="TextBox 44"/>
          <p:cNvSpPr txBox="1"/>
          <p:nvPr/>
        </p:nvSpPr>
        <p:spPr>
          <a:xfrm>
            <a:off x="4229377" y="15477"/>
            <a:ext cx="3955944" cy="369332"/>
          </a:xfrm>
          <a:prstGeom prst="rect">
            <a:avLst/>
          </a:prstGeom>
          <a:noFill/>
        </p:spPr>
        <p:txBody>
          <a:bodyPr wrap="square" rtlCol="0">
            <a:spAutoFit/>
          </a:bodyPr>
          <a:lstStyle/>
          <a:p>
            <a:r>
              <a:rPr lang="en-GB" b="1" dirty="0"/>
              <a:t>GIANT COVALENT STRUCTURES</a:t>
            </a:r>
          </a:p>
        </p:txBody>
      </p:sp>
      <p:sp>
        <p:nvSpPr>
          <p:cNvPr id="16" name="Rectangle 15"/>
          <p:cNvSpPr/>
          <p:nvPr/>
        </p:nvSpPr>
        <p:spPr>
          <a:xfrm>
            <a:off x="4186467" y="384809"/>
            <a:ext cx="4922037" cy="1015663"/>
          </a:xfrm>
          <a:prstGeom prst="rect">
            <a:avLst/>
          </a:prstGeom>
        </p:spPr>
        <p:txBody>
          <a:bodyPr wrap="square">
            <a:spAutoFit/>
          </a:bodyPr>
          <a:lstStyle/>
          <a:p>
            <a:pPr lvl="0"/>
            <a:r>
              <a:rPr lang="en-GB" sz="1200" dirty="0"/>
              <a:t>Giant covalent structures are solids with very high melting points</a:t>
            </a:r>
          </a:p>
          <a:p>
            <a:pPr lvl="0"/>
            <a:r>
              <a:rPr lang="en-GB" sz="1200" dirty="0"/>
              <a:t>All the atoms in the structure are linked to other atoms by strong covalent bonds. </a:t>
            </a:r>
          </a:p>
          <a:p>
            <a:pPr lvl="0"/>
            <a:r>
              <a:rPr lang="en-GB" sz="1200" dirty="0"/>
              <a:t>These bonds must be overcome to melt or boil</a:t>
            </a:r>
          </a:p>
          <a:p>
            <a:pPr lvl="0"/>
            <a:r>
              <a:rPr lang="en-GB" sz="1200" dirty="0"/>
              <a:t>Diamond, Graphite and Silicon Dioxide are examples</a:t>
            </a:r>
          </a:p>
        </p:txBody>
      </p:sp>
      <p:sp>
        <p:nvSpPr>
          <p:cNvPr id="46" name="TextBox 45"/>
          <p:cNvSpPr txBox="1"/>
          <p:nvPr/>
        </p:nvSpPr>
        <p:spPr>
          <a:xfrm>
            <a:off x="4221963" y="1412776"/>
            <a:ext cx="1286141" cy="369332"/>
          </a:xfrm>
          <a:prstGeom prst="rect">
            <a:avLst/>
          </a:prstGeom>
          <a:noFill/>
        </p:spPr>
        <p:txBody>
          <a:bodyPr wrap="square" rtlCol="0">
            <a:spAutoFit/>
          </a:bodyPr>
          <a:lstStyle/>
          <a:p>
            <a:r>
              <a:rPr lang="en-GB" b="1" dirty="0"/>
              <a:t>DIAMOND</a:t>
            </a:r>
          </a:p>
        </p:txBody>
      </p:sp>
      <p:sp>
        <p:nvSpPr>
          <p:cNvPr id="17" name="Rectangle 16"/>
          <p:cNvSpPr/>
          <p:nvPr/>
        </p:nvSpPr>
        <p:spPr>
          <a:xfrm>
            <a:off x="5650287" y="1621249"/>
            <a:ext cx="3386209" cy="1015663"/>
          </a:xfrm>
          <a:prstGeom prst="rect">
            <a:avLst/>
          </a:prstGeom>
        </p:spPr>
        <p:txBody>
          <a:bodyPr wrap="square">
            <a:spAutoFit/>
          </a:bodyPr>
          <a:lstStyle/>
          <a:p>
            <a:pPr marL="171450" lvl="0" indent="-171450">
              <a:buFont typeface="Arial" panose="020B0604020202020204" pitchFamily="34" charset="0"/>
              <a:buChar char="•"/>
            </a:pPr>
            <a:r>
              <a:rPr lang="en-GB" sz="1200" dirty="0"/>
              <a:t>Each carbon atom forms </a:t>
            </a:r>
            <a:r>
              <a:rPr lang="en-GB" sz="1200" b="1" dirty="0"/>
              <a:t>four</a:t>
            </a:r>
            <a:r>
              <a:rPr lang="en-GB" sz="1200" dirty="0"/>
              <a:t> covalent bonds with other carbon atoms</a:t>
            </a:r>
          </a:p>
          <a:p>
            <a:pPr marL="171450" lvl="0" indent="-171450">
              <a:buFont typeface="Arial" panose="020B0604020202020204" pitchFamily="34" charset="0"/>
              <a:buChar char="•"/>
            </a:pPr>
            <a:r>
              <a:rPr lang="en-GB" sz="1200" dirty="0"/>
              <a:t>Diamond is very hard</a:t>
            </a:r>
          </a:p>
          <a:p>
            <a:pPr marL="171450" lvl="0" indent="-171450">
              <a:buFont typeface="Arial" panose="020B0604020202020204" pitchFamily="34" charset="0"/>
              <a:buChar char="•"/>
            </a:pPr>
            <a:r>
              <a:rPr lang="en-GB" sz="1200" dirty="0"/>
              <a:t>Very high melting points</a:t>
            </a:r>
          </a:p>
          <a:p>
            <a:pPr marL="171450" lvl="0" indent="-171450">
              <a:buFont typeface="Arial" panose="020B0604020202020204" pitchFamily="34" charset="0"/>
              <a:buChar char="•"/>
            </a:pPr>
            <a:r>
              <a:rPr lang="en-GB" sz="1200" dirty="0"/>
              <a:t>Does not conduct electricity </a:t>
            </a:r>
          </a:p>
        </p:txBody>
      </p:sp>
      <p:pic>
        <p:nvPicPr>
          <p:cNvPr id="47" name="Picture 46" descr="Image result for diamond structure diagram">
            <a:hlinkClick r:id="rId14" tgtFrame="&quot;_blank&quot;"/>
          </p:cNvPr>
          <p:cNvPicPr/>
          <p:nvPr/>
        </p:nvPicPr>
        <p:blipFill>
          <a:blip r:embed="rId15">
            <a:extLst>
              <a:ext uri="{28A0092B-C50C-407E-A947-70E740481C1C}">
                <a14:useLocalDpi xmlns:a14="http://schemas.microsoft.com/office/drawing/2010/main" val="0"/>
              </a:ext>
            </a:extLst>
          </a:blip>
          <a:srcRect/>
          <a:stretch>
            <a:fillRect/>
          </a:stretch>
        </p:blipFill>
        <p:spPr bwMode="auto">
          <a:xfrm>
            <a:off x="4355976" y="1708066"/>
            <a:ext cx="939267" cy="895896"/>
          </a:xfrm>
          <a:prstGeom prst="rect">
            <a:avLst/>
          </a:prstGeom>
          <a:noFill/>
          <a:ln>
            <a:noFill/>
          </a:ln>
        </p:spPr>
      </p:pic>
      <p:sp>
        <p:nvSpPr>
          <p:cNvPr id="48" name="TextBox 47"/>
          <p:cNvSpPr txBox="1"/>
          <p:nvPr/>
        </p:nvSpPr>
        <p:spPr>
          <a:xfrm>
            <a:off x="4229377" y="2787163"/>
            <a:ext cx="3955944" cy="369332"/>
          </a:xfrm>
          <a:prstGeom prst="rect">
            <a:avLst/>
          </a:prstGeom>
          <a:noFill/>
        </p:spPr>
        <p:txBody>
          <a:bodyPr wrap="square" rtlCol="0">
            <a:spAutoFit/>
          </a:bodyPr>
          <a:lstStyle/>
          <a:p>
            <a:r>
              <a:rPr lang="en-GB" b="1" dirty="0"/>
              <a:t>GRAPHITE</a:t>
            </a:r>
          </a:p>
        </p:txBody>
      </p:sp>
      <p:sp>
        <p:nvSpPr>
          <p:cNvPr id="18" name="Rectangle 17"/>
          <p:cNvSpPr/>
          <p:nvPr/>
        </p:nvSpPr>
        <p:spPr>
          <a:xfrm>
            <a:off x="5319680" y="2847487"/>
            <a:ext cx="3813261" cy="1569660"/>
          </a:xfrm>
          <a:prstGeom prst="rect">
            <a:avLst/>
          </a:prstGeom>
        </p:spPr>
        <p:txBody>
          <a:bodyPr wrap="square">
            <a:spAutoFit/>
          </a:bodyPr>
          <a:lstStyle/>
          <a:p>
            <a:pPr marL="171450" lvl="0" indent="-171450">
              <a:buFont typeface="Arial" panose="020B0604020202020204" pitchFamily="34" charset="0"/>
              <a:buChar char="•"/>
            </a:pPr>
            <a:r>
              <a:rPr lang="en-GB" sz="1200" dirty="0"/>
              <a:t>Each carbon atom forms </a:t>
            </a:r>
            <a:r>
              <a:rPr lang="en-GB" sz="1200" b="1" dirty="0"/>
              <a:t>three</a:t>
            </a:r>
            <a:r>
              <a:rPr lang="en-GB" sz="1200" dirty="0"/>
              <a:t> covalent bonds with three other carbon atoms</a:t>
            </a:r>
          </a:p>
          <a:p>
            <a:pPr marL="171450" lvl="0" indent="-171450">
              <a:buFont typeface="Arial" panose="020B0604020202020204" pitchFamily="34" charset="0"/>
              <a:buChar char="•"/>
            </a:pPr>
            <a:r>
              <a:rPr lang="en-GB" sz="1200" dirty="0"/>
              <a:t>Forms layers with hexagonal rings which have no covalent bonds between the layers so they can slide over each other</a:t>
            </a:r>
          </a:p>
          <a:p>
            <a:pPr marL="171450" lvl="0" indent="-171450">
              <a:buFont typeface="Arial" panose="020B0604020202020204" pitchFamily="34" charset="0"/>
              <a:buChar char="•"/>
            </a:pPr>
            <a:r>
              <a:rPr lang="en-GB" sz="1200" dirty="0"/>
              <a:t>One electron from each carbon atom is delocalised and is free to move and carry charge so graphite can conduct electricity </a:t>
            </a:r>
          </a:p>
        </p:txBody>
      </p:sp>
      <p:sp>
        <p:nvSpPr>
          <p:cNvPr id="51" name="TextBox 50"/>
          <p:cNvSpPr txBox="1"/>
          <p:nvPr/>
        </p:nvSpPr>
        <p:spPr>
          <a:xfrm>
            <a:off x="4211960" y="4581128"/>
            <a:ext cx="3955944" cy="369332"/>
          </a:xfrm>
          <a:prstGeom prst="rect">
            <a:avLst/>
          </a:prstGeom>
          <a:noFill/>
        </p:spPr>
        <p:txBody>
          <a:bodyPr wrap="square" rtlCol="0">
            <a:spAutoFit/>
          </a:bodyPr>
          <a:lstStyle/>
          <a:p>
            <a:r>
              <a:rPr lang="en-GB" b="1" dirty="0"/>
              <a:t>GRAPHENE &amp; FULLERENES</a:t>
            </a:r>
          </a:p>
        </p:txBody>
      </p:sp>
      <p:sp>
        <p:nvSpPr>
          <p:cNvPr id="19" name="Rectangle 18"/>
          <p:cNvSpPr/>
          <p:nvPr/>
        </p:nvSpPr>
        <p:spPr>
          <a:xfrm>
            <a:off x="4219747" y="4946392"/>
            <a:ext cx="4888757" cy="1938992"/>
          </a:xfrm>
          <a:prstGeom prst="rect">
            <a:avLst/>
          </a:prstGeom>
        </p:spPr>
        <p:txBody>
          <a:bodyPr wrap="square">
            <a:spAutoFit/>
          </a:bodyPr>
          <a:lstStyle/>
          <a:p>
            <a:pPr lvl="0"/>
            <a:r>
              <a:rPr lang="en-GB" sz="1200" b="1" dirty="0"/>
              <a:t>Graphene</a:t>
            </a:r>
            <a:r>
              <a:rPr lang="en-GB" sz="1200" dirty="0"/>
              <a:t> is a single layer of graphite and has properties which make it useful in electronics and composites (materials)</a:t>
            </a:r>
          </a:p>
          <a:p>
            <a:pPr lvl="0"/>
            <a:r>
              <a:rPr lang="en-GB" sz="1200" b="1" dirty="0"/>
              <a:t>Fullerenes</a:t>
            </a:r>
            <a:r>
              <a:rPr lang="en-GB" sz="1200" dirty="0"/>
              <a:t> are molecules of carbon atoms with hollow shapes. The structure is based on hexagonal rings of carbon atoms but they may also contain rings with 5 or 7 carbon atoms</a:t>
            </a:r>
          </a:p>
          <a:p>
            <a:pPr lvl="0"/>
            <a:r>
              <a:rPr lang="en-GB" sz="1200" dirty="0"/>
              <a:t>The first fullerene to be discovered was Buckminsterfullerene (C</a:t>
            </a:r>
            <a:r>
              <a:rPr lang="en-GB" sz="1200" baseline="-25000" dirty="0"/>
              <a:t>60</a:t>
            </a:r>
            <a:r>
              <a:rPr lang="en-GB" sz="1200" dirty="0"/>
              <a:t>) which has a spherical shape</a:t>
            </a:r>
          </a:p>
          <a:p>
            <a:pPr lvl="0"/>
            <a:r>
              <a:rPr lang="en-GB" sz="1200" b="1" dirty="0"/>
              <a:t>Carbon Nanotubes </a:t>
            </a:r>
            <a:r>
              <a:rPr lang="en-GB" sz="1200" dirty="0"/>
              <a:t>are cylindrical fullerenes with very high length to diameter ratios. Their properties make them useful for nanotechnology, electronics and materials</a:t>
            </a:r>
          </a:p>
        </p:txBody>
      </p:sp>
      <p:cxnSp>
        <p:nvCxnSpPr>
          <p:cNvPr id="27" name="Straight Connector 26"/>
          <p:cNvCxnSpPr/>
          <p:nvPr/>
        </p:nvCxnSpPr>
        <p:spPr>
          <a:xfrm>
            <a:off x="-36512" y="5661248"/>
            <a:ext cx="4193599"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187764" y="1412776"/>
            <a:ext cx="4968044"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pic>
        <p:nvPicPr>
          <p:cNvPr id="30" name="Picture 29" descr="Image result for graphite structure diagram">
            <a:hlinkClick r:id="rId3" tgtFrame="&quot;_blank&quot;"/>
          </p:cNvPr>
          <p:cNvPicPr/>
          <p:nvPr/>
        </p:nvPicPr>
        <p:blipFill rotWithShape="1">
          <a:blip r:embed="rId16" cstate="print">
            <a:extLst>
              <a:ext uri="{28A0092B-C50C-407E-A947-70E740481C1C}">
                <a14:useLocalDpi xmlns:a14="http://schemas.microsoft.com/office/drawing/2010/main" val="0"/>
              </a:ext>
            </a:extLst>
          </a:blip>
          <a:srcRect l="36723" t="22835" r="11357" b="22047"/>
          <a:stretch/>
        </p:blipFill>
        <p:spPr bwMode="auto">
          <a:xfrm>
            <a:off x="4278474" y="3861048"/>
            <a:ext cx="968878" cy="569913"/>
          </a:xfrm>
          <a:prstGeom prst="rect">
            <a:avLst/>
          </a:prstGeom>
          <a:noFill/>
          <a:ln>
            <a:noFill/>
          </a:ln>
          <a:extLst>
            <a:ext uri="{53640926-AAD7-44D8-BBD7-CCE9431645EC}">
              <a14:shadowObscured xmlns:a14="http://schemas.microsoft.com/office/drawing/2010/main"/>
            </a:ext>
          </a:extLst>
        </p:spPr>
      </p:pic>
      <p:cxnSp>
        <p:nvCxnSpPr>
          <p:cNvPr id="31" name="Straight Connector 30"/>
          <p:cNvCxnSpPr/>
          <p:nvPr/>
        </p:nvCxnSpPr>
        <p:spPr>
          <a:xfrm>
            <a:off x="4175956" y="4509120"/>
            <a:ext cx="4968044"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877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7664" y="98629"/>
            <a:ext cx="5832648" cy="954107"/>
          </a:xfrm>
          <a:prstGeom prst="rect">
            <a:avLst/>
          </a:prstGeom>
          <a:noFill/>
          <a:ln w="38100">
            <a:solidFill>
              <a:srgbClr val="FFC000"/>
            </a:solidFill>
          </a:ln>
        </p:spPr>
        <p:txBody>
          <a:bodyPr wrap="square" rtlCol="0" anchor="ctr">
            <a:spAutoFit/>
          </a:bodyPr>
          <a:lstStyle/>
          <a:p>
            <a:pPr algn="ctr"/>
            <a:r>
              <a:rPr lang="en-GB" sz="2800" b="1" dirty="0"/>
              <a:t>Bonding and Structure 3</a:t>
            </a:r>
          </a:p>
          <a:p>
            <a:pPr algn="ctr"/>
            <a:r>
              <a:rPr lang="en-GB" sz="2800" b="1" dirty="0"/>
              <a:t>TRIPLE ONLY</a:t>
            </a:r>
          </a:p>
        </p:txBody>
      </p:sp>
      <p:sp>
        <p:nvSpPr>
          <p:cNvPr id="3" name="Rectangle 2"/>
          <p:cNvSpPr/>
          <p:nvPr/>
        </p:nvSpPr>
        <p:spPr>
          <a:xfrm>
            <a:off x="1835696" y="1167135"/>
            <a:ext cx="5754589" cy="461665"/>
          </a:xfrm>
          <a:prstGeom prst="rect">
            <a:avLst/>
          </a:prstGeom>
        </p:spPr>
        <p:txBody>
          <a:bodyPr wrap="none">
            <a:spAutoFit/>
          </a:bodyPr>
          <a:lstStyle/>
          <a:p>
            <a:r>
              <a:rPr lang="en-GB" sz="2400" b="1" dirty="0"/>
              <a:t>SIZES OF PARTICLES AND THEIR PROPERTIES</a:t>
            </a:r>
          </a:p>
        </p:txBody>
      </p:sp>
      <p:sp>
        <p:nvSpPr>
          <p:cNvPr id="35" name="TextBox 34"/>
          <p:cNvSpPr txBox="1"/>
          <p:nvPr/>
        </p:nvSpPr>
        <p:spPr>
          <a:xfrm>
            <a:off x="2558024" y="3912840"/>
            <a:ext cx="3955944" cy="461665"/>
          </a:xfrm>
          <a:prstGeom prst="rect">
            <a:avLst/>
          </a:prstGeom>
          <a:noFill/>
        </p:spPr>
        <p:txBody>
          <a:bodyPr wrap="square" rtlCol="0">
            <a:spAutoFit/>
          </a:bodyPr>
          <a:lstStyle/>
          <a:p>
            <a:r>
              <a:rPr lang="en-GB" sz="2400" b="1" dirty="0"/>
              <a:t>USES OF NANOPARTICLES</a:t>
            </a:r>
          </a:p>
        </p:txBody>
      </p:sp>
      <p:cxnSp>
        <p:nvCxnSpPr>
          <p:cNvPr id="38" name="Straight Connector 37"/>
          <p:cNvCxnSpPr/>
          <p:nvPr/>
        </p:nvCxnSpPr>
        <p:spPr>
          <a:xfrm>
            <a:off x="0" y="3726195"/>
            <a:ext cx="9144000"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60916" y="1628800"/>
            <a:ext cx="8975580" cy="1815882"/>
          </a:xfrm>
          <a:prstGeom prst="rect">
            <a:avLst/>
          </a:prstGeom>
        </p:spPr>
        <p:txBody>
          <a:bodyPr wrap="square">
            <a:spAutoFit/>
          </a:bodyPr>
          <a:lstStyle/>
          <a:p>
            <a:pPr lvl="0"/>
            <a:r>
              <a:rPr lang="en-GB" sz="1600" dirty="0"/>
              <a:t>Nanoscience refers to structures 1-100nm in size (few hundred atoms)</a:t>
            </a:r>
          </a:p>
          <a:p>
            <a:pPr lvl="0"/>
            <a:r>
              <a:rPr lang="en-GB" sz="1600" dirty="0"/>
              <a:t>Nanoparticles are smaller than fine particles (100-2500nm), coarse particles are 1 x 10</a:t>
            </a:r>
            <a:r>
              <a:rPr lang="en-GB" sz="1600" baseline="30000" dirty="0"/>
              <a:t>-5</a:t>
            </a:r>
            <a:r>
              <a:rPr lang="en-GB" sz="1600" dirty="0"/>
              <a:t> to 2.5 x 10</a:t>
            </a:r>
            <a:r>
              <a:rPr lang="en-GB" sz="1600" baseline="30000" dirty="0"/>
              <a:t>-6</a:t>
            </a:r>
            <a:r>
              <a:rPr lang="en-GB" sz="1600" dirty="0"/>
              <a:t>m in size (dust)</a:t>
            </a:r>
          </a:p>
          <a:p>
            <a:pPr lvl="0"/>
            <a:r>
              <a:rPr lang="en-GB" sz="1600" dirty="0"/>
              <a:t>As the size of cube decreases by a factor of 10 the surface area to volume ratio increases by a factor of 10</a:t>
            </a:r>
          </a:p>
          <a:p>
            <a:pPr lvl="0"/>
            <a:r>
              <a:rPr lang="en-GB" sz="1600" dirty="0"/>
              <a:t>Nanoparticles may have different properties to the bulk atom because of their high surface area to volume ratio</a:t>
            </a:r>
          </a:p>
          <a:p>
            <a:pPr lvl="0"/>
            <a:r>
              <a:rPr lang="en-GB" sz="1600" dirty="0"/>
              <a:t>It also means less nanoparticles are needed to be effective than materials with normal particle size.</a:t>
            </a:r>
          </a:p>
        </p:txBody>
      </p:sp>
      <p:sp>
        <p:nvSpPr>
          <p:cNvPr id="53" name="Rectangle 52"/>
          <p:cNvSpPr/>
          <p:nvPr/>
        </p:nvSpPr>
        <p:spPr>
          <a:xfrm>
            <a:off x="126101" y="4509120"/>
            <a:ext cx="4157867" cy="147732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a:r>
              <a:rPr lang="en-GB" b="1" dirty="0"/>
              <a:t>Advantages</a:t>
            </a:r>
            <a:r>
              <a:rPr lang="en-GB" dirty="0"/>
              <a:t>: </a:t>
            </a:r>
          </a:p>
          <a:p>
            <a:pPr lvl="0"/>
            <a:r>
              <a:rPr lang="en-GB" dirty="0"/>
              <a:t>Medicine (Cancer drug transporters in the body), electronics, cosmetics, deodorants (silver nanoparticles have antibacterial properties) , sun creams and catalysts </a:t>
            </a:r>
          </a:p>
        </p:txBody>
      </p:sp>
      <p:sp>
        <p:nvSpPr>
          <p:cNvPr id="54" name="Rectangle 53"/>
          <p:cNvSpPr/>
          <p:nvPr/>
        </p:nvSpPr>
        <p:spPr>
          <a:xfrm>
            <a:off x="4535996" y="4482986"/>
            <a:ext cx="4391069" cy="1754326"/>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a:r>
              <a:rPr lang="en-GB" b="1" dirty="0"/>
              <a:t>Disadvantages</a:t>
            </a:r>
            <a:r>
              <a:rPr lang="en-GB" dirty="0"/>
              <a:t>: </a:t>
            </a:r>
          </a:p>
          <a:p>
            <a:pPr lvl="0"/>
            <a:r>
              <a:rPr lang="en-GB" dirty="0"/>
              <a:t>The way they affect the body is not fully understood (must be tested thoroughly), long term impacts on health are unknown, products should be clearly labelled so people are aware of nanoparticles </a:t>
            </a:r>
          </a:p>
        </p:txBody>
      </p:sp>
    </p:spTree>
    <p:extLst>
      <p:ext uri="{BB962C8B-B14F-4D97-AF65-F5344CB8AC3E}">
        <p14:creationId xmlns:p14="http://schemas.microsoft.com/office/powerpoint/2010/main" val="4122495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724579-477B-4D1A-A76E-FD43E9F64959}">
  <ds:schemaRefs>
    <ds:schemaRef ds:uri="http://schemas.microsoft.com/sharepoint/v3/contenttype/forms"/>
  </ds:schemaRefs>
</ds:datastoreItem>
</file>

<file path=customXml/itemProps2.xml><?xml version="1.0" encoding="utf-8"?>
<ds:datastoreItem xmlns:ds="http://schemas.openxmlformats.org/officeDocument/2006/customXml" ds:itemID="{D52793BE-828A-49BE-B737-719251817206}">
  <ds:schemaRefs>
    <ds:schemaRef ds:uri="http://purl.org/dc/terms/"/>
    <ds:schemaRef ds:uri="http://purl.org/dc/elements/1.1/"/>
    <ds:schemaRef ds:uri="http://purl.org/dc/dcmitype/"/>
    <ds:schemaRef ds:uri="http://schemas.microsoft.com/office/2006/documentManagement/types"/>
    <ds:schemaRef ds:uri="52c4d0bd-062e-4dad-8ab0-8e677835015d"/>
    <ds:schemaRef ds:uri="http://www.w3.org/XML/1998/namespace"/>
    <ds:schemaRef ds:uri="http://schemas.openxmlformats.org/package/2006/metadata/core-properties"/>
    <ds:schemaRef ds:uri="http://schemas.microsoft.com/office/infopath/2007/PartnerControls"/>
    <ds:schemaRef ds:uri="http://schemas.microsoft.com/office/2006/metadata/properties"/>
    <ds:schemaRef ds:uri="372cab91-786b-475f-9887-692503dcc8d0"/>
  </ds:schemaRefs>
</ds:datastoreItem>
</file>

<file path=customXml/itemProps3.xml><?xml version="1.0" encoding="utf-8"?>
<ds:datastoreItem xmlns:ds="http://schemas.openxmlformats.org/officeDocument/2006/customXml" ds:itemID="{F0645DC4-B92C-4A03-AA30-0701C3A5C718}"/>
</file>

<file path=docProps/app.xml><?xml version="1.0" encoding="utf-8"?>
<Properties xmlns="http://schemas.openxmlformats.org/officeDocument/2006/extended-properties" xmlns:vt="http://schemas.openxmlformats.org/officeDocument/2006/docPropsVTypes">
  <TotalTime>230</TotalTime>
  <Words>1024</Words>
  <Application>Microsoft Office PowerPoint</Application>
  <PresentationFormat>On-screen Show (4:3)</PresentationFormat>
  <Paragraphs>82</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schurch</dc:creator>
  <cp:lastModifiedBy>Eleanor Parker</cp:lastModifiedBy>
  <cp:revision>24</cp:revision>
  <dcterms:created xsi:type="dcterms:W3CDTF">2019-06-26T07:49:14Z</dcterms:created>
  <dcterms:modified xsi:type="dcterms:W3CDTF">2023-04-14T18:46:03Z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73880400</vt:r8>
  </property>
</Properties>
</file>