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C94C1-27BA-44DA-AEFA-170D16CB7180}" v="82" dt="2023-04-15T18:30:49.284"/>
  </p1510:revLst>
</p1510:revInfo>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62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Parker" userId="5e527870b5ad62b2" providerId="LiveId" clId="{8F6C94C1-27BA-44DA-AEFA-170D16CB7180}"/>
    <pc:docChg chg="undo custSel addSld modSld">
      <pc:chgData name="Eleanor Parker" userId="5e527870b5ad62b2" providerId="LiveId" clId="{8F6C94C1-27BA-44DA-AEFA-170D16CB7180}" dt="2023-04-15T18:52:29.717" v="3529" actId="20577"/>
      <pc:docMkLst>
        <pc:docMk/>
      </pc:docMkLst>
      <pc:sldChg chg="addSp delSp modSp mod">
        <pc:chgData name="Eleanor Parker" userId="5e527870b5ad62b2" providerId="LiveId" clId="{8F6C94C1-27BA-44DA-AEFA-170D16CB7180}" dt="2023-04-15T18:15:54.296" v="3160" actId="20577"/>
        <pc:sldMkLst>
          <pc:docMk/>
          <pc:sldMk cId="1398896761" sldId="256"/>
        </pc:sldMkLst>
        <pc:spChg chg="mod">
          <ac:chgData name="Eleanor Parker" userId="5e527870b5ad62b2" providerId="LiveId" clId="{8F6C94C1-27BA-44DA-AEFA-170D16CB7180}" dt="2023-04-15T17:08:08.686" v="2074" actId="1076"/>
          <ac:spMkLst>
            <pc:docMk/>
            <pc:sldMk cId="1398896761" sldId="256"/>
            <ac:spMk id="4" creationId="{FE43E0BE-9396-866D-4135-73431925A672}"/>
          </ac:spMkLst>
        </pc:spChg>
        <pc:spChg chg="add mod">
          <ac:chgData name="Eleanor Parker" userId="5e527870b5ad62b2" providerId="LiveId" clId="{8F6C94C1-27BA-44DA-AEFA-170D16CB7180}" dt="2023-04-15T17:08:11.511" v="2075" actId="14100"/>
          <ac:spMkLst>
            <pc:docMk/>
            <pc:sldMk cId="1398896761" sldId="256"/>
            <ac:spMk id="5" creationId="{7912815E-A8DD-977B-F463-4768DB13D254}"/>
          </ac:spMkLst>
        </pc:spChg>
        <pc:spChg chg="add mod">
          <ac:chgData name="Eleanor Parker" userId="5e527870b5ad62b2" providerId="LiveId" clId="{8F6C94C1-27BA-44DA-AEFA-170D16CB7180}" dt="2023-04-15T15:08:51.869" v="366" actId="1076"/>
          <ac:spMkLst>
            <pc:docMk/>
            <pc:sldMk cId="1398896761" sldId="256"/>
            <ac:spMk id="7" creationId="{5E1A2E66-3732-22B4-445D-B6A817DEB6A6}"/>
          </ac:spMkLst>
        </pc:spChg>
        <pc:spChg chg="add del mod">
          <ac:chgData name="Eleanor Parker" userId="5e527870b5ad62b2" providerId="LiveId" clId="{8F6C94C1-27BA-44DA-AEFA-170D16CB7180}" dt="2023-04-15T15:08:47.548" v="365" actId="478"/>
          <ac:spMkLst>
            <pc:docMk/>
            <pc:sldMk cId="1398896761" sldId="256"/>
            <ac:spMk id="8" creationId="{6B315E8B-2EAE-1263-50A4-2046CD559B34}"/>
          </ac:spMkLst>
        </pc:spChg>
        <pc:spChg chg="add mod">
          <ac:chgData name="Eleanor Parker" userId="5e527870b5ad62b2" providerId="LiveId" clId="{8F6C94C1-27BA-44DA-AEFA-170D16CB7180}" dt="2023-04-15T15:19:10.143" v="776" actId="1582"/>
          <ac:spMkLst>
            <pc:docMk/>
            <pc:sldMk cId="1398896761" sldId="256"/>
            <ac:spMk id="11" creationId="{2AD358B4-1854-677A-2466-23776EDE5FF7}"/>
          </ac:spMkLst>
        </pc:spChg>
        <pc:spChg chg="add mod">
          <ac:chgData name="Eleanor Parker" userId="5e527870b5ad62b2" providerId="LiveId" clId="{8F6C94C1-27BA-44DA-AEFA-170D16CB7180}" dt="2023-04-15T17:09:40.967" v="2154" actId="20577"/>
          <ac:spMkLst>
            <pc:docMk/>
            <pc:sldMk cId="1398896761" sldId="256"/>
            <ac:spMk id="12" creationId="{25F8A648-1740-C6D1-6E2D-942CACE450D3}"/>
          </ac:spMkLst>
        </pc:spChg>
        <pc:spChg chg="add del mod">
          <ac:chgData name="Eleanor Parker" userId="5e527870b5ad62b2" providerId="LiveId" clId="{8F6C94C1-27BA-44DA-AEFA-170D16CB7180}" dt="2023-04-15T16:06:51.366" v="2001" actId="21"/>
          <ac:spMkLst>
            <pc:docMk/>
            <pc:sldMk cId="1398896761" sldId="256"/>
            <ac:spMk id="16" creationId="{613F36CC-48D7-F97F-3269-30E62B839446}"/>
          </ac:spMkLst>
        </pc:spChg>
        <pc:graphicFrameChg chg="add mod modGraphic">
          <ac:chgData name="Eleanor Parker" userId="5e527870b5ad62b2" providerId="LiveId" clId="{8F6C94C1-27BA-44DA-AEFA-170D16CB7180}" dt="2023-04-15T18:15:54.296" v="3160" actId="20577"/>
          <ac:graphicFrameMkLst>
            <pc:docMk/>
            <pc:sldMk cId="1398896761" sldId="256"/>
            <ac:graphicFrameMk id="9" creationId="{A3543FA2-E925-19C1-442F-FEDC0271CA35}"/>
          </ac:graphicFrameMkLst>
        </pc:graphicFrameChg>
        <pc:picChg chg="add mod modCrop">
          <ac:chgData name="Eleanor Parker" userId="5e527870b5ad62b2" providerId="LiveId" clId="{8F6C94C1-27BA-44DA-AEFA-170D16CB7180}" dt="2023-04-15T17:09:46.777" v="2155" actId="1076"/>
          <ac:picMkLst>
            <pc:docMk/>
            <pc:sldMk cId="1398896761" sldId="256"/>
            <ac:picMk id="14" creationId="{F1CF471F-F3AF-E0D6-09E9-BB50A9032FF3}"/>
          </ac:picMkLst>
        </pc:picChg>
      </pc:sldChg>
      <pc:sldChg chg="addSp delSp modSp new mod">
        <pc:chgData name="Eleanor Parker" userId="5e527870b5ad62b2" providerId="LiveId" clId="{8F6C94C1-27BA-44DA-AEFA-170D16CB7180}" dt="2023-04-15T15:59:26.089" v="1825" actId="14100"/>
        <pc:sldMkLst>
          <pc:docMk/>
          <pc:sldMk cId="3625202609" sldId="257"/>
        </pc:sldMkLst>
        <pc:spChg chg="add mod">
          <ac:chgData name="Eleanor Parker" userId="5e527870b5ad62b2" providerId="LiveId" clId="{8F6C94C1-27BA-44DA-AEFA-170D16CB7180}" dt="2023-04-15T15:43:19.138" v="1148" actId="20577"/>
          <ac:spMkLst>
            <pc:docMk/>
            <pc:sldMk cId="3625202609" sldId="257"/>
            <ac:spMk id="2" creationId="{69423C2E-95D1-FA04-EEA3-DB83563050CE}"/>
          </ac:spMkLst>
        </pc:spChg>
        <pc:spChg chg="add mod">
          <ac:chgData name="Eleanor Parker" userId="5e527870b5ad62b2" providerId="LiveId" clId="{8F6C94C1-27BA-44DA-AEFA-170D16CB7180}" dt="2023-04-15T15:43:17.592" v="1146" actId="1076"/>
          <ac:spMkLst>
            <pc:docMk/>
            <pc:sldMk cId="3625202609" sldId="257"/>
            <ac:spMk id="5" creationId="{A7894597-BFB6-AC9E-530F-536DAF783AD7}"/>
          </ac:spMkLst>
        </pc:spChg>
        <pc:graphicFrameChg chg="add mod modGraphic">
          <ac:chgData name="Eleanor Parker" userId="5e527870b5ad62b2" providerId="LiveId" clId="{8F6C94C1-27BA-44DA-AEFA-170D16CB7180}" dt="2023-04-15T15:59:19.085" v="1824" actId="14100"/>
          <ac:graphicFrameMkLst>
            <pc:docMk/>
            <pc:sldMk cId="3625202609" sldId="257"/>
            <ac:graphicFrameMk id="8" creationId="{5C789560-3103-C570-A44F-57565B950820}"/>
          </ac:graphicFrameMkLst>
        </pc:graphicFrameChg>
        <pc:graphicFrameChg chg="add mod modGraphic">
          <ac:chgData name="Eleanor Parker" userId="5e527870b5ad62b2" providerId="LiveId" clId="{8F6C94C1-27BA-44DA-AEFA-170D16CB7180}" dt="2023-04-15T15:59:26.089" v="1825" actId="14100"/>
          <ac:graphicFrameMkLst>
            <pc:docMk/>
            <pc:sldMk cId="3625202609" sldId="257"/>
            <ac:graphicFrameMk id="9" creationId="{87EA7DC1-547B-A71B-1B48-4B1F3D92E738}"/>
          </ac:graphicFrameMkLst>
        </pc:graphicFrameChg>
        <pc:picChg chg="add del mod modCrop">
          <ac:chgData name="Eleanor Parker" userId="5e527870b5ad62b2" providerId="LiveId" clId="{8F6C94C1-27BA-44DA-AEFA-170D16CB7180}" dt="2023-04-15T15:43:01.884" v="1143" actId="478"/>
          <ac:picMkLst>
            <pc:docMk/>
            <pc:sldMk cId="3625202609" sldId="257"/>
            <ac:picMk id="4" creationId="{42194E36-77ED-09B5-9EDB-0FD21A438D63}"/>
          </ac:picMkLst>
        </pc:picChg>
        <pc:picChg chg="add mod">
          <ac:chgData name="Eleanor Parker" userId="5e527870b5ad62b2" providerId="LiveId" clId="{8F6C94C1-27BA-44DA-AEFA-170D16CB7180}" dt="2023-04-15T15:49:57.893" v="1251" actId="14100"/>
          <ac:picMkLst>
            <pc:docMk/>
            <pc:sldMk cId="3625202609" sldId="257"/>
            <ac:picMk id="7" creationId="{80BF3E38-AF81-9024-1AED-0810AE29A205}"/>
          </ac:picMkLst>
        </pc:picChg>
        <pc:picChg chg="add mod">
          <ac:chgData name="Eleanor Parker" userId="5e527870b5ad62b2" providerId="LiveId" clId="{8F6C94C1-27BA-44DA-AEFA-170D16CB7180}" dt="2023-04-15T15:34:52.709" v="928" actId="1076"/>
          <ac:picMkLst>
            <pc:docMk/>
            <pc:sldMk cId="3625202609" sldId="257"/>
            <ac:picMk id="2050" creationId="{B59BD56A-AB0A-80AF-2086-77F752EA8212}"/>
          </ac:picMkLst>
        </pc:picChg>
        <pc:picChg chg="add mod">
          <ac:chgData name="Eleanor Parker" userId="5e527870b5ad62b2" providerId="LiveId" clId="{8F6C94C1-27BA-44DA-AEFA-170D16CB7180}" dt="2023-04-15T15:35:23.457" v="938" actId="1076"/>
          <ac:picMkLst>
            <pc:docMk/>
            <pc:sldMk cId="3625202609" sldId="257"/>
            <ac:picMk id="2052" creationId="{B4B964B3-418B-8DF7-B0D1-16DDF2A58952}"/>
          </ac:picMkLst>
        </pc:picChg>
        <pc:picChg chg="add mod">
          <ac:chgData name="Eleanor Parker" userId="5e527870b5ad62b2" providerId="LiveId" clId="{8F6C94C1-27BA-44DA-AEFA-170D16CB7180}" dt="2023-04-15T15:53:02.946" v="1258" actId="14100"/>
          <ac:picMkLst>
            <pc:docMk/>
            <pc:sldMk cId="3625202609" sldId="257"/>
            <ac:picMk id="2054" creationId="{8EB28EC2-14FB-3095-88E9-154BE1A80DAF}"/>
          </ac:picMkLst>
        </pc:picChg>
      </pc:sldChg>
      <pc:sldChg chg="addSp delSp modSp new mod">
        <pc:chgData name="Eleanor Parker" userId="5e527870b5ad62b2" providerId="LiveId" clId="{8F6C94C1-27BA-44DA-AEFA-170D16CB7180}" dt="2023-04-15T17:27:57.871" v="2521" actId="1076"/>
        <pc:sldMkLst>
          <pc:docMk/>
          <pc:sldMk cId="2704493756" sldId="258"/>
        </pc:sldMkLst>
        <pc:spChg chg="add mod">
          <ac:chgData name="Eleanor Parker" userId="5e527870b5ad62b2" providerId="LiveId" clId="{8F6C94C1-27BA-44DA-AEFA-170D16CB7180}" dt="2023-04-15T17:18:16.921" v="2428" actId="6549"/>
          <ac:spMkLst>
            <pc:docMk/>
            <pc:sldMk cId="2704493756" sldId="258"/>
            <ac:spMk id="3" creationId="{0596C7F2-D6AE-28A3-C7C8-4DA6DDD9CE24}"/>
          </ac:spMkLst>
        </pc:spChg>
        <pc:spChg chg="add mod">
          <ac:chgData name="Eleanor Parker" userId="5e527870b5ad62b2" providerId="LiveId" clId="{8F6C94C1-27BA-44DA-AEFA-170D16CB7180}" dt="2023-04-15T17:20:00.679" v="2486" actId="14100"/>
          <ac:spMkLst>
            <pc:docMk/>
            <pc:sldMk cId="2704493756" sldId="258"/>
            <ac:spMk id="5" creationId="{2F0D288F-3830-A687-B3B1-C369731A381A}"/>
          </ac:spMkLst>
        </pc:spChg>
        <pc:spChg chg="add del mod">
          <ac:chgData name="Eleanor Parker" userId="5e527870b5ad62b2" providerId="LiveId" clId="{8F6C94C1-27BA-44DA-AEFA-170D16CB7180}" dt="2023-04-15T17:26:49.071" v="2505" actId="478"/>
          <ac:spMkLst>
            <pc:docMk/>
            <pc:sldMk cId="2704493756" sldId="258"/>
            <ac:spMk id="7" creationId="{E267C194-E92D-FF9B-F454-BEAD48C65ACE}"/>
          </ac:spMkLst>
        </pc:spChg>
        <pc:spChg chg="add del mod">
          <ac:chgData name="Eleanor Parker" userId="5e527870b5ad62b2" providerId="LiveId" clId="{8F6C94C1-27BA-44DA-AEFA-170D16CB7180}" dt="2023-04-15T17:06:35.088" v="2061" actId="478"/>
          <ac:spMkLst>
            <pc:docMk/>
            <pc:sldMk cId="2704493756" sldId="258"/>
            <ac:spMk id="9" creationId="{438B87C3-BF94-AD9E-27CF-096DF7CB57D7}"/>
          </ac:spMkLst>
        </pc:spChg>
        <pc:spChg chg="add mod">
          <ac:chgData name="Eleanor Parker" userId="5e527870b5ad62b2" providerId="LiveId" clId="{8F6C94C1-27BA-44DA-AEFA-170D16CB7180}" dt="2023-04-15T17:19:51.076" v="2484" actId="14100"/>
          <ac:spMkLst>
            <pc:docMk/>
            <pc:sldMk cId="2704493756" sldId="258"/>
            <ac:spMk id="10" creationId="{8AD054C1-EA49-D462-029C-DA2C07320A39}"/>
          </ac:spMkLst>
        </pc:spChg>
        <pc:spChg chg="add mod">
          <ac:chgData name="Eleanor Parker" userId="5e527870b5ad62b2" providerId="LiveId" clId="{8F6C94C1-27BA-44DA-AEFA-170D16CB7180}" dt="2023-04-15T17:17:38.494" v="2420" actId="1076"/>
          <ac:spMkLst>
            <pc:docMk/>
            <pc:sldMk cId="2704493756" sldId="258"/>
            <ac:spMk id="16" creationId="{89BAD236-DD3C-9790-E174-69852A52A60D}"/>
          </ac:spMkLst>
        </pc:spChg>
        <pc:spChg chg="add mod">
          <ac:chgData name="Eleanor Parker" userId="5e527870b5ad62b2" providerId="LiveId" clId="{8F6C94C1-27BA-44DA-AEFA-170D16CB7180}" dt="2023-04-15T17:27:34.084" v="2517" actId="14100"/>
          <ac:spMkLst>
            <pc:docMk/>
            <pc:sldMk cId="2704493756" sldId="258"/>
            <ac:spMk id="18" creationId="{BE7033A2-3A21-587D-E5E7-71A8F459CF21}"/>
          </ac:spMkLst>
        </pc:spChg>
        <pc:picChg chg="add del mod modCrop">
          <ac:chgData name="Eleanor Parker" userId="5e527870b5ad62b2" providerId="LiveId" clId="{8F6C94C1-27BA-44DA-AEFA-170D16CB7180}" dt="2023-04-15T17:20:32.539" v="2492" actId="478"/>
          <ac:picMkLst>
            <pc:docMk/>
            <pc:sldMk cId="2704493756" sldId="258"/>
            <ac:picMk id="12" creationId="{E6484E6F-C8CE-602E-553B-6A2316724210}"/>
          </ac:picMkLst>
        </pc:picChg>
        <pc:picChg chg="add mod">
          <ac:chgData name="Eleanor Parker" userId="5e527870b5ad62b2" providerId="LiveId" clId="{8F6C94C1-27BA-44DA-AEFA-170D16CB7180}" dt="2023-04-15T17:16:07.327" v="2381" actId="1076"/>
          <ac:picMkLst>
            <pc:docMk/>
            <pc:sldMk cId="2704493756" sldId="258"/>
            <ac:picMk id="14" creationId="{9C23B2FB-FA42-6690-8A83-8F2095854A3D}"/>
          </ac:picMkLst>
        </pc:picChg>
        <pc:picChg chg="add mod">
          <ac:chgData name="Eleanor Parker" userId="5e527870b5ad62b2" providerId="LiveId" clId="{8F6C94C1-27BA-44DA-AEFA-170D16CB7180}" dt="2023-04-15T17:27:57.871" v="2521" actId="1076"/>
          <ac:picMkLst>
            <pc:docMk/>
            <pc:sldMk cId="2704493756" sldId="258"/>
            <ac:picMk id="3074" creationId="{912082D5-5C21-6F5B-2B96-070F5035A67D}"/>
          </ac:picMkLst>
        </pc:picChg>
      </pc:sldChg>
      <pc:sldChg chg="addSp delSp modSp new mod">
        <pc:chgData name="Eleanor Parker" userId="5e527870b5ad62b2" providerId="LiveId" clId="{8F6C94C1-27BA-44DA-AEFA-170D16CB7180}" dt="2023-04-15T18:00:57.122" v="2989" actId="1076"/>
        <pc:sldMkLst>
          <pc:docMk/>
          <pc:sldMk cId="3135036135" sldId="259"/>
        </pc:sldMkLst>
        <pc:spChg chg="add mod">
          <ac:chgData name="Eleanor Parker" userId="5e527870b5ad62b2" providerId="LiveId" clId="{8F6C94C1-27BA-44DA-AEFA-170D16CB7180}" dt="2023-04-15T18:00:47.624" v="2987" actId="1076"/>
          <ac:spMkLst>
            <pc:docMk/>
            <pc:sldMk cId="3135036135" sldId="259"/>
            <ac:spMk id="2" creationId="{E3E29FD2-DC14-6C40-9551-4FBA77016218}"/>
          </ac:spMkLst>
        </pc:spChg>
        <pc:spChg chg="add del mod">
          <ac:chgData name="Eleanor Parker" userId="5e527870b5ad62b2" providerId="LiveId" clId="{8F6C94C1-27BA-44DA-AEFA-170D16CB7180}" dt="2023-04-15T17:33:33.968" v="2664" actId="478"/>
          <ac:spMkLst>
            <pc:docMk/>
            <pc:sldMk cId="3135036135" sldId="259"/>
            <ac:spMk id="4" creationId="{D7BEFE0A-7708-DCA3-F409-DB3E2629293B}"/>
          </ac:spMkLst>
        </pc:spChg>
        <pc:spChg chg="add del mod">
          <ac:chgData name="Eleanor Parker" userId="5e527870b5ad62b2" providerId="LiveId" clId="{8F6C94C1-27BA-44DA-AEFA-170D16CB7180}" dt="2023-04-15T17:34:00.070" v="2671" actId="478"/>
          <ac:spMkLst>
            <pc:docMk/>
            <pc:sldMk cId="3135036135" sldId="259"/>
            <ac:spMk id="6" creationId="{86F68C8F-5AC5-A208-EE12-F1656970F7B5}"/>
          </ac:spMkLst>
        </pc:spChg>
        <pc:spChg chg="add mod">
          <ac:chgData name="Eleanor Parker" userId="5e527870b5ad62b2" providerId="LiveId" clId="{8F6C94C1-27BA-44DA-AEFA-170D16CB7180}" dt="2023-04-15T17:52:10.504" v="2866" actId="1076"/>
          <ac:spMkLst>
            <pc:docMk/>
            <pc:sldMk cId="3135036135" sldId="259"/>
            <ac:spMk id="8" creationId="{B1BE7ACB-34F5-CD58-43D9-D59740BFC0A7}"/>
          </ac:spMkLst>
        </pc:spChg>
        <pc:spChg chg="add mod">
          <ac:chgData name="Eleanor Parker" userId="5e527870b5ad62b2" providerId="LiveId" clId="{8F6C94C1-27BA-44DA-AEFA-170D16CB7180}" dt="2023-04-15T18:00:57.122" v="2989" actId="1076"/>
          <ac:spMkLst>
            <pc:docMk/>
            <pc:sldMk cId="3135036135" sldId="259"/>
            <ac:spMk id="15" creationId="{FF6C6364-D968-CE3D-9806-ABD102D05A1C}"/>
          </ac:spMkLst>
        </pc:spChg>
        <pc:graphicFrameChg chg="add mod modGraphic">
          <ac:chgData name="Eleanor Parker" userId="5e527870b5ad62b2" providerId="LiveId" clId="{8F6C94C1-27BA-44DA-AEFA-170D16CB7180}" dt="2023-04-15T18:00:53.286" v="2988" actId="1076"/>
          <ac:graphicFrameMkLst>
            <pc:docMk/>
            <pc:sldMk cId="3135036135" sldId="259"/>
            <ac:graphicFrameMk id="9" creationId="{EDE05F7B-4FDA-D488-EC22-EA6D9AEDB951}"/>
          </ac:graphicFrameMkLst>
        </pc:graphicFrameChg>
        <pc:picChg chg="add mod">
          <ac:chgData name="Eleanor Parker" userId="5e527870b5ad62b2" providerId="LiveId" clId="{8F6C94C1-27BA-44DA-AEFA-170D16CB7180}" dt="2023-04-15T18:00:38.173" v="2985" actId="1076"/>
          <ac:picMkLst>
            <pc:docMk/>
            <pc:sldMk cId="3135036135" sldId="259"/>
            <ac:picMk id="11" creationId="{E46D3423-6EB0-75E7-1138-5EBA99399CC9}"/>
          </ac:picMkLst>
        </pc:picChg>
        <pc:picChg chg="add mod modCrop">
          <ac:chgData name="Eleanor Parker" userId="5e527870b5ad62b2" providerId="LiveId" clId="{8F6C94C1-27BA-44DA-AEFA-170D16CB7180}" dt="2023-04-15T17:52:21.971" v="2869" actId="1076"/>
          <ac:picMkLst>
            <pc:docMk/>
            <pc:sldMk cId="3135036135" sldId="259"/>
            <ac:picMk id="13" creationId="{7060C350-ECA3-4761-6C3A-2CBA5C8BC326}"/>
          </ac:picMkLst>
        </pc:picChg>
      </pc:sldChg>
      <pc:sldChg chg="addSp modSp new mod">
        <pc:chgData name="Eleanor Parker" userId="5e527870b5ad62b2" providerId="LiveId" clId="{8F6C94C1-27BA-44DA-AEFA-170D16CB7180}" dt="2023-04-15T18:52:29.717" v="3529" actId="20577"/>
        <pc:sldMkLst>
          <pc:docMk/>
          <pc:sldMk cId="2392468888" sldId="260"/>
        </pc:sldMkLst>
        <pc:spChg chg="add mod">
          <ac:chgData name="Eleanor Parker" userId="5e527870b5ad62b2" providerId="LiveId" clId="{8F6C94C1-27BA-44DA-AEFA-170D16CB7180}" dt="2023-04-15T18:52:29.717" v="3529" actId="20577"/>
          <ac:spMkLst>
            <pc:docMk/>
            <pc:sldMk cId="2392468888" sldId="260"/>
            <ac:spMk id="3" creationId="{3EAB3F74-8601-4596-3141-6E9E6B7B3D4E}"/>
          </ac:spMkLst>
        </pc:spChg>
        <pc:spChg chg="add mod">
          <ac:chgData name="Eleanor Parker" userId="5e527870b5ad62b2" providerId="LiveId" clId="{8F6C94C1-27BA-44DA-AEFA-170D16CB7180}" dt="2023-04-15T18:43:55.520" v="3459" actId="1076"/>
          <ac:spMkLst>
            <pc:docMk/>
            <pc:sldMk cId="2392468888" sldId="260"/>
            <ac:spMk id="5" creationId="{880C5309-1279-B12D-D166-7A0C24513C3D}"/>
          </ac:spMkLst>
        </pc:spChg>
        <pc:spChg chg="add mod">
          <ac:chgData name="Eleanor Parker" userId="5e527870b5ad62b2" providerId="LiveId" clId="{8F6C94C1-27BA-44DA-AEFA-170D16CB7180}" dt="2023-04-15T18:45:44.764" v="3481" actId="1076"/>
          <ac:spMkLst>
            <pc:docMk/>
            <pc:sldMk cId="2392468888" sldId="260"/>
            <ac:spMk id="7" creationId="{10117333-E89F-D936-CC71-4BFD9BAAF7E8}"/>
          </ac:spMkLst>
        </pc:spChg>
        <pc:spChg chg="add mod">
          <ac:chgData name="Eleanor Parker" userId="5e527870b5ad62b2" providerId="LiveId" clId="{8F6C94C1-27BA-44DA-AEFA-170D16CB7180}" dt="2023-04-15T18:44:47.228" v="3464" actId="1076"/>
          <ac:spMkLst>
            <pc:docMk/>
            <pc:sldMk cId="2392468888" sldId="260"/>
            <ac:spMk id="9" creationId="{542FC154-127A-4BA9-1657-4908880C88B8}"/>
          </ac:spMkLst>
        </pc:spChg>
        <pc:spChg chg="add mod">
          <ac:chgData name="Eleanor Parker" userId="5e527870b5ad62b2" providerId="LiveId" clId="{8F6C94C1-27BA-44DA-AEFA-170D16CB7180}" dt="2023-04-15T18:41:20.773" v="3439" actId="20577"/>
          <ac:spMkLst>
            <pc:docMk/>
            <pc:sldMk cId="2392468888" sldId="260"/>
            <ac:spMk id="11" creationId="{08E3FCA3-88A9-BE83-CB0B-181666F64E72}"/>
          </ac:spMkLst>
        </pc:spChg>
        <pc:spChg chg="add mod">
          <ac:chgData name="Eleanor Parker" userId="5e527870b5ad62b2" providerId="LiveId" clId="{8F6C94C1-27BA-44DA-AEFA-170D16CB7180}" dt="2023-04-15T18:26:22.264" v="3276" actId="1076"/>
          <ac:spMkLst>
            <pc:docMk/>
            <pc:sldMk cId="2392468888" sldId="260"/>
            <ac:spMk id="12" creationId="{DCB76344-2B0D-0B56-3B1A-8A2B4EC2DD4F}"/>
          </ac:spMkLst>
        </pc:spChg>
        <pc:graphicFrameChg chg="add mod modGraphic">
          <ac:chgData name="Eleanor Parker" userId="5e527870b5ad62b2" providerId="LiveId" clId="{8F6C94C1-27BA-44DA-AEFA-170D16CB7180}" dt="2023-04-15T18:45:55.981" v="3484" actId="1076"/>
          <ac:graphicFrameMkLst>
            <pc:docMk/>
            <pc:sldMk cId="2392468888" sldId="260"/>
            <ac:graphicFrameMk id="13" creationId="{E5DCDE48-06EF-12E6-B58F-295BE00DE543}"/>
          </ac:graphicFrameMkLst>
        </pc:graphicFrameChg>
        <pc:picChg chg="add mod">
          <ac:chgData name="Eleanor Parker" userId="5e527870b5ad62b2" providerId="LiveId" clId="{8F6C94C1-27BA-44DA-AEFA-170D16CB7180}" dt="2023-04-15T18:41:15.322" v="3426" actId="1076"/>
          <ac:picMkLst>
            <pc:docMk/>
            <pc:sldMk cId="2392468888" sldId="260"/>
            <ac:picMk id="15" creationId="{731CBEF0-9895-46CD-BC40-0652299868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98D433-30B5-459A-9810-710623624B9E}" type="datetimeFigureOut">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394741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8D433-30B5-459A-9810-710623624B9E}" type="datetimeFigureOut">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22253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8D433-30B5-459A-9810-710623624B9E}" type="datetimeFigureOut">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234569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8D433-30B5-459A-9810-710623624B9E}" type="datetimeFigureOut">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262655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8D433-30B5-459A-9810-710623624B9E}" type="datetimeFigureOut">
              <a:rPr lang="en-GB" smtClean="0"/>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317138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8D433-30B5-459A-9810-710623624B9E}" type="datetimeFigureOut">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16428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8D433-30B5-459A-9810-710623624B9E}" type="datetimeFigureOut">
              <a:rPr lang="en-GB" smtClean="0"/>
              <a:t>15/04/2023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107527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98D433-30B5-459A-9810-710623624B9E}" type="datetimeFigureOut">
              <a:rPr lang="en-GB" smtClean="0"/>
              <a:t>15/04/2023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103617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8D433-30B5-459A-9810-710623624B9E}" type="datetimeFigureOut">
              <a:rPr lang="en-GB" smtClean="0"/>
              <a:t>15/04/2023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14270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98D433-30B5-459A-9810-710623624B9E}" type="datetimeFigureOut">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312955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98D433-30B5-459A-9810-710623624B9E}" type="datetimeFigureOut">
              <a:rPr lang="en-GB" smtClean="0"/>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EC45AC-D5A3-4057-B532-D5B35C4DAFDD}" type="slidenum">
              <a:rPr lang="en-GB" smtClean="0"/>
              <a:t>‹#›</a:t>
            </a:fld>
            <a:endParaRPr lang="en-GB"/>
          </a:p>
        </p:txBody>
      </p:sp>
    </p:spTree>
    <p:extLst>
      <p:ext uri="{BB962C8B-B14F-4D97-AF65-F5344CB8AC3E}">
        <p14:creationId xmlns:p14="http://schemas.microsoft.com/office/powerpoint/2010/main" val="195175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8D433-30B5-459A-9810-710623624B9E}" type="datetimeFigureOut">
              <a:rPr lang="en-GB" smtClean="0"/>
              <a:t>15/04/2023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45AC-D5A3-4057-B532-D5B35C4DAFDD}" type="slidenum">
              <a:rPr lang="en-GB" smtClean="0"/>
              <a:t>‹#›</a:t>
            </a:fld>
            <a:endParaRPr lang="en-GB"/>
          </a:p>
        </p:txBody>
      </p:sp>
    </p:spTree>
    <p:extLst>
      <p:ext uri="{BB962C8B-B14F-4D97-AF65-F5344CB8AC3E}">
        <p14:creationId xmlns:p14="http://schemas.microsoft.com/office/powerpoint/2010/main" val="429376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43E0BE-9396-866D-4135-73431925A672}"/>
              </a:ext>
            </a:extLst>
          </p:cNvPr>
          <p:cNvSpPr txBox="1"/>
          <p:nvPr/>
        </p:nvSpPr>
        <p:spPr>
          <a:xfrm>
            <a:off x="4959643" y="175109"/>
            <a:ext cx="1998431" cy="307777"/>
          </a:xfrm>
          <a:prstGeom prst="rect">
            <a:avLst/>
          </a:prstGeom>
          <a:noFill/>
          <a:ln w="38100">
            <a:solidFill>
              <a:srgbClr val="00B050"/>
            </a:solidFill>
          </a:ln>
        </p:spPr>
        <p:txBody>
          <a:bodyPr wrap="none" rtlCol="0">
            <a:spAutoFit/>
          </a:bodyPr>
          <a:lstStyle/>
          <a:p>
            <a:pPr algn="ctr"/>
            <a:r>
              <a:rPr lang="en-GB" sz="1400" b="1" dirty="0"/>
              <a:t>Ecology Knowledge Map</a:t>
            </a:r>
          </a:p>
        </p:txBody>
      </p:sp>
      <p:sp>
        <p:nvSpPr>
          <p:cNvPr id="5" name="TextBox 4">
            <a:extLst>
              <a:ext uri="{FF2B5EF4-FFF2-40B4-BE49-F238E27FC236}">
                <a16:creationId xmlns:a16="http://schemas.microsoft.com/office/drawing/2014/main" id="{7912815E-A8DD-977B-F463-4768DB13D254}"/>
              </a:ext>
            </a:extLst>
          </p:cNvPr>
          <p:cNvSpPr txBox="1"/>
          <p:nvPr/>
        </p:nvSpPr>
        <p:spPr>
          <a:xfrm>
            <a:off x="4959643" y="549211"/>
            <a:ext cx="1998431" cy="2092881"/>
          </a:xfrm>
          <a:prstGeom prst="rect">
            <a:avLst/>
          </a:prstGeom>
          <a:noFill/>
          <a:ln w="28575">
            <a:solidFill>
              <a:srgbClr val="00B050"/>
            </a:solidFill>
          </a:ln>
        </p:spPr>
        <p:txBody>
          <a:bodyPr wrap="square" rtlCol="0">
            <a:spAutoFit/>
          </a:bodyPr>
          <a:lstStyle/>
          <a:p>
            <a:r>
              <a:rPr lang="en-GB" sz="1000" b="1" dirty="0"/>
              <a:t>Competition</a:t>
            </a:r>
          </a:p>
          <a:p>
            <a:pPr algn="l"/>
            <a:endParaRPr lang="en-GB" sz="1000" dirty="0"/>
          </a:p>
          <a:p>
            <a:pPr algn="l"/>
            <a:r>
              <a:rPr lang="en-GB" sz="1000" dirty="0"/>
              <a:t>To survive and reproduce, organisms require a supply of materials from their surroundings and from the other living organisms there. Plants in a community or habitat often compete with each other for light and space, and for water and mineral ions from the soil. Animals often compete with each other for food, mates and territory. </a:t>
            </a:r>
          </a:p>
        </p:txBody>
      </p:sp>
      <p:sp>
        <p:nvSpPr>
          <p:cNvPr id="7" name="TextBox 6">
            <a:extLst>
              <a:ext uri="{FF2B5EF4-FFF2-40B4-BE49-F238E27FC236}">
                <a16:creationId xmlns:a16="http://schemas.microsoft.com/office/drawing/2014/main" id="{5E1A2E66-3732-22B4-445D-B6A817DEB6A6}"/>
              </a:ext>
            </a:extLst>
          </p:cNvPr>
          <p:cNvSpPr txBox="1"/>
          <p:nvPr/>
        </p:nvSpPr>
        <p:spPr>
          <a:xfrm>
            <a:off x="7040953" y="150227"/>
            <a:ext cx="1998431" cy="3323987"/>
          </a:xfrm>
          <a:prstGeom prst="rect">
            <a:avLst/>
          </a:prstGeom>
          <a:noFill/>
          <a:ln w="28575">
            <a:solidFill>
              <a:srgbClr val="00B050"/>
            </a:solidFill>
          </a:ln>
        </p:spPr>
        <p:txBody>
          <a:bodyPr wrap="square">
            <a:spAutoFit/>
          </a:bodyPr>
          <a:lstStyle/>
          <a:p>
            <a:r>
              <a:rPr lang="en-GB" sz="1000" b="1" dirty="0"/>
              <a:t>Biotic &amp; Abiotic Factors</a:t>
            </a:r>
          </a:p>
          <a:p>
            <a:endParaRPr lang="en-GB" sz="1000" dirty="0"/>
          </a:p>
          <a:p>
            <a:r>
              <a:rPr lang="en-GB" sz="1000" b="1" dirty="0"/>
              <a:t>Abiotic</a:t>
            </a:r>
            <a:r>
              <a:rPr lang="en-GB" sz="1000" dirty="0"/>
              <a:t> (non-living) factors which can affect a community are: </a:t>
            </a:r>
          </a:p>
          <a:p>
            <a:r>
              <a:rPr lang="en-GB" sz="1000" dirty="0"/>
              <a:t>• light intensity </a:t>
            </a:r>
          </a:p>
          <a:p>
            <a:r>
              <a:rPr lang="en-GB" sz="1000" dirty="0"/>
              <a:t>• temperature </a:t>
            </a:r>
          </a:p>
          <a:p>
            <a:r>
              <a:rPr lang="en-GB" sz="1000" dirty="0"/>
              <a:t>• moisture levels </a:t>
            </a:r>
          </a:p>
          <a:p>
            <a:r>
              <a:rPr lang="en-GB" sz="1000" dirty="0"/>
              <a:t>• soil pH and mineral content </a:t>
            </a:r>
          </a:p>
          <a:p>
            <a:r>
              <a:rPr lang="en-GB" sz="1000" dirty="0"/>
              <a:t>• wind intensity and direction </a:t>
            </a:r>
          </a:p>
          <a:p>
            <a:r>
              <a:rPr lang="en-GB" sz="1000" dirty="0"/>
              <a:t>• carbon dioxide levels for plants </a:t>
            </a:r>
          </a:p>
          <a:p>
            <a:r>
              <a:rPr lang="en-GB" sz="1000" dirty="0"/>
              <a:t>• oxygen levels for aquatic animals.</a:t>
            </a:r>
          </a:p>
          <a:p>
            <a:endParaRPr lang="en-GB" sz="1000" dirty="0"/>
          </a:p>
          <a:p>
            <a:r>
              <a:rPr lang="en-GB" sz="1000" b="1" dirty="0"/>
              <a:t>Biotic</a:t>
            </a:r>
            <a:r>
              <a:rPr lang="en-GB" sz="1000" dirty="0"/>
              <a:t> (living) factors which can affect a community are:</a:t>
            </a:r>
          </a:p>
          <a:p>
            <a:r>
              <a:rPr lang="en-GB" sz="1000" dirty="0"/>
              <a:t>• availability of food </a:t>
            </a:r>
          </a:p>
          <a:p>
            <a:r>
              <a:rPr lang="en-GB" sz="1000" dirty="0"/>
              <a:t>• new predators arriving </a:t>
            </a:r>
          </a:p>
          <a:p>
            <a:r>
              <a:rPr lang="en-GB" sz="1000" dirty="0"/>
              <a:t>• new pathogens </a:t>
            </a:r>
          </a:p>
          <a:p>
            <a:r>
              <a:rPr lang="en-GB" sz="1000" dirty="0"/>
              <a:t>• one species outcompeting another so the numbers are no longer sufficient to breed.</a:t>
            </a:r>
          </a:p>
        </p:txBody>
      </p:sp>
      <p:graphicFrame>
        <p:nvGraphicFramePr>
          <p:cNvPr id="9" name="Table 8">
            <a:extLst>
              <a:ext uri="{FF2B5EF4-FFF2-40B4-BE49-F238E27FC236}">
                <a16:creationId xmlns:a16="http://schemas.microsoft.com/office/drawing/2014/main" id="{A3543FA2-E925-19C1-442F-FEDC0271CA35}"/>
              </a:ext>
            </a:extLst>
          </p:cNvPr>
          <p:cNvGraphicFramePr>
            <a:graphicFrameLocks noGrp="1"/>
          </p:cNvGraphicFramePr>
          <p:nvPr>
            <p:extLst>
              <p:ext uri="{D42A27DB-BD31-4B8C-83A1-F6EECF244321}">
                <p14:modId xmlns:p14="http://schemas.microsoft.com/office/powerpoint/2010/main" val="3649726475"/>
              </p:ext>
            </p:extLst>
          </p:nvPr>
        </p:nvGraphicFramePr>
        <p:xfrm>
          <a:off x="104616" y="156629"/>
          <a:ext cx="4772148" cy="6551146"/>
        </p:xfrm>
        <a:graphic>
          <a:graphicData uri="http://schemas.openxmlformats.org/drawingml/2006/table">
            <a:tbl>
              <a:tblPr>
                <a:tableStyleId>{16D9F66E-5EB9-4882-86FB-DCBF35E3C3E4}</a:tableStyleId>
              </a:tblPr>
              <a:tblGrid>
                <a:gridCol w="1069470">
                  <a:extLst>
                    <a:ext uri="{9D8B030D-6E8A-4147-A177-3AD203B41FA5}">
                      <a16:colId xmlns:a16="http://schemas.microsoft.com/office/drawing/2014/main" val="646660958"/>
                    </a:ext>
                  </a:extLst>
                </a:gridCol>
                <a:gridCol w="3702678">
                  <a:extLst>
                    <a:ext uri="{9D8B030D-6E8A-4147-A177-3AD203B41FA5}">
                      <a16:colId xmlns:a16="http://schemas.microsoft.com/office/drawing/2014/main" val="3834978017"/>
                    </a:ext>
                  </a:extLst>
                </a:gridCol>
              </a:tblGrid>
              <a:tr h="343483">
                <a:tc>
                  <a:txBody>
                    <a:bodyPr/>
                    <a:lstStyle/>
                    <a:p>
                      <a:pPr algn="ctr"/>
                      <a:r>
                        <a:rPr lang="en-GB" sz="1000" b="1" dirty="0">
                          <a:solidFill>
                            <a:srgbClr val="231F20"/>
                          </a:solidFill>
                          <a:effectLst/>
                        </a:rPr>
                        <a:t>Producer</a:t>
                      </a:r>
                    </a:p>
                  </a:txBody>
                  <a:tcPr marL="15652" marR="15652" marT="15652" marB="15652" anchor="ctr"/>
                </a:tc>
                <a:tc>
                  <a:txBody>
                    <a:bodyPr/>
                    <a:lstStyle/>
                    <a:p>
                      <a:pPr algn="ctr"/>
                      <a:r>
                        <a:rPr lang="en-GB" sz="1000" dirty="0">
                          <a:solidFill>
                            <a:srgbClr val="231F20"/>
                          </a:solidFill>
                          <a:effectLst/>
                        </a:rPr>
                        <a:t>Producers are plants and algae, which photosynthesise to produce glucose.</a:t>
                      </a:r>
                    </a:p>
                  </a:txBody>
                  <a:tcPr marL="15652" marR="15652" marT="15652" marB="15652" anchor="ctr"/>
                </a:tc>
                <a:extLst>
                  <a:ext uri="{0D108BD9-81ED-4DB2-BD59-A6C34878D82A}">
                    <a16:rowId xmlns:a16="http://schemas.microsoft.com/office/drawing/2014/main" val="4091997615"/>
                  </a:ext>
                </a:extLst>
              </a:tr>
              <a:tr h="187737">
                <a:tc>
                  <a:txBody>
                    <a:bodyPr/>
                    <a:lstStyle/>
                    <a:p>
                      <a:pPr algn="ctr"/>
                      <a:r>
                        <a:rPr lang="en-GB" sz="1000" b="1">
                          <a:solidFill>
                            <a:srgbClr val="231F20"/>
                          </a:solidFill>
                          <a:effectLst/>
                        </a:rPr>
                        <a:t>Primary consumer</a:t>
                      </a:r>
                    </a:p>
                  </a:txBody>
                  <a:tcPr marL="15652" marR="15652" marT="15652" marB="15652" anchor="ctr"/>
                </a:tc>
                <a:tc>
                  <a:txBody>
                    <a:bodyPr/>
                    <a:lstStyle/>
                    <a:p>
                      <a:pPr algn="ctr"/>
                      <a:r>
                        <a:rPr lang="en-GB" sz="1000" dirty="0">
                          <a:solidFill>
                            <a:srgbClr val="231F20"/>
                          </a:solidFill>
                          <a:effectLst/>
                        </a:rPr>
                        <a:t>Primary consumers are herbivores, which eat producers.</a:t>
                      </a:r>
                    </a:p>
                  </a:txBody>
                  <a:tcPr marL="15652" marR="15652" marT="15652" marB="15652" anchor="ctr"/>
                </a:tc>
                <a:extLst>
                  <a:ext uri="{0D108BD9-81ED-4DB2-BD59-A6C34878D82A}">
                    <a16:rowId xmlns:a16="http://schemas.microsoft.com/office/drawing/2014/main" val="3881002575"/>
                  </a:ext>
                </a:extLst>
              </a:tr>
              <a:tr h="343483">
                <a:tc>
                  <a:txBody>
                    <a:bodyPr/>
                    <a:lstStyle/>
                    <a:p>
                      <a:pPr algn="ctr"/>
                      <a:r>
                        <a:rPr lang="en-GB" sz="1000" b="1">
                          <a:solidFill>
                            <a:srgbClr val="231F20"/>
                          </a:solidFill>
                          <a:effectLst/>
                        </a:rPr>
                        <a:t>Secondary consumer</a:t>
                      </a:r>
                    </a:p>
                  </a:txBody>
                  <a:tcPr marL="15652" marR="15652" marT="15652" marB="15652" anchor="ctr"/>
                </a:tc>
                <a:tc>
                  <a:txBody>
                    <a:bodyPr/>
                    <a:lstStyle/>
                    <a:p>
                      <a:pPr algn="ctr"/>
                      <a:r>
                        <a:rPr lang="en-GB" sz="1000">
                          <a:solidFill>
                            <a:srgbClr val="231F20"/>
                          </a:solidFill>
                          <a:effectLst/>
                        </a:rPr>
                        <a:t>Secondary consumers are carnivores, which eat primary consumers.</a:t>
                      </a:r>
                    </a:p>
                  </a:txBody>
                  <a:tcPr marL="15652" marR="15652" marT="15652" marB="15652" anchor="ctr"/>
                </a:tc>
                <a:extLst>
                  <a:ext uri="{0D108BD9-81ED-4DB2-BD59-A6C34878D82A}">
                    <a16:rowId xmlns:a16="http://schemas.microsoft.com/office/drawing/2014/main" val="3387166446"/>
                  </a:ext>
                </a:extLst>
              </a:tr>
              <a:tr h="343483">
                <a:tc>
                  <a:txBody>
                    <a:bodyPr/>
                    <a:lstStyle/>
                    <a:p>
                      <a:pPr algn="ctr"/>
                      <a:r>
                        <a:rPr lang="en-GB" sz="1000" b="1" dirty="0">
                          <a:solidFill>
                            <a:srgbClr val="231F20"/>
                          </a:solidFill>
                          <a:effectLst/>
                        </a:rPr>
                        <a:t>Tertiary consumer</a:t>
                      </a:r>
                    </a:p>
                  </a:txBody>
                  <a:tcPr marL="15652" marR="15652" marT="15652" marB="15652" anchor="ctr"/>
                </a:tc>
                <a:tc>
                  <a:txBody>
                    <a:bodyPr/>
                    <a:lstStyle/>
                    <a:p>
                      <a:pPr algn="ctr"/>
                      <a:r>
                        <a:rPr lang="en-GB" sz="1000" dirty="0">
                          <a:solidFill>
                            <a:srgbClr val="231F20"/>
                          </a:solidFill>
                          <a:effectLst/>
                        </a:rPr>
                        <a:t>Tertiary consumers are also carnivores. They eat secondary consumers.</a:t>
                      </a:r>
                    </a:p>
                  </a:txBody>
                  <a:tcPr marL="15652" marR="15652" marT="15652" marB="15652" anchor="ctr"/>
                </a:tc>
                <a:extLst>
                  <a:ext uri="{0D108BD9-81ED-4DB2-BD59-A6C34878D82A}">
                    <a16:rowId xmlns:a16="http://schemas.microsoft.com/office/drawing/2014/main" val="4142408169"/>
                  </a:ext>
                </a:extLst>
              </a:tr>
              <a:tr h="187737">
                <a:tc>
                  <a:txBody>
                    <a:bodyPr/>
                    <a:lstStyle/>
                    <a:p>
                      <a:pPr algn="ctr"/>
                      <a:r>
                        <a:rPr lang="en-GB" sz="1000" b="1" dirty="0">
                          <a:solidFill>
                            <a:srgbClr val="231F20"/>
                          </a:solidFill>
                          <a:effectLst/>
                        </a:rPr>
                        <a:t>Population</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dirty="0">
                          <a:solidFill>
                            <a:srgbClr val="231F20"/>
                          </a:solidFill>
                          <a:effectLst/>
                        </a:rPr>
                        <a:t>all the organisms of the same or closely-related </a:t>
                      </a:r>
                      <a:r>
                        <a:rPr lang="en-GB" sz="1000" b="1" i="0" dirty="0">
                          <a:solidFill>
                            <a:srgbClr val="231F20"/>
                          </a:solidFill>
                          <a:effectLst/>
                        </a:rPr>
                        <a:t>species</a:t>
                      </a:r>
                      <a:r>
                        <a:rPr lang="en-GB" sz="1000" b="0" i="0" dirty="0">
                          <a:solidFill>
                            <a:srgbClr val="231F20"/>
                          </a:solidFill>
                          <a:effectLst/>
                        </a:rPr>
                        <a:t> in an area.</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4035679526"/>
                  </a:ext>
                </a:extLst>
              </a:tr>
              <a:tr h="187737">
                <a:tc>
                  <a:txBody>
                    <a:bodyPr/>
                    <a:lstStyle/>
                    <a:p>
                      <a:pPr algn="ctr"/>
                      <a:r>
                        <a:rPr lang="en-GB" sz="1000" b="1" dirty="0">
                          <a:solidFill>
                            <a:srgbClr val="231F20"/>
                          </a:solidFill>
                          <a:effectLst/>
                        </a:rPr>
                        <a:t>Community</a:t>
                      </a:r>
                    </a:p>
                  </a:txBody>
                  <a:tcPr marL="15652" marR="15652" marT="15652" marB="15652" anchor="ctr"/>
                </a:tc>
                <a:tc>
                  <a:txBody>
                    <a:bodyPr/>
                    <a:lstStyle/>
                    <a:p>
                      <a:pPr algn="ctr"/>
                      <a:r>
                        <a:rPr lang="en-GB" sz="1000" b="0" i="0" dirty="0">
                          <a:solidFill>
                            <a:srgbClr val="231F20"/>
                          </a:solidFill>
                          <a:effectLst/>
                        </a:rPr>
                        <a:t>two or more </a:t>
                      </a:r>
                      <a:r>
                        <a:rPr lang="en-GB" sz="1000" b="1" i="0" dirty="0">
                          <a:solidFill>
                            <a:srgbClr val="231F20"/>
                          </a:solidFill>
                          <a:effectLst/>
                        </a:rPr>
                        <a:t>populations</a:t>
                      </a:r>
                      <a:r>
                        <a:rPr lang="en-GB" sz="1000" b="0" i="0" dirty="0">
                          <a:solidFill>
                            <a:srgbClr val="231F20"/>
                          </a:solidFill>
                          <a:effectLst/>
                        </a:rPr>
                        <a:t> of organisms.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2475585889"/>
                  </a:ext>
                </a:extLst>
              </a:tr>
              <a:tr h="343483">
                <a:tc>
                  <a:txBody>
                    <a:bodyPr/>
                    <a:lstStyle/>
                    <a:p>
                      <a:pPr algn="ctr"/>
                      <a:r>
                        <a:rPr lang="en-GB" sz="1000" b="1" dirty="0">
                          <a:solidFill>
                            <a:srgbClr val="231F20"/>
                          </a:solidFill>
                          <a:effectLst/>
                        </a:rPr>
                        <a:t>Ecosystem</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the interaction of a community of living organisms (</a:t>
                      </a:r>
                      <a:r>
                        <a:rPr lang="en-GB" sz="1000" b="1" dirty="0"/>
                        <a:t>biotic</a:t>
                      </a:r>
                      <a:r>
                        <a:rPr lang="en-GB" sz="1000" dirty="0"/>
                        <a:t>) with the non-living (</a:t>
                      </a:r>
                      <a:r>
                        <a:rPr lang="en-GB" sz="1000" b="1" dirty="0"/>
                        <a:t>abiotic</a:t>
                      </a:r>
                      <a:r>
                        <a:rPr lang="en-GB" sz="1000" dirty="0"/>
                        <a:t>) parts of their environment.</a:t>
                      </a:r>
                      <a:r>
                        <a:rPr lang="en-GB" sz="1000" b="0" i="0" dirty="0">
                          <a:solidFill>
                            <a:srgbClr val="231F20"/>
                          </a:solidFill>
                          <a:effectLst/>
                        </a:rPr>
                        <a:t> </a:t>
                      </a:r>
                    </a:p>
                  </a:txBody>
                  <a:tcPr marL="15652" marR="15652" marT="15652" marB="15652" anchor="ctr"/>
                </a:tc>
                <a:extLst>
                  <a:ext uri="{0D108BD9-81ED-4DB2-BD59-A6C34878D82A}">
                    <a16:rowId xmlns:a16="http://schemas.microsoft.com/office/drawing/2014/main" val="3145756846"/>
                  </a:ext>
                </a:extLst>
              </a:tr>
              <a:tr h="499228">
                <a:tc>
                  <a:txBody>
                    <a:bodyPr/>
                    <a:lstStyle/>
                    <a:p>
                      <a:pPr algn="ctr"/>
                      <a:r>
                        <a:rPr lang="en-GB" sz="1000" b="1" dirty="0">
                          <a:solidFill>
                            <a:srgbClr val="231F20"/>
                          </a:solidFill>
                          <a:effectLst/>
                        </a:rPr>
                        <a:t>Interdependence</a:t>
                      </a:r>
                    </a:p>
                  </a:txBody>
                  <a:tcPr marL="15652" marR="15652" marT="15652" marB="15652" anchor="ctr"/>
                </a:tc>
                <a:tc>
                  <a:txBody>
                    <a:bodyPr/>
                    <a:lstStyle/>
                    <a:p>
                      <a:pPr algn="ctr"/>
                      <a:r>
                        <a:rPr lang="en-GB" sz="1000" dirty="0"/>
                        <a:t>Within a community each species depends on other species for food, shelter, pollination, seed dispersal etc. If one species is removed it can affect the whole community. </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2353505740"/>
                  </a:ext>
                </a:extLst>
              </a:tr>
              <a:tr h="343483">
                <a:tc>
                  <a:txBody>
                    <a:bodyPr/>
                    <a:lstStyle/>
                    <a:p>
                      <a:pPr algn="ctr"/>
                      <a:r>
                        <a:rPr lang="en-GB" sz="1000" b="1" dirty="0">
                          <a:solidFill>
                            <a:srgbClr val="231F20"/>
                          </a:solidFill>
                          <a:effectLst/>
                        </a:rPr>
                        <a:t>Stable community</a:t>
                      </a:r>
                    </a:p>
                  </a:txBody>
                  <a:tcPr marL="15652" marR="15652" marT="15652" marB="15652" anchor="ctr"/>
                </a:tc>
                <a:tc>
                  <a:txBody>
                    <a:bodyPr/>
                    <a:lstStyle/>
                    <a:p>
                      <a:pPr algn="ctr"/>
                      <a:r>
                        <a:rPr lang="en-GB" sz="1000" dirty="0"/>
                        <a:t>one where all the species and environmental factors are in balance so that population sizes remain fairly constant.</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2863391939"/>
                  </a:ext>
                </a:extLst>
              </a:tr>
              <a:tr h="499228">
                <a:tc>
                  <a:txBody>
                    <a:bodyPr/>
                    <a:lstStyle/>
                    <a:p>
                      <a:pPr algn="ctr"/>
                      <a:r>
                        <a:rPr lang="en-GB" sz="1000" b="1" dirty="0">
                          <a:solidFill>
                            <a:srgbClr val="231F20"/>
                          </a:solidFill>
                          <a:effectLst/>
                        </a:rPr>
                        <a:t>Adaptations</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231F20"/>
                          </a:solidFill>
                          <a:effectLst/>
                        </a:rPr>
                        <a:t>Features of an organism </a:t>
                      </a:r>
                      <a:r>
                        <a:rPr lang="en-GB" sz="1000" dirty="0"/>
                        <a:t>that enable them to survive in their habitat They may be structural (e.g. camouflage),  behavioural (e.g. migration) or functional (e.g. low metabolism for hibernation).</a:t>
                      </a:r>
                    </a:p>
                  </a:txBody>
                  <a:tcPr marL="15652" marR="15652" marT="15652" marB="15652" anchor="ctr"/>
                </a:tc>
                <a:extLst>
                  <a:ext uri="{0D108BD9-81ED-4DB2-BD59-A6C34878D82A}">
                    <a16:rowId xmlns:a16="http://schemas.microsoft.com/office/drawing/2014/main" val="21158726"/>
                  </a:ext>
                </a:extLst>
              </a:tr>
              <a:tr h="499228">
                <a:tc>
                  <a:txBody>
                    <a:bodyPr/>
                    <a:lstStyle/>
                    <a:p>
                      <a:pPr algn="ctr"/>
                      <a:r>
                        <a:rPr lang="en-GB" sz="1000" b="1" dirty="0">
                          <a:solidFill>
                            <a:srgbClr val="231F20"/>
                          </a:solidFill>
                          <a:effectLst/>
                        </a:rPr>
                        <a:t>Extremophile</a:t>
                      </a:r>
                    </a:p>
                  </a:txBody>
                  <a:tcPr marL="15652" marR="15652" marT="15652" marB="15652" anchor="ctr"/>
                </a:tc>
                <a:tc>
                  <a:txBody>
                    <a:bodyPr/>
                    <a:lstStyle/>
                    <a:p>
                      <a:pPr algn="ctr"/>
                      <a:r>
                        <a:rPr lang="en-GB" sz="1000" dirty="0"/>
                        <a:t>Some organisms live in environments that are very extreme, such as at high temperature, pressure, or salt concentration. Bacteria living in deep sea vents are extremophiles.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4255322121"/>
                  </a:ext>
                </a:extLst>
              </a:tr>
              <a:tr h="187737">
                <a:tc>
                  <a:txBody>
                    <a:bodyPr/>
                    <a:lstStyle/>
                    <a:p>
                      <a:pPr algn="ctr"/>
                      <a:r>
                        <a:rPr lang="en-GB" sz="1000" b="1" dirty="0">
                          <a:solidFill>
                            <a:srgbClr val="231F20"/>
                          </a:solidFill>
                          <a:effectLst/>
                        </a:rPr>
                        <a:t>Predator</a:t>
                      </a:r>
                    </a:p>
                  </a:txBody>
                  <a:tcPr marL="15652" marR="15652" marT="15652" marB="15652" anchor="ctr"/>
                </a:tc>
                <a:tc>
                  <a:txBody>
                    <a:bodyPr/>
                    <a:lstStyle/>
                    <a:p>
                      <a:pPr algn="ctr"/>
                      <a:r>
                        <a:rPr lang="en-GB" sz="1000" dirty="0"/>
                        <a:t>Consumers that kill and eat other animals.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2779813497"/>
                  </a:ext>
                </a:extLst>
              </a:tr>
              <a:tr h="187737">
                <a:tc>
                  <a:txBody>
                    <a:bodyPr/>
                    <a:lstStyle/>
                    <a:p>
                      <a:pPr algn="ctr"/>
                      <a:r>
                        <a:rPr lang="en-GB" sz="1000" b="1" dirty="0">
                          <a:solidFill>
                            <a:srgbClr val="231F20"/>
                          </a:solidFill>
                          <a:effectLst/>
                        </a:rPr>
                        <a:t>Prey</a:t>
                      </a:r>
                    </a:p>
                  </a:txBody>
                  <a:tcPr marL="15652" marR="15652" marT="15652" marB="15652" anchor="ctr"/>
                </a:tc>
                <a:tc>
                  <a:txBody>
                    <a:bodyPr/>
                    <a:lstStyle/>
                    <a:p>
                      <a:pPr algn="ctr"/>
                      <a:r>
                        <a:rPr lang="en-GB" sz="1000" dirty="0">
                          <a:solidFill>
                            <a:srgbClr val="231F20"/>
                          </a:solidFill>
                          <a:effectLst/>
                        </a:rPr>
                        <a:t>Animals that are eaten by other animals. </a:t>
                      </a:r>
                    </a:p>
                  </a:txBody>
                  <a:tcPr marL="15652" marR="15652" marT="15652" marB="15652" anchor="ctr"/>
                </a:tc>
                <a:extLst>
                  <a:ext uri="{0D108BD9-81ED-4DB2-BD59-A6C34878D82A}">
                    <a16:rowId xmlns:a16="http://schemas.microsoft.com/office/drawing/2014/main" val="656988923"/>
                  </a:ext>
                </a:extLst>
              </a:tr>
              <a:tr h="343483">
                <a:tc>
                  <a:txBody>
                    <a:bodyPr/>
                    <a:lstStyle/>
                    <a:p>
                      <a:pPr algn="ctr"/>
                      <a:r>
                        <a:rPr lang="en-GB" sz="1000" b="1" dirty="0">
                          <a:solidFill>
                            <a:srgbClr val="231F20"/>
                          </a:solidFill>
                          <a:effectLst/>
                        </a:rPr>
                        <a:t>Carbon cycle</a:t>
                      </a:r>
                    </a:p>
                  </a:txBody>
                  <a:tcPr marL="15652" marR="15652" marT="15652" marB="15652" anchor="ctr"/>
                </a:tc>
                <a:tc>
                  <a:txBody>
                    <a:bodyPr/>
                    <a:lstStyle/>
                    <a:p>
                      <a:pPr algn="ctr"/>
                      <a:r>
                        <a:rPr lang="en-GB" sz="1000" dirty="0"/>
                        <a:t>Returns carbon from organisms to the atmosphere as carbon dioxide to be used by plants in photosynthesis.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1548436116"/>
                  </a:ext>
                </a:extLst>
              </a:tr>
              <a:tr h="343483">
                <a:tc>
                  <a:txBody>
                    <a:bodyPr/>
                    <a:lstStyle/>
                    <a:p>
                      <a:pPr algn="ctr"/>
                      <a:r>
                        <a:rPr lang="en-GB" sz="1000" b="1" dirty="0">
                          <a:solidFill>
                            <a:srgbClr val="231F20"/>
                          </a:solidFill>
                          <a:effectLst/>
                        </a:rPr>
                        <a:t>Water cycle</a:t>
                      </a:r>
                    </a:p>
                  </a:txBody>
                  <a:tcPr marL="15652" marR="15652" marT="15652" marB="15652" anchor="ctr"/>
                </a:tc>
                <a:tc>
                  <a:txBody>
                    <a:bodyPr/>
                    <a:lstStyle/>
                    <a:p>
                      <a:pPr algn="ctr"/>
                      <a:r>
                        <a:rPr lang="en-GB" sz="1000" dirty="0"/>
                        <a:t>Provides fresh water for plants and animals on land before draining into the seas. Water is continuously evaporated and precipitated.</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2537656784"/>
                  </a:ext>
                </a:extLst>
              </a:tr>
              <a:tr h="343483">
                <a:tc>
                  <a:txBody>
                    <a:bodyPr/>
                    <a:lstStyle/>
                    <a:p>
                      <a:pPr algn="ctr"/>
                      <a:r>
                        <a:rPr lang="en-GB" sz="1000" b="1" dirty="0">
                          <a:solidFill>
                            <a:srgbClr val="231F20"/>
                          </a:solidFill>
                          <a:effectLst/>
                        </a:rPr>
                        <a:t>Biodiversity</a:t>
                      </a:r>
                    </a:p>
                  </a:txBody>
                  <a:tcPr marL="15652" marR="15652" marT="15652" marB="15652" anchor="ctr"/>
                </a:tc>
                <a:tc>
                  <a:txBody>
                    <a:bodyPr/>
                    <a:lstStyle/>
                    <a:p>
                      <a:pPr algn="ctr"/>
                      <a:r>
                        <a:rPr lang="en-GB" sz="1000" dirty="0"/>
                        <a:t>The variety of all the different species of organisms on earth, or within an ecosystem.</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1385931548"/>
                  </a:ext>
                </a:extLst>
              </a:tr>
              <a:tr h="343483">
                <a:tc>
                  <a:txBody>
                    <a:bodyPr/>
                    <a:lstStyle/>
                    <a:p>
                      <a:pPr algn="ctr"/>
                      <a:r>
                        <a:rPr lang="en-GB" sz="1000" b="1" dirty="0">
                          <a:solidFill>
                            <a:srgbClr val="231F20"/>
                          </a:solidFill>
                          <a:effectLst/>
                        </a:rPr>
                        <a:t>Deforestation</a:t>
                      </a:r>
                    </a:p>
                  </a:txBody>
                  <a:tcPr marL="15652" marR="15652" marT="15652" marB="15652" anchor="ctr"/>
                </a:tc>
                <a:tc>
                  <a:txBody>
                    <a:bodyPr/>
                    <a:lstStyle/>
                    <a:p>
                      <a:pPr algn="ctr"/>
                      <a:r>
                        <a:rPr lang="en-GB" sz="1000" dirty="0"/>
                        <a:t>Large-scale deforestation in tropical areas has occurred to  provide land for cattle and rice fields and grow crops for biofuels.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386539474"/>
                  </a:ext>
                </a:extLst>
              </a:tr>
              <a:tr h="343483">
                <a:tc>
                  <a:txBody>
                    <a:bodyPr/>
                    <a:lstStyle/>
                    <a:p>
                      <a:pPr algn="ctr"/>
                      <a:r>
                        <a:rPr lang="en-GB" sz="1000" b="1" dirty="0">
                          <a:solidFill>
                            <a:srgbClr val="231F20"/>
                          </a:solidFill>
                          <a:effectLst/>
                        </a:rPr>
                        <a:t>Peat bog</a:t>
                      </a:r>
                    </a:p>
                  </a:txBody>
                  <a:tcPr marL="15652" marR="15652" marT="15652" marB="15652" anchor="ctr"/>
                </a:tc>
                <a:tc>
                  <a:txBody>
                    <a:bodyPr/>
                    <a:lstStyle/>
                    <a:p>
                      <a:pPr algn="ctr"/>
                      <a:r>
                        <a:rPr lang="en-GB" sz="1000" b="0" i="0" kern="1200" dirty="0">
                          <a:solidFill>
                            <a:schemeClr val="dk1"/>
                          </a:solidFill>
                          <a:effectLst/>
                          <a:latin typeface="+mn-lt"/>
                          <a:ea typeface="+mn-ea"/>
                          <a:cs typeface="+mn-cs"/>
                        </a:rPr>
                        <a:t>An area of wet </a:t>
                      </a:r>
                      <a:r>
                        <a:rPr lang="en-GB" sz="1000" b="0" i="0" u="none" strike="noStrike" kern="1200" dirty="0">
                          <a:solidFill>
                            <a:schemeClr val="dk1"/>
                          </a:solidFill>
                          <a:effectLst/>
                          <a:latin typeface="+mn-lt"/>
                          <a:ea typeface="+mn-ea"/>
                          <a:cs typeface="+mn-cs"/>
                        </a:rPr>
                        <a:t>muddy</a:t>
                      </a:r>
                      <a:r>
                        <a:rPr lang="en-GB" sz="1000" b="0" i="0" kern="1200" dirty="0">
                          <a:solidFill>
                            <a:schemeClr val="dk1"/>
                          </a:solidFill>
                          <a:effectLst/>
                          <a:latin typeface="+mn-lt"/>
                          <a:ea typeface="+mn-ea"/>
                          <a:cs typeface="+mn-cs"/>
                        </a:rPr>
                        <a:t> ground that is too soft to support a heavy body. It is a good store of  carbon. </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3894371323"/>
                  </a:ext>
                </a:extLst>
              </a:tr>
              <a:tr h="3434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t>Climate Change</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Levels of carbon dioxide and methane in the atmosphere are increasing, and contribute to ‘global warming’</a:t>
                      </a:r>
                      <a:r>
                        <a:rPr lang="en-GB" sz="1000" dirty="0">
                          <a:solidFill>
                            <a:srgbClr val="231F20"/>
                          </a:solidFill>
                          <a:effectLst/>
                        </a:rPr>
                        <a:t> and climate change. </a:t>
                      </a:r>
                      <a:endParaRPr lang="en-GB" sz="1000" dirty="0"/>
                    </a:p>
                  </a:txBody>
                  <a:tcPr marL="15652" marR="15652" marT="15652" marB="15652" anchor="ctr"/>
                </a:tc>
                <a:extLst>
                  <a:ext uri="{0D108BD9-81ED-4DB2-BD59-A6C34878D82A}">
                    <a16:rowId xmlns:a16="http://schemas.microsoft.com/office/drawing/2014/main" val="253385464"/>
                  </a:ext>
                </a:extLst>
              </a:tr>
              <a:tr h="336464">
                <a:tc>
                  <a:txBody>
                    <a:bodyPr/>
                    <a:lstStyle/>
                    <a:p>
                      <a:pPr algn="ctr"/>
                      <a:r>
                        <a:rPr lang="en-GB" sz="1000" b="1" dirty="0">
                          <a:solidFill>
                            <a:srgbClr val="231F20"/>
                          </a:solidFill>
                          <a:effectLst/>
                        </a:rPr>
                        <a:t>Fertilisers</a:t>
                      </a:r>
                    </a:p>
                  </a:txBody>
                  <a:tcPr marL="15652" marR="15652" marT="15652" marB="15652" anchor="ctr"/>
                </a:tc>
                <a:tc>
                  <a:txBody>
                    <a:bodyPr/>
                    <a:lstStyle/>
                    <a:p>
                      <a:pPr algn="ctr"/>
                      <a:r>
                        <a:rPr lang="en-GB" sz="1000" dirty="0">
                          <a:solidFill>
                            <a:srgbClr val="231F20"/>
                          </a:solidFill>
                          <a:effectLst/>
                        </a:rPr>
                        <a:t>Chemicals sprayed on crop plants to help their growth. These chemicals cause water pollution when they flow into rivers. </a:t>
                      </a:r>
                    </a:p>
                  </a:txBody>
                  <a:tcPr marL="15652" marR="15652" marT="15652" marB="15652" anchor="ctr"/>
                </a:tc>
                <a:extLst>
                  <a:ext uri="{0D108BD9-81ED-4DB2-BD59-A6C34878D82A}">
                    <a16:rowId xmlns:a16="http://schemas.microsoft.com/office/drawing/2014/main" val="3848395803"/>
                  </a:ext>
                </a:extLst>
              </a:tr>
            </a:tbl>
          </a:graphicData>
        </a:graphic>
      </p:graphicFrame>
      <p:sp>
        <p:nvSpPr>
          <p:cNvPr id="11" name="TextBox 10">
            <a:extLst>
              <a:ext uri="{FF2B5EF4-FFF2-40B4-BE49-F238E27FC236}">
                <a16:creationId xmlns:a16="http://schemas.microsoft.com/office/drawing/2014/main" id="{2AD358B4-1854-677A-2466-23776EDE5FF7}"/>
              </a:ext>
            </a:extLst>
          </p:cNvPr>
          <p:cNvSpPr txBox="1"/>
          <p:nvPr/>
        </p:nvSpPr>
        <p:spPr>
          <a:xfrm>
            <a:off x="7040952" y="3537674"/>
            <a:ext cx="1998431" cy="3170099"/>
          </a:xfrm>
          <a:prstGeom prst="rect">
            <a:avLst/>
          </a:prstGeom>
          <a:noFill/>
          <a:ln w="28575">
            <a:solidFill>
              <a:srgbClr val="00B050"/>
            </a:solidFill>
          </a:ln>
        </p:spPr>
        <p:txBody>
          <a:bodyPr wrap="square">
            <a:spAutoFit/>
          </a:bodyPr>
          <a:lstStyle/>
          <a:p>
            <a:pPr algn="l"/>
            <a:r>
              <a:rPr lang="en-GB" sz="1000" b="1" i="0" dirty="0">
                <a:solidFill>
                  <a:srgbClr val="231F20"/>
                </a:solidFill>
                <a:effectLst/>
              </a:rPr>
              <a:t>Food Chains</a:t>
            </a:r>
          </a:p>
          <a:p>
            <a:pPr algn="l"/>
            <a:endParaRPr lang="en-GB" sz="1000" dirty="0">
              <a:solidFill>
                <a:srgbClr val="231F20"/>
              </a:solidFill>
            </a:endParaRPr>
          </a:p>
          <a:p>
            <a:pPr algn="l"/>
            <a:r>
              <a:rPr lang="en-GB" sz="1000" dirty="0">
                <a:solidFill>
                  <a:srgbClr val="231F20"/>
                </a:solidFill>
              </a:rPr>
              <a:t>Food chains are diagrams that show the direction of energy transfer in an ecosystem. The producer always starts </a:t>
            </a:r>
            <a:r>
              <a:rPr lang="en-GB" sz="1000" dirty="0" err="1">
                <a:solidFill>
                  <a:srgbClr val="231F20"/>
                </a:solidFill>
              </a:rPr>
              <a:t>th</a:t>
            </a:r>
            <a:r>
              <a:rPr lang="en-GB" sz="1000" dirty="0">
                <a:solidFill>
                  <a:srgbClr val="231F20"/>
                </a:solidFill>
              </a:rPr>
              <a:t> food chain, and the arrows point in the direction of energy transfer (so point towards the predator)</a:t>
            </a:r>
          </a:p>
          <a:p>
            <a:pPr algn="l"/>
            <a:endParaRPr lang="en-GB" sz="1000" dirty="0">
              <a:solidFill>
                <a:srgbClr val="231F20"/>
              </a:solidFill>
            </a:endParaRPr>
          </a:p>
          <a:p>
            <a:pPr algn="l"/>
            <a:r>
              <a:rPr lang="en-GB" sz="1000" b="0" i="0" dirty="0">
                <a:solidFill>
                  <a:srgbClr val="231F20"/>
                </a:solidFill>
                <a:effectLst/>
              </a:rPr>
              <a:t>A simple food chain is:</a:t>
            </a:r>
          </a:p>
          <a:p>
            <a:pPr algn="ctr"/>
            <a:r>
              <a:rPr lang="en-GB" sz="1000" b="0" i="0" dirty="0">
                <a:solidFill>
                  <a:srgbClr val="231F20"/>
                </a:solidFill>
                <a:effectLst/>
              </a:rPr>
              <a:t>grass → rabbit → fox</a:t>
            </a:r>
          </a:p>
          <a:p>
            <a:pPr algn="l"/>
            <a:r>
              <a:rPr lang="en-GB" sz="1000" b="0" i="0" dirty="0">
                <a:solidFill>
                  <a:srgbClr val="231F20"/>
                </a:solidFill>
                <a:effectLst/>
              </a:rPr>
              <a:t>If the foxes in the </a:t>
            </a:r>
            <a:r>
              <a:rPr lang="en-GB" sz="1000" i="0" dirty="0">
                <a:solidFill>
                  <a:srgbClr val="231F20"/>
                </a:solidFill>
                <a:effectLst/>
              </a:rPr>
              <a:t>food chain </a:t>
            </a:r>
            <a:r>
              <a:rPr lang="en-GB" sz="1000" b="0" i="0" dirty="0">
                <a:solidFill>
                  <a:srgbClr val="231F20"/>
                </a:solidFill>
                <a:effectLst/>
              </a:rPr>
              <a:t>above were killed, the population of rabbits would increase because they are no longer prey to the foxes. As a result the amount of grass would decrease because the increased population of rabbits would be eating it.</a:t>
            </a:r>
          </a:p>
        </p:txBody>
      </p:sp>
      <p:sp>
        <p:nvSpPr>
          <p:cNvPr id="12" name="TextBox 11">
            <a:extLst>
              <a:ext uri="{FF2B5EF4-FFF2-40B4-BE49-F238E27FC236}">
                <a16:creationId xmlns:a16="http://schemas.microsoft.com/office/drawing/2014/main" id="{25F8A648-1740-C6D1-6E2D-942CACE450D3}"/>
              </a:ext>
            </a:extLst>
          </p:cNvPr>
          <p:cNvSpPr txBox="1"/>
          <p:nvPr/>
        </p:nvSpPr>
        <p:spPr>
          <a:xfrm>
            <a:off x="4959643" y="2708417"/>
            <a:ext cx="1998432" cy="4001095"/>
          </a:xfrm>
          <a:prstGeom prst="rect">
            <a:avLst/>
          </a:prstGeom>
          <a:noFill/>
          <a:ln w="28575">
            <a:solidFill>
              <a:srgbClr val="00B050"/>
            </a:solidFill>
          </a:ln>
        </p:spPr>
        <p:txBody>
          <a:bodyPr wrap="square">
            <a:spAutoFit/>
          </a:bodyPr>
          <a:lstStyle/>
          <a:p>
            <a:pPr algn="l"/>
            <a:r>
              <a:rPr lang="en-GB" sz="1000" b="1" i="0" dirty="0">
                <a:solidFill>
                  <a:srgbClr val="231F20"/>
                </a:solidFill>
                <a:effectLst/>
              </a:rPr>
              <a:t>Predator-Prey Cycles</a:t>
            </a:r>
          </a:p>
          <a:p>
            <a:pPr algn="l"/>
            <a:endParaRPr lang="en-GB" sz="1000" dirty="0">
              <a:solidFill>
                <a:srgbClr val="231F20"/>
              </a:solidFill>
            </a:endParaRPr>
          </a:p>
          <a:p>
            <a:r>
              <a:rPr lang="en-GB" sz="1000" dirty="0">
                <a:solidFill>
                  <a:srgbClr val="231F20"/>
                </a:solidFill>
                <a:effectLst/>
              </a:rPr>
              <a:t>The graph shows that there is almost always more prey than predators. It also shows the following patterns:</a:t>
            </a:r>
          </a:p>
          <a:p>
            <a:endParaRPr lang="en-GB" sz="1000" dirty="0">
              <a:solidFill>
                <a:srgbClr val="231F20"/>
              </a:solidFill>
              <a:effectLst/>
            </a:endParaRPr>
          </a:p>
          <a:p>
            <a:pPr>
              <a:buFont typeface="+mj-lt"/>
              <a:buAutoNum type="arabicPeriod"/>
            </a:pPr>
            <a:r>
              <a:rPr lang="en-GB" sz="1000" dirty="0">
                <a:solidFill>
                  <a:srgbClr val="231F20"/>
                </a:solidFill>
                <a:effectLst/>
              </a:rPr>
              <a:t> the number of predators increases because there is more prey</a:t>
            </a:r>
          </a:p>
          <a:p>
            <a:pPr>
              <a:buFont typeface="+mj-lt"/>
              <a:buAutoNum type="arabicPeriod"/>
            </a:pPr>
            <a:r>
              <a:rPr lang="en-GB" sz="1000" dirty="0">
                <a:solidFill>
                  <a:srgbClr val="231F20"/>
                </a:solidFill>
                <a:effectLst/>
              </a:rPr>
              <a:t> the number of prey reduces because there are more predators</a:t>
            </a:r>
          </a:p>
          <a:p>
            <a:pPr>
              <a:buFont typeface="+mj-lt"/>
              <a:buAutoNum type="arabicPeriod"/>
            </a:pPr>
            <a:r>
              <a:rPr lang="en-GB" sz="1000" dirty="0">
                <a:solidFill>
                  <a:srgbClr val="231F20"/>
                </a:solidFill>
                <a:effectLst/>
              </a:rPr>
              <a:t> the number of predators reduces because there is less prey</a:t>
            </a: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endParaRPr lang="en-GB" sz="1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endParaRPr lang="en-GB" sz="1000" b="1" i="0" dirty="0">
              <a:solidFill>
                <a:srgbClr val="000000"/>
              </a:solidFill>
              <a:effectLst/>
            </a:endParaRPr>
          </a:p>
          <a:p>
            <a:br>
              <a:rPr lang="en-GB" sz="1000" b="1" i="0" dirty="0">
                <a:solidFill>
                  <a:srgbClr val="000000"/>
                </a:solidFill>
                <a:effectLst/>
              </a:rPr>
            </a:br>
            <a:endParaRPr lang="en-GB" sz="1000" dirty="0">
              <a:solidFill>
                <a:srgbClr val="231F20"/>
              </a:solidFill>
            </a:endParaRPr>
          </a:p>
        </p:txBody>
      </p:sp>
      <p:pic>
        <p:nvPicPr>
          <p:cNvPr id="14" name="Picture 13">
            <a:extLst>
              <a:ext uri="{FF2B5EF4-FFF2-40B4-BE49-F238E27FC236}">
                <a16:creationId xmlns:a16="http://schemas.microsoft.com/office/drawing/2014/main" id="{F1CF471F-F3AF-E0D6-09E9-BB50A9032FF3}"/>
              </a:ext>
            </a:extLst>
          </p:cNvPr>
          <p:cNvPicPr>
            <a:picLocks noChangeAspect="1"/>
          </p:cNvPicPr>
          <p:nvPr/>
        </p:nvPicPr>
        <p:blipFill rotWithShape="1">
          <a:blip r:embed="rId2"/>
          <a:srcRect r="24837"/>
          <a:stretch/>
        </p:blipFill>
        <p:spPr>
          <a:xfrm>
            <a:off x="5032625" y="5122723"/>
            <a:ext cx="1852465" cy="1403976"/>
          </a:xfrm>
          <a:prstGeom prst="rect">
            <a:avLst/>
          </a:prstGeom>
        </p:spPr>
      </p:pic>
    </p:spTree>
    <p:extLst>
      <p:ext uri="{BB962C8B-B14F-4D97-AF65-F5344CB8AC3E}">
        <p14:creationId xmlns:p14="http://schemas.microsoft.com/office/powerpoint/2010/main" val="13988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23C2E-95D1-FA04-EEA3-DB83563050CE}"/>
              </a:ext>
            </a:extLst>
          </p:cNvPr>
          <p:cNvSpPr txBox="1"/>
          <p:nvPr/>
        </p:nvSpPr>
        <p:spPr>
          <a:xfrm>
            <a:off x="102816" y="123543"/>
            <a:ext cx="3688135" cy="6555641"/>
          </a:xfrm>
          <a:prstGeom prst="rect">
            <a:avLst/>
          </a:prstGeom>
          <a:noFill/>
          <a:ln w="28575">
            <a:solidFill>
              <a:srgbClr val="00B050"/>
            </a:solidFill>
          </a:ln>
        </p:spPr>
        <p:txBody>
          <a:bodyPr wrap="square">
            <a:spAutoFit/>
          </a:bodyPr>
          <a:lstStyle/>
          <a:p>
            <a:pPr algn="l"/>
            <a:r>
              <a:rPr lang="en-GB" sz="1000" b="1" i="0" dirty="0">
                <a:solidFill>
                  <a:srgbClr val="231F20"/>
                </a:solidFill>
                <a:effectLst/>
              </a:rPr>
              <a:t>Required Practical: </a:t>
            </a:r>
            <a:r>
              <a:rPr lang="en-GB" sz="1000" b="1" i="1" dirty="0"/>
              <a:t>measure the population size of a common species in a habitat. Use sampling techniques to investigate the effect of a factor on the distribution of this species.</a:t>
            </a:r>
            <a:r>
              <a:rPr lang="en-GB" sz="1000" b="1" i="1" dirty="0">
                <a:solidFill>
                  <a:srgbClr val="231F20"/>
                </a:solidFill>
                <a:effectLst/>
              </a:rPr>
              <a:t> </a:t>
            </a:r>
          </a:p>
          <a:p>
            <a:pPr algn="l"/>
            <a:endParaRPr lang="en-GB" sz="1000" dirty="0">
              <a:solidFill>
                <a:srgbClr val="231F20"/>
              </a:solidFill>
            </a:endParaRPr>
          </a:p>
          <a:p>
            <a:r>
              <a:rPr lang="en-GB" sz="1000" b="0" i="0" dirty="0">
                <a:solidFill>
                  <a:srgbClr val="231F20"/>
                </a:solidFill>
                <a:effectLst/>
              </a:rPr>
              <a:t>It is almost always impossible to count all of the organisms in a population. So we look at a small section of a population to draw conclusions about the rest. This process is called </a:t>
            </a:r>
            <a:r>
              <a:rPr lang="en-GB" sz="1000" b="1" i="0" dirty="0">
                <a:solidFill>
                  <a:srgbClr val="231F20"/>
                </a:solidFill>
                <a:effectLst/>
              </a:rPr>
              <a:t>sampling</a:t>
            </a:r>
            <a:r>
              <a:rPr lang="en-GB" sz="1000" b="0" i="0" dirty="0">
                <a:solidFill>
                  <a:srgbClr val="231F20"/>
                </a:solidFill>
                <a:effectLst/>
              </a:rPr>
              <a:t> </a:t>
            </a:r>
          </a:p>
          <a:p>
            <a:endParaRPr lang="en-GB" sz="1000" dirty="0">
              <a:solidFill>
                <a:srgbClr val="231F20"/>
              </a:solidFill>
            </a:endParaRPr>
          </a:p>
          <a:p>
            <a:r>
              <a:rPr lang="en-GB" sz="1000" b="1" i="0" dirty="0">
                <a:solidFill>
                  <a:srgbClr val="231F20"/>
                </a:solidFill>
                <a:effectLst/>
              </a:rPr>
              <a:t>Quadrats</a:t>
            </a:r>
            <a:r>
              <a:rPr lang="en-GB" sz="1000" b="0" i="0" dirty="0">
                <a:solidFill>
                  <a:srgbClr val="231F20"/>
                </a:solidFill>
                <a:effectLst/>
              </a:rPr>
              <a:t> are square frames of wire usually</a:t>
            </a:r>
          </a:p>
          <a:p>
            <a:r>
              <a:rPr lang="en-GB" sz="1000" b="0" i="0" dirty="0">
                <a:solidFill>
                  <a:srgbClr val="231F20"/>
                </a:solidFill>
                <a:effectLst/>
              </a:rPr>
              <a:t>0.25 m</a:t>
            </a:r>
            <a:r>
              <a:rPr lang="en-GB" sz="1000" b="0" i="0" baseline="30000" dirty="0">
                <a:solidFill>
                  <a:srgbClr val="231F20"/>
                </a:solidFill>
                <a:effectLst/>
              </a:rPr>
              <a:t>2</a:t>
            </a:r>
            <a:r>
              <a:rPr lang="en-GB" sz="1000" b="0" i="0" dirty="0">
                <a:solidFill>
                  <a:srgbClr val="231F20"/>
                </a:solidFill>
                <a:effectLst/>
              </a:rPr>
              <a:t>. These are placed on the ground to</a:t>
            </a:r>
          </a:p>
          <a:p>
            <a:r>
              <a:rPr lang="en-GB" sz="1000" b="0" i="0" dirty="0">
                <a:solidFill>
                  <a:srgbClr val="231F20"/>
                </a:solidFill>
                <a:effectLst/>
              </a:rPr>
              <a:t>look at the plants or slow-moving animals</a:t>
            </a:r>
          </a:p>
          <a:p>
            <a:r>
              <a:rPr lang="en-GB" sz="1000" b="0" i="0" dirty="0">
                <a:solidFill>
                  <a:srgbClr val="231F20"/>
                </a:solidFill>
                <a:effectLst/>
              </a:rPr>
              <a:t>within them.</a:t>
            </a:r>
          </a:p>
          <a:p>
            <a:endParaRPr lang="en-GB" sz="1000" dirty="0">
              <a:solidFill>
                <a:srgbClr val="231F20"/>
              </a:solidFill>
            </a:endParaRPr>
          </a:p>
          <a:p>
            <a:r>
              <a:rPr lang="en-GB" sz="1000" b="0" i="0" dirty="0">
                <a:solidFill>
                  <a:srgbClr val="231F20"/>
                </a:solidFill>
                <a:effectLst/>
              </a:rPr>
              <a:t>A quadrat could be placed at regular distances, for example every five metres, along an imaginary line called a </a:t>
            </a:r>
            <a:r>
              <a:rPr lang="en-GB" sz="1000" b="1" i="0" dirty="0">
                <a:solidFill>
                  <a:srgbClr val="231F20"/>
                </a:solidFill>
                <a:effectLst/>
              </a:rPr>
              <a:t>transect</a:t>
            </a:r>
            <a:r>
              <a:rPr lang="en-GB" sz="1000" b="0" i="0" dirty="0">
                <a:solidFill>
                  <a:srgbClr val="231F20"/>
                </a:solidFill>
                <a:effectLst/>
              </a:rPr>
              <a:t>, which would run from one habitat to another. Systematic sampling would be used along the transect to link changes in </a:t>
            </a:r>
            <a:r>
              <a:rPr lang="en-GB" sz="1000" b="1" i="0" dirty="0">
                <a:solidFill>
                  <a:srgbClr val="231F20"/>
                </a:solidFill>
                <a:effectLst/>
              </a:rPr>
              <a:t>species</a:t>
            </a:r>
            <a:r>
              <a:rPr lang="en-GB" sz="1000" b="0" i="0" dirty="0">
                <a:solidFill>
                  <a:srgbClr val="231F20"/>
                </a:solidFill>
                <a:effectLst/>
              </a:rPr>
              <a:t> to abiotic factors, such as immersion by water, temperature fluctuations, light intensity, all of which are influenced by the tide.</a:t>
            </a:r>
            <a:endParaRPr lang="en-GB" sz="10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pPr>
              <a:buFont typeface="+mj-lt"/>
              <a:buAutoNum type="arabicPeriod"/>
            </a:pPr>
            <a:endParaRPr lang="en-GB" sz="1000" dirty="0">
              <a:solidFill>
                <a:srgbClr val="231F20"/>
              </a:solidFill>
            </a:endParaRPr>
          </a:p>
          <a:p>
            <a:pPr>
              <a:buFont typeface="+mj-lt"/>
              <a:buAutoNum type="arabicPeriod"/>
            </a:pPr>
            <a:endParaRPr lang="en-GB" sz="1000" dirty="0">
              <a:solidFill>
                <a:srgbClr val="231F20"/>
              </a:solidFill>
              <a:effectLst/>
            </a:endParaRPr>
          </a:p>
          <a:p>
            <a:pPr algn="l"/>
            <a:r>
              <a:rPr lang="en-GB" sz="1000" b="1" i="0" dirty="0">
                <a:solidFill>
                  <a:srgbClr val="231F20"/>
                </a:solidFill>
                <a:effectLst/>
              </a:rPr>
              <a:t>Aim: </a:t>
            </a:r>
            <a:r>
              <a:rPr lang="en-GB" sz="1000" b="0" i="0" dirty="0">
                <a:solidFill>
                  <a:srgbClr val="231F20"/>
                </a:solidFill>
                <a:effectLst/>
              </a:rPr>
              <a:t>To measure the species richness on the school field in areas in which the grass is regularly and irregularly cut.</a:t>
            </a:r>
          </a:p>
          <a:p>
            <a:pPr algn="l"/>
            <a:r>
              <a:rPr lang="en-GB" sz="1000" b="1" i="0" dirty="0">
                <a:solidFill>
                  <a:srgbClr val="231F20"/>
                </a:solidFill>
                <a:effectLst/>
              </a:rPr>
              <a:t>Method:</a:t>
            </a:r>
          </a:p>
          <a:p>
            <a:pPr algn="l">
              <a:buFont typeface="+mj-lt"/>
              <a:buAutoNum type="arabicPeriod"/>
            </a:pPr>
            <a:r>
              <a:rPr lang="en-GB" sz="1000" b="0" i="0" dirty="0">
                <a:solidFill>
                  <a:srgbClr val="231F20"/>
                </a:solidFill>
                <a:effectLst/>
              </a:rPr>
              <a:t> choose a starting point on the school field in an area where the grass is often cut</a:t>
            </a:r>
          </a:p>
          <a:p>
            <a:pPr algn="l">
              <a:buFont typeface="+mj-lt"/>
              <a:buAutoNum type="arabicPeriod"/>
            </a:pPr>
            <a:r>
              <a:rPr lang="en-GB" sz="1000" b="0" i="0" dirty="0">
                <a:solidFill>
                  <a:srgbClr val="231F20"/>
                </a:solidFill>
                <a:effectLst/>
              </a:rPr>
              <a:t> use </a:t>
            </a:r>
            <a:r>
              <a:rPr lang="en-GB" sz="1000" b="1" i="0" dirty="0">
                <a:solidFill>
                  <a:srgbClr val="231F20"/>
                </a:solidFill>
                <a:effectLst/>
              </a:rPr>
              <a:t>random</a:t>
            </a:r>
            <a:r>
              <a:rPr lang="en-GB" sz="1000" b="0" i="0" dirty="0">
                <a:solidFill>
                  <a:srgbClr val="231F20"/>
                </a:solidFill>
                <a:effectLst/>
              </a:rPr>
              <a:t> numbers to generate a set of coordinates to place your first </a:t>
            </a:r>
            <a:r>
              <a:rPr lang="en-GB" sz="1000" b="1" i="0" dirty="0">
                <a:solidFill>
                  <a:srgbClr val="231F20"/>
                </a:solidFill>
                <a:effectLst/>
              </a:rPr>
              <a:t>quadrat</a:t>
            </a:r>
            <a:endParaRPr lang="en-GB" sz="1000" b="0" i="0" dirty="0">
              <a:solidFill>
                <a:srgbClr val="231F20"/>
              </a:solidFill>
              <a:effectLst/>
            </a:endParaRPr>
          </a:p>
          <a:p>
            <a:pPr algn="l">
              <a:buFont typeface="+mj-lt"/>
              <a:buAutoNum type="arabicPeriod"/>
            </a:pPr>
            <a:r>
              <a:rPr lang="en-GB" sz="1000" b="0" i="0" dirty="0">
                <a:solidFill>
                  <a:srgbClr val="231F20"/>
                </a:solidFill>
                <a:effectLst/>
              </a:rPr>
              <a:t> count the number of different plant </a:t>
            </a:r>
            <a:r>
              <a:rPr lang="en-GB" sz="1000" b="1" i="0" dirty="0">
                <a:solidFill>
                  <a:srgbClr val="231F20"/>
                </a:solidFill>
                <a:effectLst/>
              </a:rPr>
              <a:t>species</a:t>
            </a:r>
            <a:r>
              <a:rPr lang="en-GB" sz="1000" b="0" i="0" dirty="0">
                <a:solidFill>
                  <a:srgbClr val="231F20"/>
                </a:solidFill>
                <a:effectLst/>
              </a:rPr>
              <a:t> within this quadrat</a:t>
            </a:r>
          </a:p>
          <a:p>
            <a:pPr algn="l">
              <a:buFont typeface="+mj-lt"/>
              <a:buAutoNum type="arabicPeriod"/>
            </a:pPr>
            <a:r>
              <a:rPr lang="en-GB" sz="1000" b="0" i="0" dirty="0">
                <a:solidFill>
                  <a:srgbClr val="231F20"/>
                </a:solidFill>
                <a:effectLst/>
              </a:rPr>
              <a:t> return to your starting position and repeat steps two and three a further 14 times using different random numbers</a:t>
            </a:r>
          </a:p>
          <a:p>
            <a:pPr algn="l">
              <a:buFont typeface="+mj-lt"/>
              <a:buAutoNum type="arabicPeriod"/>
            </a:pPr>
            <a:r>
              <a:rPr lang="en-GB" sz="1000" b="0" i="0" dirty="0">
                <a:solidFill>
                  <a:srgbClr val="231F20"/>
                </a:solidFill>
                <a:effectLst/>
              </a:rPr>
              <a:t> repeat steps one to four for a part of the school field which the grass is infrequently cut</a:t>
            </a:r>
          </a:p>
          <a:p>
            <a:pPr algn="l">
              <a:buFont typeface="+mj-lt"/>
              <a:buAutoNum type="arabicPeriod"/>
            </a:pPr>
            <a:r>
              <a:rPr lang="en-GB" sz="1000" b="0" i="0" dirty="0">
                <a:solidFill>
                  <a:srgbClr val="231F20"/>
                </a:solidFill>
                <a:effectLst/>
              </a:rPr>
              <a:t> compare your results by calculating a </a:t>
            </a:r>
            <a:r>
              <a:rPr lang="en-GB" sz="1000" b="1" i="0" dirty="0">
                <a:solidFill>
                  <a:srgbClr val="231F20"/>
                </a:solidFill>
                <a:effectLst/>
              </a:rPr>
              <a:t>mean</a:t>
            </a:r>
            <a:r>
              <a:rPr lang="en-GB" sz="1000" b="0" i="0" dirty="0">
                <a:solidFill>
                  <a:srgbClr val="231F20"/>
                </a:solidFill>
                <a:effectLst/>
              </a:rPr>
              <a:t> for each location</a:t>
            </a:r>
          </a:p>
          <a:p>
            <a:pPr algn="l">
              <a:buFont typeface="+mj-lt"/>
              <a:buAutoNum type="arabicPeriod"/>
            </a:pPr>
            <a:r>
              <a:rPr lang="en-GB" sz="1000" dirty="0">
                <a:solidFill>
                  <a:srgbClr val="231F20"/>
                </a:solidFill>
              </a:rPr>
              <a:t> to estimate the total population of plants: </a:t>
            </a:r>
          </a:p>
          <a:p>
            <a:pPr algn="l">
              <a:buFont typeface="+mj-lt"/>
              <a:buAutoNum type="arabicPeriod"/>
            </a:pPr>
            <a:endParaRPr lang="en-GB" sz="1000" dirty="0">
              <a:solidFill>
                <a:srgbClr val="231F20"/>
              </a:solidFill>
            </a:endParaRPr>
          </a:p>
          <a:p>
            <a:pPr algn="l">
              <a:buFont typeface="+mj-lt"/>
              <a:buAutoNum type="arabicPeriod"/>
            </a:pPr>
            <a:endParaRPr lang="en-GB" sz="1000" dirty="0">
              <a:solidFill>
                <a:srgbClr val="231F20"/>
              </a:solidFill>
            </a:endParaRPr>
          </a:p>
        </p:txBody>
      </p:sp>
      <p:pic>
        <p:nvPicPr>
          <p:cNvPr id="2050" name="Picture 2" descr="Practical: Investigating Population Size (4.2) | Edexcel IGCSE Biology  Revision Notes 2019 | Save My Exams">
            <a:extLst>
              <a:ext uri="{FF2B5EF4-FFF2-40B4-BE49-F238E27FC236}">
                <a16:creationId xmlns:a16="http://schemas.microsoft.com/office/drawing/2014/main" id="{B59BD56A-AB0A-80AF-2086-77F752EA8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2123" y="1304864"/>
            <a:ext cx="1237735" cy="768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vestigating Ecosystems Questions and Revision | MME">
            <a:extLst>
              <a:ext uri="{FF2B5EF4-FFF2-40B4-BE49-F238E27FC236}">
                <a16:creationId xmlns:a16="http://schemas.microsoft.com/office/drawing/2014/main" id="{B4B964B3-418B-8DF7-B0D1-16DDF2A589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8" t="4073" r="13861" b="4286"/>
          <a:stretch/>
        </p:blipFill>
        <p:spPr bwMode="auto">
          <a:xfrm>
            <a:off x="660685" y="3123128"/>
            <a:ext cx="2572396" cy="936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894597-BFB6-AC9E-530F-536DAF783AD7}"/>
              </a:ext>
            </a:extLst>
          </p:cNvPr>
          <p:cNvSpPr txBox="1"/>
          <p:nvPr/>
        </p:nvSpPr>
        <p:spPr>
          <a:xfrm>
            <a:off x="498261" y="6273078"/>
            <a:ext cx="2592729" cy="415498"/>
          </a:xfrm>
          <a:prstGeom prst="rect">
            <a:avLst/>
          </a:prstGeom>
          <a:noFill/>
        </p:spPr>
        <p:txBody>
          <a:bodyPr wrap="square" rtlCol="0">
            <a:spAutoFit/>
          </a:bodyPr>
          <a:lstStyle/>
          <a:p>
            <a:r>
              <a:rPr lang="en-GB" sz="1000" u="sng" dirty="0"/>
              <a:t>   Total area__</a:t>
            </a:r>
            <a:r>
              <a:rPr lang="en-GB" sz="1000" dirty="0"/>
              <a:t>   x  number of plants counted  </a:t>
            </a:r>
          </a:p>
          <a:p>
            <a:r>
              <a:rPr lang="en-GB" sz="1000" dirty="0"/>
              <a:t>Area sampled </a:t>
            </a:r>
          </a:p>
        </p:txBody>
      </p:sp>
      <p:pic>
        <p:nvPicPr>
          <p:cNvPr id="7" name="Picture 6">
            <a:extLst>
              <a:ext uri="{FF2B5EF4-FFF2-40B4-BE49-F238E27FC236}">
                <a16:creationId xmlns:a16="http://schemas.microsoft.com/office/drawing/2014/main" id="{80BF3E38-AF81-9024-1AED-0810AE29A205}"/>
              </a:ext>
            </a:extLst>
          </p:cNvPr>
          <p:cNvPicPr>
            <a:picLocks noChangeAspect="1"/>
          </p:cNvPicPr>
          <p:nvPr/>
        </p:nvPicPr>
        <p:blipFill>
          <a:blip r:embed="rId4"/>
          <a:stretch>
            <a:fillRect/>
          </a:stretch>
        </p:blipFill>
        <p:spPr>
          <a:xfrm>
            <a:off x="3883547" y="123543"/>
            <a:ext cx="2592729" cy="2791429"/>
          </a:xfrm>
          <a:prstGeom prst="rect">
            <a:avLst/>
          </a:prstGeom>
        </p:spPr>
      </p:pic>
      <p:graphicFrame>
        <p:nvGraphicFramePr>
          <p:cNvPr id="8" name="Table 7">
            <a:extLst>
              <a:ext uri="{FF2B5EF4-FFF2-40B4-BE49-F238E27FC236}">
                <a16:creationId xmlns:a16="http://schemas.microsoft.com/office/drawing/2014/main" id="{5C789560-3103-C570-A44F-57565B950820}"/>
              </a:ext>
            </a:extLst>
          </p:cNvPr>
          <p:cNvGraphicFramePr>
            <a:graphicFrameLocks noGrp="1"/>
          </p:cNvGraphicFramePr>
          <p:nvPr>
            <p:extLst>
              <p:ext uri="{D42A27DB-BD31-4B8C-83A1-F6EECF244321}">
                <p14:modId xmlns:p14="http://schemas.microsoft.com/office/powerpoint/2010/main" val="2402697713"/>
              </p:ext>
            </p:extLst>
          </p:nvPr>
        </p:nvGraphicFramePr>
        <p:xfrm>
          <a:off x="3883547" y="2971140"/>
          <a:ext cx="2592729" cy="3708042"/>
        </p:xfrm>
        <a:graphic>
          <a:graphicData uri="http://schemas.openxmlformats.org/drawingml/2006/table">
            <a:tbl>
              <a:tblPr>
                <a:tableStyleId>{16D9F66E-5EB9-4882-86FB-DCBF35E3C3E4}</a:tableStyleId>
              </a:tblPr>
              <a:tblGrid>
                <a:gridCol w="762731">
                  <a:extLst>
                    <a:ext uri="{9D8B030D-6E8A-4147-A177-3AD203B41FA5}">
                      <a16:colId xmlns:a16="http://schemas.microsoft.com/office/drawing/2014/main" val="4098746768"/>
                    </a:ext>
                  </a:extLst>
                </a:gridCol>
                <a:gridCol w="1829998">
                  <a:extLst>
                    <a:ext uri="{9D8B030D-6E8A-4147-A177-3AD203B41FA5}">
                      <a16:colId xmlns:a16="http://schemas.microsoft.com/office/drawing/2014/main" val="1571237158"/>
                    </a:ext>
                  </a:extLst>
                </a:gridCol>
              </a:tblGrid>
              <a:tr h="174053">
                <a:tc>
                  <a:txBody>
                    <a:bodyPr/>
                    <a:lstStyle/>
                    <a:p>
                      <a:pPr algn="ctr"/>
                      <a:r>
                        <a:rPr lang="en-GB" sz="1000" b="1" dirty="0">
                          <a:solidFill>
                            <a:srgbClr val="231F20"/>
                          </a:solidFill>
                          <a:effectLst/>
                        </a:rPr>
                        <a:t>Process</a:t>
                      </a:r>
                    </a:p>
                  </a:txBody>
                  <a:tcPr marL="9713" marR="9713" marT="9713" marB="9713" anchor="ctr"/>
                </a:tc>
                <a:tc>
                  <a:txBody>
                    <a:bodyPr/>
                    <a:lstStyle/>
                    <a:p>
                      <a:pPr algn="ctr"/>
                      <a:r>
                        <a:rPr lang="en-GB" sz="1000" b="1" dirty="0">
                          <a:solidFill>
                            <a:srgbClr val="231F20"/>
                          </a:solidFill>
                          <a:effectLst/>
                        </a:rPr>
                        <a:t>What happens to water</a:t>
                      </a:r>
                    </a:p>
                  </a:txBody>
                  <a:tcPr marL="9713" marR="9713" marT="9713" marB="9713" anchor="ctr"/>
                </a:tc>
                <a:extLst>
                  <a:ext uri="{0D108BD9-81ED-4DB2-BD59-A6C34878D82A}">
                    <a16:rowId xmlns:a16="http://schemas.microsoft.com/office/drawing/2014/main" val="875030801"/>
                  </a:ext>
                </a:extLst>
              </a:tr>
              <a:tr h="482802">
                <a:tc>
                  <a:txBody>
                    <a:bodyPr/>
                    <a:lstStyle/>
                    <a:p>
                      <a:pPr algn="ctr"/>
                      <a:r>
                        <a:rPr lang="en-GB" sz="1000" b="1" dirty="0">
                          <a:solidFill>
                            <a:srgbClr val="231F20"/>
                          </a:solidFill>
                          <a:effectLst/>
                        </a:rPr>
                        <a:t>Evaporation</a:t>
                      </a:r>
                    </a:p>
                  </a:txBody>
                  <a:tcPr marL="9713" marR="9713" marT="9713" marB="9713" anchor="ctr"/>
                </a:tc>
                <a:tc>
                  <a:txBody>
                    <a:bodyPr/>
                    <a:lstStyle/>
                    <a:p>
                      <a:pPr algn="ctr"/>
                      <a:r>
                        <a:rPr lang="en-GB" sz="1000" dirty="0">
                          <a:solidFill>
                            <a:srgbClr val="231F20"/>
                          </a:solidFill>
                          <a:effectLst/>
                        </a:rPr>
                        <a:t>Water turns from a liquid to a gas. Energy from the Sun can evaporate water.</a:t>
                      </a:r>
                    </a:p>
                  </a:txBody>
                  <a:tcPr marL="9713" marR="9713" marT="9713" marB="9713" anchor="ctr"/>
                </a:tc>
                <a:extLst>
                  <a:ext uri="{0D108BD9-81ED-4DB2-BD59-A6C34878D82A}">
                    <a16:rowId xmlns:a16="http://schemas.microsoft.com/office/drawing/2014/main" val="3832008340"/>
                  </a:ext>
                </a:extLst>
              </a:tr>
              <a:tr h="328427">
                <a:tc>
                  <a:txBody>
                    <a:bodyPr/>
                    <a:lstStyle/>
                    <a:p>
                      <a:pPr algn="ctr"/>
                      <a:r>
                        <a:rPr lang="en-GB" sz="1000" b="1" dirty="0">
                          <a:solidFill>
                            <a:srgbClr val="231F20"/>
                          </a:solidFill>
                          <a:effectLst/>
                        </a:rPr>
                        <a:t>Condensation</a:t>
                      </a:r>
                    </a:p>
                  </a:txBody>
                  <a:tcPr marL="9713" marR="9713" marT="9713" marB="9713" anchor="ctr"/>
                </a:tc>
                <a:tc>
                  <a:txBody>
                    <a:bodyPr/>
                    <a:lstStyle/>
                    <a:p>
                      <a:pPr algn="ctr"/>
                      <a:r>
                        <a:rPr lang="en-GB" sz="1000" dirty="0">
                          <a:solidFill>
                            <a:srgbClr val="231F20"/>
                          </a:solidFill>
                          <a:effectLst/>
                        </a:rPr>
                        <a:t>Water can cool and convert from gas to liquid, often forming clouds.</a:t>
                      </a:r>
                    </a:p>
                  </a:txBody>
                  <a:tcPr marL="9713" marR="9713" marT="9713" marB="9713" anchor="ctr"/>
                </a:tc>
                <a:extLst>
                  <a:ext uri="{0D108BD9-81ED-4DB2-BD59-A6C34878D82A}">
                    <a16:rowId xmlns:a16="http://schemas.microsoft.com/office/drawing/2014/main" val="1440865191"/>
                  </a:ext>
                </a:extLst>
              </a:tr>
              <a:tr h="482802">
                <a:tc>
                  <a:txBody>
                    <a:bodyPr/>
                    <a:lstStyle/>
                    <a:p>
                      <a:pPr algn="ctr"/>
                      <a:r>
                        <a:rPr lang="en-GB" sz="1000" b="1">
                          <a:solidFill>
                            <a:srgbClr val="231F20"/>
                          </a:solidFill>
                          <a:effectLst/>
                        </a:rPr>
                        <a:t>Transport</a:t>
                      </a:r>
                    </a:p>
                  </a:txBody>
                  <a:tcPr marL="9713" marR="9713" marT="9713" marB="9713" anchor="ctr"/>
                </a:tc>
                <a:tc>
                  <a:txBody>
                    <a:bodyPr/>
                    <a:lstStyle/>
                    <a:p>
                      <a:pPr algn="ctr"/>
                      <a:r>
                        <a:rPr lang="en-GB" sz="1000" dirty="0">
                          <a:solidFill>
                            <a:srgbClr val="231F20"/>
                          </a:solidFill>
                          <a:effectLst/>
                        </a:rPr>
                        <a:t>Water within clouds can be blown many miles by strong winds and so transported to other areas.</a:t>
                      </a:r>
                    </a:p>
                  </a:txBody>
                  <a:tcPr marL="9713" marR="9713" marT="9713" marB="9713" anchor="ctr"/>
                </a:tc>
                <a:extLst>
                  <a:ext uri="{0D108BD9-81ED-4DB2-BD59-A6C34878D82A}">
                    <a16:rowId xmlns:a16="http://schemas.microsoft.com/office/drawing/2014/main" val="3704502911"/>
                  </a:ext>
                </a:extLst>
              </a:tr>
              <a:tr h="482802">
                <a:tc>
                  <a:txBody>
                    <a:bodyPr/>
                    <a:lstStyle/>
                    <a:p>
                      <a:pPr algn="ctr"/>
                      <a:r>
                        <a:rPr lang="en-GB" sz="1000" b="1" dirty="0">
                          <a:solidFill>
                            <a:srgbClr val="231F20"/>
                          </a:solidFill>
                          <a:effectLst/>
                        </a:rPr>
                        <a:t>Precipitation</a:t>
                      </a:r>
                    </a:p>
                  </a:txBody>
                  <a:tcPr marL="9713" marR="9713" marT="9713" marB="9713" anchor="ctr"/>
                </a:tc>
                <a:tc>
                  <a:txBody>
                    <a:bodyPr/>
                    <a:lstStyle/>
                    <a:p>
                      <a:pPr algn="ctr"/>
                      <a:r>
                        <a:rPr lang="en-GB" sz="1000">
                          <a:solidFill>
                            <a:srgbClr val="231F20"/>
                          </a:solidFill>
                          <a:effectLst/>
                        </a:rPr>
                        <a:t>Precipitation occurs when rain, snow, hail and sleet fall from the sky.</a:t>
                      </a:r>
                    </a:p>
                  </a:txBody>
                  <a:tcPr marL="9713" marR="9713" marT="9713" marB="9713" anchor="ctr"/>
                </a:tc>
                <a:extLst>
                  <a:ext uri="{0D108BD9-81ED-4DB2-BD59-A6C34878D82A}">
                    <a16:rowId xmlns:a16="http://schemas.microsoft.com/office/drawing/2014/main" val="3896347804"/>
                  </a:ext>
                </a:extLst>
              </a:tr>
              <a:tr h="328427">
                <a:tc>
                  <a:txBody>
                    <a:bodyPr/>
                    <a:lstStyle/>
                    <a:p>
                      <a:pPr algn="ctr"/>
                      <a:r>
                        <a:rPr lang="en-GB" sz="1000" b="1">
                          <a:solidFill>
                            <a:srgbClr val="231F20"/>
                          </a:solidFill>
                          <a:effectLst/>
                        </a:rPr>
                        <a:t>Surface runoff</a:t>
                      </a:r>
                    </a:p>
                  </a:txBody>
                  <a:tcPr marL="9713" marR="9713" marT="9713" marB="9713" anchor="ctr"/>
                </a:tc>
                <a:tc>
                  <a:txBody>
                    <a:bodyPr/>
                    <a:lstStyle/>
                    <a:p>
                      <a:pPr algn="ctr"/>
                      <a:r>
                        <a:rPr lang="en-GB" sz="1000" dirty="0">
                          <a:solidFill>
                            <a:srgbClr val="231F20"/>
                          </a:solidFill>
                          <a:effectLst/>
                        </a:rPr>
                        <a:t>Some water can run along the surface of the ground.</a:t>
                      </a:r>
                    </a:p>
                  </a:txBody>
                  <a:tcPr marL="9713" marR="9713" marT="9713" marB="9713" anchor="ctr"/>
                </a:tc>
                <a:extLst>
                  <a:ext uri="{0D108BD9-81ED-4DB2-BD59-A6C34878D82A}">
                    <a16:rowId xmlns:a16="http://schemas.microsoft.com/office/drawing/2014/main" val="177129299"/>
                  </a:ext>
                </a:extLst>
              </a:tr>
              <a:tr h="637177">
                <a:tc>
                  <a:txBody>
                    <a:bodyPr/>
                    <a:lstStyle/>
                    <a:p>
                      <a:pPr algn="ctr"/>
                      <a:r>
                        <a:rPr lang="en-GB" sz="1000" b="1">
                          <a:solidFill>
                            <a:srgbClr val="231F20"/>
                          </a:solidFill>
                          <a:effectLst/>
                        </a:rPr>
                        <a:t>Infiltration</a:t>
                      </a:r>
                    </a:p>
                  </a:txBody>
                  <a:tcPr marL="9713" marR="9713" marT="9713" marB="9713" anchor="ctr"/>
                </a:tc>
                <a:tc>
                  <a:txBody>
                    <a:bodyPr/>
                    <a:lstStyle/>
                    <a:p>
                      <a:pPr algn="ctr"/>
                      <a:r>
                        <a:rPr lang="en-GB" sz="1000" dirty="0">
                          <a:solidFill>
                            <a:srgbClr val="231F20"/>
                          </a:solidFill>
                          <a:effectLst/>
                        </a:rPr>
                        <a:t>Water  is absorbed into the ground. This can then be stored within underground rocks called aquifers.</a:t>
                      </a:r>
                    </a:p>
                  </a:txBody>
                  <a:tcPr marL="9713" marR="9713" marT="9713" marB="9713" anchor="ctr"/>
                </a:tc>
                <a:extLst>
                  <a:ext uri="{0D108BD9-81ED-4DB2-BD59-A6C34878D82A}">
                    <a16:rowId xmlns:a16="http://schemas.microsoft.com/office/drawing/2014/main" val="2248416"/>
                  </a:ext>
                </a:extLst>
              </a:tr>
              <a:tr h="791552">
                <a:tc>
                  <a:txBody>
                    <a:bodyPr/>
                    <a:lstStyle/>
                    <a:p>
                      <a:pPr algn="ctr"/>
                      <a:r>
                        <a:rPr lang="en-GB" sz="1000" b="1" dirty="0">
                          <a:solidFill>
                            <a:srgbClr val="231F20"/>
                          </a:solidFill>
                          <a:effectLst/>
                        </a:rPr>
                        <a:t>Transpiration</a:t>
                      </a:r>
                    </a:p>
                  </a:txBody>
                  <a:tcPr marL="9713" marR="9713" marT="9713" marB="9713" anchor="ctr"/>
                </a:tc>
                <a:tc>
                  <a:txBody>
                    <a:bodyPr/>
                    <a:lstStyle/>
                    <a:p>
                      <a:pPr algn="ctr"/>
                      <a:r>
                        <a:rPr lang="en-GB" sz="1000" dirty="0">
                          <a:solidFill>
                            <a:srgbClr val="231F20"/>
                          </a:solidFill>
                          <a:effectLst/>
                        </a:rPr>
                        <a:t>Plants allow some water to evaporate as water vapour from their leaves to mean that more is continually ‘pulled’ to their leaves from the soil.</a:t>
                      </a:r>
                    </a:p>
                  </a:txBody>
                  <a:tcPr marL="9713" marR="9713" marT="9713" marB="9713" anchor="ctr"/>
                </a:tc>
                <a:extLst>
                  <a:ext uri="{0D108BD9-81ED-4DB2-BD59-A6C34878D82A}">
                    <a16:rowId xmlns:a16="http://schemas.microsoft.com/office/drawing/2014/main" val="1067771337"/>
                  </a:ext>
                </a:extLst>
              </a:tr>
            </a:tbl>
          </a:graphicData>
        </a:graphic>
      </p:graphicFrame>
      <p:pic>
        <p:nvPicPr>
          <p:cNvPr id="2054" name="Picture 6" descr="Carbon Cycle (4.10) | Edexcel IGCSE Biology Revision Notes 2019 | Save My  Exams">
            <a:extLst>
              <a:ext uri="{FF2B5EF4-FFF2-40B4-BE49-F238E27FC236}">
                <a16:creationId xmlns:a16="http://schemas.microsoft.com/office/drawing/2014/main" id="{8EB28EC2-14FB-3095-88E9-154BE1A80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78981"/>
            <a:ext cx="2661359" cy="27914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87EA7DC1-547B-A71B-1B48-4B1F3D92E738}"/>
              </a:ext>
            </a:extLst>
          </p:cNvPr>
          <p:cNvGraphicFramePr>
            <a:graphicFrameLocks noGrp="1"/>
          </p:cNvGraphicFramePr>
          <p:nvPr>
            <p:extLst>
              <p:ext uri="{D42A27DB-BD31-4B8C-83A1-F6EECF244321}">
                <p14:modId xmlns:p14="http://schemas.microsoft.com/office/powerpoint/2010/main" val="345639765"/>
              </p:ext>
            </p:extLst>
          </p:nvPr>
        </p:nvGraphicFramePr>
        <p:xfrm>
          <a:off x="6568872" y="2971140"/>
          <a:ext cx="2472312" cy="3708042"/>
        </p:xfrm>
        <a:graphic>
          <a:graphicData uri="http://schemas.openxmlformats.org/drawingml/2006/table">
            <a:tbl>
              <a:tblPr>
                <a:tableStyleId>{16D9F66E-5EB9-4882-86FB-DCBF35E3C3E4}</a:tableStyleId>
              </a:tblPr>
              <a:tblGrid>
                <a:gridCol w="905077">
                  <a:extLst>
                    <a:ext uri="{9D8B030D-6E8A-4147-A177-3AD203B41FA5}">
                      <a16:colId xmlns:a16="http://schemas.microsoft.com/office/drawing/2014/main" val="4098746768"/>
                    </a:ext>
                  </a:extLst>
                </a:gridCol>
                <a:gridCol w="1567235">
                  <a:extLst>
                    <a:ext uri="{9D8B030D-6E8A-4147-A177-3AD203B41FA5}">
                      <a16:colId xmlns:a16="http://schemas.microsoft.com/office/drawing/2014/main" val="1571237158"/>
                    </a:ext>
                  </a:extLst>
                </a:gridCol>
              </a:tblGrid>
              <a:tr h="210167">
                <a:tc>
                  <a:txBody>
                    <a:bodyPr/>
                    <a:lstStyle/>
                    <a:p>
                      <a:pPr algn="ctr"/>
                      <a:r>
                        <a:rPr lang="en-GB" sz="1000" b="1" dirty="0">
                          <a:solidFill>
                            <a:srgbClr val="231F20"/>
                          </a:solidFill>
                          <a:effectLst/>
                        </a:rPr>
                        <a:t>Process</a:t>
                      </a:r>
                    </a:p>
                  </a:txBody>
                  <a:tcPr marL="9713" marR="9713" marT="9713" marB="9713" anchor="ctr"/>
                </a:tc>
                <a:tc>
                  <a:txBody>
                    <a:bodyPr/>
                    <a:lstStyle/>
                    <a:p>
                      <a:pPr algn="ctr"/>
                      <a:r>
                        <a:rPr lang="en-GB" sz="1000" b="1" dirty="0">
                          <a:solidFill>
                            <a:srgbClr val="231F20"/>
                          </a:solidFill>
                          <a:effectLst/>
                        </a:rPr>
                        <a:t>What happens to carbon</a:t>
                      </a:r>
                      <a:endParaRPr lang="en-GB" sz="1000" b="1" baseline="-25000" dirty="0">
                        <a:solidFill>
                          <a:srgbClr val="231F20"/>
                        </a:solidFill>
                        <a:effectLst/>
                      </a:endParaRPr>
                    </a:p>
                  </a:txBody>
                  <a:tcPr marL="9713" marR="9713" marT="9713" marB="9713" anchor="ctr"/>
                </a:tc>
                <a:extLst>
                  <a:ext uri="{0D108BD9-81ED-4DB2-BD59-A6C34878D82A}">
                    <a16:rowId xmlns:a16="http://schemas.microsoft.com/office/drawing/2014/main" val="875030801"/>
                  </a:ext>
                </a:extLst>
              </a:tr>
              <a:tr h="582979">
                <a:tc>
                  <a:txBody>
                    <a:bodyPr/>
                    <a:lstStyle/>
                    <a:p>
                      <a:pPr algn="ctr"/>
                      <a:r>
                        <a:rPr lang="en-GB" sz="1000" b="1" dirty="0">
                          <a:solidFill>
                            <a:srgbClr val="231F20"/>
                          </a:solidFill>
                          <a:effectLst/>
                        </a:rPr>
                        <a:t>Combustion</a:t>
                      </a:r>
                    </a:p>
                  </a:txBody>
                  <a:tcPr marL="9713" marR="9713" marT="9713" marB="9713" anchor="ctr"/>
                </a:tc>
                <a:tc>
                  <a:txBody>
                    <a:bodyPr/>
                    <a:lstStyle/>
                    <a:p>
                      <a:pPr algn="ctr"/>
                      <a:r>
                        <a:rPr lang="en-GB" sz="1000" b="0" dirty="0">
                          <a:solidFill>
                            <a:srgbClr val="231F20"/>
                          </a:solidFill>
                          <a:effectLst/>
                        </a:rPr>
                        <a:t>CO</a:t>
                      </a:r>
                      <a:r>
                        <a:rPr lang="en-GB" sz="1000" b="0" baseline="-25000" dirty="0">
                          <a:solidFill>
                            <a:srgbClr val="231F20"/>
                          </a:solidFill>
                          <a:effectLst/>
                        </a:rPr>
                        <a:t>2 </a:t>
                      </a:r>
                      <a:r>
                        <a:rPr lang="en-GB" sz="1000" b="0" baseline="0" dirty="0">
                          <a:solidFill>
                            <a:srgbClr val="231F20"/>
                          </a:solidFill>
                          <a:effectLst/>
                        </a:rPr>
                        <a:t>is released to the atmosphere when fuel is burned.</a:t>
                      </a:r>
                    </a:p>
                  </a:txBody>
                  <a:tcPr marL="9713" marR="9713" marT="9713" marB="9713" anchor="ctr"/>
                </a:tc>
                <a:extLst>
                  <a:ext uri="{0D108BD9-81ED-4DB2-BD59-A6C34878D82A}">
                    <a16:rowId xmlns:a16="http://schemas.microsoft.com/office/drawing/2014/main" val="3832008340"/>
                  </a:ext>
                </a:extLst>
              </a:tr>
              <a:tr h="582979">
                <a:tc>
                  <a:txBody>
                    <a:bodyPr/>
                    <a:lstStyle/>
                    <a:p>
                      <a:pPr algn="ctr"/>
                      <a:r>
                        <a:rPr lang="en-GB" sz="1000" b="1" dirty="0">
                          <a:solidFill>
                            <a:srgbClr val="231F20"/>
                          </a:solidFill>
                          <a:effectLst/>
                        </a:rPr>
                        <a:t>Respiration</a:t>
                      </a:r>
                    </a:p>
                  </a:txBody>
                  <a:tcPr marL="9713" marR="9713" marT="9713" marB="9713" anchor="ctr"/>
                </a:tc>
                <a:tc>
                  <a:txBody>
                    <a:bodyPr/>
                    <a:lstStyle/>
                    <a:p>
                      <a:pPr algn="ctr"/>
                      <a:r>
                        <a:rPr lang="en-GB" sz="1000" b="0" dirty="0">
                          <a:solidFill>
                            <a:srgbClr val="231F20"/>
                          </a:solidFill>
                          <a:effectLst/>
                        </a:rPr>
                        <a:t>All organisms release CO</a:t>
                      </a:r>
                      <a:r>
                        <a:rPr lang="en-GB" sz="1000" b="0" baseline="-25000" dirty="0">
                          <a:solidFill>
                            <a:srgbClr val="231F20"/>
                          </a:solidFill>
                          <a:effectLst/>
                        </a:rPr>
                        <a:t>2 </a:t>
                      </a:r>
                      <a:r>
                        <a:rPr lang="en-GB" sz="1000" b="0" baseline="0" dirty="0">
                          <a:solidFill>
                            <a:srgbClr val="231F20"/>
                          </a:solidFill>
                          <a:effectLst/>
                        </a:rPr>
                        <a:t>as a waste product when energy is released.</a:t>
                      </a:r>
                    </a:p>
                  </a:txBody>
                  <a:tcPr marL="9713" marR="9713" marT="9713" marB="9713" anchor="ctr"/>
                </a:tc>
                <a:extLst>
                  <a:ext uri="{0D108BD9-81ED-4DB2-BD59-A6C34878D82A}">
                    <a16:rowId xmlns:a16="http://schemas.microsoft.com/office/drawing/2014/main" val="1440865191"/>
                  </a:ext>
                </a:extLst>
              </a:tr>
              <a:tr h="582979">
                <a:tc>
                  <a:txBody>
                    <a:bodyPr/>
                    <a:lstStyle/>
                    <a:p>
                      <a:pPr algn="ctr"/>
                      <a:r>
                        <a:rPr lang="en-GB" sz="1000" b="1" dirty="0">
                          <a:solidFill>
                            <a:srgbClr val="231F20"/>
                          </a:solidFill>
                          <a:effectLst/>
                        </a:rPr>
                        <a:t>Photosynthesis</a:t>
                      </a:r>
                    </a:p>
                  </a:txBody>
                  <a:tcPr marL="9713" marR="9713" marT="9713" marB="9713" anchor="ctr"/>
                </a:tc>
                <a:tc>
                  <a:txBody>
                    <a:bodyPr/>
                    <a:lstStyle/>
                    <a:p>
                      <a:pPr algn="ctr"/>
                      <a:r>
                        <a:rPr lang="en-GB" sz="1000" b="0" dirty="0">
                          <a:solidFill>
                            <a:srgbClr val="231F20"/>
                          </a:solidFill>
                          <a:effectLst/>
                        </a:rPr>
                        <a:t>Plants absorb CO</a:t>
                      </a:r>
                      <a:r>
                        <a:rPr lang="en-GB" sz="1000" b="0" baseline="-25000" dirty="0">
                          <a:solidFill>
                            <a:srgbClr val="231F20"/>
                          </a:solidFill>
                          <a:effectLst/>
                        </a:rPr>
                        <a:t>2 </a:t>
                      </a:r>
                      <a:r>
                        <a:rPr lang="en-GB" sz="1000" b="0" dirty="0">
                          <a:solidFill>
                            <a:srgbClr val="231F20"/>
                          </a:solidFill>
                          <a:effectLst/>
                        </a:rPr>
                        <a:t>to convert it into glucose in photosynthesis.</a:t>
                      </a:r>
                    </a:p>
                  </a:txBody>
                  <a:tcPr marL="9713" marR="9713" marT="9713" marB="9713" anchor="ctr"/>
                </a:tc>
                <a:extLst>
                  <a:ext uri="{0D108BD9-81ED-4DB2-BD59-A6C34878D82A}">
                    <a16:rowId xmlns:a16="http://schemas.microsoft.com/office/drawing/2014/main" val="3704502911"/>
                  </a:ext>
                </a:extLst>
              </a:tr>
              <a:tr h="396573">
                <a:tc>
                  <a:txBody>
                    <a:bodyPr/>
                    <a:lstStyle/>
                    <a:p>
                      <a:pPr algn="ctr"/>
                      <a:r>
                        <a:rPr lang="en-GB" sz="1000" b="1" dirty="0">
                          <a:solidFill>
                            <a:srgbClr val="231F20"/>
                          </a:solidFill>
                          <a:effectLst/>
                        </a:rPr>
                        <a:t>Feeding</a:t>
                      </a:r>
                    </a:p>
                  </a:txBody>
                  <a:tcPr marL="9713" marR="9713" marT="9713" marB="9713" anchor="ctr"/>
                </a:tc>
                <a:tc>
                  <a:txBody>
                    <a:bodyPr/>
                    <a:lstStyle/>
                    <a:p>
                      <a:pPr algn="ctr"/>
                      <a:r>
                        <a:rPr lang="en-GB" sz="1000" b="0" dirty="0">
                          <a:solidFill>
                            <a:srgbClr val="231F20"/>
                          </a:solidFill>
                          <a:effectLst/>
                        </a:rPr>
                        <a:t>Carbon in the prey biomass is digested by the predator.</a:t>
                      </a:r>
                    </a:p>
                  </a:txBody>
                  <a:tcPr marL="9713" marR="9713" marT="9713" marB="9713" anchor="ctr"/>
                </a:tc>
                <a:extLst>
                  <a:ext uri="{0D108BD9-81ED-4DB2-BD59-A6C34878D82A}">
                    <a16:rowId xmlns:a16="http://schemas.microsoft.com/office/drawing/2014/main" val="3896347804"/>
                  </a:ext>
                </a:extLst>
              </a:tr>
              <a:tr h="396573">
                <a:tc>
                  <a:txBody>
                    <a:bodyPr/>
                    <a:lstStyle/>
                    <a:p>
                      <a:pPr algn="ctr"/>
                      <a:r>
                        <a:rPr lang="en-GB" sz="1000" b="1" dirty="0">
                          <a:solidFill>
                            <a:srgbClr val="231F20"/>
                          </a:solidFill>
                          <a:effectLst/>
                        </a:rPr>
                        <a:t>Excretion</a:t>
                      </a:r>
                    </a:p>
                  </a:txBody>
                  <a:tcPr marL="9713" marR="9713" marT="9713" marB="9713" anchor="ctr"/>
                </a:tc>
                <a:tc>
                  <a:txBody>
                    <a:bodyPr/>
                    <a:lstStyle/>
                    <a:p>
                      <a:pPr algn="ctr"/>
                      <a:r>
                        <a:rPr lang="en-GB" sz="1000" b="0" dirty="0">
                          <a:solidFill>
                            <a:srgbClr val="231F20"/>
                          </a:solidFill>
                          <a:effectLst/>
                        </a:rPr>
                        <a:t>Carbon is lost in urine and faeces. </a:t>
                      </a:r>
                    </a:p>
                  </a:txBody>
                  <a:tcPr marL="9713" marR="9713" marT="9713" marB="9713" anchor="ctr"/>
                </a:tc>
                <a:extLst>
                  <a:ext uri="{0D108BD9-81ED-4DB2-BD59-A6C34878D82A}">
                    <a16:rowId xmlns:a16="http://schemas.microsoft.com/office/drawing/2014/main" val="177129299"/>
                  </a:ext>
                </a:extLst>
              </a:tr>
              <a:tr h="955792">
                <a:tc>
                  <a:txBody>
                    <a:bodyPr/>
                    <a:lstStyle/>
                    <a:p>
                      <a:pPr algn="ctr"/>
                      <a:r>
                        <a:rPr lang="en-GB" sz="1000" b="1" dirty="0">
                          <a:solidFill>
                            <a:srgbClr val="231F20"/>
                          </a:solidFill>
                          <a:effectLst/>
                        </a:rPr>
                        <a:t>Decomposition</a:t>
                      </a:r>
                    </a:p>
                  </a:txBody>
                  <a:tcPr marL="9713" marR="9713" marT="9713" marB="9713" anchor="ctr"/>
                </a:tc>
                <a:tc>
                  <a:txBody>
                    <a:bodyPr/>
                    <a:lstStyle/>
                    <a:p>
                      <a:pPr algn="ctr"/>
                      <a:r>
                        <a:rPr lang="en-GB" sz="1000" b="0" dirty="0">
                          <a:solidFill>
                            <a:srgbClr val="231F20"/>
                          </a:solidFill>
                          <a:effectLst/>
                        </a:rPr>
                        <a:t>Microbes release CO</a:t>
                      </a:r>
                      <a:r>
                        <a:rPr lang="en-GB" sz="1000" b="0" baseline="-25000" dirty="0">
                          <a:solidFill>
                            <a:srgbClr val="231F20"/>
                          </a:solidFill>
                          <a:effectLst/>
                        </a:rPr>
                        <a:t>2 </a:t>
                      </a:r>
                      <a:r>
                        <a:rPr lang="en-GB" sz="1000" b="0" dirty="0">
                          <a:solidFill>
                            <a:srgbClr val="231F20"/>
                          </a:solidFill>
                          <a:effectLst/>
                        </a:rPr>
                        <a:t>during respiration when they feed on dead organic matter. They also return mineral ions to the soil.</a:t>
                      </a:r>
                    </a:p>
                  </a:txBody>
                  <a:tcPr marL="9713" marR="9713" marT="9713" marB="9713" anchor="ctr"/>
                </a:tc>
                <a:extLst>
                  <a:ext uri="{0D108BD9-81ED-4DB2-BD59-A6C34878D82A}">
                    <a16:rowId xmlns:a16="http://schemas.microsoft.com/office/drawing/2014/main" val="2248416"/>
                  </a:ext>
                </a:extLst>
              </a:tr>
            </a:tbl>
          </a:graphicData>
        </a:graphic>
      </p:graphicFrame>
    </p:spTree>
    <p:extLst>
      <p:ext uri="{BB962C8B-B14F-4D97-AF65-F5344CB8AC3E}">
        <p14:creationId xmlns:p14="http://schemas.microsoft.com/office/powerpoint/2010/main" val="362520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6C7F2-D6AE-28A3-C7C8-4DA6DDD9CE24}"/>
              </a:ext>
            </a:extLst>
          </p:cNvPr>
          <p:cNvSpPr txBox="1"/>
          <p:nvPr/>
        </p:nvSpPr>
        <p:spPr>
          <a:xfrm>
            <a:off x="5201513" y="102206"/>
            <a:ext cx="3817293" cy="1169551"/>
          </a:xfrm>
          <a:prstGeom prst="rect">
            <a:avLst/>
          </a:prstGeom>
          <a:noFill/>
          <a:ln w="28575">
            <a:solidFill>
              <a:srgbClr val="00B050"/>
            </a:solidFill>
          </a:ln>
        </p:spPr>
        <p:txBody>
          <a:bodyPr wrap="square">
            <a:spAutoFit/>
          </a:bodyPr>
          <a:lstStyle/>
          <a:p>
            <a:r>
              <a:rPr lang="en-GB" sz="1000" b="1" dirty="0"/>
              <a:t>Waste management</a:t>
            </a:r>
          </a:p>
          <a:p>
            <a:endParaRPr lang="en-GB" sz="1000" b="1" dirty="0"/>
          </a:p>
          <a:p>
            <a:r>
              <a:rPr lang="en-GB" sz="1000" dirty="0"/>
              <a:t>Rapid growth in the human population and an increase in the standard of living mean that increasingly more resources are used and more waste is produced. Unless waste and chemical materials are properly handled, more pollution will be caused. </a:t>
            </a:r>
          </a:p>
          <a:p>
            <a:r>
              <a:rPr lang="en-GB" sz="1000" dirty="0"/>
              <a:t>Pollution kills plants and animals which can reduce biodiversity.</a:t>
            </a:r>
          </a:p>
        </p:txBody>
      </p:sp>
      <p:sp>
        <p:nvSpPr>
          <p:cNvPr id="5" name="TextBox 4">
            <a:extLst>
              <a:ext uri="{FF2B5EF4-FFF2-40B4-BE49-F238E27FC236}">
                <a16:creationId xmlns:a16="http://schemas.microsoft.com/office/drawing/2014/main" id="{2F0D288F-3830-A687-B3B1-C369731A381A}"/>
              </a:ext>
            </a:extLst>
          </p:cNvPr>
          <p:cNvSpPr txBox="1"/>
          <p:nvPr/>
        </p:nvSpPr>
        <p:spPr>
          <a:xfrm>
            <a:off x="125194" y="2767280"/>
            <a:ext cx="4995446" cy="1169551"/>
          </a:xfrm>
          <a:prstGeom prst="rect">
            <a:avLst/>
          </a:prstGeom>
          <a:noFill/>
          <a:ln w="28575">
            <a:solidFill>
              <a:srgbClr val="00B050"/>
            </a:solidFill>
          </a:ln>
        </p:spPr>
        <p:txBody>
          <a:bodyPr wrap="square">
            <a:spAutoFit/>
          </a:bodyPr>
          <a:lstStyle/>
          <a:p>
            <a:r>
              <a:rPr lang="en-GB" sz="1000" b="1" dirty="0"/>
              <a:t>Land Pollution</a:t>
            </a:r>
          </a:p>
          <a:p>
            <a:endParaRPr lang="en-GB" sz="1000" b="1" dirty="0"/>
          </a:p>
          <a:p>
            <a:r>
              <a:rPr lang="en-GB" sz="1000" dirty="0"/>
              <a:t>Humans reduce the amount of land available for other animals and plants by building, quarrying, farming and dumping waste (landfills). The destruction of peat bogs, and other areas of peat to produce garden compost, reduces the area of this habitat and thus the variety of different plant, animal and microorganism species that live there (biodiversity). The decay or burning of the peat releases carbon dioxide into the atmosphere.</a:t>
            </a:r>
          </a:p>
        </p:txBody>
      </p:sp>
      <p:sp>
        <p:nvSpPr>
          <p:cNvPr id="10" name="TextBox 9">
            <a:extLst>
              <a:ext uri="{FF2B5EF4-FFF2-40B4-BE49-F238E27FC236}">
                <a16:creationId xmlns:a16="http://schemas.microsoft.com/office/drawing/2014/main" id="{8AD054C1-EA49-D462-029C-DA2C07320A39}"/>
              </a:ext>
            </a:extLst>
          </p:cNvPr>
          <p:cNvSpPr txBox="1"/>
          <p:nvPr/>
        </p:nvSpPr>
        <p:spPr>
          <a:xfrm>
            <a:off x="109028" y="102206"/>
            <a:ext cx="5011612" cy="2554545"/>
          </a:xfrm>
          <a:prstGeom prst="rect">
            <a:avLst/>
          </a:prstGeom>
          <a:noFill/>
          <a:ln w="28575">
            <a:solidFill>
              <a:srgbClr val="00B050"/>
            </a:solidFill>
          </a:ln>
        </p:spPr>
        <p:txBody>
          <a:bodyPr wrap="square">
            <a:spAutoFit/>
          </a:bodyPr>
          <a:lstStyle/>
          <a:p>
            <a:r>
              <a:rPr lang="en-GB" sz="1000" b="1" dirty="0"/>
              <a:t>Biodiversity</a:t>
            </a:r>
          </a:p>
          <a:p>
            <a:endParaRPr lang="en-GB" sz="1000" b="1" dirty="0"/>
          </a:p>
          <a:p>
            <a:r>
              <a:rPr lang="en-GB" sz="1000" dirty="0"/>
              <a:t>A great biodiversity ensures the stability of ecosystems by reducing the dependence of one species on another for food, shelter and the maintenance of the physical environment. The future of the human species on Earth relies on us maintaining a good level of biodiversity. Many human activities are reducing biodiversity and only recently have measures been taken to try to stop this reduction</a:t>
            </a:r>
          </a:p>
          <a:p>
            <a:endParaRPr lang="en-GB" sz="1000" dirty="0"/>
          </a:p>
          <a:p>
            <a:r>
              <a:rPr lang="en-GB" sz="1000" dirty="0"/>
              <a:t>Scientists and concerned citizens have put in place programmes to reduce the negative effects of humans on ecosystems and biodiversity. These include:</a:t>
            </a:r>
          </a:p>
          <a:p>
            <a:r>
              <a:rPr lang="en-GB" sz="1000" dirty="0"/>
              <a:t>• breeding programmes for endangered species </a:t>
            </a:r>
          </a:p>
          <a:p>
            <a:r>
              <a:rPr lang="en-GB" sz="1000" dirty="0"/>
              <a:t>• protection and regeneration of rare habitats </a:t>
            </a:r>
          </a:p>
          <a:p>
            <a:r>
              <a:rPr lang="en-GB" sz="1000" dirty="0"/>
              <a:t>• reintroduction of field margins and hedgerows in agricultural areas where farmers grow only one type of crop </a:t>
            </a:r>
          </a:p>
          <a:p>
            <a:r>
              <a:rPr lang="en-GB" sz="1000" dirty="0"/>
              <a:t>• reduction of deforestation and carbon dioxide emissions by some governments • recycling resources rather than dumping waste in landfill.</a:t>
            </a:r>
          </a:p>
        </p:txBody>
      </p:sp>
      <p:pic>
        <p:nvPicPr>
          <p:cNvPr id="14" name="Picture 13">
            <a:extLst>
              <a:ext uri="{FF2B5EF4-FFF2-40B4-BE49-F238E27FC236}">
                <a16:creationId xmlns:a16="http://schemas.microsoft.com/office/drawing/2014/main" id="{9C23B2FB-FA42-6690-8A83-8F2095854A3D}"/>
              </a:ext>
            </a:extLst>
          </p:cNvPr>
          <p:cNvPicPr>
            <a:picLocks noChangeAspect="1"/>
          </p:cNvPicPr>
          <p:nvPr/>
        </p:nvPicPr>
        <p:blipFill>
          <a:blip r:embed="rId2"/>
          <a:stretch>
            <a:fillRect/>
          </a:stretch>
        </p:blipFill>
        <p:spPr>
          <a:xfrm>
            <a:off x="5201514" y="2886304"/>
            <a:ext cx="3817292" cy="3817292"/>
          </a:xfrm>
          <a:prstGeom prst="rect">
            <a:avLst/>
          </a:prstGeom>
        </p:spPr>
      </p:pic>
      <p:sp>
        <p:nvSpPr>
          <p:cNvPr id="16" name="TextBox 15">
            <a:extLst>
              <a:ext uri="{FF2B5EF4-FFF2-40B4-BE49-F238E27FC236}">
                <a16:creationId xmlns:a16="http://schemas.microsoft.com/office/drawing/2014/main" id="{89BAD236-DD3C-9790-E174-69852A52A60D}"/>
              </a:ext>
            </a:extLst>
          </p:cNvPr>
          <p:cNvSpPr txBox="1"/>
          <p:nvPr/>
        </p:nvSpPr>
        <p:spPr>
          <a:xfrm>
            <a:off x="5201514" y="1322900"/>
            <a:ext cx="3817292" cy="1477328"/>
          </a:xfrm>
          <a:prstGeom prst="rect">
            <a:avLst/>
          </a:prstGeom>
          <a:noFill/>
          <a:ln w="28575">
            <a:solidFill>
              <a:srgbClr val="00B050"/>
            </a:solidFill>
          </a:ln>
        </p:spPr>
        <p:txBody>
          <a:bodyPr wrap="square">
            <a:spAutoFit/>
          </a:bodyPr>
          <a:lstStyle/>
          <a:p>
            <a:pPr algn="l"/>
            <a:r>
              <a:rPr lang="en-GB" sz="1000" b="1" i="0" dirty="0">
                <a:solidFill>
                  <a:srgbClr val="231F20"/>
                </a:solidFill>
                <a:effectLst/>
              </a:rPr>
              <a:t>Water pollution</a:t>
            </a:r>
          </a:p>
          <a:p>
            <a:pPr algn="l"/>
            <a:endParaRPr lang="en-GB" sz="1000" b="1" i="0" dirty="0">
              <a:solidFill>
                <a:srgbClr val="231F20"/>
              </a:solidFill>
              <a:effectLst/>
            </a:endParaRPr>
          </a:p>
          <a:p>
            <a:pPr algn="l"/>
            <a:r>
              <a:rPr lang="en-GB" sz="1000" b="0" i="0" dirty="0">
                <a:solidFill>
                  <a:srgbClr val="231F20"/>
                </a:solidFill>
                <a:effectLst/>
              </a:rPr>
              <a:t>In some parts of the world, open sewers can lead into water courses, such as streams and rivers, which can cause serious illness in humans that may drink the contaminated water.</a:t>
            </a:r>
          </a:p>
          <a:p>
            <a:pPr algn="l"/>
            <a:r>
              <a:rPr lang="en-GB" sz="1000" b="0" i="0" dirty="0">
                <a:solidFill>
                  <a:srgbClr val="231F20"/>
                </a:solidFill>
                <a:effectLst/>
              </a:rPr>
              <a:t>Some farmers use too many</a:t>
            </a:r>
            <a:r>
              <a:rPr lang="en-GB" sz="1000" b="1" i="0" dirty="0">
                <a:solidFill>
                  <a:srgbClr val="231F20"/>
                </a:solidFill>
                <a:effectLst/>
              </a:rPr>
              <a:t> fertilisers</a:t>
            </a:r>
            <a:r>
              <a:rPr lang="en-GB" sz="1000" b="0" i="0" dirty="0">
                <a:solidFill>
                  <a:srgbClr val="231F20"/>
                </a:solidFill>
                <a:effectLst/>
              </a:rPr>
              <a:t>, which can run off fields during heavy rain. This can pollute nearby streams and rivers leading to </a:t>
            </a:r>
            <a:r>
              <a:rPr lang="en-GB" sz="1000" b="1" i="0" dirty="0">
                <a:solidFill>
                  <a:srgbClr val="231F20"/>
                </a:solidFill>
                <a:effectLst/>
              </a:rPr>
              <a:t>eutrophication (shown in diagram below)</a:t>
            </a:r>
            <a:r>
              <a:rPr lang="en-GB" sz="1000" b="0" i="0" dirty="0">
                <a:solidFill>
                  <a:srgbClr val="231F20"/>
                </a:solidFill>
                <a:effectLst/>
              </a:rPr>
              <a:t>. Some water pollution even comes from </a:t>
            </a:r>
            <a:r>
              <a:rPr lang="en-GB" sz="1000" b="1" i="0" dirty="0">
                <a:solidFill>
                  <a:srgbClr val="231F20"/>
                </a:solidFill>
                <a:effectLst/>
              </a:rPr>
              <a:t>toxic</a:t>
            </a:r>
            <a:r>
              <a:rPr lang="en-GB" sz="1000" b="0" i="0" dirty="0">
                <a:solidFill>
                  <a:srgbClr val="231F20"/>
                </a:solidFill>
                <a:effectLst/>
              </a:rPr>
              <a:t> chemicals released illegally by factories.</a:t>
            </a:r>
          </a:p>
        </p:txBody>
      </p:sp>
      <p:sp>
        <p:nvSpPr>
          <p:cNvPr id="18" name="TextBox 17">
            <a:extLst>
              <a:ext uri="{FF2B5EF4-FFF2-40B4-BE49-F238E27FC236}">
                <a16:creationId xmlns:a16="http://schemas.microsoft.com/office/drawing/2014/main" id="{BE7033A2-3A21-587D-E5E7-71A8F459CF21}"/>
              </a:ext>
            </a:extLst>
          </p:cNvPr>
          <p:cNvSpPr txBox="1"/>
          <p:nvPr/>
        </p:nvSpPr>
        <p:spPr>
          <a:xfrm>
            <a:off x="3683000" y="3987232"/>
            <a:ext cx="1437640" cy="2708434"/>
          </a:xfrm>
          <a:prstGeom prst="rect">
            <a:avLst/>
          </a:prstGeom>
          <a:noFill/>
          <a:ln w="28575">
            <a:solidFill>
              <a:srgbClr val="00B050"/>
            </a:solidFill>
          </a:ln>
        </p:spPr>
        <p:txBody>
          <a:bodyPr wrap="square">
            <a:spAutoFit/>
          </a:bodyPr>
          <a:lstStyle/>
          <a:p>
            <a:r>
              <a:rPr lang="en-GB" sz="1000" b="1" dirty="0"/>
              <a:t>Air pollution</a:t>
            </a:r>
          </a:p>
          <a:p>
            <a:endParaRPr lang="en-GB" sz="1000" dirty="0"/>
          </a:p>
          <a:p>
            <a:r>
              <a:rPr lang="en-GB" sz="1000" b="1" i="0" dirty="0">
                <a:solidFill>
                  <a:srgbClr val="231F20"/>
                </a:solidFill>
                <a:effectLst/>
              </a:rPr>
              <a:t>Combustion</a:t>
            </a:r>
            <a:r>
              <a:rPr lang="en-GB" sz="1000" b="0" i="0" dirty="0">
                <a:solidFill>
                  <a:srgbClr val="231F20"/>
                </a:solidFill>
                <a:effectLst/>
              </a:rPr>
              <a:t> of fossil fuels and other fuels releases carbon dioxide. This contributes to the </a:t>
            </a:r>
            <a:r>
              <a:rPr lang="en-GB" sz="1000" b="1" i="0" dirty="0">
                <a:solidFill>
                  <a:srgbClr val="231F20"/>
                </a:solidFill>
                <a:effectLst/>
              </a:rPr>
              <a:t>greenhouse effect</a:t>
            </a:r>
            <a:r>
              <a:rPr lang="en-GB" sz="1000" b="0" i="0" dirty="0">
                <a:solidFill>
                  <a:srgbClr val="231F20"/>
                </a:solidFill>
                <a:effectLst/>
              </a:rPr>
              <a:t> and leads to </a:t>
            </a:r>
            <a:r>
              <a:rPr lang="en-GB" sz="1000" b="1" i="0" dirty="0">
                <a:solidFill>
                  <a:srgbClr val="231F20"/>
                </a:solidFill>
                <a:effectLst/>
              </a:rPr>
              <a:t>global warming</a:t>
            </a:r>
            <a:r>
              <a:rPr lang="en-GB" sz="1000" b="0" i="0" dirty="0">
                <a:solidFill>
                  <a:srgbClr val="231F20"/>
                </a:solidFill>
                <a:effectLst/>
              </a:rPr>
              <a:t>. It also releases sulphur dioxide and nitrogen oxides which can cause </a:t>
            </a:r>
            <a:r>
              <a:rPr lang="en-GB" sz="1000" b="1" i="0" dirty="0">
                <a:solidFill>
                  <a:srgbClr val="231F20"/>
                </a:solidFill>
                <a:effectLst/>
              </a:rPr>
              <a:t>acid rain</a:t>
            </a:r>
            <a:r>
              <a:rPr lang="en-GB" sz="1000" b="0" i="0" dirty="0">
                <a:solidFill>
                  <a:srgbClr val="231F20"/>
                </a:solidFill>
                <a:effectLst/>
              </a:rPr>
              <a:t>. Air pollution can also be caused by tiny particulates from smoke which can cause </a:t>
            </a:r>
            <a:r>
              <a:rPr lang="en-GB" sz="1000" b="1" i="0" dirty="0">
                <a:solidFill>
                  <a:srgbClr val="231F20"/>
                </a:solidFill>
                <a:effectLst/>
              </a:rPr>
              <a:t>smog</a:t>
            </a:r>
            <a:r>
              <a:rPr lang="en-GB" sz="1000" b="0" i="0" dirty="0">
                <a:solidFill>
                  <a:srgbClr val="231F20"/>
                </a:solidFill>
                <a:effectLst/>
              </a:rPr>
              <a:t>. </a:t>
            </a:r>
            <a:endParaRPr lang="en-GB" sz="1000" dirty="0"/>
          </a:p>
        </p:txBody>
      </p:sp>
      <p:pic>
        <p:nvPicPr>
          <p:cNvPr id="3074" name="Picture 2" descr="The Greenhouse Effect (5.3.3) | Edexcel A (SNAB) A Level Biology Revision  Notes 2015 | Save My Exams">
            <a:extLst>
              <a:ext uri="{FF2B5EF4-FFF2-40B4-BE49-F238E27FC236}">
                <a16:creationId xmlns:a16="http://schemas.microsoft.com/office/drawing/2014/main" id="{912082D5-5C21-6F5B-2B96-070F5035A6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97"/>
          <a:stretch/>
        </p:blipFill>
        <p:spPr bwMode="auto">
          <a:xfrm>
            <a:off x="165631" y="4017296"/>
            <a:ext cx="3476932" cy="264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49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E29FD2-DC14-6C40-9551-4FBA77016218}"/>
              </a:ext>
            </a:extLst>
          </p:cNvPr>
          <p:cNvSpPr txBox="1"/>
          <p:nvPr/>
        </p:nvSpPr>
        <p:spPr>
          <a:xfrm>
            <a:off x="3403975" y="140580"/>
            <a:ext cx="1821524" cy="307777"/>
          </a:xfrm>
          <a:prstGeom prst="rect">
            <a:avLst/>
          </a:prstGeom>
          <a:noFill/>
          <a:ln w="38100">
            <a:solidFill>
              <a:srgbClr val="00B050"/>
            </a:solidFill>
          </a:ln>
        </p:spPr>
        <p:txBody>
          <a:bodyPr wrap="none" rtlCol="0">
            <a:spAutoFit/>
          </a:bodyPr>
          <a:lstStyle/>
          <a:p>
            <a:r>
              <a:rPr lang="en-GB" sz="1400" b="1" dirty="0"/>
              <a:t>Separate Biology Only</a:t>
            </a:r>
          </a:p>
        </p:txBody>
      </p:sp>
      <p:sp>
        <p:nvSpPr>
          <p:cNvPr id="8" name="TextBox 7">
            <a:extLst>
              <a:ext uri="{FF2B5EF4-FFF2-40B4-BE49-F238E27FC236}">
                <a16:creationId xmlns:a16="http://schemas.microsoft.com/office/drawing/2014/main" id="{B1BE7ACB-34F5-CD58-43D9-D59740BFC0A7}"/>
              </a:ext>
            </a:extLst>
          </p:cNvPr>
          <p:cNvSpPr txBox="1"/>
          <p:nvPr/>
        </p:nvSpPr>
        <p:spPr>
          <a:xfrm>
            <a:off x="6433388" y="151179"/>
            <a:ext cx="2551814" cy="6555641"/>
          </a:xfrm>
          <a:prstGeom prst="rect">
            <a:avLst/>
          </a:prstGeom>
          <a:noFill/>
          <a:ln w="28575">
            <a:solidFill>
              <a:srgbClr val="00B050"/>
            </a:solidFill>
          </a:ln>
        </p:spPr>
        <p:txBody>
          <a:bodyPr wrap="square">
            <a:spAutoFit/>
          </a:bodyPr>
          <a:lstStyle/>
          <a:p>
            <a:r>
              <a:rPr lang="en-GB" sz="1000" b="1" dirty="0"/>
              <a:t>Pyramids of Biomass</a:t>
            </a:r>
          </a:p>
          <a:p>
            <a:endParaRPr lang="en-GB" sz="1000" dirty="0"/>
          </a:p>
          <a:p>
            <a:pPr algn="l"/>
            <a:r>
              <a:rPr lang="en-GB" sz="1000" b="0" i="0" dirty="0">
                <a:solidFill>
                  <a:srgbClr val="231F20"/>
                </a:solidFill>
                <a:effectLst/>
              </a:rPr>
              <a:t>Pyramids of biomass must be drawn with the:</a:t>
            </a:r>
          </a:p>
          <a:p>
            <a:pPr algn="l">
              <a:buFont typeface="+mj-lt"/>
              <a:buAutoNum type="arabicPeriod"/>
            </a:pPr>
            <a:r>
              <a:rPr lang="en-GB" sz="1000" b="0" i="0" dirty="0">
                <a:solidFill>
                  <a:srgbClr val="231F20"/>
                </a:solidFill>
                <a:effectLst/>
              </a:rPr>
              <a:t>bars equally spaced around the midpoint</a:t>
            </a:r>
          </a:p>
          <a:p>
            <a:pPr algn="l">
              <a:buFont typeface="+mj-lt"/>
              <a:buAutoNum type="arabicPeriod"/>
            </a:pPr>
            <a:r>
              <a:rPr lang="en-GB" sz="1000" b="0" i="0" dirty="0">
                <a:solidFill>
                  <a:srgbClr val="231F20"/>
                </a:solidFill>
                <a:effectLst/>
              </a:rPr>
              <a:t>bars touching</a:t>
            </a:r>
          </a:p>
          <a:p>
            <a:pPr algn="l">
              <a:buFont typeface="+mj-lt"/>
              <a:buAutoNum type="arabicPeriod"/>
            </a:pPr>
            <a:r>
              <a:rPr lang="en-GB" sz="1000" b="0" i="0" dirty="0">
                <a:solidFill>
                  <a:srgbClr val="231F20"/>
                </a:solidFill>
                <a:effectLst/>
              </a:rPr>
              <a:t>bar for the </a:t>
            </a:r>
            <a:r>
              <a:rPr lang="en-GB" sz="1000" b="1" i="0" dirty="0">
                <a:solidFill>
                  <a:srgbClr val="231F20"/>
                </a:solidFill>
                <a:effectLst/>
              </a:rPr>
              <a:t>producer</a:t>
            </a:r>
            <a:r>
              <a:rPr lang="en-GB" sz="1000" b="0" i="0" dirty="0">
                <a:solidFill>
                  <a:srgbClr val="231F20"/>
                </a:solidFill>
                <a:effectLst/>
              </a:rPr>
              <a:t> at the bottom</a:t>
            </a:r>
          </a:p>
          <a:p>
            <a:pPr algn="l">
              <a:buFont typeface="+mj-lt"/>
              <a:buAutoNum type="arabicPeriod"/>
            </a:pPr>
            <a:r>
              <a:rPr lang="en-GB" sz="1000" b="0" i="0" dirty="0">
                <a:solidFill>
                  <a:srgbClr val="231F20"/>
                </a:solidFill>
                <a:effectLst/>
              </a:rPr>
              <a:t>length of each bar is proportional to the amount of biomass available at each trophic level</a:t>
            </a:r>
          </a:p>
          <a:p>
            <a:endParaRPr lang="en-GB" sz="1000" dirty="0"/>
          </a:p>
          <a:p>
            <a:r>
              <a:rPr lang="en-GB" sz="1000" dirty="0"/>
              <a:t>Producers are mostly plants and algae which transfer about 1% of the incident energy from light for photosynthesis. </a:t>
            </a:r>
          </a:p>
          <a:p>
            <a:pPr algn="l"/>
            <a:r>
              <a:rPr lang="en-GB" sz="1000" dirty="0">
                <a:solidFill>
                  <a:srgbClr val="231F20"/>
                </a:solidFill>
              </a:rPr>
              <a:t>O</a:t>
            </a:r>
            <a:r>
              <a:rPr lang="en-GB" sz="1000" b="0" i="0" dirty="0">
                <a:solidFill>
                  <a:srgbClr val="231F20"/>
                </a:solidFill>
                <a:effectLst/>
              </a:rPr>
              <a:t>nly about ten per cent of the biomass is transferred from each </a:t>
            </a:r>
            <a:r>
              <a:rPr lang="en-GB" sz="1000" b="1" i="0" dirty="0">
                <a:solidFill>
                  <a:srgbClr val="231F20"/>
                </a:solidFill>
                <a:effectLst/>
              </a:rPr>
              <a:t>trophic level</a:t>
            </a:r>
            <a:r>
              <a:rPr lang="en-GB" sz="1000" b="0" i="0" dirty="0">
                <a:solidFill>
                  <a:srgbClr val="231F20"/>
                </a:solidFill>
                <a:effectLst/>
              </a:rPr>
              <a:t> to the next. The remaining 90 per cent is used by the trophic level to complete </a:t>
            </a:r>
            <a:r>
              <a:rPr lang="en-GB" sz="1000" b="1" i="0" dirty="0">
                <a:solidFill>
                  <a:srgbClr val="231F20"/>
                </a:solidFill>
                <a:effectLst/>
              </a:rPr>
              <a:t>life processes</a:t>
            </a:r>
            <a:r>
              <a:rPr lang="en-GB" sz="1000" b="0" i="0" dirty="0">
                <a:solidFill>
                  <a:srgbClr val="231F20"/>
                </a:solidFill>
                <a:effectLst/>
              </a:rPr>
              <a:t>. Biomass can be lost between stages because not all of the matter eaten by an organism is digested. Some of it is excreted as waste such as solid </a:t>
            </a:r>
            <a:r>
              <a:rPr lang="en-GB" sz="1000" b="1" i="0" dirty="0">
                <a:solidFill>
                  <a:srgbClr val="231F20"/>
                </a:solidFill>
                <a:effectLst/>
              </a:rPr>
              <a:t>faeces</a:t>
            </a:r>
            <a:r>
              <a:rPr lang="en-GB" sz="1000" b="0" i="0" dirty="0">
                <a:solidFill>
                  <a:srgbClr val="231F20"/>
                </a:solidFill>
                <a:effectLst/>
              </a:rPr>
              <a:t>, carbon dioxide and water in </a:t>
            </a:r>
            <a:r>
              <a:rPr lang="en-GB" sz="1000" b="1" i="0" dirty="0">
                <a:solidFill>
                  <a:srgbClr val="231F20"/>
                </a:solidFill>
                <a:effectLst/>
              </a:rPr>
              <a:t>respiration</a:t>
            </a:r>
            <a:r>
              <a:rPr lang="en-GB" sz="1000" b="0" i="0" dirty="0">
                <a:solidFill>
                  <a:srgbClr val="231F20"/>
                </a:solidFill>
                <a:effectLst/>
              </a:rPr>
              <a:t> and water and </a:t>
            </a:r>
            <a:r>
              <a:rPr lang="en-GB" sz="1000" b="1" i="0" dirty="0">
                <a:solidFill>
                  <a:srgbClr val="231F20"/>
                </a:solidFill>
                <a:effectLst/>
              </a:rPr>
              <a:t>urea</a:t>
            </a:r>
            <a:r>
              <a:rPr lang="en-GB" sz="1000" b="0" i="0" dirty="0">
                <a:solidFill>
                  <a:srgbClr val="231F20"/>
                </a:solidFill>
                <a:effectLst/>
              </a:rPr>
              <a:t> in urine.</a:t>
            </a:r>
          </a:p>
          <a:p>
            <a:pPr algn="l"/>
            <a:r>
              <a:rPr lang="en-GB" sz="1000" b="0" i="0" dirty="0">
                <a:solidFill>
                  <a:srgbClr val="231F20"/>
                </a:solidFill>
                <a:effectLst/>
              </a:rPr>
              <a:t>Because only around 10% of the biomass at each trophic level is passed to the next, the total amount becomes very small after only a few levels. So food chains are rarely longer than six trophic levels.</a:t>
            </a:r>
          </a:p>
          <a:p>
            <a:endParaRPr lang="en-GB" sz="1000" dirty="0"/>
          </a:p>
          <a:p>
            <a:r>
              <a:rPr lang="en-GB" sz="1000" b="0" i="0" dirty="0">
                <a:solidFill>
                  <a:srgbClr val="231F20"/>
                </a:solidFill>
                <a:effectLst/>
              </a:rPr>
              <a:t>The efficiency of </a:t>
            </a:r>
            <a:r>
              <a:rPr lang="en-GB" sz="1000" b="1" i="0" dirty="0">
                <a:solidFill>
                  <a:srgbClr val="231F20"/>
                </a:solidFill>
                <a:effectLst/>
              </a:rPr>
              <a:t>biomass</a:t>
            </a:r>
            <a:r>
              <a:rPr lang="en-GB" sz="1000" b="0" i="0" dirty="0">
                <a:solidFill>
                  <a:srgbClr val="231F20"/>
                </a:solidFill>
                <a:effectLst/>
              </a:rPr>
              <a:t> transfer is a measure of the proportion of biomass transferred from a lower </a:t>
            </a:r>
            <a:r>
              <a:rPr lang="en-GB" sz="1000" b="1" i="0" dirty="0">
                <a:solidFill>
                  <a:srgbClr val="231F20"/>
                </a:solidFill>
                <a:effectLst/>
              </a:rPr>
              <a:t>trophic level</a:t>
            </a:r>
            <a:r>
              <a:rPr lang="en-GB" sz="1000" b="0" i="0" dirty="0">
                <a:solidFill>
                  <a:srgbClr val="231F20"/>
                </a:solidFill>
                <a:effectLst/>
              </a:rPr>
              <a:t> to a higher one. </a:t>
            </a:r>
          </a:p>
          <a:p>
            <a:endParaRPr lang="en-GB" sz="1000" dirty="0">
              <a:solidFill>
                <a:srgbClr val="231F20"/>
              </a:solidFill>
            </a:endParaRPr>
          </a:p>
          <a:p>
            <a:r>
              <a:rPr lang="en-GB" sz="1000" b="0" i="0" dirty="0">
                <a:solidFill>
                  <a:srgbClr val="231F20"/>
                </a:solidFill>
                <a:effectLst/>
              </a:rPr>
              <a:t>To complete this calculation, we divide the amount from the higher trophic level by the amount from the lower trophic level and multiply by one hundred. That is, we divide the smaller number by the bigger one (and multiply by one hundred).</a:t>
            </a:r>
          </a:p>
          <a:p>
            <a:endParaRPr lang="en-GB" sz="1000" dirty="0">
              <a:solidFill>
                <a:srgbClr val="231F20"/>
              </a:solidFill>
            </a:endParaRPr>
          </a:p>
          <a:p>
            <a:endParaRPr lang="en-GB" sz="1000" dirty="0">
              <a:solidFill>
                <a:srgbClr val="231F20"/>
              </a:solidFill>
            </a:endParaRPr>
          </a:p>
        </p:txBody>
      </p:sp>
      <p:graphicFrame>
        <p:nvGraphicFramePr>
          <p:cNvPr id="9" name="Table 8">
            <a:extLst>
              <a:ext uri="{FF2B5EF4-FFF2-40B4-BE49-F238E27FC236}">
                <a16:creationId xmlns:a16="http://schemas.microsoft.com/office/drawing/2014/main" id="{EDE05F7B-4FDA-D488-EC22-EA6D9AEDB951}"/>
              </a:ext>
            </a:extLst>
          </p:cNvPr>
          <p:cNvGraphicFramePr>
            <a:graphicFrameLocks noGrp="1"/>
          </p:cNvGraphicFramePr>
          <p:nvPr>
            <p:extLst>
              <p:ext uri="{D42A27DB-BD31-4B8C-83A1-F6EECF244321}">
                <p14:modId xmlns:p14="http://schemas.microsoft.com/office/powerpoint/2010/main" val="2688090147"/>
              </p:ext>
            </p:extLst>
          </p:nvPr>
        </p:nvGraphicFramePr>
        <p:xfrm>
          <a:off x="2335006" y="492773"/>
          <a:ext cx="3994729" cy="1832920"/>
        </p:xfrm>
        <a:graphic>
          <a:graphicData uri="http://schemas.openxmlformats.org/drawingml/2006/table">
            <a:tbl>
              <a:tblPr>
                <a:tableStyleId>{16D9F66E-5EB9-4882-86FB-DCBF35E3C3E4}</a:tableStyleId>
              </a:tblPr>
              <a:tblGrid>
                <a:gridCol w="895246">
                  <a:extLst>
                    <a:ext uri="{9D8B030D-6E8A-4147-A177-3AD203B41FA5}">
                      <a16:colId xmlns:a16="http://schemas.microsoft.com/office/drawing/2014/main" val="646660958"/>
                    </a:ext>
                  </a:extLst>
                </a:gridCol>
                <a:gridCol w="3099483">
                  <a:extLst>
                    <a:ext uri="{9D8B030D-6E8A-4147-A177-3AD203B41FA5}">
                      <a16:colId xmlns:a16="http://schemas.microsoft.com/office/drawing/2014/main" val="3834978017"/>
                    </a:ext>
                  </a:extLst>
                </a:gridCol>
              </a:tblGrid>
              <a:tr h="388783">
                <a:tc>
                  <a:txBody>
                    <a:bodyPr/>
                    <a:lstStyle/>
                    <a:p>
                      <a:pPr algn="ctr"/>
                      <a:r>
                        <a:rPr lang="en-GB" sz="1000" b="1" dirty="0">
                          <a:solidFill>
                            <a:srgbClr val="231F20"/>
                          </a:solidFill>
                          <a:effectLst/>
                        </a:rPr>
                        <a:t>Decomposer</a:t>
                      </a:r>
                    </a:p>
                  </a:txBody>
                  <a:tcPr marL="15652" marR="15652" marT="15652" marB="15652" anchor="ctr"/>
                </a:tc>
                <a:tc>
                  <a:txBody>
                    <a:bodyPr/>
                    <a:lstStyle/>
                    <a:p>
                      <a:pPr algn="ctr"/>
                      <a:r>
                        <a:rPr lang="en-GB" sz="1000" dirty="0"/>
                        <a:t>Microbes such as bacteria and fungi break down dead plant and animal matter by secreting enzymes into the environment. Small soluble food molecules then diffuse into the microorganism. </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4091997615"/>
                  </a:ext>
                </a:extLst>
              </a:tr>
              <a:tr h="111438">
                <a:tc>
                  <a:txBody>
                    <a:bodyPr/>
                    <a:lstStyle/>
                    <a:p>
                      <a:pPr algn="ctr"/>
                      <a:r>
                        <a:rPr lang="en-GB" sz="1000" b="1" dirty="0">
                          <a:solidFill>
                            <a:srgbClr val="231F20"/>
                          </a:solidFill>
                          <a:effectLst/>
                        </a:rPr>
                        <a:t>Apex predator</a:t>
                      </a:r>
                    </a:p>
                  </a:txBody>
                  <a:tcPr marL="15652" marR="15652" marT="15652" marB="15652" anchor="ctr"/>
                </a:tc>
                <a:tc>
                  <a:txBody>
                    <a:bodyPr/>
                    <a:lstStyle/>
                    <a:p>
                      <a:pPr algn="ctr"/>
                      <a:r>
                        <a:rPr lang="en-GB" sz="1000" dirty="0"/>
                        <a:t>Carnivores with no predators. </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3881002575"/>
                  </a:ext>
                </a:extLst>
              </a:tr>
              <a:tr h="296335">
                <a:tc>
                  <a:txBody>
                    <a:bodyPr/>
                    <a:lstStyle/>
                    <a:p>
                      <a:pPr algn="ctr"/>
                      <a:r>
                        <a:rPr lang="en-GB" sz="1000" b="1" dirty="0">
                          <a:solidFill>
                            <a:srgbClr val="231F20"/>
                          </a:solidFill>
                          <a:effectLst/>
                        </a:rPr>
                        <a:t>Trophic level</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231F20"/>
                          </a:solidFill>
                          <a:effectLst/>
                        </a:rPr>
                        <a:t>The stages in a food chain. </a:t>
                      </a:r>
                      <a:r>
                        <a:rPr lang="en-GB" sz="1000" dirty="0"/>
                        <a:t>Trophic levels can be represented by numbers, starting at level 1 with plants and algae.</a:t>
                      </a:r>
                    </a:p>
                  </a:txBody>
                  <a:tcPr marL="15652" marR="15652" marT="15652" marB="15652" anchor="ctr"/>
                </a:tc>
                <a:extLst>
                  <a:ext uri="{0D108BD9-81ED-4DB2-BD59-A6C34878D82A}">
                    <a16:rowId xmlns:a16="http://schemas.microsoft.com/office/drawing/2014/main" val="3387166446"/>
                  </a:ext>
                </a:extLst>
              </a:tr>
              <a:tr h="203886">
                <a:tc>
                  <a:txBody>
                    <a:bodyPr/>
                    <a:lstStyle/>
                    <a:p>
                      <a:pPr algn="ctr"/>
                      <a:r>
                        <a:rPr lang="en-GB" sz="1000" b="1" dirty="0"/>
                        <a:t>Pyramids of biomass </a:t>
                      </a:r>
                      <a:endParaRPr lang="en-GB" sz="1000" b="1" dirty="0">
                        <a:solidFill>
                          <a:srgbClr val="231F20"/>
                        </a:solidFill>
                        <a:effectLst/>
                      </a:endParaRPr>
                    </a:p>
                  </a:txBody>
                  <a:tcPr marL="15652" marR="15652" marT="15652" marB="15652" anchor="ctr"/>
                </a:tc>
                <a:tc>
                  <a:txBody>
                    <a:bodyPr/>
                    <a:lstStyle/>
                    <a:p>
                      <a:pPr algn="ctr"/>
                      <a:r>
                        <a:rPr lang="en-GB" sz="1000" dirty="0"/>
                        <a:t>Represent the relative amount of biomass in each level of a food chain. Trophic level 1 is at the bottom of the pyramid.</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4142408169"/>
                  </a:ext>
                </a:extLst>
              </a:tr>
              <a:tr h="111438">
                <a:tc>
                  <a:txBody>
                    <a:bodyPr/>
                    <a:lstStyle/>
                    <a:p>
                      <a:pPr algn="ctr"/>
                      <a:r>
                        <a:rPr lang="en-GB" sz="1000" b="1" dirty="0">
                          <a:solidFill>
                            <a:srgbClr val="231F20"/>
                          </a:solidFill>
                          <a:effectLst/>
                        </a:rPr>
                        <a:t>Biomass</a:t>
                      </a:r>
                    </a:p>
                  </a:txBody>
                  <a:tcPr marL="15652" marR="15652" marT="15652" marB="15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mn-lt"/>
                          <a:ea typeface="+mn-ea"/>
                          <a:cs typeface="+mn-cs"/>
                        </a:rPr>
                        <a:t>Dry mass of living or recently dead tissues</a:t>
                      </a:r>
                      <a:endParaRPr lang="en-GB" sz="1000" dirty="0">
                        <a:solidFill>
                          <a:srgbClr val="231F20"/>
                        </a:solidFill>
                        <a:effectLst/>
                      </a:endParaRPr>
                    </a:p>
                  </a:txBody>
                  <a:tcPr marL="15652" marR="15652" marT="15652" marB="15652" anchor="ctr"/>
                </a:tc>
                <a:extLst>
                  <a:ext uri="{0D108BD9-81ED-4DB2-BD59-A6C34878D82A}">
                    <a16:rowId xmlns:a16="http://schemas.microsoft.com/office/drawing/2014/main" val="4035679526"/>
                  </a:ext>
                </a:extLst>
              </a:tr>
            </a:tbl>
          </a:graphicData>
        </a:graphic>
      </p:graphicFrame>
      <p:pic>
        <p:nvPicPr>
          <p:cNvPr id="11" name="Picture 10">
            <a:extLst>
              <a:ext uri="{FF2B5EF4-FFF2-40B4-BE49-F238E27FC236}">
                <a16:creationId xmlns:a16="http://schemas.microsoft.com/office/drawing/2014/main" id="{E46D3423-6EB0-75E7-1138-5EBA99399CC9}"/>
              </a:ext>
            </a:extLst>
          </p:cNvPr>
          <p:cNvPicPr>
            <a:picLocks noChangeAspect="1"/>
          </p:cNvPicPr>
          <p:nvPr/>
        </p:nvPicPr>
        <p:blipFill>
          <a:blip r:embed="rId2"/>
          <a:stretch>
            <a:fillRect/>
          </a:stretch>
        </p:blipFill>
        <p:spPr>
          <a:xfrm>
            <a:off x="158798" y="178212"/>
            <a:ext cx="2115565" cy="2147481"/>
          </a:xfrm>
          <a:prstGeom prst="rect">
            <a:avLst/>
          </a:prstGeom>
        </p:spPr>
      </p:pic>
      <p:pic>
        <p:nvPicPr>
          <p:cNvPr id="13" name="Picture 12">
            <a:extLst>
              <a:ext uri="{FF2B5EF4-FFF2-40B4-BE49-F238E27FC236}">
                <a16:creationId xmlns:a16="http://schemas.microsoft.com/office/drawing/2014/main" id="{7060C350-ECA3-4761-6C3A-2CBA5C8BC326}"/>
              </a:ext>
            </a:extLst>
          </p:cNvPr>
          <p:cNvPicPr>
            <a:picLocks noChangeAspect="1"/>
          </p:cNvPicPr>
          <p:nvPr/>
        </p:nvPicPr>
        <p:blipFill rotWithShape="1">
          <a:blip r:embed="rId3"/>
          <a:srcRect l="1543" t="43081" r="31837" b="47355"/>
          <a:stretch/>
        </p:blipFill>
        <p:spPr>
          <a:xfrm>
            <a:off x="6500270" y="6343762"/>
            <a:ext cx="2418049" cy="195262"/>
          </a:xfrm>
          <a:prstGeom prst="rect">
            <a:avLst/>
          </a:prstGeom>
        </p:spPr>
      </p:pic>
      <p:sp>
        <p:nvSpPr>
          <p:cNvPr id="15" name="TextBox 14">
            <a:extLst>
              <a:ext uri="{FF2B5EF4-FFF2-40B4-BE49-F238E27FC236}">
                <a16:creationId xmlns:a16="http://schemas.microsoft.com/office/drawing/2014/main" id="{FF6C6364-D968-CE3D-9806-ABD102D05A1C}"/>
              </a:ext>
            </a:extLst>
          </p:cNvPr>
          <p:cNvSpPr txBox="1"/>
          <p:nvPr/>
        </p:nvSpPr>
        <p:spPr>
          <a:xfrm>
            <a:off x="149980" y="2459503"/>
            <a:ext cx="6231581" cy="4247317"/>
          </a:xfrm>
          <a:prstGeom prst="rect">
            <a:avLst/>
          </a:prstGeom>
          <a:noFill/>
          <a:ln w="28575">
            <a:solidFill>
              <a:srgbClr val="00B050"/>
            </a:solidFill>
          </a:ln>
        </p:spPr>
        <p:txBody>
          <a:bodyPr wrap="square">
            <a:spAutoFit/>
          </a:bodyPr>
          <a:lstStyle/>
          <a:p>
            <a:r>
              <a:rPr lang="en-GB" sz="1000" b="1" dirty="0"/>
              <a:t>Decomposition</a:t>
            </a:r>
          </a:p>
          <a:p>
            <a:endParaRPr lang="en-GB" sz="1000" dirty="0"/>
          </a:p>
          <a:p>
            <a:r>
              <a:rPr lang="en-GB" sz="1000" b="0" i="0" dirty="0">
                <a:solidFill>
                  <a:srgbClr val="231F20"/>
                </a:solidFill>
                <a:effectLst/>
              </a:rPr>
              <a:t>Decomposition, or decay, is the breakdown of dead matter by </a:t>
            </a:r>
            <a:r>
              <a:rPr lang="en-GB" sz="1000" b="1" i="0" dirty="0">
                <a:solidFill>
                  <a:srgbClr val="231F20"/>
                </a:solidFill>
                <a:effectLst/>
              </a:rPr>
              <a:t>decomposers</a:t>
            </a:r>
            <a:r>
              <a:rPr lang="en-GB" sz="1000" b="0" i="0" dirty="0">
                <a:solidFill>
                  <a:srgbClr val="231F20"/>
                </a:solidFill>
                <a:effectLst/>
              </a:rPr>
              <a:t>. The rate at which this happens depends upon the number of decomposing microorganisms and the following:</a:t>
            </a:r>
            <a:endParaRPr lang="en-GB" sz="1000" dirty="0"/>
          </a:p>
          <a:p>
            <a:r>
              <a:rPr lang="en-GB" sz="1000" b="1" dirty="0">
                <a:solidFill>
                  <a:srgbClr val="231F20"/>
                </a:solidFill>
                <a:effectLst/>
              </a:rPr>
              <a:t>Temperature: </a:t>
            </a:r>
            <a:r>
              <a:rPr lang="en-GB" sz="1000" dirty="0">
                <a:solidFill>
                  <a:srgbClr val="231F20"/>
                </a:solidFill>
                <a:effectLst/>
              </a:rPr>
              <a:t>At colder temperatures decomposing organisms will be less active, thus the rate of decomposition remains low. This is why we keep food in a fridge. As the temperature increases, decomposers become more active and the rate increases. At extremely high temperatures decomposers will be killed and decomposition will stop.</a:t>
            </a:r>
          </a:p>
          <a:p>
            <a:r>
              <a:rPr lang="en-GB" sz="1000" b="1" dirty="0">
                <a:solidFill>
                  <a:srgbClr val="231F20"/>
                </a:solidFill>
                <a:effectLst/>
              </a:rPr>
              <a:t>Water: </a:t>
            </a:r>
            <a:r>
              <a:rPr lang="en-GB" sz="1000" dirty="0">
                <a:solidFill>
                  <a:srgbClr val="231F20"/>
                </a:solidFill>
                <a:effectLst/>
              </a:rPr>
              <a:t>With little or no water there is less decomposition because decomposers cannot survive. As the volume of available water increases, the rate of decomposition also increases. </a:t>
            </a:r>
          </a:p>
          <a:p>
            <a:r>
              <a:rPr lang="en-GB" sz="1000" b="1" dirty="0">
                <a:solidFill>
                  <a:srgbClr val="231F20"/>
                </a:solidFill>
                <a:effectLst/>
              </a:rPr>
              <a:t>Oxygen:</a:t>
            </a:r>
            <a:r>
              <a:rPr lang="en-GB" sz="1000" dirty="0">
                <a:solidFill>
                  <a:srgbClr val="231F20"/>
                </a:solidFill>
                <a:effectLst/>
              </a:rPr>
              <a:t> Oxygen is needed for many decomposers to respire, to enable them to grow and multiply. This is why we often seal food in bags or cling film before putting it in the fridge. As the volume of available oxygen increases, the rate of decomposition also increases. Some decomposers can survive without oxygen.</a:t>
            </a:r>
          </a:p>
          <a:p>
            <a:endParaRPr lang="en-GB" sz="1000" dirty="0"/>
          </a:p>
          <a:p>
            <a:r>
              <a:rPr lang="en-GB" sz="1000" dirty="0"/>
              <a:t>Gardeners and farmers try to provide optimum conditions for rapid decay of waste biological material. The compost produced is used as a natural fertiliser for growing garden plants or crops. Anaerobic decay produces methane gas. Biogas generators can be used to produce methane gas as a fuel. </a:t>
            </a:r>
          </a:p>
          <a:p>
            <a:endParaRPr lang="en-GB" sz="1000" dirty="0"/>
          </a:p>
          <a:p>
            <a:r>
              <a:rPr lang="en-GB" sz="1000" b="1" dirty="0"/>
              <a:t>Required practical activity 10: </a:t>
            </a:r>
            <a:r>
              <a:rPr lang="en-GB" sz="1000" b="1" i="1" dirty="0"/>
              <a:t>investigate the effect of temperature on the rate of decay of fresh milk by measuring pH change.</a:t>
            </a:r>
          </a:p>
          <a:p>
            <a:pPr algn="l"/>
            <a:r>
              <a:rPr lang="en-GB" sz="1000" b="1" i="0" dirty="0">
                <a:solidFill>
                  <a:srgbClr val="231F20"/>
                </a:solidFill>
                <a:effectLst/>
              </a:rPr>
              <a:t>Method</a:t>
            </a:r>
          </a:p>
          <a:p>
            <a:pPr algn="l">
              <a:buFont typeface="+mj-lt"/>
              <a:buAutoNum type="arabicPeriod"/>
            </a:pPr>
            <a:r>
              <a:rPr lang="en-GB" sz="1000" b="0" i="0" dirty="0">
                <a:solidFill>
                  <a:srgbClr val="231F20"/>
                </a:solidFill>
                <a:effectLst/>
              </a:rPr>
              <a:t> Place 20 cm</a:t>
            </a:r>
            <a:r>
              <a:rPr lang="en-GB" sz="1000" b="0" i="0" baseline="30000" dirty="0">
                <a:solidFill>
                  <a:srgbClr val="231F20"/>
                </a:solidFill>
                <a:effectLst/>
              </a:rPr>
              <a:t>3</a:t>
            </a:r>
            <a:r>
              <a:rPr lang="en-GB" sz="1000" b="0" i="0" dirty="0">
                <a:solidFill>
                  <a:srgbClr val="231F20"/>
                </a:solidFill>
                <a:effectLst/>
              </a:rPr>
              <a:t> of fresh milk into three beakers</a:t>
            </a:r>
          </a:p>
          <a:p>
            <a:pPr algn="l">
              <a:buFont typeface="+mj-lt"/>
              <a:buAutoNum type="arabicPeriod"/>
            </a:pPr>
            <a:r>
              <a:rPr lang="en-GB" sz="1000" b="0" i="0" dirty="0">
                <a:solidFill>
                  <a:srgbClr val="231F20"/>
                </a:solidFill>
                <a:effectLst/>
              </a:rPr>
              <a:t> Decide the three temperatures you will investigate. Write these onto the sides of the beakers. They may be 5, 20 and 35°C.</a:t>
            </a:r>
          </a:p>
          <a:p>
            <a:pPr algn="l">
              <a:buFont typeface="+mj-lt"/>
              <a:buAutoNum type="arabicPeriod"/>
            </a:pPr>
            <a:r>
              <a:rPr lang="en-GB" sz="1000" b="0" i="0" dirty="0">
                <a:solidFill>
                  <a:srgbClr val="231F20"/>
                </a:solidFill>
                <a:effectLst/>
              </a:rPr>
              <a:t> Use universal indicator paper or solution to determine the pH of the milk in the three beakers</a:t>
            </a:r>
          </a:p>
          <a:p>
            <a:pPr algn="l">
              <a:buFont typeface="+mj-lt"/>
              <a:buAutoNum type="arabicPeriod"/>
            </a:pPr>
            <a:r>
              <a:rPr lang="en-GB" sz="1000" b="0" i="0" dirty="0">
                <a:solidFill>
                  <a:srgbClr val="231F20"/>
                </a:solidFill>
                <a:effectLst/>
              </a:rPr>
              <a:t> Cover each beaker in cling film and incubate at the appropriate temperature</a:t>
            </a:r>
          </a:p>
          <a:p>
            <a:pPr algn="l">
              <a:buFont typeface="+mj-lt"/>
              <a:buAutoNum type="arabicPeriod"/>
            </a:pPr>
            <a:r>
              <a:rPr lang="en-GB" sz="1000" b="0" i="0" dirty="0">
                <a:solidFill>
                  <a:srgbClr val="231F20"/>
                </a:solidFill>
                <a:effectLst/>
              </a:rPr>
              <a:t> Use universal indicator paper or solution to determine the pH of the milk in the three beakers after 24, 48 and 72 hours. </a:t>
            </a:r>
          </a:p>
        </p:txBody>
      </p:sp>
    </p:spTree>
    <p:extLst>
      <p:ext uri="{BB962C8B-B14F-4D97-AF65-F5344CB8AC3E}">
        <p14:creationId xmlns:p14="http://schemas.microsoft.com/office/powerpoint/2010/main" val="313503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B3F74-8601-4596-3141-6E9E6B7B3D4E}"/>
              </a:ext>
            </a:extLst>
          </p:cNvPr>
          <p:cNvSpPr txBox="1"/>
          <p:nvPr/>
        </p:nvSpPr>
        <p:spPr>
          <a:xfrm>
            <a:off x="3399086" y="559244"/>
            <a:ext cx="2584042" cy="3016210"/>
          </a:xfrm>
          <a:prstGeom prst="rect">
            <a:avLst/>
          </a:prstGeom>
          <a:noFill/>
          <a:ln w="28575">
            <a:solidFill>
              <a:srgbClr val="00B050"/>
            </a:solidFill>
          </a:ln>
        </p:spPr>
        <p:txBody>
          <a:bodyPr wrap="square">
            <a:spAutoFit/>
          </a:bodyPr>
          <a:lstStyle/>
          <a:p>
            <a:r>
              <a:rPr lang="en-GB" sz="1000" b="1" dirty="0"/>
              <a:t>Distribution of species can be affected by:</a:t>
            </a:r>
          </a:p>
          <a:p>
            <a:endParaRPr lang="en-GB" sz="1000" dirty="0"/>
          </a:p>
          <a:p>
            <a:r>
              <a:rPr lang="en-GB" sz="1000" dirty="0"/>
              <a:t>• temperature: </a:t>
            </a:r>
            <a:r>
              <a:rPr lang="en-GB" sz="1000" b="0" i="0" dirty="0">
                <a:solidFill>
                  <a:srgbClr val="231F20"/>
                </a:solidFill>
                <a:effectLst/>
              </a:rPr>
              <a:t>As you climb up a mountain the temperature reduces. This reduction, together with other </a:t>
            </a:r>
            <a:r>
              <a:rPr lang="en-GB" sz="1000" b="1" i="0" dirty="0">
                <a:solidFill>
                  <a:srgbClr val="231F20"/>
                </a:solidFill>
                <a:effectLst/>
              </a:rPr>
              <a:t>abiotic</a:t>
            </a:r>
            <a:r>
              <a:rPr lang="en-GB" sz="1000" b="0" i="0" dirty="0">
                <a:solidFill>
                  <a:srgbClr val="231F20"/>
                </a:solidFill>
                <a:effectLst/>
              </a:rPr>
              <a:t> and </a:t>
            </a:r>
            <a:r>
              <a:rPr lang="en-GB" sz="1000" b="1" i="0" dirty="0">
                <a:solidFill>
                  <a:srgbClr val="231F20"/>
                </a:solidFill>
                <a:effectLst/>
              </a:rPr>
              <a:t>biotic</a:t>
            </a:r>
            <a:r>
              <a:rPr lang="en-GB" sz="1000" b="0" i="0" dirty="0">
                <a:solidFill>
                  <a:srgbClr val="231F20"/>
                </a:solidFill>
                <a:effectLst/>
              </a:rPr>
              <a:t> factors, determines what </a:t>
            </a:r>
            <a:r>
              <a:rPr lang="en-GB" sz="1000" b="1" i="0" dirty="0">
                <a:solidFill>
                  <a:srgbClr val="231F20"/>
                </a:solidFill>
                <a:effectLst/>
              </a:rPr>
              <a:t>species</a:t>
            </a:r>
            <a:r>
              <a:rPr lang="en-GB" sz="1000" b="0" i="0" dirty="0">
                <a:solidFill>
                  <a:srgbClr val="231F20"/>
                </a:solidFill>
                <a:effectLst/>
              </a:rPr>
              <a:t> of plant are found at different elevations.</a:t>
            </a:r>
            <a:endParaRPr lang="en-GB" sz="1000" dirty="0"/>
          </a:p>
          <a:p>
            <a:r>
              <a:rPr lang="en-GB" sz="1000" dirty="0"/>
              <a:t>• availability of water: </a:t>
            </a:r>
            <a:r>
              <a:rPr lang="en-GB" sz="1000" b="0" i="0" dirty="0">
                <a:solidFill>
                  <a:srgbClr val="231F20"/>
                </a:solidFill>
                <a:effectLst/>
              </a:rPr>
              <a:t>All life on Earth needs water. Too much and some species will drown or rot. Too little and all species die. </a:t>
            </a:r>
            <a:endParaRPr lang="en-GB" sz="1000" dirty="0"/>
          </a:p>
          <a:p>
            <a:r>
              <a:rPr lang="en-GB" sz="1000" dirty="0"/>
              <a:t>• composition of atmospheric gases: </a:t>
            </a:r>
            <a:r>
              <a:rPr lang="en-GB" sz="1000" b="0" i="0" dirty="0">
                <a:solidFill>
                  <a:srgbClr val="231F20"/>
                </a:solidFill>
                <a:effectLst/>
              </a:rPr>
              <a:t>Gases dissolve in liquids, thus oxygen in the air dissolves in water. It is this dissolved oxygen, together with that produced by plants and algae, that support aquatic life. When levels of pollution increase the levels of dissolved oxygen reduce.</a:t>
            </a:r>
            <a:endParaRPr lang="en-GB" sz="1000" dirty="0"/>
          </a:p>
          <a:p>
            <a:r>
              <a:rPr lang="en-GB" sz="1000" dirty="0"/>
              <a:t>These changes may be seasonal, geographic or caused by human interaction.</a:t>
            </a:r>
          </a:p>
        </p:txBody>
      </p:sp>
      <p:sp>
        <p:nvSpPr>
          <p:cNvPr id="5" name="TextBox 4">
            <a:extLst>
              <a:ext uri="{FF2B5EF4-FFF2-40B4-BE49-F238E27FC236}">
                <a16:creationId xmlns:a16="http://schemas.microsoft.com/office/drawing/2014/main" id="{880C5309-1279-B12D-D166-7A0C24513C3D}"/>
              </a:ext>
            </a:extLst>
          </p:cNvPr>
          <p:cNvSpPr txBox="1"/>
          <p:nvPr/>
        </p:nvSpPr>
        <p:spPr>
          <a:xfrm>
            <a:off x="6071552" y="2919063"/>
            <a:ext cx="2899703" cy="3785652"/>
          </a:xfrm>
          <a:prstGeom prst="rect">
            <a:avLst/>
          </a:prstGeom>
          <a:noFill/>
          <a:ln w="28575">
            <a:solidFill>
              <a:srgbClr val="00B050"/>
            </a:solidFill>
          </a:ln>
        </p:spPr>
        <p:txBody>
          <a:bodyPr wrap="square">
            <a:spAutoFit/>
          </a:bodyPr>
          <a:lstStyle/>
          <a:p>
            <a:r>
              <a:rPr lang="en-GB" sz="1000" b="1" dirty="0"/>
              <a:t>Factors affecting food security</a:t>
            </a:r>
          </a:p>
          <a:p>
            <a:endParaRPr lang="en-GB" sz="1000" dirty="0"/>
          </a:p>
          <a:p>
            <a:r>
              <a:rPr lang="en-GB" sz="1000" b="0" i="0" dirty="0">
                <a:solidFill>
                  <a:srgbClr val="231F20"/>
                </a:solidFill>
                <a:effectLst/>
                <a:latin typeface="ReithSans"/>
              </a:rPr>
              <a:t>Food security is a measure of the availability of food required to support a population. It is a measure of how much food there is, if it is of suitable quality and whether people can access it.</a:t>
            </a:r>
          </a:p>
          <a:p>
            <a:endParaRPr lang="en-GB" sz="1000" dirty="0"/>
          </a:p>
          <a:p>
            <a:r>
              <a:rPr lang="en-GB" sz="1000" dirty="0"/>
              <a:t>Biological factors which are threatening food security include: </a:t>
            </a:r>
          </a:p>
          <a:p>
            <a:r>
              <a:rPr lang="en-GB" sz="1000" dirty="0"/>
              <a:t>• the increasing birth rate has threatened food security in some countries </a:t>
            </a:r>
          </a:p>
          <a:p>
            <a:r>
              <a:rPr lang="en-GB" sz="1000" dirty="0"/>
              <a:t>• changing diets in developed countries means scarce food resources are transported around the world</a:t>
            </a:r>
          </a:p>
          <a:p>
            <a:r>
              <a:rPr lang="en-GB" sz="1000" dirty="0"/>
              <a:t>• new pests and pathogens that affect farming </a:t>
            </a:r>
          </a:p>
          <a:p>
            <a:r>
              <a:rPr lang="en-GB" sz="1000" dirty="0"/>
              <a:t>• environmental changes that affect food production, such as widespread famine occurring in some countries if rains fail </a:t>
            </a:r>
          </a:p>
          <a:p>
            <a:r>
              <a:rPr lang="en-GB" sz="1000" dirty="0"/>
              <a:t>• the cost of agricultural inputs </a:t>
            </a:r>
          </a:p>
          <a:p>
            <a:r>
              <a:rPr lang="en-GB" sz="1000" dirty="0"/>
              <a:t>• conflicts that have arisen in some parts of the world which affect the availability of water or food.</a:t>
            </a:r>
          </a:p>
          <a:p>
            <a:endParaRPr lang="en-GB" sz="1000" dirty="0"/>
          </a:p>
          <a:p>
            <a:r>
              <a:rPr lang="en-GB" sz="1000" dirty="0"/>
              <a:t>Sustainable methods must be found to feed all people on Earth.</a:t>
            </a:r>
          </a:p>
        </p:txBody>
      </p:sp>
      <p:sp>
        <p:nvSpPr>
          <p:cNvPr id="7" name="TextBox 6">
            <a:extLst>
              <a:ext uri="{FF2B5EF4-FFF2-40B4-BE49-F238E27FC236}">
                <a16:creationId xmlns:a16="http://schemas.microsoft.com/office/drawing/2014/main" id="{10117333-E89F-D936-CC71-4BFD9BAAF7E8}"/>
              </a:ext>
            </a:extLst>
          </p:cNvPr>
          <p:cNvSpPr txBox="1"/>
          <p:nvPr/>
        </p:nvSpPr>
        <p:spPr>
          <a:xfrm>
            <a:off x="6054063" y="153285"/>
            <a:ext cx="2899703" cy="2708434"/>
          </a:xfrm>
          <a:prstGeom prst="rect">
            <a:avLst/>
          </a:prstGeom>
          <a:noFill/>
          <a:ln w="28575">
            <a:solidFill>
              <a:srgbClr val="00B050"/>
            </a:solidFill>
          </a:ln>
        </p:spPr>
        <p:txBody>
          <a:bodyPr wrap="square">
            <a:spAutoFit/>
          </a:bodyPr>
          <a:lstStyle/>
          <a:p>
            <a:r>
              <a:rPr lang="en-GB" sz="1000" b="1" dirty="0"/>
              <a:t>Farming techniques</a:t>
            </a:r>
          </a:p>
          <a:p>
            <a:endParaRPr lang="en-GB" sz="1000" dirty="0"/>
          </a:p>
          <a:p>
            <a:r>
              <a:rPr lang="en-GB" sz="1000" dirty="0"/>
              <a:t>The efficiency of food production can be improved by restricting energy transfer from food animals to the environment. This can be done by limiting their movement and by controlling the temperature of their surroundings. Some animals are fed high protein foods to increase growth.</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9" name="TextBox 8">
            <a:extLst>
              <a:ext uri="{FF2B5EF4-FFF2-40B4-BE49-F238E27FC236}">
                <a16:creationId xmlns:a16="http://schemas.microsoft.com/office/drawing/2014/main" id="{542FC154-127A-4BA9-1657-4908880C88B8}"/>
              </a:ext>
            </a:extLst>
          </p:cNvPr>
          <p:cNvSpPr txBox="1"/>
          <p:nvPr/>
        </p:nvSpPr>
        <p:spPr>
          <a:xfrm>
            <a:off x="3407635" y="3688505"/>
            <a:ext cx="2566945" cy="3016210"/>
          </a:xfrm>
          <a:prstGeom prst="rect">
            <a:avLst/>
          </a:prstGeom>
          <a:noFill/>
          <a:ln w="28575">
            <a:solidFill>
              <a:srgbClr val="00B050"/>
            </a:solidFill>
          </a:ln>
        </p:spPr>
        <p:txBody>
          <a:bodyPr wrap="square">
            <a:spAutoFit/>
          </a:bodyPr>
          <a:lstStyle/>
          <a:p>
            <a:r>
              <a:rPr lang="en-GB" sz="1000" b="1" dirty="0"/>
              <a:t>Sustainable fisheries</a:t>
            </a:r>
          </a:p>
          <a:p>
            <a:endParaRPr lang="en-GB" sz="1000" b="1" dirty="0"/>
          </a:p>
          <a:p>
            <a:r>
              <a:rPr lang="en-GB" sz="1000" dirty="0"/>
              <a:t>Fish stocks in the oceans are declining. It is important to maintain fish stocks at a level where breeding continues or certain species may disappear altogether in some areas. </a:t>
            </a:r>
          </a:p>
          <a:p>
            <a:endParaRPr lang="en-GB" sz="1000" dirty="0"/>
          </a:p>
          <a:p>
            <a:r>
              <a:rPr lang="en-GB" sz="1000" b="1" i="0" dirty="0">
                <a:solidFill>
                  <a:srgbClr val="231F20"/>
                </a:solidFill>
                <a:effectLst/>
              </a:rPr>
              <a:t>Sustainable</a:t>
            </a:r>
            <a:r>
              <a:rPr lang="en-GB" sz="1000" b="0" i="0" dirty="0">
                <a:solidFill>
                  <a:srgbClr val="231F20"/>
                </a:solidFill>
                <a:effectLst/>
              </a:rPr>
              <a:t> fisheries do not reduce the overall number of fish, because the number of fish that are caught and killed does not ever exceed the birth of new fish. </a:t>
            </a:r>
          </a:p>
          <a:p>
            <a:endParaRPr lang="en-GB" sz="1000" dirty="0">
              <a:solidFill>
                <a:srgbClr val="231F20"/>
              </a:solidFill>
            </a:endParaRPr>
          </a:p>
          <a:p>
            <a:r>
              <a:rPr lang="en-GB" sz="1000" b="0" i="0" dirty="0">
                <a:solidFill>
                  <a:srgbClr val="231F20"/>
                </a:solidFill>
                <a:effectLst/>
              </a:rPr>
              <a:t>Many countries have introduced fishing quotas which limit the amount of fish that can be caught and killed from specific species. The size of the gaps in fishing nets has also been increased to ensure that juvenile fish can reach reproductive maturity and have offspring before being killed.</a:t>
            </a:r>
            <a:endParaRPr lang="en-GB" sz="1000" dirty="0"/>
          </a:p>
        </p:txBody>
      </p:sp>
      <p:sp>
        <p:nvSpPr>
          <p:cNvPr id="11" name="TextBox 10">
            <a:extLst>
              <a:ext uri="{FF2B5EF4-FFF2-40B4-BE49-F238E27FC236}">
                <a16:creationId xmlns:a16="http://schemas.microsoft.com/office/drawing/2014/main" id="{08E3FCA3-88A9-BE83-CB0B-181666F64E72}"/>
              </a:ext>
            </a:extLst>
          </p:cNvPr>
          <p:cNvSpPr txBox="1"/>
          <p:nvPr/>
        </p:nvSpPr>
        <p:spPr>
          <a:xfrm>
            <a:off x="92868" y="138417"/>
            <a:ext cx="3217795" cy="6555641"/>
          </a:xfrm>
          <a:prstGeom prst="rect">
            <a:avLst/>
          </a:prstGeom>
          <a:noFill/>
          <a:ln w="28575">
            <a:solidFill>
              <a:srgbClr val="00B050"/>
            </a:solidFill>
          </a:ln>
        </p:spPr>
        <p:txBody>
          <a:bodyPr wrap="square">
            <a:spAutoFit/>
          </a:bodyPr>
          <a:lstStyle/>
          <a:p>
            <a:r>
              <a:rPr lang="en-GB" sz="1000" b="1" dirty="0"/>
              <a:t>Role of biotechnology: </a:t>
            </a:r>
            <a:r>
              <a:rPr lang="en-GB" sz="1000" b="1" i="0" dirty="0">
                <a:solidFill>
                  <a:srgbClr val="231F20"/>
                </a:solidFill>
                <a:effectLst/>
              </a:rPr>
              <a:t>Biotechnology</a:t>
            </a:r>
            <a:r>
              <a:rPr lang="en-GB" sz="1000" b="0" i="0" dirty="0">
                <a:solidFill>
                  <a:srgbClr val="231F20"/>
                </a:solidFill>
                <a:effectLst/>
              </a:rPr>
              <a:t> is the alteration of living organisms to develop or make products that help us.</a:t>
            </a:r>
            <a:endParaRPr lang="en-GB" sz="1000" dirty="0"/>
          </a:p>
          <a:p>
            <a:endParaRPr lang="en-GB" sz="1000" dirty="0"/>
          </a:p>
          <a:p>
            <a:r>
              <a:rPr lang="en-GB" sz="1000" b="1" i="0" dirty="0">
                <a:solidFill>
                  <a:srgbClr val="231F20"/>
                </a:solidFill>
                <a:effectLst/>
              </a:rPr>
              <a:t>Genetic modification: </a:t>
            </a:r>
            <a:r>
              <a:rPr lang="en-GB" sz="1000" dirty="0"/>
              <a:t>A genetically modified bacterium produces human insulin. When harvested and purified this is used to treat people with diabetes. </a:t>
            </a:r>
            <a:r>
              <a:rPr lang="en-GB" sz="1000" b="0" i="0" dirty="0">
                <a:solidFill>
                  <a:srgbClr val="231F20"/>
                </a:solidFill>
                <a:effectLst/>
              </a:rPr>
              <a:t>Golden rice is a variety of rice that has been genetically modified to contain </a:t>
            </a:r>
            <a:r>
              <a:rPr lang="en-GB" sz="1000" b="1" i="0" dirty="0">
                <a:solidFill>
                  <a:srgbClr val="231F20"/>
                </a:solidFill>
                <a:effectLst/>
              </a:rPr>
              <a:t>beta-carotene</a:t>
            </a:r>
            <a:r>
              <a:rPr lang="en-GB" sz="1000" b="0" i="0" dirty="0">
                <a:solidFill>
                  <a:srgbClr val="231F20"/>
                </a:solidFill>
                <a:effectLst/>
              </a:rPr>
              <a:t> which helps people who do not get enough vitamin A in their diet. Other crops have been genetically modified to be resistant to insects or to pesticides. This means that farmers can spray whole fields with </a:t>
            </a:r>
            <a:r>
              <a:rPr lang="en-GB" sz="1000" b="1" i="0" dirty="0">
                <a:solidFill>
                  <a:srgbClr val="231F20"/>
                </a:solidFill>
                <a:effectLst/>
              </a:rPr>
              <a:t>pesticides</a:t>
            </a:r>
            <a:r>
              <a:rPr lang="en-GB" sz="1000" b="0" i="0" dirty="0">
                <a:solidFill>
                  <a:srgbClr val="231F20"/>
                </a:solidFill>
                <a:effectLst/>
              </a:rPr>
              <a:t> and kill the pests, not the crops.</a:t>
            </a:r>
            <a:endParaRPr lang="en-GB" sz="1000" dirty="0"/>
          </a:p>
          <a:p>
            <a:endParaRPr lang="en-GB" sz="1000" b="1" i="0" dirty="0">
              <a:solidFill>
                <a:srgbClr val="231F20"/>
              </a:solidFill>
              <a:effectLst/>
              <a:latin typeface="ReithSans"/>
            </a:endParaRPr>
          </a:p>
          <a:p>
            <a:r>
              <a:rPr lang="en-GB" sz="1000" dirty="0"/>
              <a:t>Modern biotechnology techniques enable large quantities of microorganisms to be cultured for food. The fungus </a:t>
            </a:r>
            <a:r>
              <a:rPr lang="en-GB" sz="1000" i="1" dirty="0"/>
              <a:t>Fusarium</a:t>
            </a:r>
            <a:r>
              <a:rPr lang="en-GB" sz="1000" dirty="0"/>
              <a:t> is useful for producing mycoprotein, a protein-rich food suitable for vegetarians. </a:t>
            </a:r>
            <a:r>
              <a:rPr lang="en-GB" sz="1000" b="0" i="0" dirty="0">
                <a:solidFill>
                  <a:srgbClr val="231F20"/>
                </a:solidFill>
                <a:effectLst/>
                <a:latin typeface="ReithSans"/>
              </a:rPr>
              <a:t>The fungus is grown in large containers called </a:t>
            </a:r>
            <a:r>
              <a:rPr lang="en-GB" sz="1000" b="1" i="0" dirty="0">
                <a:solidFill>
                  <a:srgbClr val="231F20"/>
                </a:solidFill>
                <a:effectLst/>
                <a:latin typeface="ReithSans"/>
              </a:rPr>
              <a:t>fermenters</a:t>
            </a:r>
            <a:r>
              <a:rPr lang="en-GB" sz="1000" b="0" i="0" dirty="0">
                <a:solidFill>
                  <a:srgbClr val="231F20"/>
                </a:solidFill>
                <a:effectLst/>
                <a:latin typeface="ReithSans"/>
              </a:rPr>
              <a:t>. The conditions inside are maintained to promote maximum growth:</a:t>
            </a:r>
          </a:p>
          <a:p>
            <a:pPr algn="l">
              <a:buFont typeface="+mj-lt"/>
              <a:buAutoNum type="arabicPeriod"/>
            </a:pPr>
            <a:r>
              <a:rPr lang="en-GB" sz="1000" b="0" i="0" dirty="0">
                <a:solidFill>
                  <a:srgbClr val="231F20"/>
                </a:solidFill>
                <a:effectLst/>
                <a:latin typeface="ReithSans"/>
              </a:rPr>
              <a:t>The pH and temperature are maintained at the </a:t>
            </a:r>
            <a:r>
              <a:rPr lang="en-GB" sz="1000" b="1" i="0" dirty="0">
                <a:solidFill>
                  <a:srgbClr val="231F20"/>
                </a:solidFill>
                <a:effectLst/>
                <a:latin typeface="ReithSans"/>
              </a:rPr>
              <a:t>optimum</a:t>
            </a:r>
            <a:endParaRPr lang="en-GB" sz="1000" b="0" i="0" dirty="0">
              <a:solidFill>
                <a:srgbClr val="231F20"/>
              </a:solidFill>
              <a:effectLst/>
              <a:latin typeface="ReithSans"/>
            </a:endParaRPr>
          </a:p>
          <a:p>
            <a:pPr algn="l">
              <a:buFont typeface="+mj-lt"/>
              <a:buAutoNum type="arabicPeriod"/>
            </a:pPr>
            <a:r>
              <a:rPr lang="en-GB" sz="1000" b="0" i="0" dirty="0">
                <a:solidFill>
                  <a:srgbClr val="231F20"/>
                </a:solidFill>
                <a:effectLst/>
                <a:latin typeface="ReithSans"/>
              </a:rPr>
              <a:t>The temperature is controlled by a water jacket that surrounds the whole fermenter</a:t>
            </a:r>
          </a:p>
          <a:p>
            <a:pPr algn="l">
              <a:buFont typeface="+mj-lt"/>
              <a:buAutoNum type="arabicPeriod"/>
            </a:pPr>
            <a:r>
              <a:rPr lang="en-GB" sz="1000" b="0" i="0" dirty="0">
                <a:solidFill>
                  <a:srgbClr val="231F20"/>
                </a:solidFill>
                <a:effectLst/>
                <a:latin typeface="ReithSans"/>
              </a:rPr>
              <a:t>Sterile oxygen is added to make sure that aerobic </a:t>
            </a:r>
            <a:r>
              <a:rPr lang="en-GB" sz="1000" b="1" i="0" dirty="0">
                <a:solidFill>
                  <a:srgbClr val="231F20"/>
                </a:solidFill>
                <a:effectLst/>
                <a:latin typeface="ReithSans"/>
              </a:rPr>
              <a:t>respiration</a:t>
            </a:r>
            <a:r>
              <a:rPr lang="en-GB" sz="1000" b="0" i="0" dirty="0">
                <a:solidFill>
                  <a:srgbClr val="231F20"/>
                </a:solidFill>
                <a:effectLst/>
                <a:latin typeface="ReithSans"/>
              </a:rPr>
              <a:t> occurs</a:t>
            </a:r>
          </a:p>
          <a:p>
            <a:pPr algn="l">
              <a:buFont typeface="+mj-lt"/>
              <a:buAutoNum type="arabicPeriod"/>
            </a:pPr>
            <a:r>
              <a:rPr lang="en-GB" sz="1000" b="0" i="0" dirty="0">
                <a:solidFill>
                  <a:srgbClr val="231F20"/>
                </a:solidFill>
                <a:effectLst/>
                <a:latin typeface="ReithSans"/>
              </a:rPr>
              <a:t>A food source like </a:t>
            </a:r>
            <a:r>
              <a:rPr lang="en-GB" sz="1000" b="1" i="0" dirty="0">
                <a:solidFill>
                  <a:srgbClr val="231F20"/>
                </a:solidFill>
                <a:effectLst/>
                <a:latin typeface="ReithSans"/>
              </a:rPr>
              <a:t>glucose syrup </a:t>
            </a:r>
            <a:r>
              <a:rPr lang="en-GB" sz="1000" b="0" i="0" dirty="0">
                <a:solidFill>
                  <a:srgbClr val="231F20"/>
                </a:solidFill>
                <a:effectLst/>
                <a:latin typeface="ReithSans"/>
              </a:rPr>
              <a:t>is added</a:t>
            </a:r>
          </a:p>
          <a:p>
            <a:pPr algn="l">
              <a:buFont typeface="+mj-lt"/>
              <a:buAutoNum type="arabicPeriod"/>
            </a:pPr>
            <a:r>
              <a:rPr lang="en-GB" sz="1000" b="0" i="0" dirty="0">
                <a:solidFill>
                  <a:srgbClr val="231F20"/>
                </a:solidFill>
                <a:effectLst/>
                <a:latin typeface="ReithSans"/>
              </a:rPr>
              <a:t>The mixture inside is stirred to make sure all the oxygen and nutrients are equally distributed</a:t>
            </a:r>
          </a:p>
          <a:p>
            <a:pPr>
              <a:buFont typeface="+mj-lt"/>
              <a:buAutoNum type="arabicPeriod"/>
            </a:pPr>
            <a:r>
              <a:rPr lang="en-GB" sz="1000" dirty="0">
                <a:solidFill>
                  <a:srgbClr val="231F20"/>
                </a:solidFill>
                <a:latin typeface="ReithSans"/>
              </a:rPr>
              <a:t> T</a:t>
            </a:r>
            <a:r>
              <a:rPr lang="en-GB" sz="1000" dirty="0"/>
              <a:t>he biomass is harvested and purified. </a:t>
            </a:r>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a:p>
            <a:pPr>
              <a:buFont typeface="+mj-lt"/>
              <a:buAutoNum type="arabicPeriod"/>
            </a:pPr>
            <a:endParaRPr lang="en-GB" sz="1000" dirty="0"/>
          </a:p>
        </p:txBody>
      </p:sp>
      <p:sp>
        <p:nvSpPr>
          <p:cNvPr id="12" name="TextBox 11">
            <a:extLst>
              <a:ext uri="{FF2B5EF4-FFF2-40B4-BE49-F238E27FC236}">
                <a16:creationId xmlns:a16="http://schemas.microsoft.com/office/drawing/2014/main" id="{DCB76344-2B0D-0B56-3B1A-8A2B4EC2DD4F}"/>
              </a:ext>
            </a:extLst>
          </p:cNvPr>
          <p:cNvSpPr txBox="1"/>
          <p:nvPr/>
        </p:nvSpPr>
        <p:spPr>
          <a:xfrm>
            <a:off x="3652573" y="138417"/>
            <a:ext cx="1821524" cy="307777"/>
          </a:xfrm>
          <a:prstGeom prst="rect">
            <a:avLst/>
          </a:prstGeom>
          <a:noFill/>
          <a:ln w="38100">
            <a:solidFill>
              <a:srgbClr val="00B050"/>
            </a:solidFill>
          </a:ln>
        </p:spPr>
        <p:txBody>
          <a:bodyPr wrap="none" rtlCol="0">
            <a:spAutoFit/>
          </a:bodyPr>
          <a:lstStyle/>
          <a:p>
            <a:r>
              <a:rPr lang="en-GB" sz="1400" b="1" dirty="0"/>
              <a:t>Separate Biology Only</a:t>
            </a:r>
          </a:p>
        </p:txBody>
      </p:sp>
      <p:graphicFrame>
        <p:nvGraphicFramePr>
          <p:cNvPr id="13" name="Table 12">
            <a:extLst>
              <a:ext uri="{FF2B5EF4-FFF2-40B4-BE49-F238E27FC236}">
                <a16:creationId xmlns:a16="http://schemas.microsoft.com/office/drawing/2014/main" id="{E5DCDE48-06EF-12E6-B58F-295BE00DE543}"/>
              </a:ext>
            </a:extLst>
          </p:cNvPr>
          <p:cNvGraphicFramePr>
            <a:graphicFrameLocks noGrp="1"/>
          </p:cNvGraphicFramePr>
          <p:nvPr>
            <p:extLst>
              <p:ext uri="{D42A27DB-BD31-4B8C-83A1-F6EECF244321}">
                <p14:modId xmlns:p14="http://schemas.microsoft.com/office/powerpoint/2010/main" val="2473472241"/>
              </p:ext>
            </p:extLst>
          </p:nvPr>
        </p:nvGraphicFramePr>
        <p:xfrm>
          <a:off x="6187564" y="1586546"/>
          <a:ext cx="2632700" cy="1117600"/>
        </p:xfrm>
        <a:graphic>
          <a:graphicData uri="http://schemas.openxmlformats.org/drawingml/2006/table">
            <a:tbl>
              <a:tblPr>
                <a:tableStyleId>{16D9F66E-5EB9-4882-86FB-DCBF35E3C3E4}</a:tableStyleId>
              </a:tblPr>
              <a:tblGrid>
                <a:gridCol w="1316350">
                  <a:extLst>
                    <a:ext uri="{9D8B030D-6E8A-4147-A177-3AD203B41FA5}">
                      <a16:colId xmlns:a16="http://schemas.microsoft.com/office/drawing/2014/main" val="4218427467"/>
                    </a:ext>
                  </a:extLst>
                </a:gridCol>
                <a:gridCol w="1316350">
                  <a:extLst>
                    <a:ext uri="{9D8B030D-6E8A-4147-A177-3AD203B41FA5}">
                      <a16:colId xmlns:a16="http://schemas.microsoft.com/office/drawing/2014/main" val="3079948727"/>
                    </a:ext>
                  </a:extLst>
                </a:gridCol>
              </a:tblGrid>
              <a:tr h="0">
                <a:tc>
                  <a:txBody>
                    <a:bodyPr/>
                    <a:lstStyle/>
                    <a:p>
                      <a:pPr algn="ctr"/>
                      <a:r>
                        <a:rPr lang="en-GB" sz="1000" b="1" dirty="0">
                          <a:solidFill>
                            <a:srgbClr val="231F20"/>
                          </a:solidFill>
                          <a:effectLst/>
                        </a:rPr>
                        <a:t>Advantage</a:t>
                      </a:r>
                    </a:p>
                  </a:txBody>
                  <a:tcPr marL="25400" marR="25400" marT="25400" marB="25400" anchor="ctr"/>
                </a:tc>
                <a:tc>
                  <a:txBody>
                    <a:bodyPr/>
                    <a:lstStyle/>
                    <a:p>
                      <a:pPr algn="ctr"/>
                      <a:r>
                        <a:rPr lang="en-GB" sz="1000" b="1">
                          <a:solidFill>
                            <a:srgbClr val="231F20"/>
                          </a:solidFill>
                          <a:effectLst/>
                        </a:rPr>
                        <a:t>Disadvantage</a:t>
                      </a:r>
                    </a:p>
                  </a:txBody>
                  <a:tcPr marL="25400" marR="25400" marT="25400" marB="25400" anchor="ctr"/>
                </a:tc>
                <a:extLst>
                  <a:ext uri="{0D108BD9-81ED-4DB2-BD59-A6C34878D82A}">
                    <a16:rowId xmlns:a16="http://schemas.microsoft.com/office/drawing/2014/main" val="2228623522"/>
                  </a:ext>
                </a:extLst>
              </a:tr>
              <a:tr h="0">
                <a:tc>
                  <a:txBody>
                    <a:bodyPr/>
                    <a:lstStyle/>
                    <a:p>
                      <a:r>
                        <a:rPr lang="en-GB" sz="1000">
                          <a:solidFill>
                            <a:srgbClr val="231F20"/>
                          </a:solidFill>
                          <a:effectLst/>
                        </a:rPr>
                        <a:t>Higher yields</a:t>
                      </a:r>
                    </a:p>
                  </a:txBody>
                  <a:tcPr marL="25400" marR="25400" marT="25400" marB="25400" anchor="ctr"/>
                </a:tc>
                <a:tc>
                  <a:txBody>
                    <a:bodyPr/>
                    <a:lstStyle/>
                    <a:p>
                      <a:r>
                        <a:rPr lang="en-GB" sz="1000">
                          <a:solidFill>
                            <a:srgbClr val="231F20"/>
                          </a:solidFill>
                          <a:effectLst/>
                        </a:rPr>
                        <a:t>Costly additives needed</a:t>
                      </a:r>
                    </a:p>
                  </a:txBody>
                  <a:tcPr marL="25400" marR="25400" marT="25400" marB="25400" anchor="ctr"/>
                </a:tc>
                <a:extLst>
                  <a:ext uri="{0D108BD9-81ED-4DB2-BD59-A6C34878D82A}">
                    <a16:rowId xmlns:a16="http://schemas.microsoft.com/office/drawing/2014/main" val="2098080206"/>
                  </a:ext>
                </a:extLst>
              </a:tr>
              <a:tr h="0">
                <a:tc>
                  <a:txBody>
                    <a:bodyPr/>
                    <a:lstStyle/>
                    <a:p>
                      <a:r>
                        <a:rPr lang="en-GB" sz="1000">
                          <a:solidFill>
                            <a:srgbClr val="231F20"/>
                          </a:solidFill>
                          <a:effectLst/>
                        </a:rPr>
                        <a:t>More efficient use of food</a:t>
                      </a:r>
                    </a:p>
                  </a:txBody>
                  <a:tcPr marL="25400" marR="25400" marT="25400" marB="25400" anchor="ctr"/>
                </a:tc>
                <a:tc>
                  <a:txBody>
                    <a:bodyPr/>
                    <a:lstStyle/>
                    <a:p>
                      <a:r>
                        <a:rPr lang="en-GB" sz="1000" dirty="0">
                          <a:solidFill>
                            <a:srgbClr val="231F20"/>
                          </a:solidFill>
                          <a:effectLst/>
                        </a:rPr>
                        <a:t>Risk of antibiotic resistance</a:t>
                      </a:r>
                    </a:p>
                  </a:txBody>
                  <a:tcPr marL="25400" marR="25400" marT="25400" marB="25400" anchor="ctr"/>
                </a:tc>
                <a:extLst>
                  <a:ext uri="{0D108BD9-81ED-4DB2-BD59-A6C34878D82A}">
                    <a16:rowId xmlns:a16="http://schemas.microsoft.com/office/drawing/2014/main" val="1934680195"/>
                  </a:ext>
                </a:extLst>
              </a:tr>
              <a:tr h="0">
                <a:tc>
                  <a:txBody>
                    <a:bodyPr/>
                    <a:lstStyle/>
                    <a:p>
                      <a:r>
                        <a:rPr lang="en-GB" sz="1000" dirty="0">
                          <a:solidFill>
                            <a:srgbClr val="231F20"/>
                          </a:solidFill>
                          <a:effectLst/>
                        </a:rPr>
                        <a:t>Quality control easier</a:t>
                      </a:r>
                    </a:p>
                  </a:txBody>
                  <a:tcPr marL="25400" marR="25400" marT="25400" marB="25400" anchor="ctr"/>
                </a:tc>
                <a:tc>
                  <a:txBody>
                    <a:bodyPr/>
                    <a:lstStyle/>
                    <a:p>
                      <a:r>
                        <a:rPr lang="en-GB" sz="1000" dirty="0">
                          <a:solidFill>
                            <a:srgbClr val="231F20"/>
                          </a:solidFill>
                          <a:effectLst/>
                        </a:rPr>
                        <a:t>Considered unethical by some people</a:t>
                      </a:r>
                    </a:p>
                  </a:txBody>
                  <a:tcPr marL="25400" marR="25400" marT="25400" marB="25400" anchor="ctr"/>
                </a:tc>
                <a:extLst>
                  <a:ext uri="{0D108BD9-81ED-4DB2-BD59-A6C34878D82A}">
                    <a16:rowId xmlns:a16="http://schemas.microsoft.com/office/drawing/2014/main" val="148880351"/>
                  </a:ext>
                </a:extLst>
              </a:tr>
            </a:tbl>
          </a:graphicData>
        </a:graphic>
      </p:graphicFrame>
      <p:pic>
        <p:nvPicPr>
          <p:cNvPr id="15" name="Picture 14">
            <a:extLst>
              <a:ext uri="{FF2B5EF4-FFF2-40B4-BE49-F238E27FC236}">
                <a16:creationId xmlns:a16="http://schemas.microsoft.com/office/drawing/2014/main" id="{731CBEF0-9895-46CD-BC40-0652299868E4}"/>
              </a:ext>
            </a:extLst>
          </p:cNvPr>
          <p:cNvPicPr>
            <a:picLocks noChangeAspect="1"/>
          </p:cNvPicPr>
          <p:nvPr/>
        </p:nvPicPr>
        <p:blipFill>
          <a:blip r:embed="rId2"/>
          <a:stretch>
            <a:fillRect/>
          </a:stretch>
        </p:blipFill>
        <p:spPr>
          <a:xfrm>
            <a:off x="335373" y="4693510"/>
            <a:ext cx="2732784" cy="1943575"/>
          </a:xfrm>
          <a:prstGeom prst="rect">
            <a:avLst/>
          </a:prstGeom>
        </p:spPr>
      </p:pic>
    </p:spTree>
    <p:extLst>
      <p:ext uri="{BB962C8B-B14F-4D97-AF65-F5344CB8AC3E}">
        <p14:creationId xmlns:p14="http://schemas.microsoft.com/office/powerpoint/2010/main" val="2392468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4AA23B-977A-40D9-A8C1-35F824174C08}"/>
</file>

<file path=customXml/itemProps2.xml><?xml version="1.0" encoding="utf-8"?>
<ds:datastoreItem xmlns:ds="http://schemas.openxmlformats.org/officeDocument/2006/customXml" ds:itemID="{1BABDE88-2381-4E81-B8C5-E531163FAD90}"/>
</file>

<file path=customXml/itemProps3.xml><?xml version="1.0" encoding="utf-8"?>
<ds:datastoreItem xmlns:ds="http://schemas.openxmlformats.org/officeDocument/2006/customXml" ds:itemID="{52D0FE91-FEC9-4031-AB6F-D7ED1F39660D}"/>
</file>

<file path=docProps/app.xml><?xml version="1.0" encoding="utf-8"?>
<Properties xmlns="http://schemas.openxmlformats.org/officeDocument/2006/extended-properties" xmlns:vt="http://schemas.openxmlformats.org/officeDocument/2006/docPropsVTypes">
  <Template>Office Theme 2013 - 2022</Template>
  <TotalTime>590</TotalTime>
  <Words>3048</Words>
  <Application>Microsoft Office PowerPoint</Application>
  <PresentationFormat>On-screen Show (4:3)</PresentationFormat>
  <Paragraphs>287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ReithSans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Parker</dc:creator>
  <cp:lastModifiedBy>Eleanor Parker</cp:lastModifiedBy>
  <cp:revision>1</cp:revision>
  <dcterms:created xsi:type="dcterms:W3CDTF">2023-04-15T09:01:57Z</dcterms:created>
  <dcterms:modified xsi:type="dcterms:W3CDTF">2023-04-15T18:52:38Z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ies>
</file>