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60" r:id="rId5"/>
    <p:sldId id="256" r:id="rId6"/>
    <p:sldId id="257" r:id="rId7"/>
    <p:sldId id="258" r:id="rId8"/>
    <p:sldId id="259" r:id="rId9"/>
    <p:sldId id="261" r:id="rId10"/>
    <p:sldId id="262" r:id="rId11"/>
    <p:sldId id="263" r:id="rId12"/>
  </p:sldIdLst>
  <p:sldSz cx="6858000" cy="9144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1FC25B-3310-4264-BEC5-CD7C4DA76A09}" v="8" dt="2022-12-08T14:21:58.5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3060" y="15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 Weston" userId="5754e491-4825-466b-ade8-60d98b6ff7a1" providerId="ADAL" clId="{941FC25B-3310-4264-BEC5-CD7C4DA76A09}"/>
    <pc:docChg chg="addSld modSld modNotesMaster">
      <pc:chgData name="E Weston" userId="5754e491-4825-466b-ade8-60d98b6ff7a1" providerId="ADAL" clId="{941FC25B-3310-4264-BEC5-CD7C4DA76A09}" dt="2022-12-08T14:21:58.570" v="7"/>
      <pc:docMkLst>
        <pc:docMk/>
      </pc:docMkLst>
      <pc:sldChg chg="modSp add mod">
        <pc:chgData name="E Weston" userId="5754e491-4825-466b-ade8-60d98b6ff7a1" providerId="ADAL" clId="{941FC25B-3310-4264-BEC5-CD7C4DA76A09}" dt="2022-12-08T14:21:31.122" v="6" actId="20577"/>
        <pc:sldMkLst>
          <pc:docMk/>
          <pc:sldMk cId="2172993349" sldId="258"/>
        </pc:sldMkLst>
        <pc:spChg chg="mod">
          <ac:chgData name="E Weston" userId="5754e491-4825-466b-ade8-60d98b6ff7a1" providerId="ADAL" clId="{941FC25B-3310-4264-BEC5-CD7C4DA76A09}" dt="2022-12-08T14:21:31.122" v="6" actId="20577"/>
          <ac:spMkLst>
            <pc:docMk/>
            <pc:sldMk cId="2172993349" sldId="258"/>
            <ac:spMk id="5" creationId="{00000000-0000-0000-0000-000000000000}"/>
          </ac:spMkLst>
        </pc:spChg>
      </pc:sldChg>
      <pc:sldChg chg="add">
        <pc:chgData name="E Weston" userId="5754e491-4825-466b-ade8-60d98b6ff7a1" providerId="ADAL" clId="{941FC25B-3310-4264-BEC5-CD7C4DA76A09}" dt="2022-12-08T14:19:44.175" v="1"/>
        <pc:sldMkLst>
          <pc:docMk/>
          <pc:sldMk cId="1736470472" sldId="259"/>
        </pc:sldMkLst>
      </pc:sldChg>
      <pc:sldChg chg="add">
        <pc:chgData name="E Weston" userId="5754e491-4825-466b-ade8-60d98b6ff7a1" providerId="ADAL" clId="{941FC25B-3310-4264-BEC5-CD7C4DA76A09}" dt="2022-12-08T14:19:55.273" v="2"/>
        <pc:sldMkLst>
          <pc:docMk/>
          <pc:sldMk cId="2209173292" sldId="260"/>
        </pc:sldMkLst>
      </pc:sldChg>
      <pc:sldChg chg="add">
        <pc:chgData name="E Weston" userId="5754e491-4825-466b-ade8-60d98b6ff7a1" providerId="ADAL" clId="{941FC25B-3310-4264-BEC5-CD7C4DA76A09}" dt="2022-12-08T14:20:06.537" v="3"/>
        <pc:sldMkLst>
          <pc:docMk/>
          <pc:sldMk cId="4199133152" sldId="261"/>
        </pc:sldMkLst>
      </pc:sldChg>
      <pc:sldChg chg="add">
        <pc:chgData name="E Weston" userId="5754e491-4825-466b-ade8-60d98b6ff7a1" providerId="ADAL" clId="{941FC25B-3310-4264-BEC5-CD7C4DA76A09}" dt="2022-12-08T14:20:56.943" v="4"/>
        <pc:sldMkLst>
          <pc:docMk/>
          <pc:sldMk cId="2803482691" sldId="262"/>
        </pc:sldMkLst>
      </pc:sldChg>
      <pc:sldChg chg="add">
        <pc:chgData name="E Weston" userId="5754e491-4825-466b-ade8-60d98b6ff7a1" providerId="ADAL" clId="{941FC25B-3310-4264-BEC5-CD7C4DA76A09}" dt="2022-12-08T14:21:10.828" v="5"/>
        <pc:sldMkLst>
          <pc:docMk/>
          <pc:sldMk cId="4234484481" sldId="2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0873F7D9-8A15-4B7F-B2D2-F0655685D814}" type="datetimeFigureOut">
              <a:rPr lang="en-GB" smtClean="0"/>
              <a:t>08/12/2022</a:t>
            </a:fld>
            <a:endParaRPr lang="en-GB"/>
          </a:p>
        </p:txBody>
      </p:sp>
      <p:sp>
        <p:nvSpPr>
          <p:cNvPr id="4" name="Slide Image Placeholder 3"/>
          <p:cNvSpPr>
            <a:spLocks noGrp="1" noRot="1" noChangeAspect="1"/>
          </p:cNvSpPr>
          <p:nvPr>
            <p:ph type="sldImg" idx="2"/>
          </p:nvPr>
        </p:nvSpPr>
        <p:spPr>
          <a:xfrm>
            <a:off x="3703638" y="857250"/>
            <a:ext cx="1736725"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3E7F78E9-D5E2-4962-8C35-059E03A4EC8F}" type="slidenum">
              <a:rPr lang="en-GB" smtClean="0"/>
              <a:t>‹#›</a:t>
            </a:fld>
            <a:endParaRPr lang="en-GB"/>
          </a:p>
        </p:txBody>
      </p:sp>
    </p:spTree>
    <p:extLst>
      <p:ext uri="{BB962C8B-B14F-4D97-AF65-F5344CB8AC3E}">
        <p14:creationId xmlns:p14="http://schemas.microsoft.com/office/powerpoint/2010/main" val="3844022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38859C-2964-49F1-A9C6-EFBA49B44402}" type="slidenum">
              <a:rPr lang="en-GB" smtClean="0"/>
              <a:t>1</a:t>
            </a:fld>
            <a:endParaRPr lang="en-GB"/>
          </a:p>
        </p:txBody>
      </p:sp>
    </p:spTree>
    <p:extLst>
      <p:ext uri="{BB962C8B-B14F-4D97-AF65-F5344CB8AC3E}">
        <p14:creationId xmlns:p14="http://schemas.microsoft.com/office/powerpoint/2010/main" val="3255047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474F56-C74B-42AE-8312-73B7D4201F0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9753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C68C4D-91DC-4084-B922-3CCC6050F62C}" type="slidenum">
              <a:rPr lang="en-GB" smtClean="0"/>
              <a:t>5</a:t>
            </a:fld>
            <a:endParaRPr lang="en-GB"/>
          </a:p>
        </p:txBody>
      </p:sp>
    </p:spTree>
    <p:extLst>
      <p:ext uri="{BB962C8B-B14F-4D97-AF65-F5344CB8AC3E}">
        <p14:creationId xmlns:p14="http://schemas.microsoft.com/office/powerpoint/2010/main" val="4282919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B4C54D1-2641-4F7F-9F33-256CB14701D5}"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B1B569-2CF8-4A16-B16E-AEDAC07690CC}" type="slidenum">
              <a:rPr lang="en-GB" smtClean="0"/>
              <a:t>‹#›</a:t>
            </a:fld>
            <a:endParaRPr lang="en-GB"/>
          </a:p>
        </p:txBody>
      </p:sp>
    </p:spTree>
    <p:extLst>
      <p:ext uri="{BB962C8B-B14F-4D97-AF65-F5344CB8AC3E}">
        <p14:creationId xmlns:p14="http://schemas.microsoft.com/office/powerpoint/2010/main" val="2792377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4C54D1-2641-4F7F-9F33-256CB14701D5}"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B1B569-2CF8-4A16-B16E-AEDAC07690CC}" type="slidenum">
              <a:rPr lang="en-GB" smtClean="0"/>
              <a:t>‹#›</a:t>
            </a:fld>
            <a:endParaRPr lang="en-GB"/>
          </a:p>
        </p:txBody>
      </p:sp>
    </p:spTree>
    <p:extLst>
      <p:ext uri="{BB962C8B-B14F-4D97-AF65-F5344CB8AC3E}">
        <p14:creationId xmlns:p14="http://schemas.microsoft.com/office/powerpoint/2010/main" val="869971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4C54D1-2641-4F7F-9F33-256CB14701D5}"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B1B569-2CF8-4A16-B16E-AEDAC07690CC}" type="slidenum">
              <a:rPr lang="en-GB" smtClean="0"/>
              <a:t>‹#›</a:t>
            </a:fld>
            <a:endParaRPr lang="en-GB"/>
          </a:p>
        </p:txBody>
      </p:sp>
    </p:spTree>
    <p:extLst>
      <p:ext uri="{BB962C8B-B14F-4D97-AF65-F5344CB8AC3E}">
        <p14:creationId xmlns:p14="http://schemas.microsoft.com/office/powerpoint/2010/main" val="2449761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4C54D1-2641-4F7F-9F33-256CB14701D5}"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B1B569-2CF8-4A16-B16E-AEDAC07690CC}" type="slidenum">
              <a:rPr lang="en-GB" smtClean="0"/>
              <a:t>‹#›</a:t>
            </a:fld>
            <a:endParaRPr lang="en-GB"/>
          </a:p>
        </p:txBody>
      </p:sp>
    </p:spTree>
    <p:extLst>
      <p:ext uri="{BB962C8B-B14F-4D97-AF65-F5344CB8AC3E}">
        <p14:creationId xmlns:p14="http://schemas.microsoft.com/office/powerpoint/2010/main" val="68379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4C54D1-2641-4F7F-9F33-256CB14701D5}"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B1B569-2CF8-4A16-B16E-AEDAC07690CC}" type="slidenum">
              <a:rPr lang="en-GB" smtClean="0"/>
              <a:t>‹#›</a:t>
            </a:fld>
            <a:endParaRPr lang="en-GB"/>
          </a:p>
        </p:txBody>
      </p:sp>
    </p:spTree>
    <p:extLst>
      <p:ext uri="{BB962C8B-B14F-4D97-AF65-F5344CB8AC3E}">
        <p14:creationId xmlns:p14="http://schemas.microsoft.com/office/powerpoint/2010/main" val="1138357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B4C54D1-2641-4F7F-9F33-256CB14701D5}"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B1B569-2CF8-4A16-B16E-AEDAC07690CC}" type="slidenum">
              <a:rPr lang="en-GB" smtClean="0"/>
              <a:t>‹#›</a:t>
            </a:fld>
            <a:endParaRPr lang="en-GB"/>
          </a:p>
        </p:txBody>
      </p:sp>
    </p:spTree>
    <p:extLst>
      <p:ext uri="{BB962C8B-B14F-4D97-AF65-F5344CB8AC3E}">
        <p14:creationId xmlns:p14="http://schemas.microsoft.com/office/powerpoint/2010/main" val="2697498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B4C54D1-2641-4F7F-9F33-256CB14701D5}" type="datetimeFigureOut">
              <a:rPr lang="en-GB" smtClean="0"/>
              <a:t>08/12/2022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B1B569-2CF8-4A16-B16E-AEDAC07690CC}" type="slidenum">
              <a:rPr lang="en-GB" smtClean="0"/>
              <a:t>‹#›</a:t>
            </a:fld>
            <a:endParaRPr lang="en-GB"/>
          </a:p>
        </p:txBody>
      </p:sp>
    </p:spTree>
    <p:extLst>
      <p:ext uri="{BB962C8B-B14F-4D97-AF65-F5344CB8AC3E}">
        <p14:creationId xmlns:p14="http://schemas.microsoft.com/office/powerpoint/2010/main" val="1376549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B4C54D1-2641-4F7F-9F33-256CB14701D5}" type="datetimeFigureOut">
              <a:rPr lang="en-GB" smtClean="0"/>
              <a:t>08/12/2022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B1B569-2CF8-4A16-B16E-AEDAC07690CC}" type="slidenum">
              <a:rPr lang="en-GB" smtClean="0"/>
              <a:t>‹#›</a:t>
            </a:fld>
            <a:endParaRPr lang="en-GB"/>
          </a:p>
        </p:txBody>
      </p:sp>
    </p:spTree>
    <p:extLst>
      <p:ext uri="{BB962C8B-B14F-4D97-AF65-F5344CB8AC3E}">
        <p14:creationId xmlns:p14="http://schemas.microsoft.com/office/powerpoint/2010/main" val="560076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4C54D1-2641-4F7F-9F33-256CB14701D5}" type="datetimeFigureOut">
              <a:rPr lang="en-GB" smtClean="0"/>
              <a:t>08/12/2022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B1B569-2CF8-4A16-B16E-AEDAC07690CC}" type="slidenum">
              <a:rPr lang="en-GB" smtClean="0"/>
              <a:t>‹#›</a:t>
            </a:fld>
            <a:endParaRPr lang="en-GB"/>
          </a:p>
        </p:txBody>
      </p:sp>
    </p:spTree>
    <p:extLst>
      <p:ext uri="{BB962C8B-B14F-4D97-AF65-F5344CB8AC3E}">
        <p14:creationId xmlns:p14="http://schemas.microsoft.com/office/powerpoint/2010/main" val="19368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4C54D1-2641-4F7F-9F33-256CB14701D5}"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B1B569-2CF8-4A16-B16E-AEDAC07690CC}" type="slidenum">
              <a:rPr lang="en-GB" smtClean="0"/>
              <a:t>‹#›</a:t>
            </a:fld>
            <a:endParaRPr lang="en-GB"/>
          </a:p>
        </p:txBody>
      </p:sp>
    </p:spTree>
    <p:extLst>
      <p:ext uri="{BB962C8B-B14F-4D97-AF65-F5344CB8AC3E}">
        <p14:creationId xmlns:p14="http://schemas.microsoft.com/office/powerpoint/2010/main" val="4135952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4C54D1-2641-4F7F-9F33-256CB14701D5}"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B1B569-2CF8-4A16-B16E-AEDAC07690CC}" type="slidenum">
              <a:rPr lang="en-GB" smtClean="0"/>
              <a:t>‹#›</a:t>
            </a:fld>
            <a:endParaRPr lang="en-GB"/>
          </a:p>
        </p:txBody>
      </p:sp>
    </p:spTree>
    <p:extLst>
      <p:ext uri="{BB962C8B-B14F-4D97-AF65-F5344CB8AC3E}">
        <p14:creationId xmlns:p14="http://schemas.microsoft.com/office/powerpoint/2010/main" val="2838368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EB4C54D1-2641-4F7F-9F33-256CB14701D5}" type="datetimeFigureOut">
              <a:rPr lang="en-GB" smtClean="0"/>
              <a:t>08/12/2022</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43B1B569-2CF8-4A16-B16E-AEDAC07690CC}" type="slidenum">
              <a:rPr lang="en-GB" smtClean="0"/>
              <a:t>‹#›</a:t>
            </a:fld>
            <a:endParaRPr lang="en-GB"/>
          </a:p>
        </p:txBody>
      </p:sp>
    </p:spTree>
    <p:extLst>
      <p:ext uri="{BB962C8B-B14F-4D97-AF65-F5344CB8AC3E}">
        <p14:creationId xmlns:p14="http://schemas.microsoft.com/office/powerpoint/2010/main" val="2261603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j-56__zLzjAhXPxoUKHQDYCccQjRx6BAgBEAU&amp;url=https://www2.le.ac.uk/projects/vgec/schoolsandcolleges/topics/cellcycle-mitosis-meiosis&amp;psig=AOvVaw0hebpVnD18dr3Rt5Aw7pbG&amp;ust=156347515534287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s://www.google.com/url?sa=i&amp;rct=j&amp;q=&amp;esrc=s&amp;source=images&amp;cd=&amp;ved=2ahUKEwiKkYib0LzjAhVEPBoKHXhbDxcQjRx6BAgBEAU&amp;url=https://www.instructables.com/id/How-to-Punnett-Squares-to-Determine-Probabilities-/&amp;psig=AOvVaw1Gdgx7tAo3MPGjV5NZu-dQ&amp;ust=1563476008656424" TargetMode="External"/><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j-56__zLzjAhXPxoUKHQDYCccQjRx6BAgBEAU&amp;url=https://www2.le.ac.uk/projects/vgec/schoolsandcolleges/topics/cellcycle-mitosis-meiosis&amp;psig=AOvVaw0hebpVnD18dr3Rt5Aw7pbG&amp;ust=1563475155342878"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s://www.google.com/url?sa=i&amp;rct=j&amp;q=&amp;esrc=s&amp;source=images&amp;cd=&amp;ved=2ahUKEwiKkYib0LzjAhVEPBoKHXhbDxcQjRx6BAgBEAU&amp;url=https://www.instructables.com/id/How-to-Punnett-Squares-to-Determine-Probabilities-/&amp;psig=AOvVaw1Gdgx7tAo3MPGjV5NZu-dQ&amp;ust=1563476008656424" TargetMode="External"/><Relationship Id="rId4"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iemYKMz7zjAhWExoUKHfyhBGMQjRx6BAgBEAU&amp;url=https://www.youtube.com/watch?v%3DSJFycwzlcJ4&amp;psig=AOvVaw2GR1mtztq2fB54KUXJIPLQ&amp;ust=1563475692791302"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google.com/url?sa=i&amp;rct=j&amp;q=&amp;esrc=s&amp;source=images&amp;cd=&amp;ved=2ahUKEwit7uXuz7zjAhVLdhoKHThUCKwQjRx6BAgBEAU&amp;url=https://www.chegg.com/homework-help/questions-and-answers/solve-task-d-please-project-2-protein-synthesis-introduction-goal-project-write-program-mi-q36531029&amp;psig=AOvVaw26RwRUORvk4iPO2wpG10yj&amp;ust=1563475796300237"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oogle.com/url?sa=i&amp;rct=j&amp;q=&amp;esrc=s&amp;source=images&amp;cd=&amp;ved=2ahUKEwju06_t3LzjAhXh8OAKHVeCBaAQjRx6BAgBEAU&amp;url=https://www.yourgenome.org/facts/what-is-genetic-engineering&amp;psig=AOvVaw3VBW8v0JW3IfTU4_ZgNw9b&amp;ust=1563479388483207"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google.com/url?sa=i&amp;rct=j&amp;q=&amp;esrc=s&amp;source=images&amp;cd=&amp;cad=rja&amp;uact=8&amp;ved=2ahUKEwiV3vGx_OTjAhWxxIUKHR9uAL8QjRx6BAgBEAU&amp;url=https%3A%2F%2Fevolution.berkeley.edu%2Fevolibrary%2Farticle%2F0_0_0%2Fevotrees_build_02&amp;psig=AOvVaw0Q5dsVPg2qp7W-B4k2xbQ-&amp;ust=1564862266832638"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624" y="0"/>
            <a:ext cx="4176464" cy="523220"/>
          </a:xfrm>
          <a:prstGeom prst="rect">
            <a:avLst/>
          </a:prstGeom>
          <a:noFill/>
        </p:spPr>
        <p:txBody>
          <a:bodyPr wrap="square" rtlCol="0">
            <a:spAutoFit/>
          </a:bodyPr>
          <a:lstStyle/>
          <a:p>
            <a:r>
              <a:rPr lang="en-GB" sz="2800" b="1" dirty="0"/>
              <a:t>INHERITANCE (Combined)</a:t>
            </a:r>
          </a:p>
        </p:txBody>
      </p:sp>
      <p:sp>
        <p:nvSpPr>
          <p:cNvPr id="7" name="TextBox 6"/>
          <p:cNvSpPr txBox="1"/>
          <p:nvPr/>
        </p:nvSpPr>
        <p:spPr>
          <a:xfrm>
            <a:off x="-12276" y="395536"/>
            <a:ext cx="6741368" cy="369332"/>
          </a:xfrm>
          <a:prstGeom prst="rect">
            <a:avLst/>
          </a:prstGeom>
          <a:noFill/>
        </p:spPr>
        <p:txBody>
          <a:bodyPr wrap="square" rtlCol="0">
            <a:spAutoFit/>
          </a:bodyPr>
          <a:lstStyle/>
          <a:p>
            <a:r>
              <a:rPr lang="en-GB" b="1" dirty="0"/>
              <a:t>Sexual and Asexual Reproduction</a:t>
            </a:r>
          </a:p>
        </p:txBody>
      </p:sp>
      <p:sp>
        <p:nvSpPr>
          <p:cNvPr id="9" name="TextBox 8"/>
          <p:cNvSpPr txBox="1"/>
          <p:nvPr/>
        </p:nvSpPr>
        <p:spPr>
          <a:xfrm>
            <a:off x="3710047" y="4071885"/>
            <a:ext cx="2060848" cy="369332"/>
          </a:xfrm>
          <a:prstGeom prst="rect">
            <a:avLst/>
          </a:prstGeom>
          <a:noFill/>
        </p:spPr>
        <p:txBody>
          <a:bodyPr wrap="square" rtlCol="0">
            <a:spAutoFit/>
          </a:bodyPr>
          <a:lstStyle/>
          <a:p>
            <a:r>
              <a:rPr lang="en-GB" b="1" dirty="0"/>
              <a:t>Genetic Inheritance</a:t>
            </a:r>
          </a:p>
        </p:txBody>
      </p:sp>
      <p:sp>
        <p:nvSpPr>
          <p:cNvPr id="17" name="TextBox 16"/>
          <p:cNvSpPr txBox="1"/>
          <p:nvPr/>
        </p:nvSpPr>
        <p:spPr>
          <a:xfrm>
            <a:off x="13643" y="764868"/>
            <a:ext cx="3685012" cy="2631490"/>
          </a:xfrm>
          <a:prstGeom prst="rect">
            <a:avLst/>
          </a:prstGeom>
          <a:noFill/>
        </p:spPr>
        <p:txBody>
          <a:bodyPr wrap="square" rtlCol="0">
            <a:spAutoFit/>
          </a:bodyPr>
          <a:lstStyle/>
          <a:p>
            <a:pPr lvl="0"/>
            <a:r>
              <a:rPr lang="en-GB" sz="1100" dirty="0"/>
              <a:t>1. Mitosis leads to identical cells being formed</a:t>
            </a:r>
          </a:p>
          <a:p>
            <a:pPr lvl="0"/>
            <a:r>
              <a:rPr lang="en-GB" sz="1100" dirty="0"/>
              <a:t>Asexual reproduction involves only one parent </a:t>
            </a:r>
          </a:p>
          <a:p>
            <a:pPr lvl="0"/>
            <a:r>
              <a:rPr lang="en-GB" sz="1100" dirty="0"/>
              <a:t>There is no mixing of genetic information or fusion of gametes</a:t>
            </a:r>
          </a:p>
          <a:p>
            <a:pPr lvl="0"/>
            <a:r>
              <a:rPr lang="en-GB" sz="1100" dirty="0"/>
              <a:t>Offspring are identical (clones)</a:t>
            </a:r>
          </a:p>
          <a:p>
            <a:pPr lvl="0"/>
            <a:r>
              <a:rPr lang="en-GB" sz="1100" dirty="0"/>
              <a:t>2. Meiosis leads to non-identical cells being formed </a:t>
            </a:r>
          </a:p>
          <a:p>
            <a:pPr lvl="0"/>
            <a:r>
              <a:rPr lang="en-GB" sz="1100" dirty="0"/>
              <a:t>Gametes (sperm and egg in animals and pollen and egg in flowering plants) are formed using meiosis in the reproductive organs</a:t>
            </a:r>
          </a:p>
          <a:p>
            <a:pPr lvl="0"/>
            <a:r>
              <a:rPr lang="en-GB" sz="1100" dirty="0"/>
              <a:t>When a cell divides to form gametes:</a:t>
            </a:r>
          </a:p>
          <a:p>
            <a:pPr marL="171450" lvl="0" indent="-171450">
              <a:buFont typeface="Arial" panose="020B0604020202020204" pitchFamily="34" charset="0"/>
              <a:buChar char="•"/>
            </a:pPr>
            <a:r>
              <a:rPr lang="en-GB" sz="1100" dirty="0"/>
              <a:t>Copies of the genetic information are made (mitosis with a slight mixing of DNA)</a:t>
            </a:r>
          </a:p>
          <a:p>
            <a:pPr marL="171450" lvl="0" indent="-171450">
              <a:buFont typeface="Arial" panose="020B0604020202020204" pitchFamily="34" charset="0"/>
              <a:buChar char="•"/>
            </a:pPr>
            <a:r>
              <a:rPr lang="en-GB" sz="1100" dirty="0"/>
              <a:t>The cell divides </a:t>
            </a:r>
            <a:r>
              <a:rPr lang="en-GB" sz="1100" b="1" dirty="0"/>
              <a:t>twice</a:t>
            </a:r>
            <a:r>
              <a:rPr lang="en-GB" sz="1100" dirty="0"/>
              <a:t> to form </a:t>
            </a:r>
            <a:r>
              <a:rPr lang="en-GB" sz="1100" b="1" dirty="0"/>
              <a:t>four</a:t>
            </a:r>
            <a:r>
              <a:rPr lang="en-GB" sz="1100" dirty="0"/>
              <a:t> gametes, each with a single set of chromosomes</a:t>
            </a:r>
          </a:p>
          <a:p>
            <a:pPr marL="171450" lvl="0" indent="-171450">
              <a:buFont typeface="Arial" panose="020B0604020202020204" pitchFamily="34" charset="0"/>
              <a:buChar char="•"/>
            </a:pPr>
            <a:r>
              <a:rPr lang="en-GB" sz="1100" dirty="0"/>
              <a:t>All gametes are genetically different from each other</a:t>
            </a:r>
          </a:p>
        </p:txBody>
      </p:sp>
      <p:cxnSp>
        <p:nvCxnSpPr>
          <p:cNvPr id="15" name="Straight Connector 14"/>
          <p:cNvCxnSpPr/>
          <p:nvPr/>
        </p:nvCxnSpPr>
        <p:spPr>
          <a:xfrm>
            <a:off x="-12276" y="4067944"/>
            <a:ext cx="69209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680778" y="8028384"/>
            <a:ext cx="3177222" cy="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431" y="7299012"/>
            <a:ext cx="371516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511988" y="5836533"/>
            <a:ext cx="3429000" cy="246221"/>
          </a:xfrm>
          <a:prstGeom prst="rect">
            <a:avLst/>
          </a:prstGeom>
        </p:spPr>
        <p:txBody>
          <a:bodyPr>
            <a:spAutoFit/>
          </a:bodyPr>
          <a:lstStyle/>
          <a:p>
            <a:pPr lvl="1"/>
            <a:r>
              <a:rPr lang="en-GB" sz="1000" dirty="0"/>
              <a:t>.</a:t>
            </a:r>
          </a:p>
        </p:txBody>
      </p:sp>
      <p:sp>
        <p:nvSpPr>
          <p:cNvPr id="36" name="Rectangle 35"/>
          <p:cNvSpPr/>
          <p:nvPr/>
        </p:nvSpPr>
        <p:spPr>
          <a:xfrm>
            <a:off x="3710274" y="4375316"/>
            <a:ext cx="3186729" cy="1277273"/>
          </a:xfrm>
          <a:prstGeom prst="rect">
            <a:avLst/>
          </a:prstGeom>
        </p:spPr>
        <p:txBody>
          <a:bodyPr wrap="square">
            <a:spAutoFit/>
          </a:bodyPr>
          <a:lstStyle/>
          <a:p>
            <a:r>
              <a:rPr lang="en-GB" sz="1100" dirty="0"/>
              <a:t>Some characteristics are controlled by a single gene, such as fur colour in mice and red-green colour blindness in humans. </a:t>
            </a:r>
          </a:p>
          <a:p>
            <a:r>
              <a:rPr lang="en-GB" sz="1100" dirty="0"/>
              <a:t>Each gene may have different forms called alleles</a:t>
            </a:r>
          </a:p>
          <a:p>
            <a:r>
              <a:rPr lang="en-GB" sz="1100" dirty="0"/>
              <a:t>The alleles present are called genotype and the characteristic that is expressed is called the phenotype</a:t>
            </a:r>
          </a:p>
        </p:txBody>
      </p:sp>
      <p:sp>
        <p:nvSpPr>
          <p:cNvPr id="38" name="Rectangle 37"/>
          <p:cNvSpPr/>
          <p:nvPr/>
        </p:nvSpPr>
        <p:spPr>
          <a:xfrm>
            <a:off x="10046" y="7668344"/>
            <a:ext cx="3688608" cy="1482106"/>
          </a:xfrm>
          <a:prstGeom prst="rect">
            <a:avLst/>
          </a:prstGeom>
        </p:spPr>
        <p:txBody>
          <a:bodyPr wrap="square">
            <a:spAutoFit/>
          </a:bodyPr>
          <a:lstStyle/>
          <a:p>
            <a:r>
              <a:rPr lang="en-GB" sz="1100" b="1" dirty="0"/>
              <a:t>Polydactyl</a:t>
            </a:r>
            <a:r>
              <a:rPr lang="en-GB" sz="1100" dirty="0"/>
              <a:t> (extra digits) is caused by a dominant allele. If a parent has Polydactyl (Pp) there is a 50% chance of the offspring inheriting it</a:t>
            </a:r>
          </a:p>
          <a:p>
            <a:r>
              <a:rPr lang="en-GB" sz="1100" b="1" dirty="0"/>
              <a:t>Cystic Fibrosis </a:t>
            </a:r>
            <a:r>
              <a:rPr lang="en-GB" sz="1100" dirty="0"/>
              <a:t>(disorder of the cell membrane where too much mucus is produced and the cilia can’t move it away from the airways) is caused by a recessive allele. Both parents must be carriers (</a:t>
            </a:r>
            <a:r>
              <a:rPr lang="en-GB" sz="1100" dirty="0" err="1"/>
              <a:t>Nn</a:t>
            </a:r>
            <a:r>
              <a:rPr lang="en-GB" sz="1100" dirty="0"/>
              <a:t>) in order for there to be a 25% chance of a child inheriting the disorder.</a:t>
            </a:r>
          </a:p>
        </p:txBody>
      </p:sp>
      <p:sp>
        <p:nvSpPr>
          <p:cNvPr id="47" name="TextBox 46"/>
          <p:cNvSpPr txBox="1"/>
          <p:nvPr/>
        </p:nvSpPr>
        <p:spPr>
          <a:xfrm>
            <a:off x="-16506" y="7299012"/>
            <a:ext cx="2060848" cy="369332"/>
          </a:xfrm>
          <a:prstGeom prst="rect">
            <a:avLst/>
          </a:prstGeom>
          <a:noFill/>
        </p:spPr>
        <p:txBody>
          <a:bodyPr wrap="square" rtlCol="0">
            <a:spAutoFit/>
          </a:bodyPr>
          <a:lstStyle/>
          <a:p>
            <a:r>
              <a:rPr lang="en-GB" b="1"/>
              <a:t>Inherited Disorders</a:t>
            </a:r>
            <a:endParaRPr lang="en-GB" b="1" dirty="0"/>
          </a:p>
        </p:txBody>
      </p:sp>
      <p:sp>
        <p:nvSpPr>
          <p:cNvPr id="48" name="TextBox 47"/>
          <p:cNvSpPr txBox="1"/>
          <p:nvPr/>
        </p:nvSpPr>
        <p:spPr>
          <a:xfrm>
            <a:off x="3743411" y="8004841"/>
            <a:ext cx="2060848" cy="369332"/>
          </a:xfrm>
          <a:prstGeom prst="rect">
            <a:avLst/>
          </a:prstGeom>
          <a:noFill/>
        </p:spPr>
        <p:txBody>
          <a:bodyPr wrap="square" rtlCol="0">
            <a:spAutoFit/>
          </a:bodyPr>
          <a:lstStyle/>
          <a:p>
            <a:r>
              <a:rPr lang="en-GB" b="1" dirty="0"/>
              <a:t>Sex Determination</a:t>
            </a:r>
          </a:p>
        </p:txBody>
      </p:sp>
      <p:sp>
        <p:nvSpPr>
          <p:cNvPr id="39" name="Rectangle 38"/>
          <p:cNvSpPr/>
          <p:nvPr/>
        </p:nvSpPr>
        <p:spPr>
          <a:xfrm>
            <a:off x="3732697" y="8339063"/>
            <a:ext cx="3137022" cy="769441"/>
          </a:xfrm>
          <a:prstGeom prst="rect">
            <a:avLst/>
          </a:prstGeom>
        </p:spPr>
        <p:txBody>
          <a:bodyPr wrap="square">
            <a:spAutoFit/>
          </a:bodyPr>
          <a:lstStyle/>
          <a:p>
            <a:r>
              <a:rPr lang="en-GB" sz="1100" dirty="0"/>
              <a:t>One pair of the 23 pairs of chromosomes in human body cells carriers the genes that determine sex</a:t>
            </a:r>
          </a:p>
          <a:p>
            <a:pPr marL="171450" indent="-171450">
              <a:buFont typeface="Arial" panose="020B0604020202020204" pitchFamily="34" charset="0"/>
              <a:buChar char="•"/>
            </a:pPr>
            <a:r>
              <a:rPr lang="en-GB" sz="1100" dirty="0"/>
              <a:t>Females the sex chromosomes are XX</a:t>
            </a:r>
          </a:p>
          <a:p>
            <a:pPr marL="171450" indent="-171450">
              <a:buFont typeface="Arial" panose="020B0604020202020204" pitchFamily="34" charset="0"/>
              <a:buChar char="•"/>
            </a:pPr>
            <a:r>
              <a:rPr lang="en-GB" sz="1100" dirty="0"/>
              <a:t>Males the sex chromosomes are XY</a:t>
            </a:r>
          </a:p>
        </p:txBody>
      </p:sp>
      <p:pic>
        <p:nvPicPr>
          <p:cNvPr id="49" name="Picture 48" descr="Image result for meiosis">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3769487" y="606117"/>
            <a:ext cx="2959605" cy="2808312"/>
          </a:xfrm>
          <a:prstGeom prst="rect">
            <a:avLst/>
          </a:prstGeom>
          <a:noFill/>
          <a:ln>
            <a:noFill/>
          </a:ln>
        </p:spPr>
      </p:pic>
      <p:pic>
        <p:nvPicPr>
          <p:cNvPr id="51" name="Picture 50" descr="Image result for punnett square">
            <a:hlinkClick r:id="rId5" tgtFrame="&quot;_blank&quot;"/>
          </p:cNvPr>
          <p:cNvPicPr/>
          <p:nvPr/>
        </p:nvPicPr>
        <p:blipFill rotWithShape="1">
          <a:blip r:embed="rId6" cstate="print">
            <a:extLst>
              <a:ext uri="{28A0092B-C50C-407E-A947-70E740481C1C}">
                <a14:useLocalDpi xmlns:a14="http://schemas.microsoft.com/office/drawing/2010/main" val="0"/>
              </a:ext>
            </a:extLst>
          </a:blip>
          <a:srcRect t="11790"/>
          <a:stretch/>
        </p:blipFill>
        <p:spPr bwMode="auto">
          <a:xfrm>
            <a:off x="5226488" y="5413541"/>
            <a:ext cx="1444759" cy="1244283"/>
          </a:xfrm>
          <a:prstGeom prst="rect">
            <a:avLst/>
          </a:prstGeom>
          <a:noFill/>
          <a:ln>
            <a:noFill/>
          </a:ln>
          <a:extLst>
            <a:ext uri="{53640926-AAD7-44D8-BBD7-CCE9431645EC}">
              <a14:shadowObscured xmlns:a14="http://schemas.microsoft.com/office/drawing/2010/main"/>
            </a:ext>
          </a:extLst>
        </p:spPr>
      </p:pic>
      <p:cxnSp>
        <p:nvCxnSpPr>
          <p:cNvPr id="53" name="Straight Connector 52"/>
          <p:cNvCxnSpPr/>
          <p:nvPr/>
        </p:nvCxnSpPr>
        <p:spPr>
          <a:xfrm flipV="1">
            <a:off x="3710047" y="4283970"/>
            <a:ext cx="227" cy="48600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3784994" y="5597954"/>
            <a:ext cx="1516214" cy="1107996"/>
          </a:xfrm>
          <a:prstGeom prst="rect">
            <a:avLst/>
          </a:prstGeom>
        </p:spPr>
        <p:txBody>
          <a:bodyPr wrap="square">
            <a:spAutoFit/>
          </a:bodyPr>
          <a:lstStyle/>
          <a:p>
            <a:r>
              <a:rPr lang="en-GB" sz="1100" dirty="0"/>
              <a:t>A dominant allele is always expressed even if only one copy of the allele is present. And is written using a capital letter</a:t>
            </a:r>
          </a:p>
        </p:txBody>
      </p:sp>
      <p:sp>
        <p:nvSpPr>
          <p:cNvPr id="58" name="Rectangle 57"/>
          <p:cNvSpPr/>
          <p:nvPr/>
        </p:nvSpPr>
        <p:spPr>
          <a:xfrm>
            <a:off x="53154" y="3347864"/>
            <a:ext cx="6675938" cy="769441"/>
          </a:xfrm>
          <a:prstGeom prst="rect">
            <a:avLst/>
          </a:prstGeom>
        </p:spPr>
        <p:txBody>
          <a:bodyPr wrap="square">
            <a:spAutoFit/>
          </a:bodyPr>
          <a:lstStyle/>
          <a:p>
            <a:pPr lvl="0"/>
            <a:r>
              <a:rPr lang="en-GB" sz="1100" dirty="0"/>
              <a:t>Sexual reproduction involves the joining (fusion) of male and female gametes to form a cell with a complete set of genetic information</a:t>
            </a:r>
          </a:p>
          <a:p>
            <a:pPr lvl="0"/>
            <a:r>
              <a:rPr lang="en-GB" sz="1100" dirty="0"/>
              <a:t>The new cell divides by mitosis. The number of cells increases. As the embryo develops cells differentiate and become specialised. Genetic information is mixed which leads to variety in offspring</a:t>
            </a:r>
          </a:p>
        </p:txBody>
      </p:sp>
      <p:sp>
        <p:nvSpPr>
          <p:cNvPr id="59" name="TextBox 58"/>
          <p:cNvSpPr txBox="1"/>
          <p:nvPr/>
        </p:nvSpPr>
        <p:spPr>
          <a:xfrm>
            <a:off x="-27384" y="4062593"/>
            <a:ext cx="3472658" cy="369332"/>
          </a:xfrm>
          <a:prstGeom prst="rect">
            <a:avLst/>
          </a:prstGeom>
          <a:noFill/>
        </p:spPr>
        <p:txBody>
          <a:bodyPr wrap="square" rtlCol="0">
            <a:spAutoFit/>
          </a:bodyPr>
          <a:lstStyle/>
          <a:p>
            <a:r>
              <a:rPr lang="en-GB" b="1" dirty="0"/>
              <a:t>DNA and the Genome</a:t>
            </a:r>
          </a:p>
        </p:txBody>
      </p:sp>
      <p:sp>
        <p:nvSpPr>
          <p:cNvPr id="60" name="Rectangle 59"/>
          <p:cNvSpPr/>
          <p:nvPr/>
        </p:nvSpPr>
        <p:spPr>
          <a:xfrm>
            <a:off x="-29507" y="4431925"/>
            <a:ext cx="3695367" cy="2631490"/>
          </a:xfrm>
          <a:prstGeom prst="rect">
            <a:avLst/>
          </a:prstGeom>
        </p:spPr>
        <p:txBody>
          <a:bodyPr wrap="square">
            <a:spAutoFit/>
          </a:bodyPr>
          <a:lstStyle/>
          <a:p>
            <a:r>
              <a:rPr lang="en-GB" sz="1100" dirty="0"/>
              <a:t>The genetic material in the nucleus of a cell is composed of a chemical called DNA.</a:t>
            </a:r>
          </a:p>
          <a:p>
            <a:r>
              <a:rPr lang="en-GB" sz="1100" dirty="0"/>
              <a:t>DNA is a polymer make up of two strands forming a double helix.</a:t>
            </a:r>
          </a:p>
          <a:p>
            <a:r>
              <a:rPr lang="en-GB" sz="1100" dirty="0"/>
              <a:t>The DNA is contained in structures called chromosomes</a:t>
            </a:r>
          </a:p>
          <a:p>
            <a:r>
              <a:rPr lang="en-GB" sz="1100" dirty="0"/>
              <a:t>A gene is a small section of DNA on a chromosome. Each gene codes for a particular sequence of amino acids, to make a specific protein.</a:t>
            </a:r>
          </a:p>
          <a:p>
            <a:r>
              <a:rPr lang="en-GB" sz="1100" dirty="0"/>
              <a:t>The genome of an organism is the entire genetic material of that organism.</a:t>
            </a:r>
          </a:p>
          <a:p>
            <a:r>
              <a:rPr lang="en-GB" sz="1100" dirty="0"/>
              <a:t>The whole human genome has now been studied and this will help medicine in the future:</a:t>
            </a:r>
          </a:p>
          <a:p>
            <a:pPr marL="171450" indent="-171450">
              <a:buFont typeface="Arial" panose="020B0604020202020204" pitchFamily="34" charset="0"/>
              <a:buChar char="•"/>
            </a:pPr>
            <a:r>
              <a:rPr lang="en-GB" sz="1100" dirty="0"/>
              <a:t>Search for genes linked to different types of disease</a:t>
            </a:r>
          </a:p>
          <a:p>
            <a:pPr marL="171450" indent="-171450">
              <a:buFont typeface="Arial" panose="020B0604020202020204" pitchFamily="34" charset="0"/>
              <a:buChar char="•"/>
            </a:pPr>
            <a:r>
              <a:rPr lang="en-GB" sz="1100" dirty="0"/>
              <a:t>Understanding and treatment of inherited disorders</a:t>
            </a:r>
          </a:p>
          <a:p>
            <a:pPr marL="171450" indent="-171450">
              <a:buFont typeface="Arial" panose="020B0604020202020204" pitchFamily="34" charset="0"/>
              <a:buChar char="•"/>
            </a:pPr>
            <a:r>
              <a:rPr lang="en-GB" sz="1100" dirty="0"/>
              <a:t>Use in tracing human migration patterns from the past</a:t>
            </a:r>
          </a:p>
        </p:txBody>
      </p:sp>
      <p:sp>
        <p:nvSpPr>
          <p:cNvPr id="63" name="Rectangle 62"/>
          <p:cNvSpPr/>
          <p:nvPr/>
        </p:nvSpPr>
        <p:spPr>
          <a:xfrm>
            <a:off x="3717032" y="6588224"/>
            <a:ext cx="3012060" cy="1446550"/>
          </a:xfrm>
          <a:prstGeom prst="rect">
            <a:avLst/>
          </a:prstGeom>
        </p:spPr>
        <p:txBody>
          <a:bodyPr wrap="square">
            <a:spAutoFit/>
          </a:bodyPr>
          <a:lstStyle/>
          <a:p>
            <a:r>
              <a:rPr lang="en-GB" sz="1100" dirty="0"/>
              <a:t>A recessive allele is only expressed if both alleles are present. And is written using a lower case letter</a:t>
            </a:r>
          </a:p>
          <a:p>
            <a:r>
              <a:rPr lang="en-GB" sz="1100" dirty="0"/>
              <a:t>If the two alleles present are the same the organism is homozygous for that trait, but if the alleles are different they are heterozygous </a:t>
            </a:r>
          </a:p>
          <a:p>
            <a:r>
              <a:rPr lang="en-GB" sz="1100" dirty="0"/>
              <a:t>Punnett squares are used to express the probable outcome of a genetic cross</a:t>
            </a:r>
          </a:p>
        </p:txBody>
      </p:sp>
    </p:spTree>
    <p:extLst>
      <p:ext uri="{BB962C8B-B14F-4D97-AF65-F5344CB8AC3E}">
        <p14:creationId xmlns:p14="http://schemas.microsoft.com/office/powerpoint/2010/main" val="2209173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66" t="32170" r="21330" b="48170"/>
          <a:stretch/>
        </p:blipFill>
        <p:spPr bwMode="auto">
          <a:xfrm>
            <a:off x="3585141" y="105673"/>
            <a:ext cx="3225523" cy="1419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4624" y="0"/>
            <a:ext cx="3654030" cy="523220"/>
          </a:xfrm>
          <a:prstGeom prst="rect">
            <a:avLst/>
          </a:prstGeom>
          <a:noFill/>
        </p:spPr>
        <p:txBody>
          <a:bodyPr wrap="square" rtlCol="0">
            <a:spAutoFit/>
          </a:bodyPr>
          <a:lstStyle/>
          <a:p>
            <a:r>
              <a:rPr lang="en-GB" sz="2800" b="1" dirty="0"/>
              <a:t>INHERITANCE (Biology)</a:t>
            </a:r>
          </a:p>
        </p:txBody>
      </p:sp>
      <p:sp>
        <p:nvSpPr>
          <p:cNvPr id="7" name="TextBox 6"/>
          <p:cNvSpPr txBox="1"/>
          <p:nvPr/>
        </p:nvSpPr>
        <p:spPr>
          <a:xfrm>
            <a:off x="-12276" y="395536"/>
            <a:ext cx="6741368" cy="369332"/>
          </a:xfrm>
          <a:prstGeom prst="rect">
            <a:avLst/>
          </a:prstGeom>
          <a:noFill/>
        </p:spPr>
        <p:txBody>
          <a:bodyPr wrap="square" rtlCol="0">
            <a:spAutoFit/>
          </a:bodyPr>
          <a:lstStyle/>
          <a:p>
            <a:r>
              <a:rPr lang="en-GB" b="1" dirty="0"/>
              <a:t>Sexual and Asexual Reproduction</a:t>
            </a:r>
          </a:p>
        </p:txBody>
      </p:sp>
      <p:sp>
        <p:nvSpPr>
          <p:cNvPr id="9" name="TextBox 8"/>
          <p:cNvSpPr txBox="1"/>
          <p:nvPr/>
        </p:nvSpPr>
        <p:spPr>
          <a:xfrm>
            <a:off x="3710047" y="4428892"/>
            <a:ext cx="2060848" cy="369332"/>
          </a:xfrm>
          <a:prstGeom prst="rect">
            <a:avLst/>
          </a:prstGeom>
          <a:noFill/>
        </p:spPr>
        <p:txBody>
          <a:bodyPr wrap="square" rtlCol="0">
            <a:spAutoFit/>
          </a:bodyPr>
          <a:lstStyle/>
          <a:p>
            <a:r>
              <a:rPr lang="en-GB" b="1" dirty="0"/>
              <a:t>Genetic Inheritance</a:t>
            </a:r>
          </a:p>
        </p:txBody>
      </p:sp>
      <p:sp>
        <p:nvSpPr>
          <p:cNvPr id="17" name="TextBox 16"/>
          <p:cNvSpPr txBox="1"/>
          <p:nvPr/>
        </p:nvSpPr>
        <p:spPr>
          <a:xfrm>
            <a:off x="13643" y="764868"/>
            <a:ext cx="3685012" cy="5339923"/>
          </a:xfrm>
          <a:prstGeom prst="rect">
            <a:avLst/>
          </a:prstGeom>
          <a:noFill/>
        </p:spPr>
        <p:txBody>
          <a:bodyPr wrap="square" rtlCol="0">
            <a:spAutoFit/>
          </a:bodyPr>
          <a:lstStyle/>
          <a:p>
            <a:pPr lvl="0"/>
            <a:r>
              <a:rPr lang="en-GB" sz="1100" dirty="0"/>
              <a:t>1. Mitosis leads to identical cells being formed</a:t>
            </a:r>
          </a:p>
          <a:p>
            <a:pPr lvl="0"/>
            <a:r>
              <a:rPr lang="en-GB" sz="1100" dirty="0"/>
              <a:t>Asexual reproduction involves only one parent </a:t>
            </a:r>
          </a:p>
          <a:p>
            <a:pPr lvl="0"/>
            <a:r>
              <a:rPr lang="en-GB" sz="1100" dirty="0"/>
              <a:t>There is no mixing of genetic information or fusion of gametes</a:t>
            </a:r>
          </a:p>
          <a:p>
            <a:pPr lvl="0"/>
            <a:r>
              <a:rPr lang="en-GB" sz="1100" dirty="0"/>
              <a:t>Offspring are identical (clones)</a:t>
            </a:r>
          </a:p>
          <a:p>
            <a:pPr lvl="0"/>
            <a:r>
              <a:rPr lang="en-GB" sz="1100" dirty="0"/>
              <a:t>2. Meiosis leads to non-identical cells being formed </a:t>
            </a:r>
          </a:p>
          <a:p>
            <a:pPr lvl="0"/>
            <a:r>
              <a:rPr lang="en-GB" sz="1100" dirty="0"/>
              <a:t>Gametes (sperm and egg in animals and pollen and egg in flowering plants) are formed using meiosis in the reproductive organs</a:t>
            </a:r>
          </a:p>
          <a:p>
            <a:pPr lvl="0"/>
            <a:r>
              <a:rPr lang="en-GB" sz="1100" dirty="0"/>
              <a:t>When a cell divides to form gametes:</a:t>
            </a:r>
          </a:p>
          <a:p>
            <a:pPr marL="171450" lvl="0" indent="-171450">
              <a:buFont typeface="Arial" panose="020B0604020202020204" pitchFamily="34" charset="0"/>
              <a:buChar char="•"/>
            </a:pPr>
            <a:r>
              <a:rPr lang="en-GB" sz="1100" dirty="0"/>
              <a:t>Copies of the genetic information are made (mitosis with a slight mixing of DNA)</a:t>
            </a:r>
          </a:p>
          <a:p>
            <a:pPr marL="171450" lvl="0" indent="-171450">
              <a:buFont typeface="Arial" panose="020B0604020202020204" pitchFamily="34" charset="0"/>
              <a:buChar char="•"/>
            </a:pPr>
            <a:r>
              <a:rPr lang="en-GB" sz="1100" dirty="0"/>
              <a:t>The cell divides </a:t>
            </a:r>
            <a:r>
              <a:rPr lang="en-GB" sz="1100" b="1" dirty="0"/>
              <a:t>twice</a:t>
            </a:r>
            <a:r>
              <a:rPr lang="en-GB" sz="1100" dirty="0"/>
              <a:t> to form </a:t>
            </a:r>
            <a:r>
              <a:rPr lang="en-GB" sz="1100" b="1" dirty="0"/>
              <a:t>four</a:t>
            </a:r>
            <a:r>
              <a:rPr lang="en-GB" sz="1100" dirty="0"/>
              <a:t> gametes, each with a single set of chromosomes</a:t>
            </a:r>
          </a:p>
          <a:p>
            <a:pPr marL="171450" lvl="0" indent="-171450">
              <a:buFont typeface="Arial" panose="020B0604020202020204" pitchFamily="34" charset="0"/>
              <a:buChar char="•"/>
            </a:pPr>
            <a:r>
              <a:rPr lang="en-GB" sz="1100" dirty="0"/>
              <a:t>All gametes are genetically different from each other</a:t>
            </a:r>
          </a:p>
          <a:p>
            <a:pPr lvl="0"/>
            <a:endParaRPr lang="en-GB" sz="1100" dirty="0"/>
          </a:p>
          <a:p>
            <a:pPr lvl="0"/>
            <a:r>
              <a:rPr lang="en-GB" sz="1100" dirty="0"/>
              <a:t>Sexual reproduction involves the joining (fusion) of male and female gametes to form a cell with a complete set of genetic information</a:t>
            </a:r>
          </a:p>
          <a:p>
            <a:pPr lvl="0"/>
            <a:r>
              <a:rPr lang="en-GB" sz="1100" dirty="0"/>
              <a:t>The new cell divides by mitosis. The number of cells increases. As the embryo develops cells differentiate and become specialised. Genetic information is mixed which leads to variety in offspring</a:t>
            </a:r>
          </a:p>
          <a:p>
            <a:pPr marL="171450" lvl="0" indent="-171450">
              <a:buFont typeface="Arial" panose="020B0604020202020204" pitchFamily="34" charset="0"/>
              <a:buChar char="•"/>
            </a:pPr>
            <a:r>
              <a:rPr lang="en-GB" sz="1100" dirty="0"/>
              <a:t>Malarial parasites reproduce asexually in the human host but sexually in the mosquito</a:t>
            </a:r>
          </a:p>
          <a:p>
            <a:pPr marL="171450" lvl="0" indent="-171450">
              <a:buFont typeface="Arial" panose="020B0604020202020204" pitchFamily="34" charset="0"/>
              <a:buChar char="•"/>
            </a:pPr>
            <a:r>
              <a:rPr lang="en-GB" sz="1100" dirty="0"/>
              <a:t>Many fungi reproduce asexually by spores but also reproduce sexually to give variation</a:t>
            </a:r>
          </a:p>
          <a:p>
            <a:pPr marL="171450" lvl="0" indent="-171450">
              <a:buFont typeface="Arial" panose="020B0604020202020204" pitchFamily="34" charset="0"/>
              <a:buChar char="•"/>
            </a:pPr>
            <a:r>
              <a:rPr lang="en-GB" sz="1100" dirty="0"/>
              <a:t>Many plants produce seeds sexually but also reproduce asexually by runners such as strawberries or bulb division such as daffodils</a:t>
            </a:r>
          </a:p>
          <a:p>
            <a:pPr lvl="0"/>
            <a:endParaRPr lang="en-GB" sz="1100" dirty="0"/>
          </a:p>
        </p:txBody>
      </p:sp>
      <p:cxnSp>
        <p:nvCxnSpPr>
          <p:cNvPr id="15" name="Straight Connector 14"/>
          <p:cNvCxnSpPr/>
          <p:nvPr/>
        </p:nvCxnSpPr>
        <p:spPr>
          <a:xfrm>
            <a:off x="3698654" y="4427984"/>
            <a:ext cx="32099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8178" y="7812360"/>
            <a:ext cx="37168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506" y="5959642"/>
            <a:ext cx="371516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511988" y="5836533"/>
            <a:ext cx="3429000" cy="246221"/>
          </a:xfrm>
          <a:prstGeom prst="rect">
            <a:avLst/>
          </a:prstGeom>
        </p:spPr>
        <p:txBody>
          <a:bodyPr>
            <a:spAutoFit/>
          </a:bodyPr>
          <a:lstStyle/>
          <a:p>
            <a:pPr lvl="1"/>
            <a:r>
              <a:rPr lang="en-GB" sz="1000" dirty="0"/>
              <a:t>.</a:t>
            </a:r>
          </a:p>
        </p:txBody>
      </p:sp>
      <p:sp>
        <p:nvSpPr>
          <p:cNvPr id="36" name="Rectangle 35"/>
          <p:cNvSpPr/>
          <p:nvPr/>
        </p:nvSpPr>
        <p:spPr>
          <a:xfrm>
            <a:off x="3710274" y="4873094"/>
            <a:ext cx="3186729" cy="1277273"/>
          </a:xfrm>
          <a:prstGeom prst="rect">
            <a:avLst/>
          </a:prstGeom>
        </p:spPr>
        <p:txBody>
          <a:bodyPr wrap="square">
            <a:spAutoFit/>
          </a:bodyPr>
          <a:lstStyle/>
          <a:p>
            <a:r>
              <a:rPr lang="en-GB" sz="1100" dirty="0"/>
              <a:t>Some characteristics are controlled by a single gene, such as fur colour in mice and red-green colour blindness in humans. </a:t>
            </a:r>
          </a:p>
          <a:p>
            <a:r>
              <a:rPr lang="en-GB" sz="1100" dirty="0"/>
              <a:t>Each gene may have different forms called alleles</a:t>
            </a:r>
          </a:p>
          <a:p>
            <a:r>
              <a:rPr lang="en-GB" sz="1100" dirty="0"/>
              <a:t>The alleles present are called genotype and the characteristic that is expressed is called the phenotype</a:t>
            </a:r>
          </a:p>
        </p:txBody>
      </p:sp>
      <p:sp>
        <p:nvSpPr>
          <p:cNvPr id="38" name="Rectangle 37"/>
          <p:cNvSpPr/>
          <p:nvPr/>
        </p:nvSpPr>
        <p:spPr>
          <a:xfrm>
            <a:off x="10046" y="6330254"/>
            <a:ext cx="3688608" cy="1482106"/>
          </a:xfrm>
          <a:prstGeom prst="rect">
            <a:avLst/>
          </a:prstGeom>
        </p:spPr>
        <p:txBody>
          <a:bodyPr wrap="square">
            <a:spAutoFit/>
          </a:bodyPr>
          <a:lstStyle/>
          <a:p>
            <a:r>
              <a:rPr lang="en-GB" sz="1100" b="1" dirty="0"/>
              <a:t>Polydactyl</a:t>
            </a:r>
            <a:r>
              <a:rPr lang="en-GB" sz="1100" dirty="0"/>
              <a:t> (extra digits) is caused by a dominant allele. If a parent has Polydactyl (Pp) there is a 50% chance of the offspring inheriting it</a:t>
            </a:r>
          </a:p>
          <a:p>
            <a:r>
              <a:rPr lang="en-GB" sz="1100" b="1" dirty="0"/>
              <a:t>Cystic Fibrosis </a:t>
            </a:r>
            <a:r>
              <a:rPr lang="en-GB" sz="1100" dirty="0"/>
              <a:t>(disorder of the cell membrane where too much mucus is produced and the cilia can’t move it away from the airways) is caused by a recessive allele. Both parents must be carriers (</a:t>
            </a:r>
            <a:r>
              <a:rPr lang="en-GB" sz="1100" dirty="0" err="1"/>
              <a:t>Nn</a:t>
            </a:r>
            <a:r>
              <a:rPr lang="en-GB" sz="1100" dirty="0"/>
              <a:t>) in order for there to be a 25% chance of a child inheriting the disorder.</a:t>
            </a:r>
          </a:p>
        </p:txBody>
      </p:sp>
      <p:sp>
        <p:nvSpPr>
          <p:cNvPr id="47" name="TextBox 46"/>
          <p:cNvSpPr txBox="1"/>
          <p:nvPr/>
        </p:nvSpPr>
        <p:spPr>
          <a:xfrm>
            <a:off x="-16506" y="5960922"/>
            <a:ext cx="2060848" cy="369332"/>
          </a:xfrm>
          <a:prstGeom prst="rect">
            <a:avLst/>
          </a:prstGeom>
          <a:noFill/>
        </p:spPr>
        <p:txBody>
          <a:bodyPr wrap="square" rtlCol="0">
            <a:spAutoFit/>
          </a:bodyPr>
          <a:lstStyle/>
          <a:p>
            <a:r>
              <a:rPr lang="en-GB" b="1" dirty="0"/>
              <a:t>Inherited Disorders</a:t>
            </a:r>
          </a:p>
        </p:txBody>
      </p:sp>
      <p:sp>
        <p:nvSpPr>
          <p:cNvPr id="48" name="TextBox 47"/>
          <p:cNvSpPr txBox="1"/>
          <p:nvPr/>
        </p:nvSpPr>
        <p:spPr>
          <a:xfrm>
            <a:off x="1209" y="7812360"/>
            <a:ext cx="2060848" cy="369332"/>
          </a:xfrm>
          <a:prstGeom prst="rect">
            <a:avLst/>
          </a:prstGeom>
          <a:noFill/>
        </p:spPr>
        <p:txBody>
          <a:bodyPr wrap="square" rtlCol="0">
            <a:spAutoFit/>
          </a:bodyPr>
          <a:lstStyle/>
          <a:p>
            <a:r>
              <a:rPr lang="en-GB" b="1" dirty="0"/>
              <a:t>Sex Determination</a:t>
            </a:r>
          </a:p>
        </p:txBody>
      </p:sp>
      <p:sp>
        <p:nvSpPr>
          <p:cNvPr id="39" name="Rectangle 38"/>
          <p:cNvSpPr/>
          <p:nvPr/>
        </p:nvSpPr>
        <p:spPr>
          <a:xfrm>
            <a:off x="-27384" y="8109684"/>
            <a:ext cx="3737431" cy="938719"/>
          </a:xfrm>
          <a:prstGeom prst="rect">
            <a:avLst/>
          </a:prstGeom>
        </p:spPr>
        <p:txBody>
          <a:bodyPr wrap="square">
            <a:spAutoFit/>
          </a:bodyPr>
          <a:lstStyle/>
          <a:p>
            <a:r>
              <a:rPr lang="en-GB" sz="1100" dirty="0"/>
              <a:t>Ordinary human body cells contain 23 pairs of chromosomes</a:t>
            </a:r>
          </a:p>
          <a:p>
            <a:r>
              <a:rPr lang="en-GB" sz="1100" dirty="0"/>
              <a:t>22 pairs control characteristics only, but one pair carriers the genes that determine sex</a:t>
            </a:r>
          </a:p>
          <a:p>
            <a:r>
              <a:rPr lang="en-GB" sz="1100" dirty="0"/>
              <a:t>Females the sex chromosomes are XX</a:t>
            </a:r>
          </a:p>
          <a:p>
            <a:r>
              <a:rPr lang="en-GB" sz="1100" dirty="0"/>
              <a:t>Males the sex chromosomes are XY</a:t>
            </a:r>
          </a:p>
        </p:txBody>
      </p:sp>
      <p:pic>
        <p:nvPicPr>
          <p:cNvPr id="49" name="Picture 48" descr="Image result for meiosis">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3861048" y="1547664"/>
            <a:ext cx="2959605" cy="2808312"/>
          </a:xfrm>
          <a:prstGeom prst="rect">
            <a:avLst/>
          </a:prstGeom>
          <a:noFill/>
          <a:ln>
            <a:noFill/>
          </a:ln>
        </p:spPr>
      </p:pic>
      <p:pic>
        <p:nvPicPr>
          <p:cNvPr id="51" name="Picture 50" descr="Image result for punnett square">
            <a:hlinkClick r:id="rId5" tgtFrame="&quot;_blank&quot;"/>
          </p:cNvPr>
          <p:cNvPicPr/>
          <p:nvPr/>
        </p:nvPicPr>
        <p:blipFill rotWithShape="1">
          <a:blip r:embed="rId6" cstate="print">
            <a:extLst>
              <a:ext uri="{28A0092B-C50C-407E-A947-70E740481C1C}">
                <a14:useLocalDpi xmlns:a14="http://schemas.microsoft.com/office/drawing/2010/main" val="0"/>
              </a:ext>
            </a:extLst>
          </a:blip>
          <a:srcRect t="11790"/>
          <a:stretch/>
        </p:blipFill>
        <p:spPr bwMode="auto">
          <a:xfrm>
            <a:off x="4864561" y="5940152"/>
            <a:ext cx="1444759" cy="1244283"/>
          </a:xfrm>
          <a:prstGeom prst="rect">
            <a:avLst/>
          </a:prstGeom>
          <a:noFill/>
          <a:ln>
            <a:noFill/>
          </a:ln>
          <a:extLst>
            <a:ext uri="{53640926-AAD7-44D8-BBD7-CCE9431645EC}">
              <a14:shadowObscured xmlns:a14="http://schemas.microsoft.com/office/drawing/2010/main"/>
            </a:ext>
          </a:extLst>
        </p:spPr>
      </p:pic>
      <p:cxnSp>
        <p:nvCxnSpPr>
          <p:cNvPr id="53" name="Straight Connector 52"/>
          <p:cNvCxnSpPr/>
          <p:nvPr/>
        </p:nvCxnSpPr>
        <p:spPr>
          <a:xfrm flipV="1">
            <a:off x="3698654" y="4428892"/>
            <a:ext cx="11393" cy="47151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3710274" y="7251392"/>
            <a:ext cx="3186729" cy="1785104"/>
          </a:xfrm>
          <a:prstGeom prst="rect">
            <a:avLst/>
          </a:prstGeom>
        </p:spPr>
        <p:txBody>
          <a:bodyPr wrap="square">
            <a:spAutoFit/>
          </a:bodyPr>
          <a:lstStyle/>
          <a:p>
            <a:r>
              <a:rPr lang="en-GB" sz="1100" dirty="0"/>
              <a:t>A dominant allele is always expressed even if only one copy of the allele is present. And is written using a capital letter</a:t>
            </a:r>
          </a:p>
          <a:p>
            <a:r>
              <a:rPr lang="en-GB" sz="1100" dirty="0"/>
              <a:t>A recessive allele is only expressed if both alleles are present. And is written using a lower case letter</a:t>
            </a:r>
          </a:p>
          <a:p>
            <a:r>
              <a:rPr lang="en-GB" sz="1100" dirty="0"/>
              <a:t>If the two alleles present are the same the organism is homozygous for that trait, but if the alleles are different they are heterozygous </a:t>
            </a:r>
          </a:p>
          <a:p>
            <a:r>
              <a:rPr lang="en-GB" sz="1100" dirty="0"/>
              <a:t>Punnett squares are used to express the probable outcome of a genetic cross</a:t>
            </a:r>
          </a:p>
        </p:txBody>
      </p:sp>
    </p:spTree>
    <p:extLst>
      <p:ext uri="{BB962C8B-B14F-4D97-AF65-F5344CB8AC3E}">
        <p14:creationId xmlns:p14="http://schemas.microsoft.com/office/powerpoint/2010/main" val="3540949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624" y="0"/>
            <a:ext cx="39604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mn-cs"/>
              </a:rPr>
              <a:t>INHERITANCE (BIOLOGY)</a:t>
            </a:r>
          </a:p>
        </p:txBody>
      </p:sp>
      <p:sp>
        <p:nvSpPr>
          <p:cNvPr id="3" name="Rectangle 2"/>
          <p:cNvSpPr/>
          <p:nvPr/>
        </p:nvSpPr>
        <p:spPr>
          <a:xfrm>
            <a:off x="16295" y="683568"/>
            <a:ext cx="223240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DNA and the genome</a:t>
            </a:r>
          </a:p>
        </p:txBody>
      </p:sp>
      <p:sp>
        <p:nvSpPr>
          <p:cNvPr id="21" name="TextBox 20"/>
          <p:cNvSpPr txBox="1"/>
          <p:nvPr/>
        </p:nvSpPr>
        <p:spPr>
          <a:xfrm>
            <a:off x="5492" y="6468706"/>
            <a:ext cx="201622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Protein Synthesis </a:t>
            </a:r>
          </a:p>
        </p:txBody>
      </p:sp>
      <p:sp>
        <p:nvSpPr>
          <p:cNvPr id="12" name="Rectangle 11"/>
          <p:cNvSpPr/>
          <p:nvPr/>
        </p:nvSpPr>
        <p:spPr>
          <a:xfrm>
            <a:off x="5491" y="6823262"/>
            <a:ext cx="3850621" cy="14465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Proteins are synthesised on ribosomes according to a template.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Carrier molecules bring specific amino acids to add to the growing protein chain in the correct order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When the protein chain is complete it folds up to form a unique shape.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 This unique shape enables the proteins to do their job as enzymes, hormones or forming structures in the body such as collagen.</a:t>
            </a:r>
          </a:p>
        </p:txBody>
      </p:sp>
      <p:cxnSp>
        <p:nvCxnSpPr>
          <p:cNvPr id="15" name="Straight Connector 14"/>
          <p:cNvCxnSpPr/>
          <p:nvPr/>
        </p:nvCxnSpPr>
        <p:spPr>
          <a:xfrm>
            <a:off x="-27384" y="535482"/>
            <a:ext cx="68967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6415176"/>
            <a:ext cx="685800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026" y="1052900"/>
            <a:ext cx="6893410" cy="178510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The genetic material in the nucleus of a cell is composed of a chemical called DNA.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DNA is a polymer make up of two strands forming a double helix.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The DNA is contained in structures called chromosomes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A gene is a small section of DNA on a chromosome. Each gene codes for a particular sequence of amino acids, to make a specific protein.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The genome of an organism is the entire genetic material of that organism.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The whole human genome has now been studied and this will help medicine in the future: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Search for genes linked to different types of disease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Understanding and treatment of inherited disorders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Use in tracing human migration patterns from the past</a:t>
            </a:r>
          </a:p>
        </p:txBody>
      </p:sp>
      <p:sp>
        <p:nvSpPr>
          <p:cNvPr id="35" name="TextBox 34"/>
          <p:cNvSpPr txBox="1"/>
          <p:nvPr/>
        </p:nvSpPr>
        <p:spPr>
          <a:xfrm>
            <a:off x="22310" y="2915816"/>
            <a:ext cx="20608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DNA Structure</a:t>
            </a:r>
          </a:p>
        </p:txBody>
      </p:sp>
      <p:sp>
        <p:nvSpPr>
          <p:cNvPr id="16" name="Rectangle 15"/>
          <p:cNvSpPr/>
          <p:nvPr/>
        </p:nvSpPr>
        <p:spPr>
          <a:xfrm>
            <a:off x="0" y="3275856"/>
            <a:ext cx="3600400" cy="31393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DNA is a polymer made from four different nucleotides.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Each nucleotide consists of a common sugar and phosphate group with one of four different bases attached to the sugar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DNA contains four bases, A, C, G and 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In the complementary strands a C is always linked to a G on the opposite strand and a T is always linked to an 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A sequence of three bases is the code for a particular amino acid.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The order of bases controls the order of amino acids to produce a particular protein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A change in DNA will produce a different sequence of bases and this results in a change in the protein synthesised by a gene</a:t>
            </a:r>
          </a:p>
        </p:txBody>
      </p:sp>
      <p:sp>
        <p:nvSpPr>
          <p:cNvPr id="18" name="Rectangle 17"/>
          <p:cNvSpPr/>
          <p:nvPr/>
        </p:nvSpPr>
        <p:spPr>
          <a:xfrm>
            <a:off x="3511988" y="5836533"/>
            <a:ext cx="3429000" cy="246221"/>
          </a:xfrm>
          <a:prstGeom prst="rect">
            <a:avLst/>
          </a:prstGeom>
        </p:spPr>
        <p:txBody>
          <a:bodyPr>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0" name="TextBox 39"/>
          <p:cNvSpPr txBox="1"/>
          <p:nvPr/>
        </p:nvSpPr>
        <p:spPr>
          <a:xfrm>
            <a:off x="3789040" y="6429692"/>
            <a:ext cx="20608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Mutations</a:t>
            </a:r>
          </a:p>
        </p:txBody>
      </p:sp>
      <p:sp>
        <p:nvSpPr>
          <p:cNvPr id="34" name="Rectangle 33"/>
          <p:cNvSpPr/>
          <p:nvPr/>
        </p:nvSpPr>
        <p:spPr>
          <a:xfrm>
            <a:off x="3856112" y="6964012"/>
            <a:ext cx="3001888" cy="19543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Mutations occur continuously. Most do not alter the protein or only alter it slightly so that its appearance or function is not changed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A few mutations code for an altered protein with a different shape. An enzyme may no longer fit the substrate biding site or a structural protein may lose its strength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Not all parts of DNA code for proteins. Non coding parts of DNA can switch genes on and off, so variations in these areas of DNA may affect how genes are expressed</a:t>
            </a: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2" name="Picture 21" descr="Image result for dna structure">
            <a:hlinkClick r:id="rId3" tgtFrame="&quot;_blank&quot;"/>
          </p:cNvPr>
          <p:cNvPicPr/>
          <p:nvPr/>
        </p:nvPicPr>
        <p:blipFill rotWithShape="1">
          <a:blip r:embed="rId4" cstate="print">
            <a:extLst>
              <a:ext uri="{28A0092B-C50C-407E-A947-70E740481C1C}">
                <a14:useLocalDpi xmlns:a14="http://schemas.microsoft.com/office/drawing/2010/main" val="0"/>
              </a:ext>
            </a:extLst>
          </a:blip>
          <a:srcRect t="5582" r="49988"/>
          <a:stretch/>
        </p:blipFill>
        <p:spPr bwMode="auto">
          <a:xfrm>
            <a:off x="3752653" y="3016942"/>
            <a:ext cx="2947670" cy="3123684"/>
          </a:xfrm>
          <a:prstGeom prst="rect">
            <a:avLst/>
          </a:prstGeom>
          <a:noFill/>
          <a:ln>
            <a:noFill/>
          </a:ln>
          <a:extLst>
            <a:ext uri="{53640926-AAD7-44D8-BBD7-CCE9431645EC}">
              <a14:shadowObscured xmlns:a14="http://schemas.microsoft.com/office/drawing/2010/main"/>
            </a:ext>
          </a:extLst>
        </p:spPr>
      </p:pic>
      <p:pic>
        <p:nvPicPr>
          <p:cNvPr id="23" name="Picture 22" descr="Image result for protein synthesis">
            <a:hlinkClick r:id="rId5" tgtFrame="&quot;_blank&quot;"/>
          </p:cNvPr>
          <p:cNvPicPr/>
          <p:nvPr/>
        </p:nvPicPr>
        <p:blipFill>
          <a:blip r:embed="rId6">
            <a:extLst>
              <a:ext uri="{28A0092B-C50C-407E-A947-70E740481C1C}">
                <a14:useLocalDpi xmlns:a14="http://schemas.microsoft.com/office/drawing/2010/main" val="0"/>
              </a:ext>
            </a:extLst>
          </a:blip>
          <a:srcRect/>
          <a:stretch>
            <a:fillRect/>
          </a:stretch>
        </p:blipFill>
        <p:spPr bwMode="auto">
          <a:xfrm>
            <a:off x="14101" y="8269812"/>
            <a:ext cx="3738551" cy="838692"/>
          </a:xfrm>
          <a:prstGeom prst="rect">
            <a:avLst/>
          </a:prstGeom>
          <a:noFill/>
          <a:ln>
            <a:noFill/>
          </a:ln>
        </p:spPr>
      </p:pic>
      <p:cxnSp>
        <p:nvCxnSpPr>
          <p:cNvPr id="24" name="Straight Connector 23"/>
          <p:cNvCxnSpPr/>
          <p:nvPr/>
        </p:nvCxnSpPr>
        <p:spPr>
          <a:xfrm>
            <a:off x="27384" y="2915815"/>
            <a:ext cx="685800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789040" y="6429693"/>
            <a:ext cx="0" cy="27143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663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624" y="0"/>
            <a:ext cx="3654030" cy="523220"/>
          </a:xfrm>
          <a:prstGeom prst="rect">
            <a:avLst/>
          </a:prstGeom>
          <a:noFill/>
        </p:spPr>
        <p:txBody>
          <a:bodyPr wrap="square" rtlCol="0">
            <a:spAutoFit/>
          </a:bodyPr>
          <a:lstStyle/>
          <a:p>
            <a:r>
              <a:rPr lang="en-GB" sz="2800" b="1" dirty="0"/>
              <a:t>VARIATION</a:t>
            </a:r>
          </a:p>
        </p:txBody>
      </p:sp>
      <p:sp>
        <p:nvSpPr>
          <p:cNvPr id="9" name="TextBox 8"/>
          <p:cNvSpPr txBox="1"/>
          <p:nvPr/>
        </p:nvSpPr>
        <p:spPr>
          <a:xfrm>
            <a:off x="3698654" y="76944"/>
            <a:ext cx="2060848" cy="369332"/>
          </a:xfrm>
          <a:prstGeom prst="rect">
            <a:avLst/>
          </a:prstGeom>
          <a:noFill/>
        </p:spPr>
        <p:txBody>
          <a:bodyPr wrap="square" rtlCol="0">
            <a:spAutoFit/>
          </a:bodyPr>
          <a:lstStyle/>
          <a:p>
            <a:r>
              <a:rPr lang="en-GB" b="1" dirty="0"/>
              <a:t>Evolution</a:t>
            </a:r>
          </a:p>
        </p:txBody>
      </p:sp>
      <p:sp>
        <p:nvSpPr>
          <p:cNvPr id="17" name="TextBox 16"/>
          <p:cNvSpPr txBox="1"/>
          <p:nvPr/>
        </p:nvSpPr>
        <p:spPr>
          <a:xfrm>
            <a:off x="13044" y="432118"/>
            <a:ext cx="3281293" cy="2123658"/>
          </a:xfrm>
          <a:prstGeom prst="rect">
            <a:avLst/>
          </a:prstGeom>
          <a:noFill/>
        </p:spPr>
        <p:txBody>
          <a:bodyPr wrap="square" rtlCol="0">
            <a:spAutoFit/>
          </a:bodyPr>
          <a:lstStyle/>
          <a:p>
            <a:pPr lvl="0"/>
            <a:r>
              <a:rPr lang="en-GB" sz="1100" dirty="0"/>
              <a:t>Differences in the characteristics of individuals in a population is called variation and may be due to differences in:</a:t>
            </a:r>
          </a:p>
          <a:p>
            <a:pPr marL="171450" lvl="0" indent="-171450">
              <a:buFont typeface="Arial" panose="020B0604020202020204" pitchFamily="34" charset="0"/>
              <a:buChar char="•"/>
            </a:pPr>
            <a:r>
              <a:rPr lang="en-GB" sz="1100" dirty="0"/>
              <a:t>The genes they have inherited (genetic causes)</a:t>
            </a:r>
          </a:p>
          <a:p>
            <a:pPr marL="171450" lvl="0" indent="-171450">
              <a:buFont typeface="Arial" panose="020B0604020202020204" pitchFamily="34" charset="0"/>
              <a:buChar char="•"/>
            </a:pPr>
            <a:r>
              <a:rPr lang="en-GB" sz="1100" dirty="0"/>
              <a:t>The conditions in which they have developed (environmental causes)</a:t>
            </a:r>
          </a:p>
          <a:p>
            <a:pPr marL="171450" lvl="0" indent="-171450">
              <a:buFont typeface="Arial" panose="020B0604020202020204" pitchFamily="34" charset="0"/>
              <a:buChar char="•"/>
            </a:pPr>
            <a:r>
              <a:rPr lang="en-GB" sz="1100" dirty="0"/>
              <a:t>A combination of both</a:t>
            </a:r>
          </a:p>
          <a:p>
            <a:pPr lvl="0"/>
            <a:r>
              <a:rPr lang="en-GB" sz="1100" dirty="0"/>
              <a:t>There is usually extensive genetic variation within a population of a species</a:t>
            </a:r>
          </a:p>
          <a:p>
            <a:pPr lvl="0"/>
            <a:r>
              <a:rPr lang="en-GB" sz="1100" dirty="0"/>
              <a:t>All variations arise from mutations and most have no effect on the phenotype only very few will determine the phenotype </a:t>
            </a:r>
          </a:p>
        </p:txBody>
      </p:sp>
      <p:cxnSp>
        <p:nvCxnSpPr>
          <p:cNvPr id="15" name="Straight Connector 14"/>
          <p:cNvCxnSpPr/>
          <p:nvPr/>
        </p:nvCxnSpPr>
        <p:spPr>
          <a:xfrm>
            <a:off x="16506" y="2627784"/>
            <a:ext cx="685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511988" y="5836533"/>
            <a:ext cx="3429000" cy="246221"/>
          </a:xfrm>
          <a:prstGeom prst="rect">
            <a:avLst/>
          </a:prstGeom>
        </p:spPr>
        <p:txBody>
          <a:bodyPr>
            <a:spAutoFit/>
          </a:bodyPr>
          <a:lstStyle/>
          <a:p>
            <a:pPr lvl="1"/>
            <a:r>
              <a:rPr lang="en-GB" sz="1000" dirty="0"/>
              <a:t>.</a:t>
            </a:r>
          </a:p>
        </p:txBody>
      </p:sp>
      <p:sp>
        <p:nvSpPr>
          <p:cNvPr id="47" name="TextBox 46"/>
          <p:cNvSpPr txBox="1"/>
          <p:nvPr/>
        </p:nvSpPr>
        <p:spPr>
          <a:xfrm>
            <a:off x="16506" y="2618492"/>
            <a:ext cx="2060848" cy="369332"/>
          </a:xfrm>
          <a:prstGeom prst="rect">
            <a:avLst/>
          </a:prstGeom>
          <a:noFill/>
        </p:spPr>
        <p:txBody>
          <a:bodyPr wrap="square" rtlCol="0">
            <a:spAutoFit/>
          </a:bodyPr>
          <a:lstStyle/>
          <a:p>
            <a:r>
              <a:rPr lang="en-GB" b="1" dirty="0"/>
              <a:t>Selective Breeding</a:t>
            </a:r>
          </a:p>
        </p:txBody>
      </p:sp>
      <p:sp>
        <p:nvSpPr>
          <p:cNvPr id="48" name="TextBox 47"/>
          <p:cNvSpPr txBox="1"/>
          <p:nvPr/>
        </p:nvSpPr>
        <p:spPr>
          <a:xfrm>
            <a:off x="-25400" y="5724128"/>
            <a:ext cx="2923735" cy="369332"/>
          </a:xfrm>
          <a:prstGeom prst="rect">
            <a:avLst/>
          </a:prstGeom>
          <a:noFill/>
        </p:spPr>
        <p:txBody>
          <a:bodyPr wrap="square" rtlCol="0">
            <a:spAutoFit/>
          </a:bodyPr>
          <a:lstStyle/>
          <a:p>
            <a:r>
              <a:rPr lang="en-GB" b="1" dirty="0"/>
              <a:t>Genetic Engineering</a:t>
            </a:r>
          </a:p>
        </p:txBody>
      </p:sp>
      <p:pic>
        <p:nvPicPr>
          <p:cNvPr id="21" name="Picture 20" descr="Image result for genetic engineering">
            <a:hlinkClick r:id="rId2" tgtFrame="&quot;_blank&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1168" y="5796137"/>
            <a:ext cx="1877490" cy="2664295"/>
          </a:xfrm>
          <a:prstGeom prst="rect">
            <a:avLst/>
          </a:prstGeom>
          <a:noFill/>
          <a:ln>
            <a:noFill/>
          </a:ln>
        </p:spPr>
      </p:pic>
      <p:sp>
        <p:nvSpPr>
          <p:cNvPr id="3" name="Rectangle 2"/>
          <p:cNvSpPr/>
          <p:nvPr/>
        </p:nvSpPr>
        <p:spPr>
          <a:xfrm>
            <a:off x="3320666" y="432118"/>
            <a:ext cx="3493878" cy="2123658"/>
          </a:xfrm>
          <a:prstGeom prst="rect">
            <a:avLst/>
          </a:prstGeom>
        </p:spPr>
        <p:txBody>
          <a:bodyPr wrap="square">
            <a:spAutoFit/>
          </a:bodyPr>
          <a:lstStyle/>
          <a:p>
            <a:pPr lvl="0"/>
            <a:r>
              <a:rPr lang="en-GB" sz="1100" dirty="0"/>
              <a:t>This is a change in the inherited characteristics of a population over time through a process of natural selection which may result in the formation of a new species</a:t>
            </a:r>
          </a:p>
          <a:p>
            <a:pPr lvl="0"/>
            <a:r>
              <a:rPr lang="en-GB" sz="1100" dirty="0"/>
              <a:t>The </a:t>
            </a:r>
            <a:r>
              <a:rPr lang="en-GB" sz="1100" b="1" dirty="0"/>
              <a:t>theory of evolution </a:t>
            </a:r>
            <a:r>
              <a:rPr lang="en-GB" sz="1100" dirty="0"/>
              <a:t>by </a:t>
            </a:r>
            <a:r>
              <a:rPr lang="en-GB" sz="1100" b="1" dirty="0"/>
              <a:t>natural selection </a:t>
            </a:r>
            <a:r>
              <a:rPr lang="en-GB" sz="1100" dirty="0"/>
              <a:t>states that all species of living things evolved from simple life forms that first developed more than three billion years ago</a:t>
            </a:r>
          </a:p>
          <a:p>
            <a:pPr lvl="0"/>
            <a:r>
              <a:rPr lang="en-GB" sz="1100" b="1" dirty="0"/>
              <a:t>Natural Selection </a:t>
            </a:r>
            <a:r>
              <a:rPr lang="en-GB" sz="1100" dirty="0"/>
              <a:t>results in phenotypes (characteristics) that are best suited to their environment</a:t>
            </a:r>
          </a:p>
          <a:p>
            <a:pPr lvl="0"/>
            <a:r>
              <a:rPr lang="en-GB" sz="1100" dirty="0"/>
              <a:t>If two populations of one species become so different in phenotype that they can no longer breed to produce fertile offspring they have formed two new species</a:t>
            </a:r>
          </a:p>
        </p:txBody>
      </p:sp>
      <p:sp>
        <p:nvSpPr>
          <p:cNvPr id="10" name="Rectangle 9"/>
          <p:cNvSpPr/>
          <p:nvPr/>
        </p:nvSpPr>
        <p:spPr>
          <a:xfrm>
            <a:off x="3319498" y="3553723"/>
            <a:ext cx="3493878" cy="1954381"/>
          </a:xfrm>
          <a:prstGeom prst="rect">
            <a:avLst/>
          </a:prstGeom>
        </p:spPr>
        <p:txBody>
          <a:bodyPr wrap="square">
            <a:spAutoFit/>
          </a:bodyPr>
          <a:lstStyle/>
          <a:p>
            <a:pPr marL="228600" lvl="0" indent="-228600">
              <a:buAutoNum type="arabicPeriod"/>
            </a:pPr>
            <a:r>
              <a:rPr lang="en-GB" sz="1100" dirty="0"/>
              <a:t>Parents with desired characteristics are chosen from a mixed population. </a:t>
            </a:r>
          </a:p>
          <a:p>
            <a:pPr marL="228600" lvl="0" indent="-228600">
              <a:buAutoNum type="arabicPeriod"/>
            </a:pPr>
            <a:r>
              <a:rPr lang="en-GB" sz="1100" dirty="0"/>
              <a:t>They breed together. </a:t>
            </a:r>
          </a:p>
          <a:p>
            <a:pPr marL="228600" lvl="0" indent="-228600">
              <a:buAutoNum type="arabicPeriod"/>
            </a:pPr>
            <a:r>
              <a:rPr lang="en-GB" sz="1100" dirty="0"/>
              <a:t>From the offspring those with the desired characteristics are bred together. </a:t>
            </a:r>
          </a:p>
          <a:p>
            <a:pPr marL="228600" lvl="0" indent="-228600">
              <a:buAutoNum type="arabicPeriod"/>
            </a:pPr>
            <a:r>
              <a:rPr lang="en-GB" sz="1100" dirty="0"/>
              <a:t>This continues over many generations until all the offspring show the desired characteristics</a:t>
            </a:r>
          </a:p>
          <a:p>
            <a:pPr marL="685800" lvl="1" indent="-228600">
              <a:buFont typeface="Arial" panose="020B0604020202020204" pitchFamily="34" charset="0"/>
              <a:buChar char="•"/>
            </a:pPr>
            <a:r>
              <a:rPr lang="en-GB" sz="1100" dirty="0"/>
              <a:t>Diseases resistance in food crops</a:t>
            </a:r>
          </a:p>
          <a:p>
            <a:pPr marL="685800" lvl="1" indent="-228600">
              <a:buFont typeface="Arial" panose="020B0604020202020204" pitchFamily="34" charset="0"/>
              <a:buChar char="•"/>
            </a:pPr>
            <a:r>
              <a:rPr lang="en-GB" sz="1100" dirty="0"/>
              <a:t>Animals which produce more meat or milk</a:t>
            </a:r>
          </a:p>
          <a:p>
            <a:pPr marL="685800" lvl="1" indent="-228600">
              <a:buFont typeface="Arial" panose="020B0604020202020204" pitchFamily="34" charset="0"/>
              <a:buChar char="•"/>
            </a:pPr>
            <a:r>
              <a:rPr lang="en-GB" sz="1100" dirty="0"/>
              <a:t>Domestic dogs with a gentle nature</a:t>
            </a:r>
          </a:p>
          <a:p>
            <a:pPr marL="685800" lvl="1" indent="-228600">
              <a:buFont typeface="Arial" panose="020B0604020202020204" pitchFamily="34" charset="0"/>
              <a:buChar char="•"/>
            </a:pPr>
            <a:r>
              <a:rPr lang="en-GB" sz="1100" dirty="0"/>
              <a:t>Large or unusual flowers</a:t>
            </a:r>
          </a:p>
        </p:txBody>
      </p:sp>
      <p:cxnSp>
        <p:nvCxnSpPr>
          <p:cNvPr id="25" name="Straight Connector 24"/>
          <p:cNvCxnSpPr/>
          <p:nvPr/>
        </p:nvCxnSpPr>
        <p:spPr>
          <a:xfrm>
            <a:off x="-25400" y="5724128"/>
            <a:ext cx="68745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2453" y="6012160"/>
            <a:ext cx="5080057" cy="2554545"/>
          </a:xfrm>
          <a:prstGeom prst="rect">
            <a:avLst/>
          </a:prstGeom>
        </p:spPr>
        <p:txBody>
          <a:bodyPr wrap="square">
            <a:spAutoFit/>
          </a:bodyPr>
          <a:lstStyle/>
          <a:p>
            <a:pPr lvl="0"/>
            <a:r>
              <a:rPr lang="en-GB" sz="1000" dirty="0"/>
              <a:t>Modifying the genome of an organism by introducing a gene from another organism to give a desired characteristic</a:t>
            </a:r>
          </a:p>
          <a:p>
            <a:pPr lvl="0"/>
            <a:r>
              <a:rPr lang="en-GB" sz="1000" dirty="0"/>
              <a:t>Plant crops have been genetically engineered to be resistant to diseases or to produce bigger fruits</a:t>
            </a:r>
          </a:p>
          <a:p>
            <a:pPr lvl="0"/>
            <a:r>
              <a:rPr lang="en-GB" sz="1000" dirty="0"/>
              <a:t>Bacterial cells have been genetically engineered to produce useful substances such as human insulin to treat diabetes</a:t>
            </a:r>
          </a:p>
          <a:p>
            <a:pPr marL="228600" lvl="0" indent="-228600">
              <a:buAutoNum type="arabicPeriod"/>
            </a:pPr>
            <a:r>
              <a:rPr lang="en-GB" sz="1000" dirty="0"/>
              <a:t>Genes from the chromosome of humans and other organisms can be ‘cut out’ and transferred to cells of other organisms</a:t>
            </a:r>
          </a:p>
          <a:p>
            <a:pPr marL="228600" lvl="0" indent="-228600">
              <a:buAutoNum type="arabicPeriod"/>
            </a:pPr>
            <a:r>
              <a:rPr lang="en-GB" sz="1000" dirty="0"/>
              <a:t>Enzymes are used to isolate the required gene; this gene is inserted into a vector, usually a bacterial plasmid or a virus</a:t>
            </a:r>
          </a:p>
          <a:p>
            <a:pPr marL="228600" lvl="0" indent="-228600">
              <a:buAutoNum type="arabicPeriod"/>
            </a:pPr>
            <a:r>
              <a:rPr lang="en-GB" sz="1000" dirty="0"/>
              <a:t>The vector is used to insert the gene into the required cells</a:t>
            </a:r>
          </a:p>
          <a:p>
            <a:pPr marL="228600" lvl="0" indent="-228600">
              <a:buAutoNum type="arabicPeriod"/>
            </a:pPr>
            <a:r>
              <a:rPr lang="en-GB" sz="1000" dirty="0"/>
              <a:t>Genes are transferred to the cells of animals, plants or microbes at an early stage in their development so that they develop with desired characteristics </a:t>
            </a:r>
          </a:p>
          <a:p>
            <a:pPr marL="228600" lvl="0" indent="-228600">
              <a:buAutoNum type="arabicPeriod"/>
            </a:pPr>
            <a:r>
              <a:rPr lang="en-GB" sz="1000" dirty="0"/>
              <a:t>Crops that have had their genes modified in this way are called genetically modified (GM) crops. GM crops include ones that are resistant to insect attack or to herbicides. GM crops generally show increased yields.</a:t>
            </a:r>
          </a:p>
        </p:txBody>
      </p:sp>
      <p:cxnSp>
        <p:nvCxnSpPr>
          <p:cNvPr id="28" name="Straight Connector 27"/>
          <p:cNvCxnSpPr/>
          <p:nvPr/>
        </p:nvCxnSpPr>
        <p:spPr>
          <a:xfrm flipV="1">
            <a:off x="3284984" y="0"/>
            <a:ext cx="0" cy="2627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7147" y="5152462"/>
            <a:ext cx="3429000" cy="600164"/>
          </a:xfrm>
          <a:prstGeom prst="rect">
            <a:avLst/>
          </a:prstGeom>
        </p:spPr>
        <p:txBody>
          <a:bodyPr>
            <a:spAutoFit/>
          </a:bodyPr>
          <a:lstStyle/>
          <a:p>
            <a:pPr lvl="0"/>
            <a:r>
              <a:rPr lang="en-GB" sz="1100" dirty="0"/>
              <a:t>Selective Breeding can lead to “inbreeding” where some breeds are particularly prone to disease or inherited defects.</a:t>
            </a:r>
          </a:p>
        </p:txBody>
      </p:sp>
      <p:sp>
        <p:nvSpPr>
          <p:cNvPr id="19" name="Rectangle 18"/>
          <p:cNvSpPr/>
          <p:nvPr/>
        </p:nvSpPr>
        <p:spPr>
          <a:xfrm>
            <a:off x="-27384" y="2884458"/>
            <a:ext cx="6841928" cy="769441"/>
          </a:xfrm>
          <a:prstGeom prst="rect">
            <a:avLst/>
          </a:prstGeom>
        </p:spPr>
        <p:txBody>
          <a:bodyPr wrap="square">
            <a:spAutoFit/>
          </a:bodyPr>
          <a:lstStyle/>
          <a:p>
            <a:pPr marL="171450" lvl="0" indent="-171450">
              <a:buFont typeface="Arial" panose="020B0604020202020204" pitchFamily="34" charset="0"/>
              <a:buChar char="•"/>
            </a:pPr>
            <a:r>
              <a:rPr lang="en-GB" sz="1100" dirty="0"/>
              <a:t>Selective Breeding (artificial selection) is the process by which humans breed plants and animals for particular genetic characteristic. </a:t>
            </a:r>
          </a:p>
          <a:p>
            <a:pPr marL="171450" lvl="0" indent="-171450">
              <a:buFont typeface="Arial" panose="020B0604020202020204" pitchFamily="34" charset="0"/>
              <a:buChar char="•"/>
            </a:pPr>
            <a:r>
              <a:rPr lang="en-GB" sz="1100" dirty="0"/>
              <a:t>Humans have been doing this for thousands of years since they first bred food crops from wild plants and domesticated animals</a:t>
            </a:r>
          </a:p>
        </p:txBody>
      </p:sp>
      <p:sp>
        <p:nvSpPr>
          <p:cNvPr id="22" name="Rectangle 21"/>
          <p:cNvSpPr/>
          <p:nvPr/>
        </p:nvSpPr>
        <p:spPr>
          <a:xfrm>
            <a:off x="82988" y="8554506"/>
            <a:ext cx="6730388" cy="553998"/>
          </a:xfrm>
          <a:prstGeom prst="rect">
            <a:avLst/>
          </a:prstGeom>
          <a:ln>
            <a:solidFill>
              <a:schemeClr val="tx1"/>
            </a:solidFill>
          </a:ln>
        </p:spPr>
        <p:txBody>
          <a:bodyPr wrap="square">
            <a:spAutoFit/>
          </a:bodyPr>
          <a:lstStyle/>
          <a:p>
            <a:pPr lvl="0"/>
            <a:r>
              <a:rPr lang="en-GB" sz="1000" dirty="0"/>
              <a:t>Concerns about GM crops include the effect on populations of wild flowers and insects. Some people feel the effects of eating GM crops on human health have not been fully explored</a:t>
            </a:r>
          </a:p>
          <a:p>
            <a:pPr lvl="0"/>
            <a:r>
              <a:rPr lang="en-GB" sz="1000" dirty="0"/>
              <a:t>Modern medical research is exploring the possibility of genetic modification to overcome some inherited disorders</a:t>
            </a:r>
          </a:p>
        </p:txBody>
      </p:sp>
      <p:pic>
        <p:nvPicPr>
          <p:cNvPr id="1026" name="Picture 2" descr="What is selective breeding? | Facts | yourgenome.or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34" y="3607339"/>
            <a:ext cx="3302312" cy="160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993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624" y="0"/>
            <a:ext cx="3654030" cy="523220"/>
          </a:xfrm>
          <a:prstGeom prst="rect">
            <a:avLst/>
          </a:prstGeom>
          <a:noFill/>
        </p:spPr>
        <p:txBody>
          <a:bodyPr wrap="square" rtlCol="0">
            <a:spAutoFit/>
          </a:bodyPr>
          <a:lstStyle/>
          <a:p>
            <a:r>
              <a:rPr lang="en-GB" sz="2800" b="1" dirty="0"/>
              <a:t>VARIATION (Biology)</a:t>
            </a:r>
          </a:p>
        </p:txBody>
      </p:sp>
      <p:sp>
        <p:nvSpPr>
          <p:cNvPr id="7" name="TextBox 6"/>
          <p:cNvSpPr txBox="1"/>
          <p:nvPr/>
        </p:nvSpPr>
        <p:spPr>
          <a:xfrm>
            <a:off x="18925" y="500530"/>
            <a:ext cx="6741368" cy="369332"/>
          </a:xfrm>
          <a:prstGeom prst="rect">
            <a:avLst/>
          </a:prstGeom>
          <a:noFill/>
        </p:spPr>
        <p:txBody>
          <a:bodyPr wrap="square" rtlCol="0">
            <a:spAutoFit/>
          </a:bodyPr>
          <a:lstStyle/>
          <a:p>
            <a:r>
              <a:rPr lang="en-GB" b="1" dirty="0"/>
              <a:t>Cloning</a:t>
            </a:r>
          </a:p>
        </p:txBody>
      </p:sp>
      <p:sp>
        <p:nvSpPr>
          <p:cNvPr id="18" name="Rectangle 17"/>
          <p:cNvSpPr/>
          <p:nvPr/>
        </p:nvSpPr>
        <p:spPr>
          <a:xfrm>
            <a:off x="3511988" y="5836533"/>
            <a:ext cx="3429000" cy="246221"/>
          </a:xfrm>
          <a:prstGeom prst="rect">
            <a:avLst/>
          </a:prstGeom>
        </p:spPr>
        <p:txBody>
          <a:bodyPr>
            <a:spAutoFit/>
          </a:bodyPr>
          <a:lstStyle/>
          <a:p>
            <a:pPr lvl="1"/>
            <a:r>
              <a:rPr lang="en-GB" sz="1000" dirty="0"/>
              <a:t>.</a:t>
            </a:r>
          </a:p>
        </p:txBody>
      </p:sp>
      <p:sp>
        <p:nvSpPr>
          <p:cNvPr id="2" name="Rectangle 1"/>
          <p:cNvSpPr/>
          <p:nvPr/>
        </p:nvSpPr>
        <p:spPr>
          <a:xfrm>
            <a:off x="82987" y="884886"/>
            <a:ext cx="6677306" cy="4616648"/>
          </a:xfrm>
          <a:prstGeom prst="rect">
            <a:avLst/>
          </a:prstGeom>
        </p:spPr>
        <p:txBody>
          <a:bodyPr wrap="square">
            <a:spAutoFit/>
          </a:bodyPr>
          <a:lstStyle/>
          <a:p>
            <a:pPr lvl="0"/>
            <a:r>
              <a:rPr lang="en-GB" b="1" dirty="0"/>
              <a:t>Tissue culture:</a:t>
            </a:r>
          </a:p>
          <a:p>
            <a:pPr lvl="0"/>
            <a:r>
              <a:rPr lang="en-GB" sz="1200" dirty="0"/>
              <a:t>Using small groups of cells from part of a plant to grow identical new plants. This is important for preserving rare plant species or commercially in nurseries</a:t>
            </a:r>
          </a:p>
          <a:p>
            <a:pPr lvl="0"/>
            <a:endParaRPr lang="en-GB" sz="1200" dirty="0"/>
          </a:p>
          <a:p>
            <a:pPr lvl="0"/>
            <a:r>
              <a:rPr lang="en-GB" b="1" dirty="0"/>
              <a:t>Cuttings</a:t>
            </a:r>
            <a:r>
              <a:rPr lang="en-GB" sz="1200" dirty="0"/>
              <a:t>: </a:t>
            </a:r>
          </a:p>
          <a:p>
            <a:pPr lvl="0"/>
            <a:r>
              <a:rPr lang="en-GB" sz="1200" dirty="0"/>
              <a:t>An older, but simple method used by gardeners to produce many identical new plants from a parent plant.</a:t>
            </a:r>
          </a:p>
          <a:p>
            <a:pPr lvl="0"/>
            <a:endParaRPr lang="en-GB" sz="1200" dirty="0"/>
          </a:p>
          <a:p>
            <a:pPr lvl="0"/>
            <a:endParaRPr lang="en-GB" sz="1200" dirty="0"/>
          </a:p>
          <a:p>
            <a:pPr lvl="0"/>
            <a:endParaRPr lang="en-GB" sz="1200" dirty="0"/>
          </a:p>
          <a:p>
            <a:pPr lvl="0"/>
            <a:endParaRPr lang="en-GB" sz="1200" dirty="0"/>
          </a:p>
          <a:p>
            <a:pPr lvl="0"/>
            <a:endParaRPr lang="en-GB" sz="1200" dirty="0"/>
          </a:p>
          <a:p>
            <a:pPr lvl="0"/>
            <a:endParaRPr lang="en-GB" sz="1200" dirty="0"/>
          </a:p>
          <a:p>
            <a:pPr lvl="0"/>
            <a:endParaRPr lang="en-GB" sz="1200" dirty="0"/>
          </a:p>
          <a:p>
            <a:pPr lvl="0"/>
            <a:endParaRPr lang="en-GB" sz="1200" dirty="0"/>
          </a:p>
          <a:p>
            <a:pPr lvl="0"/>
            <a:endParaRPr lang="en-GB" sz="1200" dirty="0"/>
          </a:p>
          <a:p>
            <a:pPr lvl="0"/>
            <a:r>
              <a:rPr lang="en-GB" b="1" dirty="0"/>
              <a:t>Adult cell cloning: </a:t>
            </a:r>
          </a:p>
          <a:p>
            <a:pPr lvl="0"/>
            <a:r>
              <a:rPr lang="en-GB" sz="1200" dirty="0"/>
              <a:t>The nucleus is removed from an unfertilised egg cell</a:t>
            </a:r>
          </a:p>
          <a:p>
            <a:pPr lvl="0"/>
            <a:r>
              <a:rPr lang="en-GB" sz="1200" dirty="0"/>
              <a:t>The nucleus from an adult body cell, such as skin cell, is inserted into the egg cell</a:t>
            </a:r>
          </a:p>
          <a:p>
            <a:pPr lvl="0"/>
            <a:r>
              <a:rPr lang="en-GB" sz="1200" dirty="0"/>
              <a:t>An electric shock stimulates the egg cell to divide to form an embryo</a:t>
            </a:r>
          </a:p>
          <a:p>
            <a:pPr lvl="0"/>
            <a:r>
              <a:rPr lang="en-GB" sz="1200" dirty="0"/>
              <a:t>These embryo cells contain the same genetic information as the adult skin cell</a:t>
            </a:r>
          </a:p>
          <a:p>
            <a:pPr lvl="0"/>
            <a:r>
              <a:rPr lang="en-GB" sz="1200" dirty="0"/>
              <a:t>When the embryo has developed into a ball of cells, it is inserted into the womb of an adult female to continue its development.</a:t>
            </a:r>
          </a:p>
        </p:txBody>
      </p:sp>
      <p:pic>
        <p:nvPicPr>
          <p:cNvPr id="3" name="Picture 2"/>
          <p:cNvPicPr>
            <a:picLocks noChangeAspect="1"/>
          </p:cNvPicPr>
          <p:nvPr/>
        </p:nvPicPr>
        <p:blipFill>
          <a:blip r:embed="rId3"/>
          <a:stretch>
            <a:fillRect/>
          </a:stretch>
        </p:blipFill>
        <p:spPr>
          <a:xfrm>
            <a:off x="3284984" y="2444349"/>
            <a:ext cx="3298222" cy="1865538"/>
          </a:xfrm>
          <a:prstGeom prst="rect">
            <a:avLst/>
          </a:prstGeom>
        </p:spPr>
      </p:pic>
      <p:sp>
        <p:nvSpPr>
          <p:cNvPr id="4" name="Rectangle 3"/>
          <p:cNvSpPr/>
          <p:nvPr/>
        </p:nvSpPr>
        <p:spPr>
          <a:xfrm>
            <a:off x="97064" y="2627784"/>
            <a:ext cx="3429000" cy="1107996"/>
          </a:xfrm>
          <a:prstGeom prst="rect">
            <a:avLst/>
          </a:prstGeom>
        </p:spPr>
        <p:txBody>
          <a:bodyPr>
            <a:spAutoFit/>
          </a:bodyPr>
          <a:lstStyle/>
          <a:p>
            <a:r>
              <a:rPr lang="en-GB" b="1" dirty="0"/>
              <a:t>Embryo transplants: </a:t>
            </a:r>
          </a:p>
          <a:p>
            <a:r>
              <a:rPr lang="en-GB" sz="1200" dirty="0"/>
              <a:t>Splitting apart cells from a developing animal embryo before they become specialised, then transplanting the identical embryos into host mothers</a:t>
            </a:r>
          </a:p>
        </p:txBody>
      </p:sp>
      <p:pic>
        <p:nvPicPr>
          <p:cNvPr id="1026" name="Picture 2" descr="Adult Cell Cloning Diagram Sheep Science Secondary Illustratio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961" y="5684969"/>
            <a:ext cx="5022205" cy="25111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luid Mosaic Model Cell Membrane | Teaching Resourc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549" y="5388152"/>
            <a:ext cx="5304869" cy="3755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470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624" y="0"/>
            <a:ext cx="3888432" cy="523220"/>
          </a:xfrm>
          <a:prstGeom prst="rect">
            <a:avLst/>
          </a:prstGeom>
          <a:noFill/>
        </p:spPr>
        <p:txBody>
          <a:bodyPr wrap="square" rtlCol="0">
            <a:spAutoFit/>
          </a:bodyPr>
          <a:lstStyle/>
          <a:p>
            <a:r>
              <a:rPr lang="en-GB" sz="2800" b="1" dirty="0"/>
              <a:t>EVOLUTION</a:t>
            </a:r>
          </a:p>
        </p:txBody>
      </p:sp>
      <p:sp>
        <p:nvSpPr>
          <p:cNvPr id="9" name="TextBox 8"/>
          <p:cNvSpPr txBox="1"/>
          <p:nvPr/>
        </p:nvSpPr>
        <p:spPr>
          <a:xfrm>
            <a:off x="60773" y="469471"/>
            <a:ext cx="2465165" cy="369332"/>
          </a:xfrm>
          <a:prstGeom prst="rect">
            <a:avLst/>
          </a:prstGeom>
          <a:noFill/>
        </p:spPr>
        <p:txBody>
          <a:bodyPr wrap="square" rtlCol="0">
            <a:spAutoFit/>
          </a:bodyPr>
          <a:lstStyle/>
          <a:p>
            <a:r>
              <a:rPr lang="en-GB" b="1" dirty="0"/>
              <a:t>Evidence for Evolution</a:t>
            </a:r>
          </a:p>
        </p:txBody>
      </p:sp>
      <p:cxnSp>
        <p:nvCxnSpPr>
          <p:cNvPr id="15" name="Straight Connector 14"/>
          <p:cNvCxnSpPr/>
          <p:nvPr/>
        </p:nvCxnSpPr>
        <p:spPr>
          <a:xfrm>
            <a:off x="19182" y="1704907"/>
            <a:ext cx="685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511988" y="5836533"/>
            <a:ext cx="3429000" cy="246221"/>
          </a:xfrm>
          <a:prstGeom prst="rect">
            <a:avLst/>
          </a:prstGeom>
        </p:spPr>
        <p:txBody>
          <a:bodyPr>
            <a:spAutoFit/>
          </a:bodyPr>
          <a:lstStyle/>
          <a:p>
            <a:pPr lvl="1"/>
            <a:r>
              <a:rPr lang="en-GB" sz="1000" dirty="0"/>
              <a:t>.</a:t>
            </a:r>
          </a:p>
        </p:txBody>
      </p:sp>
      <p:sp>
        <p:nvSpPr>
          <p:cNvPr id="47" name="TextBox 46"/>
          <p:cNvSpPr txBox="1"/>
          <p:nvPr/>
        </p:nvSpPr>
        <p:spPr>
          <a:xfrm>
            <a:off x="44624" y="1754396"/>
            <a:ext cx="2060848" cy="369332"/>
          </a:xfrm>
          <a:prstGeom prst="rect">
            <a:avLst/>
          </a:prstGeom>
          <a:noFill/>
        </p:spPr>
        <p:txBody>
          <a:bodyPr wrap="square" rtlCol="0">
            <a:spAutoFit/>
          </a:bodyPr>
          <a:lstStyle/>
          <a:p>
            <a:r>
              <a:rPr lang="en-GB" b="1" dirty="0"/>
              <a:t>Fossils</a:t>
            </a:r>
          </a:p>
        </p:txBody>
      </p:sp>
      <p:sp>
        <p:nvSpPr>
          <p:cNvPr id="48" name="TextBox 47"/>
          <p:cNvSpPr txBox="1"/>
          <p:nvPr/>
        </p:nvSpPr>
        <p:spPr>
          <a:xfrm>
            <a:off x="4005064" y="4634716"/>
            <a:ext cx="2568103" cy="369332"/>
          </a:xfrm>
          <a:prstGeom prst="rect">
            <a:avLst/>
          </a:prstGeom>
          <a:noFill/>
        </p:spPr>
        <p:txBody>
          <a:bodyPr wrap="square" rtlCol="0">
            <a:spAutoFit/>
          </a:bodyPr>
          <a:lstStyle/>
          <a:p>
            <a:r>
              <a:rPr lang="en-GB" b="1" dirty="0"/>
              <a:t>Resistant Bacteria</a:t>
            </a:r>
          </a:p>
        </p:txBody>
      </p:sp>
      <p:cxnSp>
        <p:nvCxnSpPr>
          <p:cNvPr id="25" name="Straight Connector 24"/>
          <p:cNvCxnSpPr/>
          <p:nvPr/>
        </p:nvCxnSpPr>
        <p:spPr>
          <a:xfrm>
            <a:off x="-29123" y="4572000"/>
            <a:ext cx="68745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4624" y="827584"/>
            <a:ext cx="6727013" cy="830997"/>
          </a:xfrm>
          <a:prstGeom prst="rect">
            <a:avLst/>
          </a:prstGeom>
        </p:spPr>
        <p:txBody>
          <a:bodyPr wrap="square">
            <a:spAutoFit/>
          </a:bodyPr>
          <a:lstStyle/>
          <a:p>
            <a:pPr lvl="0"/>
            <a:r>
              <a:rPr lang="en-GB" sz="1200" dirty="0"/>
              <a:t>The theory for evolution by natural selection is now widely accepted</a:t>
            </a:r>
          </a:p>
          <a:p>
            <a:pPr lvl="0"/>
            <a:r>
              <a:rPr lang="en-GB" sz="1200" dirty="0"/>
              <a:t>Evidence for Darwin’s theory is now available as it has been shown that characteristics are passed on to offspring in genes. There is further evidence in the fossil record and the knowledge of how resistance to antibiotics evolves in bacteria</a:t>
            </a:r>
          </a:p>
        </p:txBody>
      </p:sp>
      <p:sp>
        <p:nvSpPr>
          <p:cNvPr id="24" name="Rectangle 23"/>
          <p:cNvSpPr/>
          <p:nvPr/>
        </p:nvSpPr>
        <p:spPr>
          <a:xfrm>
            <a:off x="44624" y="2071315"/>
            <a:ext cx="4608512" cy="1569660"/>
          </a:xfrm>
          <a:prstGeom prst="rect">
            <a:avLst/>
          </a:prstGeom>
        </p:spPr>
        <p:txBody>
          <a:bodyPr wrap="square">
            <a:spAutoFit/>
          </a:bodyPr>
          <a:lstStyle/>
          <a:p>
            <a:pPr lvl="0"/>
            <a:r>
              <a:rPr lang="en-GB" sz="1200" dirty="0"/>
              <a:t>Fossils are the ‘remains’ of organisms from millions of years ago, which are found in rocks</a:t>
            </a:r>
          </a:p>
          <a:p>
            <a:pPr lvl="0"/>
            <a:r>
              <a:rPr lang="en-GB" sz="1200" dirty="0"/>
              <a:t>Fossils may be formed:</a:t>
            </a:r>
          </a:p>
          <a:p>
            <a:pPr marL="171450" lvl="0" indent="-171450">
              <a:buFont typeface="Arial" panose="020B0604020202020204" pitchFamily="34" charset="0"/>
              <a:buChar char="•"/>
            </a:pPr>
            <a:r>
              <a:rPr lang="en-GB" sz="1200" dirty="0"/>
              <a:t>From parts of organisms that have not decayed because one or more of the conditions needed for decay are absent</a:t>
            </a:r>
          </a:p>
          <a:p>
            <a:pPr marL="171450" lvl="0" indent="-171450">
              <a:buFont typeface="Arial" panose="020B0604020202020204" pitchFamily="34" charset="0"/>
              <a:buChar char="•"/>
            </a:pPr>
            <a:r>
              <a:rPr lang="en-GB" sz="1200" dirty="0"/>
              <a:t>When parts of the organism are replaced by minerals as they decay</a:t>
            </a:r>
          </a:p>
          <a:p>
            <a:pPr marL="171450" lvl="0" indent="-171450">
              <a:buFont typeface="Arial" panose="020B0604020202020204" pitchFamily="34" charset="0"/>
              <a:buChar char="•"/>
            </a:pPr>
            <a:r>
              <a:rPr lang="en-GB" sz="1200" dirty="0"/>
              <a:t>As preserved traces of organisms, such as footprints, burrows and rootlet traces</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9937" y="1782996"/>
            <a:ext cx="1941700" cy="1300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Box 36"/>
          <p:cNvSpPr txBox="1"/>
          <p:nvPr/>
        </p:nvSpPr>
        <p:spPr>
          <a:xfrm>
            <a:off x="44624" y="4572000"/>
            <a:ext cx="2923735" cy="369332"/>
          </a:xfrm>
          <a:prstGeom prst="rect">
            <a:avLst/>
          </a:prstGeom>
          <a:noFill/>
        </p:spPr>
        <p:txBody>
          <a:bodyPr wrap="square" rtlCol="0">
            <a:spAutoFit/>
          </a:bodyPr>
          <a:lstStyle/>
          <a:p>
            <a:r>
              <a:rPr lang="en-GB" b="1" dirty="0"/>
              <a:t>Extinction</a:t>
            </a:r>
          </a:p>
        </p:txBody>
      </p:sp>
      <p:sp>
        <p:nvSpPr>
          <p:cNvPr id="26" name="Rectangle 25"/>
          <p:cNvSpPr/>
          <p:nvPr/>
        </p:nvSpPr>
        <p:spPr>
          <a:xfrm>
            <a:off x="60773" y="4860032"/>
            <a:ext cx="2648147" cy="1569660"/>
          </a:xfrm>
          <a:prstGeom prst="rect">
            <a:avLst/>
          </a:prstGeom>
        </p:spPr>
        <p:txBody>
          <a:bodyPr wrap="square">
            <a:spAutoFit/>
          </a:bodyPr>
          <a:lstStyle/>
          <a:p>
            <a:pPr lvl="0"/>
            <a:r>
              <a:rPr lang="en-GB" sz="1200" dirty="0"/>
              <a:t>This occurs when there are no remaining individuals of a species still alive</a:t>
            </a:r>
          </a:p>
          <a:p>
            <a:pPr marL="171450" lvl="0" indent="-171450">
              <a:buFont typeface="Arial" panose="020B0604020202020204" pitchFamily="34" charset="0"/>
              <a:buChar char="•"/>
            </a:pPr>
            <a:r>
              <a:rPr lang="en-GB" sz="1200" dirty="0"/>
              <a:t>Natural disaster</a:t>
            </a:r>
          </a:p>
          <a:p>
            <a:pPr marL="171450" lvl="0" indent="-171450">
              <a:buFont typeface="Arial" panose="020B0604020202020204" pitchFamily="34" charset="0"/>
              <a:buChar char="•"/>
            </a:pPr>
            <a:r>
              <a:rPr lang="en-GB" sz="1200" dirty="0"/>
              <a:t>Disease</a:t>
            </a:r>
          </a:p>
          <a:p>
            <a:pPr marL="171450" lvl="0" indent="-171450">
              <a:buFont typeface="Arial" panose="020B0604020202020204" pitchFamily="34" charset="0"/>
              <a:buChar char="•"/>
            </a:pPr>
            <a:r>
              <a:rPr lang="en-GB" sz="1200" dirty="0"/>
              <a:t>Habitat destroyed</a:t>
            </a:r>
          </a:p>
          <a:p>
            <a:pPr marL="171450" lvl="0" indent="-171450">
              <a:buFont typeface="Arial" panose="020B0604020202020204" pitchFamily="34" charset="0"/>
              <a:buChar char="•"/>
            </a:pPr>
            <a:r>
              <a:rPr lang="en-GB" sz="1200" dirty="0"/>
              <a:t>Competition for food</a:t>
            </a:r>
          </a:p>
          <a:p>
            <a:pPr marL="171450" lvl="0" indent="-171450">
              <a:buFont typeface="Arial" panose="020B0604020202020204" pitchFamily="34" charset="0"/>
              <a:buChar char="•"/>
            </a:pPr>
            <a:r>
              <a:rPr lang="en-GB" sz="1200" dirty="0"/>
              <a:t>New predator</a:t>
            </a:r>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5747"/>
          <a:stretch/>
        </p:blipFill>
        <p:spPr bwMode="auto">
          <a:xfrm>
            <a:off x="2564904" y="4644008"/>
            <a:ext cx="1399174" cy="1588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0" name="Straight Connector 39"/>
          <p:cNvCxnSpPr/>
          <p:nvPr/>
        </p:nvCxnSpPr>
        <p:spPr>
          <a:xfrm>
            <a:off x="-27384" y="6444208"/>
            <a:ext cx="3960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933056" y="5013340"/>
            <a:ext cx="2838581" cy="3600986"/>
          </a:xfrm>
          <a:prstGeom prst="rect">
            <a:avLst/>
          </a:prstGeom>
        </p:spPr>
        <p:txBody>
          <a:bodyPr wrap="square">
            <a:spAutoFit/>
          </a:bodyPr>
          <a:lstStyle/>
          <a:p>
            <a:pPr lvl="0"/>
            <a:r>
              <a:rPr lang="en-GB" sz="1200" dirty="0"/>
              <a:t>Bacteria can evolve rapidly because they reproduce at a fast rate</a:t>
            </a:r>
          </a:p>
          <a:p>
            <a:pPr lvl="0"/>
            <a:r>
              <a:rPr lang="en-GB" sz="1200" dirty="0"/>
              <a:t>Mutations of bacterial pathogens produce new strains. Some strains might be resistant to antibiotics, and so are not killed. They survive and reproduce, so the population of the resistant strain rises. The resistant strain will then spread because people are not immune to it and there is no effective treatment.</a:t>
            </a:r>
          </a:p>
          <a:p>
            <a:pPr lvl="0"/>
            <a:r>
              <a:rPr lang="en-GB" sz="1200"/>
              <a:t>MRSA </a:t>
            </a:r>
            <a:r>
              <a:rPr lang="en-GB" sz="1200" dirty="0"/>
              <a:t>is resistant to antibiotics</a:t>
            </a:r>
          </a:p>
          <a:p>
            <a:pPr lvl="0"/>
            <a:r>
              <a:rPr lang="en-GB" sz="1200" dirty="0"/>
              <a:t>To reduce the rate of antibiotic resistant strains:</a:t>
            </a:r>
          </a:p>
          <a:p>
            <a:pPr marL="171450" lvl="0" indent="-171450">
              <a:buFont typeface="Arial" panose="020B0604020202020204" pitchFamily="34" charset="0"/>
              <a:buChar char="•"/>
            </a:pPr>
            <a:r>
              <a:rPr lang="en-GB" sz="1200" dirty="0"/>
              <a:t>Doctors should not incorrectly or over prescribe antibiotics </a:t>
            </a:r>
          </a:p>
          <a:p>
            <a:pPr marL="171450" lvl="0" indent="-171450">
              <a:buFont typeface="Arial" panose="020B0604020202020204" pitchFamily="34" charset="0"/>
              <a:buChar char="•"/>
            </a:pPr>
            <a:r>
              <a:rPr lang="en-GB" sz="1200" dirty="0"/>
              <a:t>You should complete the course of antibiotics to ensure they are all killed</a:t>
            </a:r>
          </a:p>
          <a:p>
            <a:pPr marL="171450" lvl="0" indent="-171450">
              <a:buFont typeface="Arial" panose="020B0604020202020204" pitchFamily="34" charset="0"/>
              <a:buChar char="•"/>
            </a:pPr>
            <a:r>
              <a:rPr lang="en-GB" sz="1200" dirty="0"/>
              <a:t>The agricultural use of antibiotics should be restricted </a:t>
            </a:r>
          </a:p>
        </p:txBody>
      </p:sp>
      <p:pic>
        <p:nvPicPr>
          <p:cNvPr id="42" name="Picture 41" descr="bacteria-info-color"/>
          <p:cNvPicPr/>
          <p:nvPr/>
        </p:nvPicPr>
        <p:blipFill rotWithShape="1">
          <a:blip r:embed="rId4">
            <a:extLst>
              <a:ext uri="{28A0092B-C50C-407E-A947-70E740481C1C}">
                <a14:useLocalDpi xmlns:a14="http://schemas.microsoft.com/office/drawing/2010/main" val="0"/>
              </a:ext>
            </a:extLst>
          </a:blip>
          <a:srcRect t="8851"/>
          <a:stretch/>
        </p:blipFill>
        <p:spPr bwMode="auto">
          <a:xfrm>
            <a:off x="44624" y="6485026"/>
            <a:ext cx="3872283" cy="2129300"/>
          </a:xfrm>
          <a:prstGeom prst="rect">
            <a:avLst/>
          </a:prstGeom>
          <a:noFill/>
          <a:ln>
            <a:noFill/>
          </a:ln>
        </p:spPr>
      </p:pic>
      <p:cxnSp>
        <p:nvCxnSpPr>
          <p:cNvPr id="43" name="Straight Connector 42"/>
          <p:cNvCxnSpPr/>
          <p:nvPr/>
        </p:nvCxnSpPr>
        <p:spPr>
          <a:xfrm>
            <a:off x="3933056" y="4572000"/>
            <a:ext cx="0" cy="18722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0773" y="3563888"/>
            <a:ext cx="6710864" cy="1015663"/>
          </a:xfrm>
          <a:prstGeom prst="rect">
            <a:avLst/>
          </a:prstGeom>
        </p:spPr>
        <p:txBody>
          <a:bodyPr wrap="square">
            <a:spAutoFit/>
          </a:bodyPr>
          <a:lstStyle/>
          <a:p>
            <a:pPr lvl="0"/>
            <a:r>
              <a:rPr lang="en-GB" sz="1200" dirty="0"/>
              <a:t>Many early forms of life were soft-bodied, which means that they have left few traces behind. What traces there were have neem mainly destroyed by geological activity. This is why scientists can’t be certain as to how life began on Earth</a:t>
            </a:r>
          </a:p>
          <a:p>
            <a:pPr lvl="0"/>
            <a:r>
              <a:rPr lang="en-GB" sz="1200" dirty="0"/>
              <a:t>We can learn from fossils how much or how little different organisms have changed as life developed on Earth</a:t>
            </a:r>
          </a:p>
        </p:txBody>
      </p:sp>
      <p:sp>
        <p:nvSpPr>
          <p:cNvPr id="44" name="Rectangle 43"/>
          <p:cNvSpPr/>
          <p:nvPr/>
        </p:nvSpPr>
        <p:spPr>
          <a:xfrm>
            <a:off x="51638" y="8646839"/>
            <a:ext cx="6761738" cy="461665"/>
          </a:xfrm>
          <a:prstGeom prst="rect">
            <a:avLst/>
          </a:prstGeom>
          <a:ln>
            <a:solidFill>
              <a:schemeClr val="tx1"/>
            </a:solidFill>
          </a:ln>
        </p:spPr>
        <p:txBody>
          <a:bodyPr wrap="square">
            <a:spAutoFit/>
          </a:bodyPr>
          <a:lstStyle/>
          <a:p>
            <a:pPr lvl="0"/>
            <a:r>
              <a:rPr lang="en-GB" sz="1200" dirty="0"/>
              <a:t>The development of new antibiotics is costly and slow. It is unlikely to keep up with the emergence of new resistant strains.</a:t>
            </a:r>
          </a:p>
        </p:txBody>
      </p:sp>
    </p:spTree>
    <p:extLst>
      <p:ext uri="{BB962C8B-B14F-4D97-AF65-F5344CB8AC3E}">
        <p14:creationId xmlns:p14="http://schemas.microsoft.com/office/powerpoint/2010/main" val="4199133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624" y="0"/>
            <a:ext cx="3888432" cy="523220"/>
          </a:xfrm>
          <a:prstGeom prst="rect">
            <a:avLst/>
          </a:prstGeom>
          <a:noFill/>
        </p:spPr>
        <p:txBody>
          <a:bodyPr wrap="square" rtlCol="0">
            <a:spAutoFit/>
          </a:bodyPr>
          <a:lstStyle/>
          <a:p>
            <a:r>
              <a:rPr lang="en-GB" sz="2800" b="1" dirty="0"/>
              <a:t>EVOLUTION (Biology)</a:t>
            </a:r>
          </a:p>
        </p:txBody>
      </p:sp>
      <p:sp>
        <p:nvSpPr>
          <p:cNvPr id="9" name="TextBox 8"/>
          <p:cNvSpPr txBox="1"/>
          <p:nvPr/>
        </p:nvSpPr>
        <p:spPr>
          <a:xfrm>
            <a:off x="60773" y="469471"/>
            <a:ext cx="2465165" cy="369332"/>
          </a:xfrm>
          <a:prstGeom prst="rect">
            <a:avLst/>
          </a:prstGeom>
          <a:noFill/>
        </p:spPr>
        <p:txBody>
          <a:bodyPr wrap="square" rtlCol="0">
            <a:spAutoFit/>
          </a:bodyPr>
          <a:lstStyle/>
          <a:p>
            <a:r>
              <a:rPr lang="en-GB" b="1" dirty="0"/>
              <a:t>The Theory of Evolution</a:t>
            </a:r>
          </a:p>
        </p:txBody>
      </p:sp>
      <p:sp>
        <p:nvSpPr>
          <p:cNvPr id="18" name="Rectangle 17"/>
          <p:cNvSpPr/>
          <p:nvPr/>
        </p:nvSpPr>
        <p:spPr>
          <a:xfrm>
            <a:off x="3289126" y="5128552"/>
            <a:ext cx="3429000" cy="600164"/>
          </a:xfrm>
          <a:prstGeom prst="rect">
            <a:avLst/>
          </a:prstGeom>
        </p:spPr>
        <p:txBody>
          <a:bodyPr>
            <a:spAutoFit/>
          </a:bodyPr>
          <a:lstStyle/>
          <a:p>
            <a:pPr marL="171450" lvl="0" indent="-171450">
              <a:buFont typeface="Arial" panose="020B0604020202020204" pitchFamily="34" charset="0"/>
              <a:buChar char="•"/>
            </a:pPr>
            <a:r>
              <a:rPr lang="en-GB" sz="1100" dirty="0"/>
              <a:t>Wallace did much pioneering work on speciation but more evidence over time has led to our current understanding of the theory of speciation</a:t>
            </a:r>
          </a:p>
        </p:txBody>
      </p:sp>
      <p:sp>
        <p:nvSpPr>
          <p:cNvPr id="48" name="TextBox 47"/>
          <p:cNvSpPr txBox="1"/>
          <p:nvPr/>
        </p:nvSpPr>
        <p:spPr>
          <a:xfrm>
            <a:off x="9303" y="5796136"/>
            <a:ext cx="4355801" cy="369332"/>
          </a:xfrm>
          <a:prstGeom prst="rect">
            <a:avLst/>
          </a:prstGeom>
          <a:noFill/>
        </p:spPr>
        <p:txBody>
          <a:bodyPr wrap="square" rtlCol="0">
            <a:spAutoFit/>
          </a:bodyPr>
          <a:lstStyle/>
          <a:p>
            <a:r>
              <a:rPr lang="en-GB" b="1" dirty="0"/>
              <a:t>The understanding of genetics</a:t>
            </a:r>
          </a:p>
        </p:txBody>
      </p:sp>
      <p:cxnSp>
        <p:nvCxnSpPr>
          <p:cNvPr id="25" name="Straight Connector 24"/>
          <p:cNvCxnSpPr/>
          <p:nvPr/>
        </p:nvCxnSpPr>
        <p:spPr>
          <a:xfrm>
            <a:off x="-29123" y="3491880"/>
            <a:ext cx="68745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0" y="3563888"/>
            <a:ext cx="2923735" cy="369332"/>
          </a:xfrm>
          <a:prstGeom prst="rect">
            <a:avLst/>
          </a:prstGeom>
          <a:noFill/>
        </p:spPr>
        <p:txBody>
          <a:bodyPr wrap="square" rtlCol="0">
            <a:spAutoFit/>
          </a:bodyPr>
          <a:lstStyle/>
          <a:p>
            <a:r>
              <a:rPr lang="en-GB" b="1" dirty="0"/>
              <a:t>Speciation </a:t>
            </a:r>
          </a:p>
        </p:txBody>
      </p:sp>
      <p:cxnSp>
        <p:nvCxnSpPr>
          <p:cNvPr id="40" name="Straight Connector 39"/>
          <p:cNvCxnSpPr/>
          <p:nvPr/>
        </p:nvCxnSpPr>
        <p:spPr>
          <a:xfrm>
            <a:off x="-29123" y="5758476"/>
            <a:ext cx="688712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82987" y="860390"/>
            <a:ext cx="6688649" cy="2631490"/>
          </a:xfrm>
          <a:prstGeom prst="rect">
            <a:avLst/>
          </a:prstGeom>
        </p:spPr>
        <p:txBody>
          <a:bodyPr wrap="square">
            <a:spAutoFit/>
          </a:bodyPr>
          <a:lstStyle/>
          <a:p>
            <a:pPr lvl="0"/>
            <a:r>
              <a:rPr lang="en-GB" sz="1100" b="1" dirty="0"/>
              <a:t>Charles Darwin</a:t>
            </a:r>
            <a:r>
              <a:rPr lang="en-GB" sz="1100" dirty="0"/>
              <a:t>, as a result of observations on a round the world expedition, backed by years of experimentation and discussion and linked to developing knowledge of geology and fossils, proposed the theory of evolution by natural selection</a:t>
            </a:r>
          </a:p>
          <a:p>
            <a:pPr marL="228600" lvl="0" indent="-228600">
              <a:buFont typeface="+mj-lt"/>
              <a:buAutoNum type="arabicPeriod"/>
            </a:pPr>
            <a:r>
              <a:rPr lang="en-GB" sz="1100" dirty="0"/>
              <a:t>Individual organisms within a particular species show a wide range of variation for a characteristic </a:t>
            </a:r>
          </a:p>
          <a:p>
            <a:pPr marL="228600" lvl="0" indent="-228600">
              <a:buFont typeface="+mj-lt"/>
              <a:buAutoNum type="arabicPeriod"/>
            </a:pPr>
            <a:r>
              <a:rPr lang="en-GB" sz="1100" dirty="0"/>
              <a:t>Individuals with characteristics most suited to the environment are more likely to survive to breed successfully</a:t>
            </a:r>
          </a:p>
          <a:p>
            <a:pPr marL="228600" lvl="0" indent="-228600">
              <a:buFont typeface="+mj-lt"/>
              <a:buAutoNum type="arabicPeriod"/>
            </a:pPr>
            <a:r>
              <a:rPr lang="en-GB" sz="1100" dirty="0"/>
              <a:t>The characteristics that have enabled these individuals to survive are then passed on the next generation</a:t>
            </a:r>
          </a:p>
          <a:p>
            <a:pPr lvl="0"/>
            <a:r>
              <a:rPr lang="en-GB" sz="1100" dirty="0"/>
              <a:t>Darwin published his ideas in </a:t>
            </a:r>
            <a:r>
              <a:rPr lang="en-GB" sz="1100" i="1" dirty="0"/>
              <a:t>On the Origin of Species </a:t>
            </a:r>
            <a:r>
              <a:rPr lang="en-GB" sz="1100" dirty="0"/>
              <a:t>– the theory of evolution by natural selection was only gradually accepted because:</a:t>
            </a:r>
          </a:p>
          <a:p>
            <a:pPr marL="171450" lvl="0" indent="-171450">
              <a:buFont typeface="Arial" panose="020B0604020202020204" pitchFamily="34" charset="0"/>
              <a:buChar char="•"/>
            </a:pPr>
            <a:r>
              <a:rPr lang="en-GB" sz="1100" dirty="0"/>
              <a:t>The theory challenged the idea that God made all the animals and plants that live on Earth</a:t>
            </a:r>
          </a:p>
          <a:p>
            <a:pPr marL="171450" lvl="0" indent="-171450">
              <a:buFont typeface="Arial" panose="020B0604020202020204" pitchFamily="34" charset="0"/>
              <a:buChar char="•"/>
            </a:pPr>
            <a:r>
              <a:rPr lang="en-GB" sz="1100" dirty="0"/>
              <a:t>There was insufficient evidence at the time the theory was published to convince many scientists </a:t>
            </a:r>
          </a:p>
          <a:p>
            <a:pPr marL="171450" lvl="0" indent="-171450">
              <a:buFont typeface="Arial" panose="020B0604020202020204" pitchFamily="34" charset="0"/>
              <a:buChar char="•"/>
            </a:pPr>
            <a:r>
              <a:rPr lang="en-GB" sz="1100" dirty="0"/>
              <a:t>The mechanism of inheritance and variation was not known until 50 years after the theory was published</a:t>
            </a:r>
          </a:p>
          <a:p>
            <a:pPr lvl="0"/>
            <a:endParaRPr lang="en-GB" sz="1100" dirty="0"/>
          </a:p>
          <a:p>
            <a:pPr lvl="0"/>
            <a:r>
              <a:rPr lang="en-GB" sz="1100" dirty="0"/>
              <a:t>Other theories – </a:t>
            </a:r>
            <a:r>
              <a:rPr lang="en-GB" sz="1100" b="1" dirty="0"/>
              <a:t>Jean-Baptiste Lamarck </a:t>
            </a:r>
            <a:r>
              <a:rPr lang="en-GB" sz="1100" dirty="0"/>
              <a:t>are based mainly on the idea that changes that occur in an organism during its lifetime can be inherited. We now know that in the vast majority of cases this type of inheritance cannot occur</a:t>
            </a:r>
          </a:p>
        </p:txBody>
      </p:sp>
      <p:sp>
        <p:nvSpPr>
          <p:cNvPr id="46" name="Rectangle 45"/>
          <p:cNvSpPr/>
          <p:nvPr/>
        </p:nvSpPr>
        <p:spPr>
          <a:xfrm>
            <a:off x="3506" y="3980690"/>
            <a:ext cx="3190369" cy="1615827"/>
          </a:xfrm>
          <a:prstGeom prst="rect">
            <a:avLst/>
          </a:prstGeom>
        </p:spPr>
        <p:txBody>
          <a:bodyPr wrap="square">
            <a:spAutoFit/>
          </a:bodyPr>
          <a:lstStyle/>
          <a:p>
            <a:pPr marL="171450" lvl="0" indent="-171450">
              <a:buFont typeface="Arial" panose="020B0604020202020204" pitchFamily="34" charset="0"/>
              <a:buChar char="•"/>
            </a:pPr>
            <a:r>
              <a:rPr lang="en-GB" sz="1100" b="1" dirty="0"/>
              <a:t>Alfred Russell Wallace </a:t>
            </a:r>
            <a:r>
              <a:rPr lang="en-GB" sz="1100" dirty="0"/>
              <a:t>independently proposed the theory of evolution by natural selection. </a:t>
            </a:r>
          </a:p>
          <a:p>
            <a:pPr marL="171450" lvl="0" indent="-171450">
              <a:buFont typeface="Arial" panose="020B0604020202020204" pitchFamily="34" charset="0"/>
              <a:buChar char="•"/>
            </a:pPr>
            <a:r>
              <a:rPr lang="en-GB" sz="1100" dirty="0"/>
              <a:t>He published joint writings with Darwin which prompted Darwin to publish ‘On the Origin of Species’ the following year</a:t>
            </a:r>
          </a:p>
          <a:p>
            <a:pPr marL="171450" lvl="0" indent="-171450">
              <a:buFont typeface="Arial" panose="020B0604020202020204" pitchFamily="34" charset="0"/>
              <a:buChar char="•"/>
            </a:pPr>
            <a:r>
              <a:rPr lang="en-GB" sz="1100" dirty="0"/>
              <a:t>Wallace worked worldwide gathering evidence for evolutionary theory. He is best known for his work on warning colourations in animals and his theory of speciation.</a:t>
            </a: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3876" y="3821370"/>
            <a:ext cx="361950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Rectangle 49"/>
          <p:cNvSpPr/>
          <p:nvPr/>
        </p:nvSpPr>
        <p:spPr>
          <a:xfrm>
            <a:off x="-5118" y="6190299"/>
            <a:ext cx="6818494" cy="1446550"/>
          </a:xfrm>
          <a:prstGeom prst="rect">
            <a:avLst/>
          </a:prstGeom>
        </p:spPr>
        <p:txBody>
          <a:bodyPr wrap="square">
            <a:spAutoFit/>
          </a:bodyPr>
          <a:lstStyle/>
          <a:p>
            <a:pPr lvl="0"/>
            <a:r>
              <a:rPr lang="en-GB" sz="1100" dirty="0"/>
              <a:t>In the mid 19</a:t>
            </a:r>
            <a:r>
              <a:rPr lang="en-GB" sz="1100" baseline="30000" dirty="0"/>
              <a:t>th</a:t>
            </a:r>
            <a:r>
              <a:rPr lang="en-GB" sz="1100" dirty="0"/>
              <a:t> century </a:t>
            </a:r>
            <a:r>
              <a:rPr lang="en-GB" sz="1100" b="1" dirty="0"/>
              <a:t>Gregor Mendel </a:t>
            </a:r>
            <a:r>
              <a:rPr lang="en-GB" sz="1100" dirty="0"/>
              <a:t>carried out breeding experiments on plants. One of his observations is determined by ‘units’ that are passed on to descendants unchanged</a:t>
            </a:r>
          </a:p>
          <a:p>
            <a:pPr lvl="0"/>
            <a:r>
              <a:rPr lang="en-GB" sz="1100" dirty="0"/>
              <a:t>His work was not accepted until after his death because:</a:t>
            </a:r>
          </a:p>
          <a:p>
            <a:pPr marL="171450" lvl="0" indent="-171450">
              <a:buFont typeface="Arial" panose="020B0604020202020204" pitchFamily="34" charset="0"/>
              <a:buChar char="•"/>
            </a:pPr>
            <a:r>
              <a:rPr lang="en-GB" sz="1100" dirty="0"/>
              <a:t>In the late 19</a:t>
            </a:r>
            <a:r>
              <a:rPr lang="en-GB" sz="1100" baseline="30000" dirty="0"/>
              <a:t>th</a:t>
            </a:r>
            <a:r>
              <a:rPr lang="en-GB" sz="1100" dirty="0"/>
              <a:t> century behaviour of chromosomes during cell division was observed</a:t>
            </a:r>
          </a:p>
          <a:p>
            <a:pPr marL="171450" lvl="0" indent="-171450">
              <a:buFont typeface="Arial" panose="020B0604020202020204" pitchFamily="34" charset="0"/>
              <a:buChar char="•"/>
            </a:pPr>
            <a:r>
              <a:rPr lang="en-GB" sz="1100" dirty="0"/>
              <a:t>In the early 20</a:t>
            </a:r>
            <a:r>
              <a:rPr lang="en-GB" sz="1100" baseline="30000" dirty="0"/>
              <a:t>th</a:t>
            </a:r>
            <a:r>
              <a:rPr lang="en-GB" sz="1100" dirty="0"/>
              <a:t> century it was observed that chromosomes and Mendel’s ‘units’ behaved in similar ways. This led to the idea that the ‘units’ now called genes were located on chromosomes</a:t>
            </a:r>
          </a:p>
          <a:p>
            <a:pPr marL="171450" lvl="0" indent="-171450">
              <a:buFont typeface="Arial" panose="020B0604020202020204" pitchFamily="34" charset="0"/>
              <a:buChar char="•"/>
            </a:pPr>
            <a:r>
              <a:rPr lang="en-GB" sz="1100" dirty="0"/>
              <a:t>In the mid 20</a:t>
            </a:r>
            <a:r>
              <a:rPr lang="en-GB" sz="1100" baseline="30000" dirty="0"/>
              <a:t>th</a:t>
            </a:r>
            <a:r>
              <a:rPr lang="en-GB" sz="1100" dirty="0"/>
              <a:t> century the structure of DNA was determined and the mechanism of gene function </a:t>
            </a:r>
            <a:r>
              <a:rPr lang="en-GB" sz="1100"/>
              <a:t>worked out</a:t>
            </a:r>
            <a:endParaRPr lang="en-GB" sz="1100" dirty="0"/>
          </a:p>
          <a:p>
            <a:pPr lvl="0"/>
            <a:r>
              <a:rPr lang="en-GB" sz="1100" dirty="0"/>
              <a:t>This scientific work by many scientists led to the gene theory being developed </a:t>
            </a:r>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400" y="7605909"/>
            <a:ext cx="6592236" cy="1438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3482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624" y="0"/>
            <a:ext cx="3888432" cy="523220"/>
          </a:xfrm>
          <a:prstGeom prst="rect">
            <a:avLst/>
          </a:prstGeom>
          <a:noFill/>
        </p:spPr>
        <p:txBody>
          <a:bodyPr wrap="square" rtlCol="0">
            <a:spAutoFit/>
          </a:bodyPr>
          <a:lstStyle/>
          <a:p>
            <a:r>
              <a:rPr lang="en-GB" sz="2800" b="1" dirty="0"/>
              <a:t>CLASSIFICATION</a:t>
            </a:r>
          </a:p>
        </p:txBody>
      </p:sp>
      <p:sp>
        <p:nvSpPr>
          <p:cNvPr id="9" name="TextBox 8"/>
          <p:cNvSpPr txBox="1"/>
          <p:nvPr/>
        </p:nvSpPr>
        <p:spPr>
          <a:xfrm>
            <a:off x="60773" y="469471"/>
            <a:ext cx="4592363" cy="369332"/>
          </a:xfrm>
          <a:prstGeom prst="rect">
            <a:avLst/>
          </a:prstGeom>
          <a:noFill/>
        </p:spPr>
        <p:txBody>
          <a:bodyPr wrap="square" rtlCol="0">
            <a:spAutoFit/>
          </a:bodyPr>
          <a:lstStyle/>
          <a:p>
            <a:r>
              <a:rPr lang="en-GB" b="1" dirty="0"/>
              <a:t>Classification of living organisms</a:t>
            </a:r>
          </a:p>
        </p:txBody>
      </p:sp>
      <p:sp>
        <p:nvSpPr>
          <p:cNvPr id="18" name="Rectangle 17"/>
          <p:cNvSpPr/>
          <p:nvPr/>
        </p:nvSpPr>
        <p:spPr>
          <a:xfrm>
            <a:off x="3511988" y="5836533"/>
            <a:ext cx="3429000" cy="246221"/>
          </a:xfrm>
          <a:prstGeom prst="rect">
            <a:avLst/>
          </a:prstGeom>
        </p:spPr>
        <p:txBody>
          <a:bodyPr>
            <a:spAutoFit/>
          </a:bodyPr>
          <a:lstStyle/>
          <a:p>
            <a:pPr lvl="1"/>
            <a:r>
              <a:rPr lang="en-GB" sz="1000" dirty="0"/>
              <a:t>.</a:t>
            </a:r>
          </a:p>
        </p:txBody>
      </p:sp>
      <p:sp>
        <p:nvSpPr>
          <p:cNvPr id="2" name="Rectangle 1"/>
          <p:cNvSpPr/>
          <p:nvPr/>
        </p:nvSpPr>
        <p:spPr>
          <a:xfrm>
            <a:off x="81477" y="971600"/>
            <a:ext cx="6021288" cy="3600986"/>
          </a:xfrm>
          <a:prstGeom prst="rect">
            <a:avLst/>
          </a:prstGeom>
        </p:spPr>
        <p:txBody>
          <a:bodyPr wrap="square">
            <a:spAutoFit/>
          </a:bodyPr>
          <a:lstStyle/>
          <a:p>
            <a:pPr lvl="0"/>
            <a:r>
              <a:rPr lang="en-GB" sz="1200" dirty="0"/>
              <a:t>Traditionally living things have been classified into groups depending on their structure and characteristics in a system developed by </a:t>
            </a:r>
            <a:r>
              <a:rPr lang="en-GB" sz="1200" b="1" dirty="0"/>
              <a:t>Carl Linnaeus </a:t>
            </a:r>
          </a:p>
          <a:p>
            <a:pPr lvl="0"/>
            <a:endParaRPr lang="en-GB" sz="1200" b="1" dirty="0"/>
          </a:p>
          <a:p>
            <a:pPr lvl="0"/>
            <a:r>
              <a:rPr lang="en-GB" sz="1200" dirty="0"/>
              <a:t>Linnaeus classified living things into </a:t>
            </a:r>
            <a:r>
              <a:rPr lang="en-GB" sz="1200" b="1" dirty="0"/>
              <a:t>kingdom, phylum, class, order, family, genus and species</a:t>
            </a:r>
          </a:p>
          <a:p>
            <a:pPr lvl="0"/>
            <a:endParaRPr lang="en-GB" sz="1200" dirty="0"/>
          </a:p>
          <a:p>
            <a:pPr lvl="0"/>
            <a:r>
              <a:rPr lang="en-GB" sz="1200" dirty="0"/>
              <a:t>Organisms are named by the binomial system of genus and species</a:t>
            </a:r>
          </a:p>
          <a:p>
            <a:pPr lvl="0"/>
            <a:endParaRPr lang="en-GB" sz="1200" dirty="0"/>
          </a:p>
          <a:p>
            <a:pPr lvl="0"/>
            <a:r>
              <a:rPr lang="en-GB" sz="1200" dirty="0"/>
              <a:t>As evidence of internal structures became more developed due to improvements in microscopes, and the understanding of biochemical processes progressed, new models of classification were proposed.</a:t>
            </a:r>
          </a:p>
          <a:p>
            <a:pPr lvl="0"/>
            <a:endParaRPr lang="en-GB" sz="1200" dirty="0"/>
          </a:p>
          <a:p>
            <a:pPr lvl="0"/>
            <a:r>
              <a:rPr lang="en-GB" sz="1200" dirty="0"/>
              <a:t>Due to evidence available from chemical analysis there is now a ‘three-domain system’ developed by Carl </a:t>
            </a:r>
            <a:r>
              <a:rPr lang="en-GB" sz="1200" dirty="0" err="1"/>
              <a:t>Woese</a:t>
            </a:r>
            <a:r>
              <a:rPr lang="en-GB" sz="1200" dirty="0"/>
              <a:t>:</a:t>
            </a:r>
          </a:p>
          <a:p>
            <a:pPr marL="171450" lvl="0" indent="-171450">
              <a:buFont typeface="Arial" panose="020B0604020202020204" pitchFamily="34" charset="0"/>
              <a:buChar char="•"/>
            </a:pPr>
            <a:r>
              <a:rPr lang="en-GB" sz="1200" dirty="0"/>
              <a:t>Archaea (primitive bacteria usually in extreme environments)</a:t>
            </a:r>
          </a:p>
          <a:p>
            <a:pPr marL="171450" lvl="0" indent="-171450">
              <a:buFont typeface="Arial" panose="020B0604020202020204" pitchFamily="34" charset="0"/>
              <a:buChar char="•"/>
            </a:pPr>
            <a:r>
              <a:rPr lang="en-GB" sz="1200" dirty="0"/>
              <a:t>Bacteria (true bacteria)</a:t>
            </a:r>
          </a:p>
          <a:p>
            <a:pPr marL="171450" lvl="0" indent="-171450">
              <a:buFont typeface="Arial" panose="020B0604020202020204" pitchFamily="34" charset="0"/>
              <a:buChar char="•"/>
            </a:pPr>
            <a:r>
              <a:rPr lang="en-GB" sz="1200" dirty="0" err="1"/>
              <a:t>Eukaryota</a:t>
            </a:r>
            <a:r>
              <a:rPr lang="en-GB" sz="1200" dirty="0"/>
              <a:t> (which includes </a:t>
            </a:r>
            <a:r>
              <a:rPr lang="en-GB" sz="1200" dirty="0" err="1"/>
              <a:t>protists</a:t>
            </a:r>
            <a:r>
              <a:rPr lang="en-GB" sz="1200" dirty="0"/>
              <a:t>, fungi, plants and animals)</a:t>
            </a:r>
          </a:p>
          <a:p>
            <a:pPr lvl="0"/>
            <a:endParaRPr lang="en-GB" sz="1200" dirty="0"/>
          </a:p>
          <a:p>
            <a:pPr lvl="0"/>
            <a:r>
              <a:rPr lang="en-GB" sz="1200" dirty="0"/>
              <a:t>Evolutionary trees are a method used by Scientists to show how organisms are related.</a:t>
            </a:r>
          </a:p>
          <a:p>
            <a:r>
              <a:rPr lang="en-GB" sz="1200" dirty="0"/>
              <a:t> </a:t>
            </a:r>
          </a:p>
        </p:txBody>
      </p:sp>
      <p:sp>
        <p:nvSpPr>
          <p:cNvPr id="3" name="AutoShape 4" descr="Image result for evolutionary trees">
            <a:hlinkClick r:id="rId2"/>
          </p:cNvPr>
          <p:cNvSpPr>
            <a:spLocks noChangeAspect="1" noChangeArrowheads="1"/>
          </p:cNvSpPr>
          <p:nvPr/>
        </p:nvSpPr>
        <p:spPr bwMode="auto">
          <a:xfrm>
            <a:off x="106363" y="-944563"/>
            <a:ext cx="3629025" cy="1981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42" y="4501604"/>
            <a:ext cx="6559917" cy="3582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4484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200A1427A9D645B9CFD1A1A8B065B3" ma:contentTypeVersion="4" ma:contentTypeDescription="Create a new document." ma:contentTypeScope="" ma:versionID="33bf7e9959602a569ed5708cb50bfd6d">
  <xsd:schema xmlns:xsd="http://www.w3.org/2001/XMLSchema" xmlns:xs="http://www.w3.org/2001/XMLSchema" xmlns:p="http://schemas.microsoft.com/office/2006/metadata/properties" xmlns:ns2="aef8632f-f0dc-4867-8d80-544330cb397b" targetNamespace="http://schemas.microsoft.com/office/2006/metadata/properties" ma:root="true" ma:fieldsID="acdc54436b4b01dd430ecdc9e22b23d5" ns2:_="">
    <xsd:import namespace="aef8632f-f0dc-4867-8d80-544330cb397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f8632f-f0dc-4867-8d80-544330cb39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076A5F-BF3A-48AD-A02A-1B3873522C2C}">
  <ds:schemaRefs>
    <ds:schemaRef ds:uri="http://purl.org/dc/elements/1.1/"/>
    <ds:schemaRef ds:uri="http://schemas.openxmlformats.org/package/2006/metadata/core-properties"/>
    <ds:schemaRef ds:uri="http://purl.org/dc/terms/"/>
    <ds:schemaRef ds:uri="372cab91-786b-475f-9887-692503dcc8d0"/>
    <ds:schemaRef ds:uri="http://purl.org/dc/dcmitype/"/>
    <ds:schemaRef ds:uri="http://www.w3.org/XML/1998/namespace"/>
    <ds:schemaRef ds:uri="52c4d0bd-062e-4dad-8ab0-8e677835015d"/>
    <ds:schemaRef ds:uri="http://schemas.microsoft.com/office/2006/documentManagement/typ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AA767E38-A302-4080-BBAE-A52FA0F745EB}">
  <ds:schemaRefs>
    <ds:schemaRef ds:uri="http://schemas.microsoft.com/sharepoint/v3/contenttype/forms"/>
  </ds:schemaRefs>
</ds:datastoreItem>
</file>

<file path=customXml/itemProps3.xml><?xml version="1.0" encoding="utf-8"?>
<ds:datastoreItem xmlns:ds="http://schemas.openxmlformats.org/officeDocument/2006/customXml" ds:itemID="{E063F388-8825-4BC2-8DEE-39B7886B49E6}"/>
</file>

<file path=docProps/app.xml><?xml version="1.0" encoding="utf-8"?>
<Properties xmlns="http://schemas.openxmlformats.org/officeDocument/2006/extended-properties" xmlns:vt="http://schemas.openxmlformats.org/officeDocument/2006/docPropsVTypes">
  <TotalTime>108</TotalTime>
  <Words>3071</Words>
  <Application>Microsoft Office PowerPoint</Application>
  <PresentationFormat>On-screen Show (4:3)</PresentationFormat>
  <Paragraphs>244</Paragraphs>
  <Slides>8</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schurch</dc:creator>
  <cp:lastModifiedBy>E Weston</cp:lastModifiedBy>
  <cp:revision>17</cp:revision>
  <dcterms:created xsi:type="dcterms:W3CDTF">2019-06-26T07:49:14Z</dcterms:created>
  <dcterms:modified xsi:type="dcterms:W3CDTF">2022-12-08T14:22:09Z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0x01010096200A1427A9D645B9CFD1A1A8B065B3</vt:lpwstr>
  </property>
  <property fmtid="{D5CDD505-2E9C-101B-9397-08002B2CF9AE}" pid="3" name="Order">
    <vt:r8>77641000</vt:r8>
  </property>
  <property fmtid="{D5CDD505-2E9C-101B-9397-08002B2CF9AE}" pid="4" name="MediaServiceImageTags">
    <vt:lpwstr/>
  </property>
</Properties>
</file>