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1E2AD6-2C89-4105-BCB3-8CD1CF664FCB}" v="57" dt="2023-03-21T15:24:09.670"/>
    <p1510:client id="{7CF55EE4-B281-4AF9-A157-4A9AF7D267AB}" v="93" dt="2023-03-21T20:56:27.070"/>
  </p1510:revLst>
</p1510:revInfo>
</file>

<file path=ppt/tableStyles.xml><?xml version="1.0" encoding="utf-8"?>
<a:tblStyleLst xmlns:a="http://schemas.openxmlformats.org/drawingml/2006/main" def="{5C22544A-7EE6-4342-B048-85BDC9FD1C3A}">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p:scale>
          <a:sx n="70" d="100"/>
          <a:sy n="70" d="100"/>
        </p:scale>
        <p:origin x="112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 Id="rId14"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eanor Parker" userId="bdc3a9b4-f12c-424a-a832-344dab446420" providerId="ADAL" clId="{7CF55EE4-B281-4AF9-A157-4A9AF7D267AB}"/>
    <pc:docChg chg="undo custSel addSld modSld">
      <pc:chgData name="Eleanor Parker" userId="bdc3a9b4-f12c-424a-a832-344dab446420" providerId="ADAL" clId="{7CF55EE4-B281-4AF9-A157-4A9AF7D267AB}" dt="2023-03-21T21:02:37.281" v="2464" actId="1076"/>
      <pc:docMkLst>
        <pc:docMk/>
      </pc:docMkLst>
      <pc:sldChg chg="addSp delSp modSp mod">
        <pc:chgData name="Eleanor Parker" userId="bdc3a9b4-f12c-424a-a832-344dab446420" providerId="ADAL" clId="{7CF55EE4-B281-4AF9-A157-4A9AF7D267AB}" dt="2023-03-20T20:56:09.582" v="732" actId="478"/>
        <pc:sldMkLst>
          <pc:docMk/>
          <pc:sldMk cId="2258796807" sldId="256"/>
        </pc:sldMkLst>
        <pc:spChg chg="add mod ord">
          <ac:chgData name="Eleanor Parker" userId="bdc3a9b4-f12c-424a-a832-344dab446420" providerId="ADAL" clId="{7CF55EE4-B281-4AF9-A157-4A9AF7D267AB}" dt="2023-03-20T20:38:48.054" v="546" actId="6549"/>
          <ac:spMkLst>
            <pc:docMk/>
            <pc:sldMk cId="2258796807" sldId="256"/>
            <ac:spMk id="2" creationId="{06A33538-EC39-8939-D3A9-34373B08F1B2}"/>
          </ac:spMkLst>
        </pc:spChg>
        <pc:spChg chg="add mod">
          <ac:chgData name="Eleanor Parker" userId="bdc3a9b4-f12c-424a-a832-344dab446420" providerId="ADAL" clId="{7CF55EE4-B281-4AF9-A157-4A9AF7D267AB}" dt="2023-03-20T20:39:02.983" v="548" actId="20577"/>
          <ac:spMkLst>
            <pc:docMk/>
            <pc:sldMk cId="2258796807" sldId="256"/>
            <ac:spMk id="3" creationId="{E5BA6495-A750-A8F2-8D52-0E72E530368A}"/>
          </ac:spMkLst>
        </pc:spChg>
        <pc:spChg chg="mod">
          <ac:chgData name="Eleanor Parker" userId="bdc3a9b4-f12c-424a-a832-344dab446420" providerId="ADAL" clId="{7CF55EE4-B281-4AF9-A157-4A9AF7D267AB}" dt="2023-03-20T20:35:49.676" v="507" actId="14100"/>
          <ac:spMkLst>
            <pc:docMk/>
            <pc:sldMk cId="2258796807" sldId="256"/>
            <ac:spMk id="4" creationId="{8A105660-61F4-4398-9A7E-9D3D3B58DB86}"/>
          </ac:spMkLst>
        </pc:spChg>
        <pc:spChg chg="mod">
          <ac:chgData name="Eleanor Parker" userId="bdc3a9b4-f12c-424a-a832-344dab446420" providerId="ADAL" clId="{7CF55EE4-B281-4AF9-A157-4A9AF7D267AB}" dt="2023-03-20T20:29:48.520" v="409" actId="14100"/>
          <ac:spMkLst>
            <pc:docMk/>
            <pc:sldMk cId="2258796807" sldId="256"/>
            <ac:spMk id="5" creationId="{456040C8-D40A-4BBF-AAD9-3424FF6E3C95}"/>
          </ac:spMkLst>
        </pc:spChg>
        <pc:spChg chg="mod">
          <ac:chgData name="Eleanor Parker" userId="bdc3a9b4-f12c-424a-a832-344dab446420" providerId="ADAL" clId="{7CF55EE4-B281-4AF9-A157-4A9AF7D267AB}" dt="2023-03-20T20:33:27.042" v="495" actId="113"/>
          <ac:spMkLst>
            <pc:docMk/>
            <pc:sldMk cId="2258796807" sldId="256"/>
            <ac:spMk id="6" creationId="{A3A00282-9DC5-443F-9234-FC4CA5AB8353}"/>
          </ac:spMkLst>
        </pc:spChg>
        <pc:spChg chg="add mod">
          <ac:chgData name="Eleanor Parker" userId="bdc3a9b4-f12c-424a-a832-344dab446420" providerId="ADAL" clId="{7CF55EE4-B281-4AF9-A157-4A9AF7D267AB}" dt="2023-03-20T20:55:33.513" v="726" actId="6549"/>
          <ac:spMkLst>
            <pc:docMk/>
            <pc:sldMk cId="2258796807" sldId="256"/>
            <ac:spMk id="7" creationId="{55592E35-804E-B9FF-CD60-C63BF1AAD21A}"/>
          </ac:spMkLst>
        </pc:spChg>
        <pc:spChg chg="add del mod">
          <ac:chgData name="Eleanor Parker" userId="bdc3a9b4-f12c-424a-a832-344dab446420" providerId="ADAL" clId="{7CF55EE4-B281-4AF9-A157-4A9AF7D267AB}" dt="2023-03-20T20:56:09.582" v="732" actId="478"/>
          <ac:spMkLst>
            <pc:docMk/>
            <pc:sldMk cId="2258796807" sldId="256"/>
            <ac:spMk id="15" creationId="{984E2C94-E0BB-5EF8-E7A4-53E85E786E16}"/>
          </ac:spMkLst>
        </pc:spChg>
        <pc:picChg chg="del mod">
          <ac:chgData name="Eleanor Parker" userId="bdc3a9b4-f12c-424a-a832-344dab446420" providerId="ADAL" clId="{7CF55EE4-B281-4AF9-A157-4A9AF7D267AB}" dt="2023-03-20T20:30:36.197" v="418" actId="478"/>
          <ac:picMkLst>
            <pc:docMk/>
            <pc:sldMk cId="2258796807" sldId="256"/>
            <ac:picMk id="8" creationId="{17A3AE75-40DB-4AB3-8EA0-D2AB2DFCA780}"/>
          </ac:picMkLst>
        </pc:picChg>
        <pc:picChg chg="mod">
          <ac:chgData name="Eleanor Parker" userId="bdc3a9b4-f12c-424a-a832-344dab446420" providerId="ADAL" clId="{7CF55EE4-B281-4AF9-A157-4A9AF7D267AB}" dt="2023-03-20T20:33:47.066" v="499" actId="1076"/>
          <ac:picMkLst>
            <pc:docMk/>
            <pc:sldMk cId="2258796807" sldId="256"/>
            <ac:picMk id="10" creationId="{5570005D-4B5E-4ED2-B5BE-4E1A38E92824}"/>
          </ac:picMkLst>
        </pc:picChg>
        <pc:picChg chg="add mod">
          <ac:chgData name="Eleanor Parker" userId="bdc3a9b4-f12c-424a-a832-344dab446420" providerId="ADAL" clId="{7CF55EE4-B281-4AF9-A157-4A9AF7D267AB}" dt="2023-03-20T20:55:54.863" v="731" actId="1076"/>
          <ac:picMkLst>
            <pc:docMk/>
            <pc:sldMk cId="2258796807" sldId="256"/>
            <ac:picMk id="11" creationId="{DFD161F7-C9CF-52B8-8FAF-8CC9C691FF9E}"/>
          </ac:picMkLst>
        </pc:picChg>
        <pc:picChg chg="mod">
          <ac:chgData name="Eleanor Parker" userId="bdc3a9b4-f12c-424a-a832-344dab446420" providerId="ADAL" clId="{7CF55EE4-B281-4AF9-A157-4A9AF7D267AB}" dt="2023-03-20T20:38:44.566" v="545" actId="1076"/>
          <ac:picMkLst>
            <pc:docMk/>
            <pc:sldMk cId="2258796807" sldId="256"/>
            <ac:picMk id="12" creationId="{175E1E44-90BE-43E1-A5B2-1B5436338914}"/>
          </ac:picMkLst>
        </pc:picChg>
        <pc:picChg chg="mod">
          <ac:chgData name="Eleanor Parker" userId="bdc3a9b4-f12c-424a-a832-344dab446420" providerId="ADAL" clId="{7CF55EE4-B281-4AF9-A157-4A9AF7D267AB}" dt="2023-03-20T20:38:41.499" v="544" actId="1076"/>
          <ac:picMkLst>
            <pc:docMk/>
            <pc:sldMk cId="2258796807" sldId="256"/>
            <ac:picMk id="14" creationId="{818893F7-4505-43F1-93B3-DCA3BDDA7458}"/>
          </ac:picMkLst>
        </pc:picChg>
        <pc:picChg chg="add mod">
          <ac:chgData name="Eleanor Parker" userId="bdc3a9b4-f12c-424a-a832-344dab446420" providerId="ADAL" clId="{7CF55EE4-B281-4AF9-A157-4A9AF7D267AB}" dt="2023-03-20T20:39:17.684" v="551" actId="1076"/>
          <ac:picMkLst>
            <pc:docMk/>
            <pc:sldMk cId="2258796807" sldId="256"/>
            <ac:picMk id="1026" creationId="{A443087F-1866-B911-A5E8-BC33510E0B9A}"/>
          </ac:picMkLst>
        </pc:picChg>
      </pc:sldChg>
      <pc:sldChg chg="addSp delSp modSp new mod">
        <pc:chgData name="Eleanor Parker" userId="bdc3a9b4-f12c-424a-a832-344dab446420" providerId="ADAL" clId="{7CF55EE4-B281-4AF9-A157-4A9AF7D267AB}" dt="2023-03-20T21:05:58.634" v="787" actId="14100"/>
        <pc:sldMkLst>
          <pc:docMk/>
          <pc:sldMk cId="844210422" sldId="257"/>
        </pc:sldMkLst>
        <pc:spChg chg="add del mod">
          <ac:chgData name="Eleanor Parker" userId="bdc3a9b4-f12c-424a-a832-344dab446420" providerId="ADAL" clId="{7CF55EE4-B281-4AF9-A157-4A9AF7D267AB}" dt="2023-03-20T20:59:54.632" v="755"/>
          <ac:spMkLst>
            <pc:docMk/>
            <pc:sldMk cId="844210422" sldId="257"/>
            <ac:spMk id="3" creationId="{9245AAEA-B599-14C9-6259-6C14F2913455}"/>
          </ac:spMkLst>
        </pc:spChg>
        <pc:spChg chg="add mod">
          <ac:chgData name="Eleanor Parker" userId="bdc3a9b4-f12c-424a-a832-344dab446420" providerId="ADAL" clId="{7CF55EE4-B281-4AF9-A157-4A9AF7D267AB}" dt="2023-03-20T21:04:19.858" v="782" actId="20577"/>
          <ac:spMkLst>
            <pc:docMk/>
            <pc:sldMk cId="844210422" sldId="257"/>
            <ac:spMk id="4" creationId="{1C69D032-A532-6574-28F6-BBBD2E3271D8}"/>
          </ac:spMkLst>
        </pc:spChg>
        <pc:spChg chg="add mod">
          <ac:chgData name="Eleanor Parker" userId="bdc3a9b4-f12c-424a-a832-344dab446420" providerId="ADAL" clId="{7CF55EE4-B281-4AF9-A157-4A9AF7D267AB}" dt="2023-03-20T21:05:58.634" v="787" actId="14100"/>
          <ac:spMkLst>
            <pc:docMk/>
            <pc:sldMk cId="844210422" sldId="257"/>
            <ac:spMk id="7" creationId="{5D03783A-96B9-5BBE-DFD6-26A9C9064068}"/>
          </ac:spMkLst>
        </pc:spChg>
        <pc:picChg chg="add mod modCrop">
          <ac:chgData name="Eleanor Parker" userId="bdc3a9b4-f12c-424a-a832-344dab446420" providerId="ADAL" clId="{7CF55EE4-B281-4AF9-A157-4A9AF7D267AB}" dt="2023-03-20T21:04:24.239" v="783" actId="1076"/>
          <ac:picMkLst>
            <pc:docMk/>
            <pc:sldMk cId="844210422" sldId="257"/>
            <ac:picMk id="6" creationId="{F12D9608-66B7-A090-EEC0-508B2CD6E875}"/>
          </ac:picMkLst>
        </pc:picChg>
      </pc:sldChg>
      <pc:sldChg chg="addSp delSp modSp mod">
        <pc:chgData name="Eleanor Parker" userId="bdc3a9b4-f12c-424a-a832-344dab446420" providerId="ADAL" clId="{7CF55EE4-B281-4AF9-A157-4A9AF7D267AB}" dt="2023-03-21T20:12:08.458" v="1835" actId="1076"/>
        <pc:sldMkLst>
          <pc:docMk/>
          <pc:sldMk cId="2614196861" sldId="259"/>
        </pc:sldMkLst>
        <pc:spChg chg="del mod">
          <ac:chgData name="Eleanor Parker" userId="bdc3a9b4-f12c-424a-a832-344dab446420" providerId="ADAL" clId="{7CF55EE4-B281-4AF9-A157-4A9AF7D267AB}" dt="2023-03-21T19:34:42.786" v="1249" actId="21"/>
          <ac:spMkLst>
            <pc:docMk/>
            <pc:sldMk cId="2614196861" sldId="259"/>
            <ac:spMk id="2" creationId="{7E7517D0-79D7-4CC2-98FC-44E824F1A668}"/>
          </ac:spMkLst>
        </pc:spChg>
        <pc:spChg chg="add mod">
          <ac:chgData name="Eleanor Parker" userId="bdc3a9b4-f12c-424a-a832-344dab446420" providerId="ADAL" clId="{7CF55EE4-B281-4AF9-A157-4A9AF7D267AB}" dt="2023-03-21T20:07:18.904" v="1765" actId="1076"/>
          <ac:spMkLst>
            <pc:docMk/>
            <pc:sldMk cId="2614196861" sldId="259"/>
            <ac:spMk id="9" creationId="{212D006C-C42F-FFE3-8860-86E07C9A43C5}"/>
          </ac:spMkLst>
        </pc:spChg>
        <pc:spChg chg="add del">
          <ac:chgData name="Eleanor Parker" userId="bdc3a9b4-f12c-424a-a832-344dab446420" providerId="ADAL" clId="{7CF55EE4-B281-4AF9-A157-4A9AF7D267AB}" dt="2023-03-21T18:35:16.480" v="908"/>
          <ac:spMkLst>
            <pc:docMk/>
            <pc:sldMk cId="2614196861" sldId="259"/>
            <ac:spMk id="14" creationId="{2B460DB5-E66A-CB1B-43FC-DC2C90BFE663}"/>
          </ac:spMkLst>
        </pc:spChg>
        <pc:spChg chg="add del">
          <ac:chgData name="Eleanor Parker" userId="bdc3a9b4-f12c-424a-a832-344dab446420" providerId="ADAL" clId="{7CF55EE4-B281-4AF9-A157-4A9AF7D267AB}" dt="2023-03-21T18:35:16.480" v="908"/>
          <ac:spMkLst>
            <pc:docMk/>
            <pc:sldMk cId="2614196861" sldId="259"/>
            <ac:spMk id="15" creationId="{15873EDA-86C0-19F5-9009-96523ED198DD}"/>
          </ac:spMkLst>
        </pc:spChg>
        <pc:spChg chg="add mod ord">
          <ac:chgData name="Eleanor Parker" userId="bdc3a9b4-f12c-424a-a832-344dab446420" providerId="ADAL" clId="{7CF55EE4-B281-4AF9-A157-4A9AF7D267AB}" dt="2023-03-21T20:11:46.317" v="1833" actId="1076"/>
          <ac:spMkLst>
            <pc:docMk/>
            <pc:sldMk cId="2614196861" sldId="259"/>
            <ac:spMk id="16" creationId="{F527BBA1-BDEC-FE98-8BB5-74D83B89D95E}"/>
          </ac:spMkLst>
        </pc:spChg>
        <pc:spChg chg="add del mod">
          <ac:chgData name="Eleanor Parker" userId="bdc3a9b4-f12c-424a-a832-344dab446420" providerId="ADAL" clId="{7CF55EE4-B281-4AF9-A157-4A9AF7D267AB}" dt="2023-03-21T19:54:21.859" v="1582" actId="478"/>
          <ac:spMkLst>
            <pc:docMk/>
            <pc:sldMk cId="2614196861" sldId="259"/>
            <ac:spMk id="21" creationId="{EDFED3A7-3920-7874-3757-82902496D7B8}"/>
          </ac:spMkLst>
        </pc:spChg>
        <pc:spChg chg="add mod ord">
          <ac:chgData name="Eleanor Parker" userId="bdc3a9b4-f12c-424a-a832-344dab446420" providerId="ADAL" clId="{7CF55EE4-B281-4AF9-A157-4A9AF7D267AB}" dt="2023-03-21T20:07:30.331" v="1770" actId="20577"/>
          <ac:spMkLst>
            <pc:docMk/>
            <pc:sldMk cId="2614196861" sldId="259"/>
            <ac:spMk id="24" creationId="{146EC21F-D200-023D-2FE6-78C2BFC5E028}"/>
          </ac:spMkLst>
        </pc:spChg>
        <pc:spChg chg="add mod ord">
          <ac:chgData name="Eleanor Parker" userId="bdc3a9b4-f12c-424a-a832-344dab446420" providerId="ADAL" clId="{7CF55EE4-B281-4AF9-A157-4A9AF7D267AB}" dt="2023-03-21T20:08:29.588" v="1779" actId="1076"/>
          <ac:spMkLst>
            <pc:docMk/>
            <pc:sldMk cId="2614196861" sldId="259"/>
            <ac:spMk id="27" creationId="{655517D3-9EBA-DC2E-6811-A81E0052F1F1}"/>
          </ac:spMkLst>
        </pc:spChg>
        <pc:spChg chg="add mod">
          <ac:chgData name="Eleanor Parker" userId="bdc3a9b4-f12c-424a-a832-344dab446420" providerId="ADAL" clId="{7CF55EE4-B281-4AF9-A157-4A9AF7D267AB}" dt="2023-03-21T20:12:08.458" v="1835" actId="1076"/>
          <ac:spMkLst>
            <pc:docMk/>
            <pc:sldMk cId="2614196861" sldId="259"/>
            <ac:spMk id="29" creationId="{F40D18FA-42D1-52DC-C30D-1E406A77D5DC}"/>
          </ac:spMkLst>
        </pc:spChg>
        <pc:graphicFrameChg chg="add mod modGraphic">
          <ac:chgData name="Eleanor Parker" userId="bdc3a9b4-f12c-424a-a832-344dab446420" providerId="ADAL" clId="{7CF55EE4-B281-4AF9-A157-4A9AF7D267AB}" dt="2023-03-21T20:04:59.797" v="1722" actId="1076"/>
          <ac:graphicFrameMkLst>
            <pc:docMk/>
            <pc:sldMk cId="2614196861" sldId="259"/>
            <ac:graphicFrameMk id="25" creationId="{09F39B11-3412-95D7-5445-E246E3C76349}"/>
          </ac:graphicFrameMkLst>
        </pc:graphicFrameChg>
        <pc:picChg chg="add del mod ord modCrop">
          <ac:chgData name="Eleanor Parker" userId="bdc3a9b4-f12c-424a-a832-344dab446420" providerId="ADAL" clId="{7CF55EE4-B281-4AF9-A157-4A9AF7D267AB}" dt="2023-03-21T19:34:47.514" v="1251" actId="21"/>
          <ac:picMkLst>
            <pc:docMk/>
            <pc:sldMk cId="2614196861" sldId="259"/>
            <ac:picMk id="4" creationId="{D9CCF853-675C-4E9B-BA57-A27738A89979}"/>
          </ac:picMkLst>
        </pc:picChg>
        <pc:picChg chg="add del mod modCrop">
          <ac:chgData name="Eleanor Parker" userId="bdc3a9b4-f12c-424a-a832-344dab446420" providerId="ADAL" clId="{7CF55EE4-B281-4AF9-A157-4A9AF7D267AB}" dt="2023-03-21T19:35:01.978" v="1255" actId="21"/>
          <ac:picMkLst>
            <pc:docMk/>
            <pc:sldMk cId="2614196861" sldId="259"/>
            <ac:picMk id="6" creationId="{BEF1F5AA-C8CE-D371-33CB-A01D795BA3F2}"/>
          </ac:picMkLst>
        </pc:picChg>
        <pc:picChg chg="add del mod modCrop">
          <ac:chgData name="Eleanor Parker" userId="bdc3a9b4-f12c-424a-a832-344dab446420" providerId="ADAL" clId="{7CF55EE4-B281-4AF9-A157-4A9AF7D267AB}" dt="2023-03-21T19:35:01.978" v="1255" actId="21"/>
          <ac:picMkLst>
            <pc:docMk/>
            <pc:sldMk cId="2614196861" sldId="259"/>
            <ac:picMk id="8" creationId="{373E6D87-8855-23DB-515A-EBC1167E2FC0}"/>
          </ac:picMkLst>
        </pc:picChg>
        <pc:picChg chg="add del mod modCrop">
          <ac:chgData name="Eleanor Parker" userId="bdc3a9b4-f12c-424a-a832-344dab446420" providerId="ADAL" clId="{7CF55EE4-B281-4AF9-A157-4A9AF7D267AB}" dt="2023-03-21T18:44:19.902" v="959" actId="478"/>
          <ac:picMkLst>
            <pc:docMk/>
            <pc:sldMk cId="2614196861" sldId="259"/>
            <ac:picMk id="11" creationId="{84CE1974-A237-1AEF-2924-21449226596E}"/>
          </ac:picMkLst>
        </pc:picChg>
        <pc:picChg chg="add mod ord">
          <ac:chgData name="Eleanor Parker" userId="bdc3a9b4-f12c-424a-a832-344dab446420" providerId="ADAL" clId="{7CF55EE4-B281-4AF9-A157-4A9AF7D267AB}" dt="2023-03-21T20:06:31.317" v="1757" actId="167"/>
          <ac:picMkLst>
            <pc:docMk/>
            <pc:sldMk cId="2614196861" sldId="259"/>
            <ac:picMk id="13" creationId="{0400838D-9E75-B674-6B6E-472FDAE751BB}"/>
          </ac:picMkLst>
        </pc:picChg>
        <pc:picChg chg="add del mod modCrop">
          <ac:chgData name="Eleanor Parker" userId="bdc3a9b4-f12c-424a-a832-344dab446420" providerId="ADAL" clId="{7CF55EE4-B281-4AF9-A157-4A9AF7D267AB}" dt="2023-03-21T18:56:54.985" v="1034" actId="478"/>
          <ac:picMkLst>
            <pc:docMk/>
            <pc:sldMk cId="2614196861" sldId="259"/>
            <ac:picMk id="18" creationId="{45C599EB-DB5E-7981-F516-745BB1AA7A42}"/>
          </ac:picMkLst>
        </pc:picChg>
        <pc:picChg chg="add mod ord modCrop">
          <ac:chgData name="Eleanor Parker" userId="bdc3a9b4-f12c-424a-a832-344dab446420" providerId="ADAL" clId="{7CF55EE4-B281-4AF9-A157-4A9AF7D267AB}" dt="2023-03-21T20:11:52.482" v="1834" actId="1076"/>
          <ac:picMkLst>
            <pc:docMk/>
            <pc:sldMk cId="2614196861" sldId="259"/>
            <ac:picMk id="20" creationId="{67C76AF5-7773-FE10-BCF5-6770A6C3B4D9}"/>
          </ac:picMkLst>
        </pc:picChg>
        <pc:picChg chg="add mod ord">
          <ac:chgData name="Eleanor Parker" userId="bdc3a9b4-f12c-424a-a832-344dab446420" providerId="ADAL" clId="{7CF55EE4-B281-4AF9-A157-4A9AF7D267AB}" dt="2023-03-21T19:55:01.646" v="1589" actId="167"/>
          <ac:picMkLst>
            <pc:docMk/>
            <pc:sldMk cId="2614196861" sldId="259"/>
            <ac:picMk id="23" creationId="{C8D910CB-9453-DF8D-BCC1-340619732827}"/>
          </ac:picMkLst>
        </pc:picChg>
      </pc:sldChg>
      <pc:sldChg chg="addSp delSp modSp new mod">
        <pc:chgData name="Eleanor Parker" userId="bdc3a9b4-f12c-424a-a832-344dab446420" providerId="ADAL" clId="{7CF55EE4-B281-4AF9-A157-4A9AF7D267AB}" dt="2023-03-21T21:02:37.281" v="2464" actId="1076"/>
        <pc:sldMkLst>
          <pc:docMk/>
          <pc:sldMk cId="1935378168" sldId="260"/>
        </pc:sldMkLst>
        <pc:spChg chg="add del mod">
          <ac:chgData name="Eleanor Parker" userId="bdc3a9b4-f12c-424a-a832-344dab446420" providerId="ADAL" clId="{7CF55EE4-B281-4AF9-A157-4A9AF7D267AB}" dt="2023-03-21T19:34:51.784" v="1253" actId="21"/>
          <ac:spMkLst>
            <pc:docMk/>
            <pc:sldMk cId="1935378168" sldId="260"/>
            <ac:spMk id="3" creationId="{3BE9079F-EF0D-B7F2-6F9A-7AD85BA9777F}"/>
          </ac:spMkLst>
        </pc:spChg>
        <pc:spChg chg="add mod">
          <ac:chgData name="Eleanor Parker" userId="bdc3a9b4-f12c-424a-a832-344dab446420" providerId="ADAL" clId="{7CF55EE4-B281-4AF9-A157-4A9AF7D267AB}" dt="2023-03-21T20:58:23.933" v="2385" actId="6549"/>
          <ac:spMkLst>
            <pc:docMk/>
            <pc:sldMk cId="1935378168" sldId="260"/>
            <ac:spMk id="5" creationId="{D17349D2-3366-1B9B-F8DC-022E2AD19CDC}"/>
          </ac:spMkLst>
        </pc:spChg>
        <pc:spChg chg="add mod">
          <ac:chgData name="Eleanor Parker" userId="bdc3a9b4-f12c-424a-a832-344dab446420" providerId="ADAL" clId="{7CF55EE4-B281-4AF9-A157-4A9AF7D267AB}" dt="2023-03-21T21:02:37.281" v="2464" actId="1076"/>
          <ac:spMkLst>
            <pc:docMk/>
            <pc:sldMk cId="1935378168" sldId="260"/>
            <ac:spMk id="9" creationId="{E6AEDD33-3F9D-8B14-3985-B028F3CA268C}"/>
          </ac:spMkLst>
        </pc:spChg>
        <pc:spChg chg="add mod">
          <ac:chgData name="Eleanor Parker" userId="bdc3a9b4-f12c-424a-a832-344dab446420" providerId="ADAL" clId="{7CF55EE4-B281-4AF9-A157-4A9AF7D267AB}" dt="2023-03-21T21:02:26.493" v="2463" actId="1076"/>
          <ac:spMkLst>
            <pc:docMk/>
            <pc:sldMk cId="1935378168" sldId="260"/>
            <ac:spMk id="10" creationId="{13E56550-2E13-F488-B986-984B954BD297}"/>
          </ac:spMkLst>
        </pc:spChg>
        <pc:spChg chg="add mod">
          <ac:chgData name="Eleanor Parker" userId="bdc3a9b4-f12c-424a-a832-344dab446420" providerId="ADAL" clId="{7CF55EE4-B281-4AF9-A157-4A9AF7D267AB}" dt="2023-03-21T20:59:01.060" v="2392" actId="14100"/>
          <ac:spMkLst>
            <pc:docMk/>
            <pc:sldMk cId="1935378168" sldId="260"/>
            <ac:spMk id="13" creationId="{2CD96E4C-72CE-A1D7-9002-44252FB40CA6}"/>
          </ac:spMkLst>
        </pc:spChg>
        <pc:spChg chg="add del mod">
          <ac:chgData name="Eleanor Parker" userId="bdc3a9b4-f12c-424a-a832-344dab446420" providerId="ADAL" clId="{7CF55EE4-B281-4AF9-A157-4A9AF7D267AB}" dt="2023-03-21T20:56:27.070" v="2352" actId="478"/>
          <ac:spMkLst>
            <pc:docMk/>
            <pc:sldMk cId="1935378168" sldId="260"/>
            <ac:spMk id="14" creationId="{D4331E61-2896-0E14-0735-8EFBB12F3910}"/>
          </ac:spMkLst>
        </pc:spChg>
        <pc:spChg chg="add del mod">
          <ac:chgData name="Eleanor Parker" userId="bdc3a9b4-f12c-424a-a832-344dab446420" providerId="ADAL" clId="{7CF55EE4-B281-4AF9-A157-4A9AF7D267AB}" dt="2023-03-21T20:59:58.593" v="2405" actId="478"/>
          <ac:spMkLst>
            <pc:docMk/>
            <pc:sldMk cId="1935378168" sldId="260"/>
            <ac:spMk id="16" creationId="{0529C729-F3E1-D5D1-F6C5-3C50C04F265A}"/>
          </ac:spMkLst>
        </pc:spChg>
        <pc:spChg chg="add mod">
          <ac:chgData name="Eleanor Parker" userId="bdc3a9b4-f12c-424a-a832-344dab446420" providerId="ADAL" clId="{7CF55EE4-B281-4AF9-A157-4A9AF7D267AB}" dt="2023-03-21T21:01:54.619" v="2457" actId="14100"/>
          <ac:spMkLst>
            <pc:docMk/>
            <pc:sldMk cId="1935378168" sldId="260"/>
            <ac:spMk id="18" creationId="{3A86F555-AD7C-E6C4-C2DB-1D1CD0110FC7}"/>
          </ac:spMkLst>
        </pc:spChg>
        <pc:graphicFrameChg chg="add del mod modGraphic">
          <ac:chgData name="Eleanor Parker" userId="bdc3a9b4-f12c-424a-a832-344dab446420" providerId="ADAL" clId="{7CF55EE4-B281-4AF9-A157-4A9AF7D267AB}" dt="2023-03-21T19:35:09.341" v="1257" actId="21"/>
          <ac:graphicFrameMkLst>
            <pc:docMk/>
            <pc:sldMk cId="1935378168" sldId="260"/>
            <ac:graphicFrameMk id="4" creationId="{E9FD9135-9733-EF0A-65E9-5153CA869D39}"/>
          </ac:graphicFrameMkLst>
        </pc:graphicFrameChg>
        <pc:picChg chg="add mod">
          <ac:chgData name="Eleanor Parker" userId="bdc3a9b4-f12c-424a-a832-344dab446420" providerId="ADAL" clId="{7CF55EE4-B281-4AF9-A157-4A9AF7D267AB}" dt="2023-03-21T20:58:35.003" v="2387" actId="1076"/>
          <ac:picMkLst>
            <pc:docMk/>
            <pc:sldMk cId="1935378168" sldId="260"/>
            <ac:picMk id="6" creationId="{F702C068-CD7D-274A-2A1C-50C1281D28BC}"/>
          </ac:picMkLst>
        </pc:picChg>
        <pc:picChg chg="add mod">
          <ac:chgData name="Eleanor Parker" userId="bdc3a9b4-f12c-424a-a832-344dab446420" providerId="ADAL" clId="{7CF55EE4-B281-4AF9-A157-4A9AF7D267AB}" dt="2023-03-21T20:58:38.476" v="2388" actId="1076"/>
          <ac:picMkLst>
            <pc:docMk/>
            <pc:sldMk cId="1935378168" sldId="260"/>
            <ac:picMk id="7" creationId="{6CA0FFE2-B1A1-03B8-BA9B-8B9119DA2338}"/>
          </ac:picMkLst>
        </pc:picChg>
        <pc:picChg chg="add mod">
          <ac:chgData name="Eleanor Parker" userId="bdc3a9b4-f12c-424a-a832-344dab446420" providerId="ADAL" clId="{7CF55EE4-B281-4AF9-A157-4A9AF7D267AB}" dt="2023-03-21T20:58:40.936" v="2389" actId="1076"/>
          <ac:picMkLst>
            <pc:docMk/>
            <pc:sldMk cId="1935378168" sldId="260"/>
            <ac:picMk id="8" creationId="{23B27BAB-7AFB-054F-5BEA-EFB3C0430746}"/>
          </ac:picMkLst>
        </pc:picChg>
        <pc:picChg chg="add mod">
          <ac:chgData name="Eleanor Parker" userId="bdc3a9b4-f12c-424a-a832-344dab446420" providerId="ADAL" clId="{7CF55EE4-B281-4AF9-A157-4A9AF7D267AB}" dt="2023-03-21T21:02:15.546" v="2459" actId="1076"/>
          <ac:picMkLst>
            <pc:docMk/>
            <pc:sldMk cId="1935378168" sldId="260"/>
            <ac:picMk id="12" creationId="{72FEB735-BE03-9566-8201-514D90E55DCD}"/>
          </ac:picMkLst>
        </pc:picChg>
        <pc:picChg chg="add del">
          <ac:chgData name="Eleanor Parker" userId="bdc3a9b4-f12c-424a-a832-344dab446420" providerId="ADAL" clId="{7CF55EE4-B281-4AF9-A157-4A9AF7D267AB}" dt="2023-03-21T20:39:58.221" v="2215" actId="478"/>
          <ac:picMkLst>
            <pc:docMk/>
            <pc:sldMk cId="1935378168" sldId="260"/>
            <ac:picMk id="2050" creationId="{65CA86BB-D6F4-230E-CA9C-236F588FB428}"/>
          </ac:picMkLst>
        </pc:picChg>
      </pc:sldChg>
    </pc:docChg>
  </pc:docChgLst>
  <pc:docChgLst>
    <pc:chgData name="E Parker" userId="bdc3a9b4-f12c-424a-a832-344dab446420" providerId="ADAL" clId="{0D1E2AD6-2C89-4105-BCB3-8CD1CF664FCB}"/>
    <pc:docChg chg="undo redo custSel addSld modSld">
      <pc:chgData name="E Parker" userId="bdc3a9b4-f12c-424a-a832-344dab446420" providerId="ADAL" clId="{0D1E2AD6-2C89-4105-BCB3-8CD1CF664FCB}" dt="2023-03-21T15:25:30.310" v="2063" actId="1076"/>
      <pc:docMkLst>
        <pc:docMk/>
      </pc:docMkLst>
      <pc:sldChg chg="addSp modSp mod">
        <pc:chgData name="E Parker" userId="bdc3a9b4-f12c-424a-a832-344dab446420" providerId="ADAL" clId="{0D1E2AD6-2C89-4105-BCB3-8CD1CF664FCB}" dt="2023-03-21T12:06:16.416" v="1549" actId="6549"/>
        <pc:sldMkLst>
          <pc:docMk/>
          <pc:sldMk cId="2258796807" sldId="256"/>
        </pc:sldMkLst>
        <pc:spChg chg="mod">
          <ac:chgData name="E Parker" userId="bdc3a9b4-f12c-424a-a832-344dab446420" providerId="ADAL" clId="{0D1E2AD6-2C89-4105-BCB3-8CD1CF664FCB}" dt="2023-03-21T11:08:27.745" v="1099" actId="6549"/>
          <ac:spMkLst>
            <pc:docMk/>
            <pc:sldMk cId="2258796807" sldId="256"/>
            <ac:spMk id="2" creationId="{06A33538-EC39-8939-D3A9-34373B08F1B2}"/>
          </ac:spMkLst>
        </pc:spChg>
        <pc:spChg chg="mod">
          <ac:chgData name="E Parker" userId="bdc3a9b4-f12c-424a-a832-344dab446420" providerId="ADAL" clId="{0D1E2AD6-2C89-4105-BCB3-8CD1CF664FCB}" dt="2023-03-21T11:10:03.992" v="1125" actId="6549"/>
          <ac:spMkLst>
            <pc:docMk/>
            <pc:sldMk cId="2258796807" sldId="256"/>
            <ac:spMk id="3" creationId="{E5BA6495-A750-A8F2-8D52-0E72E530368A}"/>
          </ac:spMkLst>
        </pc:spChg>
        <pc:spChg chg="mod">
          <ac:chgData name="E Parker" userId="bdc3a9b4-f12c-424a-a832-344dab446420" providerId="ADAL" clId="{0D1E2AD6-2C89-4105-BCB3-8CD1CF664FCB}" dt="2023-03-21T11:05:55.319" v="1037" actId="14100"/>
          <ac:spMkLst>
            <pc:docMk/>
            <pc:sldMk cId="2258796807" sldId="256"/>
            <ac:spMk id="4" creationId="{8A105660-61F4-4398-9A7E-9D3D3B58DB86}"/>
          </ac:spMkLst>
        </pc:spChg>
        <pc:spChg chg="add mod">
          <ac:chgData name="E Parker" userId="bdc3a9b4-f12c-424a-a832-344dab446420" providerId="ADAL" clId="{0D1E2AD6-2C89-4105-BCB3-8CD1CF664FCB}" dt="2023-03-21T11:05:47.886" v="1035" actId="1076"/>
          <ac:spMkLst>
            <pc:docMk/>
            <pc:sldMk cId="2258796807" sldId="256"/>
            <ac:spMk id="5" creationId="{456040C8-D40A-4BBF-AAD9-3424FF6E3C95}"/>
          </ac:spMkLst>
        </pc:spChg>
        <pc:spChg chg="add mod">
          <ac:chgData name="E Parker" userId="bdc3a9b4-f12c-424a-a832-344dab446420" providerId="ADAL" clId="{0D1E2AD6-2C89-4105-BCB3-8CD1CF664FCB}" dt="2023-03-21T11:06:24.386" v="1045" actId="14100"/>
          <ac:spMkLst>
            <pc:docMk/>
            <pc:sldMk cId="2258796807" sldId="256"/>
            <ac:spMk id="6" creationId="{A3A00282-9DC5-443F-9234-FC4CA5AB8353}"/>
          </ac:spMkLst>
        </pc:spChg>
        <pc:spChg chg="mod">
          <ac:chgData name="E Parker" userId="bdc3a9b4-f12c-424a-a832-344dab446420" providerId="ADAL" clId="{0D1E2AD6-2C89-4105-BCB3-8CD1CF664FCB}" dt="2023-03-21T11:09:12.987" v="1109" actId="207"/>
          <ac:spMkLst>
            <pc:docMk/>
            <pc:sldMk cId="2258796807" sldId="256"/>
            <ac:spMk id="7" creationId="{55592E35-804E-B9FF-CD60-C63BF1AAD21A}"/>
          </ac:spMkLst>
        </pc:spChg>
        <pc:spChg chg="add mod">
          <ac:chgData name="E Parker" userId="bdc3a9b4-f12c-424a-a832-344dab446420" providerId="ADAL" clId="{0D1E2AD6-2C89-4105-BCB3-8CD1CF664FCB}" dt="2023-03-21T12:06:16.416" v="1549" actId="6549"/>
          <ac:spMkLst>
            <pc:docMk/>
            <pc:sldMk cId="2258796807" sldId="256"/>
            <ac:spMk id="13" creationId="{B603CE55-1F0E-41CE-A003-6D5DF31066E5}"/>
          </ac:spMkLst>
        </pc:spChg>
        <pc:picChg chg="add mod modCrop">
          <ac:chgData name="E Parker" userId="bdc3a9b4-f12c-424a-a832-344dab446420" providerId="ADAL" clId="{0D1E2AD6-2C89-4105-BCB3-8CD1CF664FCB}" dt="2023-03-20T13:44:25.718" v="277" actId="1076"/>
          <ac:picMkLst>
            <pc:docMk/>
            <pc:sldMk cId="2258796807" sldId="256"/>
            <ac:picMk id="8" creationId="{17A3AE75-40DB-4AB3-8EA0-D2AB2DFCA780}"/>
          </ac:picMkLst>
        </pc:picChg>
        <pc:picChg chg="add mod modCrop">
          <ac:chgData name="E Parker" userId="bdc3a9b4-f12c-424a-a832-344dab446420" providerId="ADAL" clId="{0D1E2AD6-2C89-4105-BCB3-8CD1CF664FCB}" dt="2023-03-21T11:05:12.628" v="1026" actId="1076"/>
          <ac:picMkLst>
            <pc:docMk/>
            <pc:sldMk cId="2258796807" sldId="256"/>
            <ac:picMk id="10" creationId="{5570005D-4B5E-4ED2-B5BE-4E1A38E92824}"/>
          </ac:picMkLst>
        </pc:picChg>
        <pc:picChg chg="mod">
          <ac:chgData name="E Parker" userId="bdc3a9b4-f12c-424a-a832-344dab446420" providerId="ADAL" clId="{0D1E2AD6-2C89-4105-BCB3-8CD1CF664FCB}" dt="2023-03-21T11:08:03.022" v="1094" actId="1076"/>
          <ac:picMkLst>
            <pc:docMk/>
            <pc:sldMk cId="2258796807" sldId="256"/>
            <ac:picMk id="11" creationId="{DFD161F7-C9CF-52B8-8FAF-8CC9C691FF9E}"/>
          </ac:picMkLst>
        </pc:picChg>
        <pc:picChg chg="add mod ord modCrop">
          <ac:chgData name="E Parker" userId="bdc3a9b4-f12c-424a-a832-344dab446420" providerId="ADAL" clId="{0D1E2AD6-2C89-4105-BCB3-8CD1CF664FCB}" dt="2023-03-21T11:08:33.846" v="1101" actId="167"/>
          <ac:picMkLst>
            <pc:docMk/>
            <pc:sldMk cId="2258796807" sldId="256"/>
            <ac:picMk id="12" creationId="{175E1E44-90BE-43E1-A5B2-1B5436338914}"/>
          </ac:picMkLst>
        </pc:picChg>
        <pc:picChg chg="add mod ord">
          <ac:chgData name="E Parker" userId="bdc3a9b4-f12c-424a-a832-344dab446420" providerId="ADAL" clId="{0D1E2AD6-2C89-4105-BCB3-8CD1CF664FCB}" dt="2023-03-21T11:08:31.495" v="1100" actId="167"/>
          <ac:picMkLst>
            <pc:docMk/>
            <pc:sldMk cId="2258796807" sldId="256"/>
            <ac:picMk id="14" creationId="{818893F7-4505-43F1-93B3-DCA3BDDA7458}"/>
          </ac:picMkLst>
        </pc:picChg>
        <pc:picChg chg="add mod">
          <ac:chgData name="E Parker" userId="bdc3a9b4-f12c-424a-a832-344dab446420" providerId="ADAL" clId="{0D1E2AD6-2C89-4105-BCB3-8CD1CF664FCB}" dt="2023-03-21T12:06:09.877" v="1546" actId="1076"/>
          <ac:picMkLst>
            <pc:docMk/>
            <pc:sldMk cId="2258796807" sldId="256"/>
            <ac:picMk id="15" creationId="{EBA5FDEC-C0A1-4E87-ACEA-16201E00D924}"/>
          </ac:picMkLst>
        </pc:picChg>
        <pc:picChg chg="mod">
          <ac:chgData name="E Parker" userId="bdc3a9b4-f12c-424a-a832-344dab446420" providerId="ADAL" clId="{0D1E2AD6-2C89-4105-BCB3-8CD1CF664FCB}" dt="2023-03-21T11:10:20.915" v="1127" actId="14100"/>
          <ac:picMkLst>
            <pc:docMk/>
            <pc:sldMk cId="2258796807" sldId="256"/>
            <ac:picMk id="1026" creationId="{A443087F-1866-B911-A5E8-BC33510E0B9A}"/>
          </ac:picMkLst>
        </pc:picChg>
      </pc:sldChg>
      <pc:sldChg chg="addSp delSp modSp mod">
        <pc:chgData name="E Parker" userId="bdc3a9b4-f12c-424a-a832-344dab446420" providerId="ADAL" clId="{0D1E2AD6-2C89-4105-BCB3-8CD1CF664FCB}" dt="2023-03-21T11:39:00.262" v="1544" actId="167"/>
        <pc:sldMkLst>
          <pc:docMk/>
          <pc:sldMk cId="844210422" sldId="257"/>
        </pc:sldMkLst>
        <pc:spChg chg="del mod">
          <ac:chgData name="E Parker" userId="bdc3a9b4-f12c-424a-a832-344dab446420" providerId="ADAL" clId="{0D1E2AD6-2C89-4105-BCB3-8CD1CF664FCB}" dt="2023-03-21T11:06:51.857" v="1049" actId="21"/>
          <ac:spMkLst>
            <pc:docMk/>
            <pc:sldMk cId="844210422" sldId="257"/>
            <ac:spMk id="4" creationId="{1C69D032-A532-6574-28F6-BBBD2E3271D8}"/>
          </ac:spMkLst>
        </pc:spChg>
        <pc:spChg chg="mod ord">
          <ac:chgData name="E Parker" userId="bdc3a9b4-f12c-424a-a832-344dab446420" providerId="ADAL" clId="{0D1E2AD6-2C89-4105-BCB3-8CD1CF664FCB}" dt="2023-03-21T11:14:46.801" v="1152" actId="20577"/>
          <ac:spMkLst>
            <pc:docMk/>
            <pc:sldMk cId="844210422" sldId="257"/>
            <ac:spMk id="7" creationId="{5D03783A-96B9-5BBE-DFD6-26A9C9064068}"/>
          </ac:spMkLst>
        </pc:spChg>
        <pc:spChg chg="add mod">
          <ac:chgData name="E Parker" userId="bdc3a9b4-f12c-424a-a832-344dab446420" providerId="ADAL" clId="{0D1E2AD6-2C89-4105-BCB3-8CD1CF664FCB}" dt="2023-03-21T11:38:46.061" v="1540" actId="1076"/>
          <ac:spMkLst>
            <pc:docMk/>
            <pc:sldMk cId="844210422" sldId="257"/>
            <ac:spMk id="8" creationId="{30AB88F0-29E0-4591-A891-BF6405CF5A88}"/>
          </ac:spMkLst>
        </pc:spChg>
        <pc:spChg chg="add mod ord">
          <ac:chgData name="E Parker" userId="bdc3a9b4-f12c-424a-a832-344dab446420" providerId="ADAL" clId="{0D1E2AD6-2C89-4105-BCB3-8CD1CF664FCB}" dt="2023-03-21T11:38:32.903" v="1536" actId="20577"/>
          <ac:spMkLst>
            <pc:docMk/>
            <pc:sldMk cId="844210422" sldId="257"/>
            <ac:spMk id="9" creationId="{7BDC93AF-D6F0-4C82-9F8F-A41A0DBE576B}"/>
          </ac:spMkLst>
        </pc:spChg>
        <pc:spChg chg="add mod">
          <ac:chgData name="E Parker" userId="bdc3a9b4-f12c-424a-a832-344dab446420" providerId="ADAL" clId="{0D1E2AD6-2C89-4105-BCB3-8CD1CF664FCB}" dt="2023-03-21T11:16:12.501" v="1172" actId="1076"/>
          <ac:spMkLst>
            <pc:docMk/>
            <pc:sldMk cId="844210422" sldId="257"/>
            <ac:spMk id="11" creationId="{1E79484A-8B1F-406B-9D86-9D147F40EBFF}"/>
          </ac:spMkLst>
        </pc:spChg>
        <pc:spChg chg="add del mod">
          <ac:chgData name="E Parker" userId="bdc3a9b4-f12c-424a-a832-344dab446420" providerId="ADAL" clId="{0D1E2AD6-2C89-4105-BCB3-8CD1CF664FCB}" dt="2023-03-21T11:34:44.172" v="1489" actId="1076"/>
          <ac:spMkLst>
            <pc:docMk/>
            <pc:sldMk cId="844210422" sldId="257"/>
            <ac:spMk id="13" creationId="{15ACA4B1-9677-49A8-82E5-ADA670A83B65}"/>
          </ac:spMkLst>
        </pc:spChg>
        <pc:spChg chg="add mod">
          <ac:chgData name="E Parker" userId="bdc3a9b4-f12c-424a-a832-344dab446420" providerId="ADAL" clId="{0D1E2AD6-2C89-4105-BCB3-8CD1CF664FCB}" dt="2023-03-21T11:19:41.221" v="1279" actId="113"/>
          <ac:spMkLst>
            <pc:docMk/>
            <pc:sldMk cId="844210422" sldId="257"/>
            <ac:spMk id="15" creationId="{E8B027DE-41DA-4369-9902-B9C4E637E006}"/>
          </ac:spMkLst>
        </pc:spChg>
        <pc:spChg chg="add mod">
          <ac:chgData name="E Parker" userId="bdc3a9b4-f12c-424a-a832-344dab446420" providerId="ADAL" clId="{0D1E2AD6-2C89-4105-BCB3-8CD1CF664FCB}" dt="2023-03-21T11:31:50.900" v="1463" actId="6549"/>
          <ac:spMkLst>
            <pc:docMk/>
            <pc:sldMk cId="844210422" sldId="257"/>
            <ac:spMk id="17" creationId="{D5A77A26-5C89-4B12-AEA8-2AAC6C6908E5}"/>
          </ac:spMkLst>
        </pc:spChg>
        <pc:spChg chg="add mod">
          <ac:chgData name="E Parker" userId="bdc3a9b4-f12c-424a-a832-344dab446420" providerId="ADAL" clId="{0D1E2AD6-2C89-4105-BCB3-8CD1CF664FCB}" dt="2023-03-21T11:38:10.527" v="1527" actId="14100"/>
          <ac:spMkLst>
            <pc:docMk/>
            <pc:sldMk cId="844210422" sldId="257"/>
            <ac:spMk id="18" creationId="{7E7FF540-11F1-421A-9204-9B90A92D50DF}"/>
          </ac:spMkLst>
        </pc:spChg>
        <pc:spChg chg="add del mod">
          <ac:chgData name="E Parker" userId="bdc3a9b4-f12c-424a-a832-344dab446420" providerId="ADAL" clId="{0D1E2AD6-2C89-4105-BCB3-8CD1CF664FCB}" dt="2023-03-21T11:38:00.227" v="1525" actId="478"/>
          <ac:spMkLst>
            <pc:docMk/>
            <pc:sldMk cId="844210422" sldId="257"/>
            <ac:spMk id="22" creationId="{6F400A6E-FCB4-4794-BFF2-896F54D938A6}"/>
          </ac:spMkLst>
        </pc:spChg>
        <pc:graphicFrameChg chg="add del mod modGraphic">
          <ac:chgData name="E Parker" userId="bdc3a9b4-f12c-424a-a832-344dab446420" providerId="ADAL" clId="{0D1E2AD6-2C89-4105-BCB3-8CD1CF664FCB}" dt="2023-03-21T10:51:32.524" v="815" actId="478"/>
          <ac:graphicFrameMkLst>
            <pc:docMk/>
            <pc:sldMk cId="844210422" sldId="257"/>
            <ac:graphicFrameMk id="12" creationId="{2524FE55-BFE8-4C11-88C4-79357BB49607}"/>
          </ac:graphicFrameMkLst>
        </pc:graphicFrameChg>
        <pc:graphicFrameChg chg="add mod modGraphic">
          <ac:chgData name="E Parker" userId="bdc3a9b4-f12c-424a-a832-344dab446420" providerId="ADAL" clId="{0D1E2AD6-2C89-4105-BCB3-8CD1CF664FCB}" dt="2023-03-21T11:33:22.725" v="1478" actId="404"/>
          <ac:graphicFrameMkLst>
            <pc:docMk/>
            <pc:sldMk cId="844210422" sldId="257"/>
            <ac:graphicFrameMk id="14" creationId="{EBA15FD8-1FBB-4638-A961-348BF7F848D5}"/>
          </ac:graphicFrameMkLst>
        </pc:graphicFrameChg>
        <pc:picChg chg="add mod ord modCrop">
          <ac:chgData name="E Parker" userId="bdc3a9b4-f12c-424a-a832-344dab446420" providerId="ADAL" clId="{0D1E2AD6-2C89-4105-BCB3-8CD1CF664FCB}" dt="2023-03-21T11:15:00.532" v="1155" actId="167"/>
          <ac:picMkLst>
            <pc:docMk/>
            <pc:sldMk cId="844210422" sldId="257"/>
            <ac:picMk id="3" creationId="{B875AFE2-17A1-4C59-9A2C-E37503D5C701}"/>
          </ac:picMkLst>
        </pc:picChg>
        <pc:picChg chg="del mod ord">
          <ac:chgData name="E Parker" userId="bdc3a9b4-f12c-424a-a832-344dab446420" providerId="ADAL" clId="{0D1E2AD6-2C89-4105-BCB3-8CD1CF664FCB}" dt="2023-03-21T11:07:08.107" v="1054" actId="21"/>
          <ac:picMkLst>
            <pc:docMk/>
            <pc:sldMk cId="844210422" sldId="257"/>
            <ac:picMk id="6" creationId="{F12D9608-66B7-A090-EEC0-508B2CD6E875}"/>
          </ac:picMkLst>
        </pc:picChg>
        <pc:picChg chg="add mod ord modCrop">
          <ac:chgData name="E Parker" userId="bdc3a9b4-f12c-424a-a832-344dab446420" providerId="ADAL" clId="{0D1E2AD6-2C89-4105-BCB3-8CD1CF664FCB}" dt="2023-03-21T11:38:37.829" v="1539" actId="1076"/>
          <ac:picMkLst>
            <pc:docMk/>
            <pc:sldMk cId="844210422" sldId="257"/>
            <ac:picMk id="10" creationId="{3C04F6FB-F132-48D2-8AC7-896A8E3F3978}"/>
          </ac:picMkLst>
        </pc:picChg>
        <pc:picChg chg="add del mod">
          <ac:chgData name="E Parker" userId="bdc3a9b4-f12c-424a-a832-344dab446420" providerId="ADAL" clId="{0D1E2AD6-2C89-4105-BCB3-8CD1CF664FCB}" dt="2023-03-21T11:16:55.526" v="1178"/>
          <ac:picMkLst>
            <pc:docMk/>
            <pc:sldMk cId="844210422" sldId="257"/>
            <ac:picMk id="16" creationId="{86244C6B-C2B7-4442-9A25-A03FAAAB135A}"/>
          </ac:picMkLst>
        </pc:picChg>
        <pc:picChg chg="add mod ord modCrop">
          <ac:chgData name="E Parker" userId="bdc3a9b4-f12c-424a-a832-344dab446420" providerId="ADAL" clId="{0D1E2AD6-2C89-4105-BCB3-8CD1CF664FCB}" dt="2023-03-21T11:39:00.262" v="1544" actId="167"/>
          <ac:picMkLst>
            <pc:docMk/>
            <pc:sldMk cId="844210422" sldId="257"/>
            <ac:picMk id="20" creationId="{1D886C2E-C9F6-40DC-8C62-EA7CBC8EDBDF}"/>
          </ac:picMkLst>
        </pc:picChg>
      </pc:sldChg>
      <pc:sldChg chg="addSp delSp modSp new mod">
        <pc:chgData name="E Parker" userId="bdc3a9b4-f12c-424a-a832-344dab446420" providerId="ADAL" clId="{0D1E2AD6-2C89-4105-BCB3-8CD1CF664FCB}" dt="2023-03-21T15:25:30.310" v="2063" actId="1076"/>
        <pc:sldMkLst>
          <pc:docMk/>
          <pc:sldMk cId="584146298" sldId="258"/>
        </pc:sldMkLst>
        <pc:spChg chg="add mod">
          <ac:chgData name="E Parker" userId="bdc3a9b4-f12c-424a-a832-344dab446420" providerId="ADAL" clId="{0D1E2AD6-2C89-4105-BCB3-8CD1CF664FCB}" dt="2023-03-21T15:24:06.206" v="2044" actId="1076"/>
          <ac:spMkLst>
            <pc:docMk/>
            <pc:sldMk cId="584146298" sldId="258"/>
            <ac:spMk id="2" creationId="{255426B5-B80F-4B86-B0E8-A3B293E3EF1E}"/>
          </ac:spMkLst>
        </pc:spChg>
        <pc:spChg chg="add del mod">
          <ac:chgData name="E Parker" userId="bdc3a9b4-f12c-424a-a832-344dab446420" providerId="ADAL" clId="{0D1E2AD6-2C89-4105-BCB3-8CD1CF664FCB}" dt="2023-03-21T12:11:36.973" v="1622"/>
          <ac:spMkLst>
            <pc:docMk/>
            <pc:sldMk cId="584146298" sldId="258"/>
            <ac:spMk id="7" creationId="{16D5686F-DA0A-4617-AE5D-352071502A39}"/>
          </ac:spMkLst>
        </pc:spChg>
        <pc:spChg chg="add mod">
          <ac:chgData name="E Parker" userId="bdc3a9b4-f12c-424a-a832-344dab446420" providerId="ADAL" clId="{0D1E2AD6-2C89-4105-BCB3-8CD1CF664FCB}" dt="2023-03-21T15:23:14.463" v="2030" actId="20577"/>
          <ac:spMkLst>
            <pc:docMk/>
            <pc:sldMk cId="584146298" sldId="258"/>
            <ac:spMk id="8" creationId="{2CB3C4C2-E2AD-47F4-AB69-CAB7E5E74638}"/>
          </ac:spMkLst>
        </pc:spChg>
        <pc:spChg chg="add mod">
          <ac:chgData name="E Parker" userId="bdc3a9b4-f12c-424a-a832-344dab446420" providerId="ADAL" clId="{0D1E2AD6-2C89-4105-BCB3-8CD1CF664FCB}" dt="2023-03-21T15:23:22.517" v="2033" actId="1076"/>
          <ac:spMkLst>
            <pc:docMk/>
            <pc:sldMk cId="584146298" sldId="258"/>
            <ac:spMk id="22" creationId="{004CA2E5-E2D3-48DF-A87B-6E163721F208}"/>
          </ac:spMkLst>
        </pc:spChg>
        <pc:spChg chg="add del mod">
          <ac:chgData name="E Parker" userId="bdc3a9b4-f12c-424a-a832-344dab446420" providerId="ADAL" clId="{0D1E2AD6-2C89-4105-BCB3-8CD1CF664FCB}" dt="2023-03-21T15:23:29.396" v="2036" actId="478"/>
          <ac:spMkLst>
            <pc:docMk/>
            <pc:sldMk cId="584146298" sldId="258"/>
            <ac:spMk id="24" creationId="{DBF1640C-FC8B-4C1A-AC04-813C947BA47F}"/>
          </ac:spMkLst>
        </pc:spChg>
        <pc:spChg chg="add mod">
          <ac:chgData name="E Parker" userId="bdc3a9b4-f12c-424a-a832-344dab446420" providerId="ADAL" clId="{0D1E2AD6-2C89-4105-BCB3-8CD1CF664FCB}" dt="2023-03-21T15:23:40.469" v="2040" actId="1076"/>
          <ac:spMkLst>
            <pc:docMk/>
            <pc:sldMk cId="584146298" sldId="258"/>
            <ac:spMk id="25" creationId="{6EE1B1CA-EEBF-4995-836B-D840A2A490BF}"/>
          </ac:spMkLst>
        </pc:spChg>
        <pc:spChg chg="add mod">
          <ac:chgData name="E Parker" userId="bdc3a9b4-f12c-424a-a832-344dab446420" providerId="ADAL" clId="{0D1E2AD6-2C89-4105-BCB3-8CD1CF664FCB}" dt="2023-03-21T15:23:46.374" v="2042" actId="1076"/>
          <ac:spMkLst>
            <pc:docMk/>
            <pc:sldMk cId="584146298" sldId="258"/>
            <ac:spMk id="26" creationId="{5D259995-9293-499D-AAA0-08D92214B805}"/>
          </ac:spMkLst>
        </pc:spChg>
        <pc:spChg chg="add mod">
          <ac:chgData name="E Parker" userId="bdc3a9b4-f12c-424a-a832-344dab446420" providerId="ADAL" clId="{0D1E2AD6-2C89-4105-BCB3-8CD1CF664FCB}" dt="2023-03-21T15:23:37.205" v="2039" actId="1076"/>
          <ac:spMkLst>
            <pc:docMk/>
            <pc:sldMk cId="584146298" sldId="258"/>
            <ac:spMk id="27" creationId="{3E1A8762-F555-455C-869D-A9ECE8F45163}"/>
          </ac:spMkLst>
        </pc:spChg>
        <pc:spChg chg="add del mod">
          <ac:chgData name="E Parker" userId="bdc3a9b4-f12c-424a-a832-344dab446420" providerId="ADAL" clId="{0D1E2AD6-2C89-4105-BCB3-8CD1CF664FCB}" dt="2023-03-21T15:20:29.030" v="1984" actId="21"/>
          <ac:spMkLst>
            <pc:docMk/>
            <pc:sldMk cId="584146298" sldId="258"/>
            <ac:spMk id="28" creationId="{C89D5420-116F-4177-8323-FF844B6B3AEB}"/>
          </ac:spMkLst>
        </pc:spChg>
        <pc:spChg chg="add mod">
          <ac:chgData name="E Parker" userId="bdc3a9b4-f12c-424a-a832-344dab446420" providerId="ADAL" clId="{0D1E2AD6-2C89-4105-BCB3-8CD1CF664FCB}" dt="2023-03-21T15:25:25.967" v="2062" actId="14100"/>
          <ac:spMkLst>
            <pc:docMk/>
            <pc:sldMk cId="584146298" sldId="258"/>
            <ac:spMk id="34" creationId="{14796928-9804-4C9C-B57F-4CF77602493B}"/>
          </ac:spMkLst>
        </pc:spChg>
        <pc:graphicFrameChg chg="add mod modGraphic">
          <ac:chgData name="E Parker" userId="bdc3a9b4-f12c-424a-a832-344dab446420" providerId="ADAL" clId="{0D1E2AD6-2C89-4105-BCB3-8CD1CF664FCB}" dt="2023-03-21T15:23:06.621" v="2028" actId="1076"/>
          <ac:graphicFrameMkLst>
            <pc:docMk/>
            <pc:sldMk cId="584146298" sldId="258"/>
            <ac:graphicFrameMk id="10" creationId="{EE7894ED-86EB-4196-87D9-5990B5D3FD89}"/>
          </ac:graphicFrameMkLst>
        </pc:graphicFrameChg>
        <pc:graphicFrameChg chg="add mod modGraphic">
          <ac:chgData name="E Parker" userId="bdc3a9b4-f12c-424a-a832-344dab446420" providerId="ADAL" clId="{0D1E2AD6-2C89-4105-BCB3-8CD1CF664FCB}" dt="2023-03-21T15:23:10.885" v="2029" actId="1076"/>
          <ac:graphicFrameMkLst>
            <pc:docMk/>
            <pc:sldMk cId="584146298" sldId="258"/>
            <ac:graphicFrameMk id="11" creationId="{291DD7B0-E4C9-4A1A-9C88-4ECA249930D8}"/>
          </ac:graphicFrameMkLst>
        </pc:graphicFrameChg>
        <pc:picChg chg="add del mod modCrop">
          <ac:chgData name="E Parker" userId="bdc3a9b4-f12c-424a-a832-344dab446420" providerId="ADAL" clId="{0D1E2AD6-2C89-4105-BCB3-8CD1CF664FCB}" dt="2023-03-21T12:08:43.504" v="1601" actId="478"/>
          <ac:picMkLst>
            <pc:docMk/>
            <pc:sldMk cId="584146298" sldId="258"/>
            <ac:picMk id="4" creationId="{1D54B1CB-D1A6-46C9-B549-EAB5D3B427B1}"/>
          </ac:picMkLst>
        </pc:picChg>
        <pc:picChg chg="add mod modCrop">
          <ac:chgData name="E Parker" userId="bdc3a9b4-f12c-424a-a832-344dab446420" providerId="ADAL" clId="{0D1E2AD6-2C89-4105-BCB3-8CD1CF664FCB}" dt="2023-03-21T12:15:11.380" v="1678" actId="14100"/>
          <ac:picMkLst>
            <pc:docMk/>
            <pc:sldMk cId="584146298" sldId="258"/>
            <ac:picMk id="9" creationId="{83A3FEF6-6588-48B2-8C4E-5E6FB8E19385}"/>
          </ac:picMkLst>
        </pc:picChg>
        <pc:picChg chg="add mod">
          <ac:chgData name="E Parker" userId="bdc3a9b4-f12c-424a-a832-344dab446420" providerId="ADAL" clId="{0D1E2AD6-2C89-4105-BCB3-8CD1CF664FCB}" dt="2023-03-21T15:22:50.837" v="2023" actId="1076"/>
          <ac:picMkLst>
            <pc:docMk/>
            <pc:sldMk cId="584146298" sldId="258"/>
            <ac:picMk id="13" creationId="{90387C21-4114-4002-BA16-84D165B3BA14}"/>
          </ac:picMkLst>
        </pc:picChg>
        <pc:picChg chg="add mod">
          <ac:chgData name="E Parker" userId="bdc3a9b4-f12c-424a-a832-344dab446420" providerId="ADAL" clId="{0D1E2AD6-2C89-4105-BCB3-8CD1CF664FCB}" dt="2023-03-21T15:23:18.661" v="2032" actId="1076"/>
          <ac:picMkLst>
            <pc:docMk/>
            <pc:sldMk cId="584146298" sldId="258"/>
            <ac:picMk id="15" creationId="{444C6CBB-034B-4015-855A-FE8618CFF062}"/>
          </ac:picMkLst>
        </pc:picChg>
        <pc:picChg chg="add mod">
          <ac:chgData name="E Parker" userId="bdc3a9b4-f12c-424a-a832-344dab446420" providerId="ADAL" clId="{0D1E2AD6-2C89-4105-BCB3-8CD1CF664FCB}" dt="2023-03-21T15:23:43.086" v="2041" actId="1076"/>
          <ac:picMkLst>
            <pc:docMk/>
            <pc:sldMk cId="584146298" sldId="258"/>
            <ac:picMk id="17" creationId="{A7C634B0-2F9A-4753-9445-0DDC035C4D2D}"/>
          </ac:picMkLst>
        </pc:picChg>
        <pc:picChg chg="add mod">
          <ac:chgData name="E Parker" userId="bdc3a9b4-f12c-424a-a832-344dab446420" providerId="ADAL" clId="{0D1E2AD6-2C89-4105-BCB3-8CD1CF664FCB}" dt="2023-03-21T15:23:35.181" v="2038" actId="1076"/>
          <ac:picMkLst>
            <pc:docMk/>
            <pc:sldMk cId="584146298" sldId="258"/>
            <ac:picMk id="19" creationId="{1EB724BC-1080-43C8-865C-02465D94D799}"/>
          </ac:picMkLst>
        </pc:picChg>
        <pc:picChg chg="add mod">
          <ac:chgData name="E Parker" userId="bdc3a9b4-f12c-424a-a832-344dab446420" providerId="ADAL" clId="{0D1E2AD6-2C89-4105-BCB3-8CD1CF664FCB}" dt="2023-03-21T15:23:47.846" v="2043" actId="1076"/>
          <ac:picMkLst>
            <pc:docMk/>
            <pc:sldMk cId="584146298" sldId="258"/>
            <ac:picMk id="21" creationId="{63BCBA29-0695-4A13-A351-E167C2117687}"/>
          </ac:picMkLst>
        </pc:picChg>
        <pc:picChg chg="add mod modCrop">
          <ac:chgData name="E Parker" userId="bdc3a9b4-f12c-424a-a832-344dab446420" providerId="ADAL" clId="{0D1E2AD6-2C89-4105-BCB3-8CD1CF664FCB}" dt="2023-03-21T15:25:30.310" v="2063" actId="1076"/>
          <ac:picMkLst>
            <pc:docMk/>
            <pc:sldMk cId="584146298" sldId="258"/>
            <ac:picMk id="29" creationId="{C3757D2C-9DA5-438D-AE79-1F2EA1A1C60C}"/>
          </ac:picMkLst>
        </pc:picChg>
        <pc:picChg chg="add mod modCrop">
          <ac:chgData name="E Parker" userId="bdc3a9b4-f12c-424a-a832-344dab446420" providerId="ADAL" clId="{0D1E2AD6-2C89-4105-BCB3-8CD1CF664FCB}" dt="2023-03-21T15:24:32.942" v="2051" actId="1076"/>
          <ac:picMkLst>
            <pc:docMk/>
            <pc:sldMk cId="584146298" sldId="258"/>
            <ac:picMk id="31" creationId="{408ACE96-57E4-4088-8136-44A248CE4786}"/>
          </ac:picMkLst>
        </pc:picChg>
        <pc:picChg chg="add mod">
          <ac:chgData name="E Parker" userId="bdc3a9b4-f12c-424a-a832-344dab446420" providerId="ADAL" clId="{0D1E2AD6-2C89-4105-BCB3-8CD1CF664FCB}" dt="2023-03-21T15:24:09.670" v="2045" actId="1076"/>
          <ac:picMkLst>
            <pc:docMk/>
            <pc:sldMk cId="584146298" sldId="258"/>
            <ac:picMk id="2050" creationId="{4F859523-7CEC-4E3A-93FD-A8758F820937}"/>
          </ac:picMkLst>
        </pc:picChg>
      </pc:sldChg>
      <pc:sldChg chg="addSp modSp new">
        <pc:chgData name="E Parker" userId="bdc3a9b4-f12c-424a-a832-344dab446420" providerId="ADAL" clId="{0D1E2AD6-2C89-4105-BCB3-8CD1CF664FCB}" dt="2023-03-21T15:20:30.178" v="1985"/>
        <pc:sldMkLst>
          <pc:docMk/>
          <pc:sldMk cId="2614196861" sldId="259"/>
        </pc:sldMkLst>
        <pc:spChg chg="add mod">
          <ac:chgData name="E Parker" userId="bdc3a9b4-f12c-424a-a832-344dab446420" providerId="ADAL" clId="{0D1E2AD6-2C89-4105-BCB3-8CD1CF664FCB}" dt="2023-03-21T15:20:30.178" v="1985"/>
          <ac:spMkLst>
            <pc:docMk/>
            <pc:sldMk cId="2614196861" sldId="259"/>
            <ac:spMk id="2" creationId="{7E7517D0-79D7-4CC2-98FC-44E824F1A66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24D333F-2D19-48C7-A8E5-CEE54E313C0B}" type="datetimeFigureOut">
              <a:rPr lang="en-GB" smtClean="0"/>
              <a:t>21/03/2023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EE68B9-FFF3-4CC7-A836-31107060317A}" type="slidenum">
              <a:rPr lang="en-GB" smtClean="0"/>
              <a:t>‹#›</a:t>
            </a:fld>
            <a:endParaRPr lang="en-GB"/>
          </a:p>
        </p:txBody>
      </p:sp>
    </p:spTree>
    <p:extLst>
      <p:ext uri="{BB962C8B-B14F-4D97-AF65-F5344CB8AC3E}">
        <p14:creationId xmlns:p14="http://schemas.microsoft.com/office/powerpoint/2010/main" val="2294281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24D333F-2D19-48C7-A8E5-CEE54E313C0B}" type="datetimeFigureOut">
              <a:rPr lang="en-GB" smtClean="0"/>
              <a:t>21/03/2023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EE68B9-FFF3-4CC7-A836-31107060317A}" type="slidenum">
              <a:rPr lang="en-GB" smtClean="0"/>
              <a:t>‹#›</a:t>
            </a:fld>
            <a:endParaRPr lang="en-GB"/>
          </a:p>
        </p:txBody>
      </p:sp>
    </p:spTree>
    <p:extLst>
      <p:ext uri="{BB962C8B-B14F-4D97-AF65-F5344CB8AC3E}">
        <p14:creationId xmlns:p14="http://schemas.microsoft.com/office/powerpoint/2010/main" val="282184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24D333F-2D19-48C7-A8E5-CEE54E313C0B}" type="datetimeFigureOut">
              <a:rPr lang="en-GB" smtClean="0"/>
              <a:t>21/03/2023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EE68B9-FFF3-4CC7-A836-31107060317A}" type="slidenum">
              <a:rPr lang="en-GB" smtClean="0"/>
              <a:t>‹#›</a:t>
            </a:fld>
            <a:endParaRPr lang="en-GB"/>
          </a:p>
        </p:txBody>
      </p:sp>
    </p:spTree>
    <p:extLst>
      <p:ext uri="{BB962C8B-B14F-4D97-AF65-F5344CB8AC3E}">
        <p14:creationId xmlns:p14="http://schemas.microsoft.com/office/powerpoint/2010/main" val="2346083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24D333F-2D19-48C7-A8E5-CEE54E313C0B}" type="datetimeFigureOut">
              <a:rPr lang="en-GB" smtClean="0"/>
              <a:t>21/03/2023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EE68B9-FFF3-4CC7-A836-31107060317A}" type="slidenum">
              <a:rPr lang="en-GB" smtClean="0"/>
              <a:t>‹#›</a:t>
            </a:fld>
            <a:endParaRPr lang="en-GB"/>
          </a:p>
        </p:txBody>
      </p:sp>
    </p:spTree>
    <p:extLst>
      <p:ext uri="{BB962C8B-B14F-4D97-AF65-F5344CB8AC3E}">
        <p14:creationId xmlns:p14="http://schemas.microsoft.com/office/powerpoint/2010/main" val="112130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24D333F-2D19-48C7-A8E5-CEE54E313C0B}" type="datetimeFigureOut">
              <a:rPr lang="en-GB" smtClean="0"/>
              <a:t>21/03/2023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EE68B9-FFF3-4CC7-A836-31107060317A}" type="slidenum">
              <a:rPr lang="en-GB" smtClean="0"/>
              <a:t>‹#›</a:t>
            </a:fld>
            <a:endParaRPr lang="en-GB"/>
          </a:p>
        </p:txBody>
      </p:sp>
    </p:spTree>
    <p:extLst>
      <p:ext uri="{BB962C8B-B14F-4D97-AF65-F5344CB8AC3E}">
        <p14:creationId xmlns:p14="http://schemas.microsoft.com/office/powerpoint/2010/main" val="1133544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24D333F-2D19-48C7-A8E5-CEE54E313C0B}" type="datetimeFigureOut">
              <a:rPr lang="en-GB" smtClean="0"/>
              <a:t>21/03/2023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EE68B9-FFF3-4CC7-A836-31107060317A}" type="slidenum">
              <a:rPr lang="en-GB" smtClean="0"/>
              <a:t>‹#›</a:t>
            </a:fld>
            <a:endParaRPr lang="en-GB"/>
          </a:p>
        </p:txBody>
      </p:sp>
    </p:spTree>
    <p:extLst>
      <p:ext uri="{BB962C8B-B14F-4D97-AF65-F5344CB8AC3E}">
        <p14:creationId xmlns:p14="http://schemas.microsoft.com/office/powerpoint/2010/main" val="4098816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24D333F-2D19-48C7-A8E5-CEE54E313C0B}" type="datetimeFigureOut">
              <a:rPr lang="en-GB" smtClean="0"/>
              <a:t>21/03/2023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1EE68B9-FFF3-4CC7-A836-31107060317A}" type="slidenum">
              <a:rPr lang="en-GB" smtClean="0"/>
              <a:t>‹#›</a:t>
            </a:fld>
            <a:endParaRPr lang="en-GB"/>
          </a:p>
        </p:txBody>
      </p:sp>
    </p:spTree>
    <p:extLst>
      <p:ext uri="{BB962C8B-B14F-4D97-AF65-F5344CB8AC3E}">
        <p14:creationId xmlns:p14="http://schemas.microsoft.com/office/powerpoint/2010/main" val="4156787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24D333F-2D19-48C7-A8E5-CEE54E313C0B}" type="datetimeFigureOut">
              <a:rPr lang="en-GB" smtClean="0"/>
              <a:t>21/03/2023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1EE68B9-FFF3-4CC7-A836-31107060317A}" type="slidenum">
              <a:rPr lang="en-GB" smtClean="0"/>
              <a:t>‹#›</a:t>
            </a:fld>
            <a:endParaRPr lang="en-GB"/>
          </a:p>
        </p:txBody>
      </p:sp>
    </p:spTree>
    <p:extLst>
      <p:ext uri="{BB962C8B-B14F-4D97-AF65-F5344CB8AC3E}">
        <p14:creationId xmlns:p14="http://schemas.microsoft.com/office/powerpoint/2010/main" val="334634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4D333F-2D19-48C7-A8E5-CEE54E313C0B}" type="datetimeFigureOut">
              <a:rPr lang="en-GB" smtClean="0"/>
              <a:t>21/03/2023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1EE68B9-FFF3-4CC7-A836-31107060317A}" type="slidenum">
              <a:rPr lang="en-GB" smtClean="0"/>
              <a:t>‹#›</a:t>
            </a:fld>
            <a:endParaRPr lang="en-GB"/>
          </a:p>
        </p:txBody>
      </p:sp>
    </p:spTree>
    <p:extLst>
      <p:ext uri="{BB962C8B-B14F-4D97-AF65-F5344CB8AC3E}">
        <p14:creationId xmlns:p14="http://schemas.microsoft.com/office/powerpoint/2010/main" val="1511597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24D333F-2D19-48C7-A8E5-CEE54E313C0B}" type="datetimeFigureOut">
              <a:rPr lang="en-GB" smtClean="0"/>
              <a:t>21/03/2023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EE68B9-FFF3-4CC7-A836-31107060317A}" type="slidenum">
              <a:rPr lang="en-GB" smtClean="0"/>
              <a:t>‹#›</a:t>
            </a:fld>
            <a:endParaRPr lang="en-GB"/>
          </a:p>
        </p:txBody>
      </p:sp>
    </p:spTree>
    <p:extLst>
      <p:ext uri="{BB962C8B-B14F-4D97-AF65-F5344CB8AC3E}">
        <p14:creationId xmlns:p14="http://schemas.microsoft.com/office/powerpoint/2010/main" val="3596105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24D333F-2D19-48C7-A8E5-CEE54E313C0B}" type="datetimeFigureOut">
              <a:rPr lang="en-GB" smtClean="0"/>
              <a:t>21/03/2023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EE68B9-FFF3-4CC7-A836-31107060317A}" type="slidenum">
              <a:rPr lang="en-GB" smtClean="0"/>
              <a:t>‹#›</a:t>
            </a:fld>
            <a:endParaRPr lang="en-GB"/>
          </a:p>
        </p:txBody>
      </p:sp>
    </p:spTree>
    <p:extLst>
      <p:ext uri="{BB962C8B-B14F-4D97-AF65-F5344CB8AC3E}">
        <p14:creationId xmlns:p14="http://schemas.microsoft.com/office/powerpoint/2010/main" val="4276087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4D333F-2D19-48C7-A8E5-CEE54E313C0B}" type="datetimeFigureOut">
              <a:rPr lang="en-GB" smtClean="0"/>
              <a:t>21/03/2023</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EE68B9-FFF3-4CC7-A836-31107060317A}" type="slidenum">
              <a:rPr lang="en-GB" smtClean="0"/>
              <a:t>‹#›</a:t>
            </a:fld>
            <a:endParaRPr lang="en-GB"/>
          </a:p>
        </p:txBody>
      </p:sp>
    </p:spTree>
    <p:extLst>
      <p:ext uri="{BB962C8B-B14F-4D97-AF65-F5344CB8AC3E}">
        <p14:creationId xmlns:p14="http://schemas.microsoft.com/office/powerpoint/2010/main" val="6928757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 Id="rId4" Type="http://schemas.openxmlformats.org/officeDocument/2006/relationships/image" Target="../media/image21.png"/></Relationships>
</file>

<file path=ppt/slides/_rels/slide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7.xml"/><Relationship Id="rId5" Type="http://schemas.openxmlformats.org/officeDocument/2006/relationships/image" Target="../media/image25.png"/><Relationship Id="rId4"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175E1E44-90BE-43E1-A5B2-1B5436338914}"/>
              </a:ext>
            </a:extLst>
          </p:cNvPr>
          <p:cNvPicPr>
            <a:picLocks noChangeAspect="1"/>
          </p:cNvPicPr>
          <p:nvPr/>
        </p:nvPicPr>
        <p:blipFill rotWithShape="1">
          <a:blip r:embed="rId2"/>
          <a:srcRect r="78425"/>
          <a:stretch/>
        </p:blipFill>
        <p:spPr>
          <a:xfrm>
            <a:off x="5170879" y="528389"/>
            <a:ext cx="772440" cy="1887658"/>
          </a:xfrm>
          <a:prstGeom prst="rect">
            <a:avLst/>
          </a:prstGeom>
        </p:spPr>
      </p:pic>
      <p:pic>
        <p:nvPicPr>
          <p:cNvPr id="14" name="Picture 13">
            <a:extLst>
              <a:ext uri="{FF2B5EF4-FFF2-40B4-BE49-F238E27FC236}">
                <a16:creationId xmlns:a16="http://schemas.microsoft.com/office/drawing/2014/main" id="{818893F7-4505-43F1-93B3-DCA3BDDA7458}"/>
              </a:ext>
            </a:extLst>
          </p:cNvPr>
          <p:cNvPicPr>
            <a:picLocks noChangeAspect="1"/>
          </p:cNvPicPr>
          <p:nvPr/>
        </p:nvPicPr>
        <p:blipFill>
          <a:blip r:embed="rId3"/>
          <a:stretch>
            <a:fillRect/>
          </a:stretch>
        </p:blipFill>
        <p:spPr>
          <a:xfrm>
            <a:off x="2731062" y="574749"/>
            <a:ext cx="2439817" cy="1794937"/>
          </a:xfrm>
          <a:prstGeom prst="rect">
            <a:avLst/>
          </a:prstGeom>
        </p:spPr>
      </p:pic>
      <p:sp>
        <p:nvSpPr>
          <p:cNvPr id="2" name="TextBox 1">
            <a:extLst>
              <a:ext uri="{FF2B5EF4-FFF2-40B4-BE49-F238E27FC236}">
                <a16:creationId xmlns:a16="http://schemas.microsoft.com/office/drawing/2014/main" id="{06A33538-EC39-8939-D3A9-34373B08F1B2}"/>
              </a:ext>
            </a:extLst>
          </p:cNvPr>
          <p:cNvSpPr txBox="1"/>
          <p:nvPr/>
        </p:nvSpPr>
        <p:spPr>
          <a:xfrm>
            <a:off x="2655114" y="61944"/>
            <a:ext cx="3313411" cy="2354491"/>
          </a:xfrm>
          <a:prstGeom prst="rect">
            <a:avLst/>
          </a:prstGeom>
          <a:noFill/>
          <a:ln w="19050">
            <a:solidFill>
              <a:schemeClr val="accent6">
                <a:lumMod val="75000"/>
              </a:schemeClr>
            </a:solidFill>
          </a:ln>
        </p:spPr>
        <p:txBody>
          <a:bodyPr wrap="square" rtlCol="0">
            <a:spAutoFit/>
          </a:bodyPr>
          <a:lstStyle/>
          <a:p>
            <a:r>
              <a:rPr lang="en-GB" sz="900" b="1" dirty="0"/>
              <a:t>Reflexes</a:t>
            </a:r>
          </a:p>
          <a:p>
            <a:r>
              <a:rPr lang="en-GB" sz="900" b="0" i="0" dirty="0">
                <a:solidFill>
                  <a:srgbClr val="231F20"/>
                </a:solidFill>
                <a:effectLst/>
              </a:rPr>
              <a:t>A reflex action follows this general sequence and does not involve the conscious part of the brain, which makes it much quicker.</a:t>
            </a:r>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p:txBody>
      </p:sp>
      <p:sp>
        <p:nvSpPr>
          <p:cNvPr id="4" name="TextBox 3">
            <a:extLst>
              <a:ext uri="{FF2B5EF4-FFF2-40B4-BE49-F238E27FC236}">
                <a16:creationId xmlns:a16="http://schemas.microsoft.com/office/drawing/2014/main" id="{8A105660-61F4-4398-9A7E-9D3D3B58DB86}"/>
              </a:ext>
            </a:extLst>
          </p:cNvPr>
          <p:cNvSpPr txBox="1"/>
          <p:nvPr/>
        </p:nvSpPr>
        <p:spPr>
          <a:xfrm>
            <a:off x="78374" y="61944"/>
            <a:ext cx="2555715" cy="261610"/>
          </a:xfrm>
          <a:prstGeom prst="rect">
            <a:avLst/>
          </a:prstGeom>
          <a:noFill/>
          <a:ln w="28575">
            <a:solidFill>
              <a:schemeClr val="accent6">
                <a:lumMod val="75000"/>
              </a:schemeClr>
            </a:solidFill>
          </a:ln>
        </p:spPr>
        <p:txBody>
          <a:bodyPr wrap="square" rtlCol="0">
            <a:spAutoFit/>
          </a:bodyPr>
          <a:lstStyle/>
          <a:p>
            <a:pPr algn="ctr"/>
            <a:r>
              <a:rPr lang="en-GB" sz="1050" b="1" dirty="0"/>
              <a:t>Biology Paper 2: Homeostasis &amp; Response</a:t>
            </a:r>
          </a:p>
        </p:txBody>
      </p:sp>
      <p:sp>
        <p:nvSpPr>
          <p:cNvPr id="5" name="TextBox 4">
            <a:extLst>
              <a:ext uri="{FF2B5EF4-FFF2-40B4-BE49-F238E27FC236}">
                <a16:creationId xmlns:a16="http://schemas.microsoft.com/office/drawing/2014/main" id="{456040C8-D40A-4BBF-AAD9-3424FF6E3C95}"/>
              </a:ext>
            </a:extLst>
          </p:cNvPr>
          <p:cNvSpPr txBox="1"/>
          <p:nvPr/>
        </p:nvSpPr>
        <p:spPr>
          <a:xfrm>
            <a:off x="75889" y="366623"/>
            <a:ext cx="2558200" cy="2862322"/>
          </a:xfrm>
          <a:prstGeom prst="rect">
            <a:avLst/>
          </a:prstGeom>
          <a:noFill/>
          <a:ln w="19050">
            <a:solidFill>
              <a:schemeClr val="accent6">
                <a:lumMod val="75000"/>
              </a:schemeClr>
            </a:solidFill>
          </a:ln>
        </p:spPr>
        <p:txBody>
          <a:bodyPr wrap="square" rtlCol="0">
            <a:spAutoFit/>
          </a:bodyPr>
          <a:lstStyle/>
          <a:p>
            <a:r>
              <a:rPr lang="en-GB" sz="900" b="1" dirty="0"/>
              <a:t>Homeostasis</a:t>
            </a:r>
          </a:p>
          <a:p>
            <a:pPr algn="l"/>
            <a:r>
              <a:rPr lang="en-GB" sz="900" b="1" i="0" dirty="0">
                <a:solidFill>
                  <a:srgbClr val="00B050"/>
                </a:solidFill>
                <a:effectLst/>
              </a:rPr>
              <a:t>Homeostasis</a:t>
            </a:r>
            <a:r>
              <a:rPr lang="en-GB" sz="900" b="0" i="0" dirty="0">
                <a:solidFill>
                  <a:srgbClr val="231F20"/>
                </a:solidFill>
                <a:effectLst/>
              </a:rPr>
              <a:t> maintains a constant internal environment in the body to provide the optimal conditions for </a:t>
            </a:r>
            <a:r>
              <a:rPr lang="en-GB" sz="900" b="1" i="0" dirty="0">
                <a:solidFill>
                  <a:srgbClr val="00B050"/>
                </a:solidFill>
                <a:effectLst/>
              </a:rPr>
              <a:t>enzyme</a:t>
            </a:r>
            <a:r>
              <a:rPr lang="en-GB" sz="900" b="0" i="0" dirty="0">
                <a:solidFill>
                  <a:srgbClr val="231F20"/>
                </a:solidFill>
                <a:effectLst/>
              </a:rPr>
              <a:t> action, as well as all cell functions.</a:t>
            </a:r>
          </a:p>
          <a:p>
            <a:pPr algn="l"/>
            <a:r>
              <a:rPr lang="en-GB" sz="900" b="0" i="0" dirty="0">
                <a:solidFill>
                  <a:srgbClr val="231F20"/>
                </a:solidFill>
                <a:effectLst/>
              </a:rPr>
              <a:t>In the human body, these include the control of:</a:t>
            </a:r>
          </a:p>
          <a:p>
            <a:pPr marL="171450" indent="-171450" algn="l">
              <a:buClr>
                <a:schemeClr val="tx1"/>
              </a:buClr>
              <a:buFont typeface="Wingdings" panose="05000000000000000000" pitchFamily="2" charset="2"/>
              <a:buChar char="Ø"/>
            </a:pPr>
            <a:r>
              <a:rPr lang="en-GB" sz="900" b="1" i="0" dirty="0">
                <a:solidFill>
                  <a:srgbClr val="00B050"/>
                </a:solidFill>
                <a:effectLst/>
              </a:rPr>
              <a:t>blood glucose </a:t>
            </a:r>
            <a:r>
              <a:rPr lang="en-GB" sz="900" b="0" i="0" dirty="0">
                <a:effectLst/>
              </a:rPr>
              <a:t>concentration</a:t>
            </a:r>
          </a:p>
          <a:p>
            <a:pPr marL="171450" indent="-171450" algn="l">
              <a:buFont typeface="Wingdings" panose="05000000000000000000" pitchFamily="2" charset="2"/>
              <a:buChar char="Ø"/>
            </a:pPr>
            <a:r>
              <a:rPr lang="en-GB" sz="900" b="0" i="0" dirty="0">
                <a:effectLst/>
              </a:rPr>
              <a:t>body </a:t>
            </a:r>
            <a:r>
              <a:rPr lang="en-GB" sz="900" b="1" i="0" dirty="0">
                <a:solidFill>
                  <a:srgbClr val="00B050"/>
                </a:solidFill>
                <a:effectLst/>
              </a:rPr>
              <a:t>temperature</a:t>
            </a:r>
          </a:p>
          <a:p>
            <a:pPr marL="171450" indent="-171450" algn="l">
              <a:buClr>
                <a:schemeClr val="tx1"/>
              </a:buClr>
              <a:buFont typeface="Wingdings" panose="05000000000000000000" pitchFamily="2" charset="2"/>
              <a:buChar char="Ø"/>
            </a:pPr>
            <a:r>
              <a:rPr lang="en-GB" sz="900" b="1" i="0" dirty="0">
                <a:solidFill>
                  <a:srgbClr val="00B050"/>
                </a:solidFill>
                <a:effectLst/>
              </a:rPr>
              <a:t>water</a:t>
            </a:r>
            <a:r>
              <a:rPr lang="en-GB" sz="900" b="0" i="0" dirty="0">
                <a:effectLst/>
              </a:rPr>
              <a:t> levels</a:t>
            </a:r>
          </a:p>
          <a:p>
            <a:pPr algn="l"/>
            <a:r>
              <a:rPr lang="en-GB" sz="900" b="0" i="0" dirty="0">
                <a:solidFill>
                  <a:srgbClr val="231F20"/>
                </a:solidFill>
                <a:effectLst/>
              </a:rPr>
              <a:t>These automatic control systems may involve nervous responses (</a:t>
            </a:r>
            <a:r>
              <a:rPr lang="en-GB" sz="900" b="1" i="0" dirty="0">
                <a:solidFill>
                  <a:srgbClr val="00B050"/>
                </a:solidFill>
                <a:effectLst/>
              </a:rPr>
              <a:t>nervous system</a:t>
            </a:r>
            <a:r>
              <a:rPr lang="en-GB" sz="900" b="0" i="0" dirty="0">
                <a:solidFill>
                  <a:srgbClr val="231F20"/>
                </a:solidFill>
                <a:effectLst/>
              </a:rPr>
              <a:t>) or chemical responses (</a:t>
            </a:r>
            <a:r>
              <a:rPr lang="en-GB" sz="900" b="1" i="0" dirty="0">
                <a:solidFill>
                  <a:srgbClr val="00B050"/>
                </a:solidFill>
                <a:effectLst/>
              </a:rPr>
              <a:t>endocrine system</a:t>
            </a:r>
            <a:r>
              <a:rPr lang="en-GB" sz="900" b="0" i="0" dirty="0">
                <a:solidFill>
                  <a:srgbClr val="231F20"/>
                </a:solidFill>
                <a:effectLst/>
              </a:rPr>
              <a:t>).</a:t>
            </a:r>
          </a:p>
          <a:p>
            <a:r>
              <a:rPr lang="en-GB" sz="900" dirty="0"/>
              <a:t>All control systems include: </a:t>
            </a:r>
          </a:p>
          <a:p>
            <a:pPr marL="171450" indent="-171450">
              <a:buFont typeface="Arial" panose="020B0604020202020204" pitchFamily="34" charset="0"/>
              <a:buChar char="•"/>
            </a:pPr>
            <a:r>
              <a:rPr lang="en-GB" sz="900" dirty="0"/>
              <a:t>cells called </a:t>
            </a:r>
            <a:r>
              <a:rPr lang="en-GB" sz="900" b="1" dirty="0">
                <a:solidFill>
                  <a:srgbClr val="00B050"/>
                </a:solidFill>
              </a:rPr>
              <a:t>receptors</a:t>
            </a:r>
            <a:r>
              <a:rPr lang="en-GB" sz="900" dirty="0"/>
              <a:t>, which detect </a:t>
            </a:r>
            <a:r>
              <a:rPr lang="en-GB" sz="900" b="1" dirty="0">
                <a:solidFill>
                  <a:srgbClr val="00B050"/>
                </a:solidFill>
              </a:rPr>
              <a:t>stimuli </a:t>
            </a:r>
            <a:r>
              <a:rPr lang="en-GB" sz="900" dirty="0"/>
              <a:t>(changes in the environment) </a:t>
            </a:r>
          </a:p>
          <a:p>
            <a:pPr marL="171450" indent="-171450">
              <a:buClr>
                <a:schemeClr val="tx1"/>
              </a:buClr>
              <a:buFont typeface="Arial" panose="020B0604020202020204" pitchFamily="34" charset="0"/>
              <a:buChar char="•"/>
            </a:pPr>
            <a:r>
              <a:rPr lang="en-GB" sz="900" b="1" dirty="0">
                <a:solidFill>
                  <a:srgbClr val="00B050"/>
                </a:solidFill>
              </a:rPr>
              <a:t>coordination centres </a:t>
            </a:r>
            <a:r>
              <a:rPr lang="en-GB" sz="900" dirty="0"/>
              <a:t>(such as the brain, spinal cord and pancreas) that receive and process information from receptors </a:t>
            </a:r>
          </a:p>
          <a:p>
            <a:pPr marL="171450" indent="-171450">
              <a:buClr>
                <a:schemeClr val="tx1"/>
              </a:buClr>
              <a:buFont typeface="Arial" panose="020B0604020202020204" pitchFamily="34" charset="0"/>
              <a:buChar char="•"/>
            </a:pPr>
            <a:r>
              <a:rPr lang="en-GB" sz="900" b="1" dirty="0">
                <a:solidFill>
                  <a:srgbClr val="00B050"/>
                </a:solidFill>
              </a:rPr>
              <a:t>effectors</a:t>
            </a:r>
            <a:r>
              <a:rPr lang="en-GB" sz="900" dirty="0"/>
              <a:t>, muscles or glands, which bring about responses which restore optimum levels.</a:t>
            </a:r>
          </a:p>
        </p:txBody>
      </p:sp>
      <p:sp>
        <p:nvSpPr>
          <p:cNvPr id="6" name="TextBox 5">
            <a:extLst>
              <a:ext uri="{FF2B5EF4-FFF2-40B4-BE49-F238E27FC236}">
                <a16:creationId xmlns:a16="http://schemas.microsoft.com/office/drawing/2014/main" id="{A3A00282-9DC5-443F-9234-FC4CA5AB8353}"/>
              </a:ext>
            </a:extLst>
          </p:cNvPr>
          <p:cNvSpPr txBox="1"/>
          <p:nvPr/>
        </p:nvSpPr>
        <p:spPr>
          <a:xfrm>
            <a:off x="78374" y="3272014"/>
            <a:ext cx="2555715" cy="3524042"/>
          </a:xfrm>
          <a:prstGeom prst="rect">
            <a:avLst/>
          </a:prstGeom>
          <a:noFill/>
          <a:ln w="19050">
            <a:solidFill>
              <a:schemeClr val="accent6">
                <a:lumMod val="75000"/>
              </a:schemeClr>
            </a:solidFill>
          </a:ln>
        </p:spPr>
        <p:txBody>
          <a:bodyPr wrap="square" rtlCol="0">
            <a:spAutoFit/>
          </a:bodyPr>
          <a:lstStyle/>
          <a:p>
            <a:r>
              <a:rPr lang="en-GB" sz="900" b="1" dirty="0"/>
              <a:t>The Human Nervous System</a:t>
            </a:r>
          </a:p>
          <a:p>
            <a:r>
              <a:rPr lang="en-GB" sz="900" dirty="0"/>
              <a:t>The nervous system enables humans to react to their surroundings and to coordinate their behaviour</a:t>
            </a:r>
            <a:r>
              <a:rPr lang="en-GB" sz="900" b="1" dirty="0"/>
              <a:t>.</a:t>
            </a:r>
          </a:p>
          <a:p>
            <a:r>
              <a:rPr lang="en-GB" sz="900" dirty="0"/>
              <a:t>Information from receptors passes along cells (</a:t>
            </a:r>
            <a:r>
              <a:rPr lang="en-GB" sz="900" b="1" dirty="0">
                <a:solidFill>
                  <a:srgbClr val="00B050"/>
                </a:solidFill>
              </a:rPr>
              <a:t>neurones</a:t>
            </a:r>
            <a:r>
              <a:rPr lang="en-GB" sz="900" dirty="0"/>
              <a:t>) as </a:t>
            </a:r>
            <a:r>
              <a:rPr lang="en-GB" sz="900" b="1" dirty="0">
                <a:solidFill>
                  <a:srgbClr val="00B050"/>
                </a:solidFill>
              </a:rPr>
              <a:t>electrical impulses </a:t>
            </a:r>
            <a:r>
              <a:rPr lang="en-GB" sz="900" dirty="0"/>
              <a:t>to the central nervous system (</a:t>
            </a:r>
            <a:r>
              <a:rPr lang="en-GB" sz="900" b="1" dirty="0">
                <a:solidFill>
                  <a:srgbClr val="00B050"/>
                </a:solidFill>
              </a:rPr>
              <a:t>CNS</a:t>
            </a:r>
            <a:r>
              <a:rPr lang="en-GB" sz="900" dirty="0"/>
              <a:t>). The CNS is the brain and spinal cord. The CNS coordinates the response of effectors which may be muscles contracting or glands secreting hormones. </a:t>
            </a:r>
          </a:p>
          <a:p>
            <a:endParaRPr lang="en-GB" sz="300" dirty="0"/>
          </a:p>
          <a:p>
            <a:pPr algn="ctr"/>
            <a:r>
              <a:rPr lang="en-GB" sz="700" dirty="0"/>
              <a:t>Stimulus </a:t>
            </a:r>
            <a:r>
              <a:rPr lang="en-GB" sz="700" dirty="0">
                <a:sym typeface="Wingdings" panose="05000000000000000000" pitchFamily="2" charset="2"/>
              </a:rPr>
              <a:t></a:t>
            </a:r>
            <a:r>
              <a:rPr lang="en-GB" sz="700" dirty="0"/>
              <a:t> receptor </a:t>
            </a:r>
            <a:r>
              <a:rPr lang="en-GB" sz="700" dirty="0">
                <a:sym typeface="Wingdings" panose="05000000000000000000" pitchFamily="2" charset="2"/>
              </a:rPr>
              <a:t></a:t>
            </a:r>
            <a:r>
              <a:rPr lang="en-GB" sz="700" dirty="0"/>
              <a:t> coordinator </a:t>
            </a:r>
            <a:r>
              <a:rPr lang="en-GB" sz="700" dirty="0">
                <a:sym typeface="Wingdings" panose="05000000000000000000" pitchFamily="2" charset="2"/>
              </a:rPr>
              <a:t> </a:t>
            </a:r>
            <a:r>
              <a:rPr lang="en-GB" sz="700" dirty="0"/>
              <a:t>effector </a:t>
            </a:r>
            <a:r>
              <a:rPr lang="en-GB" sz="700" dirty="0">
                <a:sym typeface="Wingdings" panose="05000000000000000000" pitchFamily="2" charset="2"/>
              </a:rPr>
              <a:t> </a:t>
            </a:r>
            <a:r>
              <a:rPr lang="en-GB" sz="700" dirty="0"/>
              <a:t>response</a:t>
            </a:r>
          </a:p>
          <a:p>
            <a:pPr algn="ctr"/>
            <a:endParaRPr lang="en-GB" sz="400" b="1" dirty="0"/>
          </a:p>
          <a:p>
            <a:r>
              <a:rPr lang="en-GB" sz="900" b="1" dirty="0"/>
              <a:t>Neurones look like this:</a:t>
            </a:r>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p:txBody>
      </p:sp>
      <p:pic>
        <p:nvPicPr>
          <p:cNvPr id="10" name="Picture 9">
            <a:extLst>
              <a:ext uri="{FF2B5EF4-FFF2-40B4-BE49-F238E27FC236}">
                <a16:creationId xmlns:a16="http://schemas.microsoft.com/office/drawing/2014/main" id="{5570005D-4B5E-4ED2-B5BE-4E1A38E92824}"/>
              </a:ext>
            </a:extLst>
          </p:cNvPr>
          <p:cNvPicPr>
            <a:picLocks noChangeAspect="1"/>
          </p:cNvPicPr>
          <p:nvPr/>
        </p:nvPicPr>
        <p:blipFill rotWithShape="1">
          <a:blip r:embed="rId4"/>
          <a:srcRect r="24506"/>
          <a:stretch/>
        </p:blipFill>
        <p:spPr>
          <a:xfrm>
            <a:off x="168650" y="5034035"/>
            <a:ext cx="2377650" cy="1655471"/>
          </a:xfrm>
          <a:prstGeom prst="rect">
            <a:avLst/>
          </a:prstGeom>
        </p:spPr>
      </p:pic>
      <p:sp>
        <p:nvSpPr>
          <p:cNvPr id="3" name="TextBox 2">
            <a:extLst>
              <a:ext uri="{FF2B5EF4-FFF2-40B4-BE49-F238E27FC236}">
                <a16:creationId xmlns:a16="http://schemas.microsoft.com/office/drawing/2014/main" id="{E5BA6495-A750-A8F2-8D52-0E72E530368A}"/>
              </a:ext>
            </a:extLst>
          </p:cNvPr>
          <p:cNvSpPr txBox="1"/>
          <p:nvPr/>
        </p:nvSpPr>
        <p:spPr>
          <a:xfrm>
            <a:off x="2655114" y="2441007"/>
            <a:ext cx="3306012" cy="3170099"/>
          </a:xfrm>
          <a:prstGeom prst="rect">
            <a:avLst/>
          </a:prstGeom>
          <a:noFill/>
          <a:ln w="19050">
            <a:solidFill>
              <a:schemeClr val="accent6">
                <a:lumMod val="75000"/>
              </a:schemeClr>
            </a:solidFill>
          </a:ln>
        </p:spPr>
        <p:txBody>
          <a:bodyPr wrap="square" rtlCol="0">
            <a:spAutoFit/>
          </a:bodyPr>
          <a:lstStyle/>
          <a:p>
            <a:r>
              <a:rPr lang="en-GB" sz="900" b="1" dirty="0"/>
              <a:t>Synapses</a:t>
            </a:r>
          </a:p>
          <a:p>
            <a:r>
              <a:rPr lang="en-GB" sz="900" b="0" i="0" dirty="0">
                <a:solidFill>
                  <a:srgbClr val="231F20"/>
                </a:solidFill>
                <a:effectLst/>
              </a:rPr>
              <a:t>Where two neurones meet there is a small gap, a </a:t>
            </a:r>
            <a:r>
              <a:rPr lang="en-GB" sz="900" b="1" i="0" dirty="0">
                <a:solidFill>
                  <a:srgbClr val="00B050"/>
                </a:solidFill>
                <a:effectLst/>
              </a:rPr>
              <a:t>synapse</a:t>
            </a:r>
            <a:r>
              <a:rPr lang="en-GB" sz="900" b="0" i="0" dirty="0">
                <a:solidFill>
                  <a:srgbClr val="231F20"/>
                </a:solidFill>
                <a:effectLst/>
              </a:rPr>
              <a:t>.</a:t>
            </a:r>
            <a:endParaRPr lang="en-GB" sz="900" dirty="0"/>
          </a:p>
          <a:p>
            <a:endParaRPr lang="en-GB" sz="100" dirty="0"/>
          </a:p>
          <a:p>
            <a:pPr algn="l">
              <a:buFont typeface="+mj-lt"/>
              <a:buAutoNum type="arabicPeriod"/>
            </a:pPr>
            <a:r>
              <a:rPr lang="en-GB" sz="900" b="0" i="0" dirty="0">
                <a:solidFill>
                  <a:srgbClr val="231F20"/>
                </a:solidFill>
                <a:effectLst/>
              </a:rPr>
              <a:t> An electrical impulse travels along the first axon.</a:t>
            </a:r>
          </a:p>
          <a:p>
            <a:pPr algn="l"/>
            <a:r>
              <a:rPr lang="en-GB" sz="900" dirty="0">
                <a:solidFill>
                  <a:srgbClr val="231F20"/>
                </a:solidFill>
              </a:rPr>
              <a:t>2. </a:t>
            </a:r>
            <a:r>
              <a:rPr lang="en-GB" sz="900" b="0" i="0" dirty="0">
                <a:solidFill>
                  <a:srgbClr val="231F20"/>
                </a:solidFill>
                <a:effectLst/>
              </a:rPr>
              <a:t>This triggers the nerve-ending of a neurone to release </a:t>
            </a:r>
            <a:r>
              <a:rPr lang="en-GB" sz="900" b="1" i="0" dirty="0">
                <a:solidFill>
                  <a:srgbClr val="00B050"/>
                </a:solidFill>
                <a:effectLst/>
              </a:rPr>
              <a:t>chemical messengers</a:t>
            </a:r>
            <a:r>
              <a:rPr lang="en-GB" sz="900" b="0" i="0" dirty="0">
                <a:solidFill>
                  <a:srgbClr val="231F20"/>
                </a:solidFill>
                <a:effectLst/>
              </a:rPr>
              <a:t> called </a:t>
            </a:r>
            <a:r>
              <a:rPr lang="en-GB" sz="900" b="1" i="0" dirty="0">
                <a:solidFill>
                  <a:srgbClr val="00B050"/>
                </a:solidFill>
                <a:effectLst/>
              </a:rPr>
              <a:t>neurotransmitters</a:t>
            </a:r>
            <a:r>
              <a:rPr lang="en-GB" sz="900" b="0" i="0" dirty="0">
                <a:solidFill>
                  <a:srgbClr val="00B050"/>
                </a:solidFill>
                <a:effectLst/>
              </a:rPr>
              <a:t>.</a:t>
            </a:r>
          </a:p>
          <a:p>
            <a:pPr algn="l"/>
            <a:r>
              <a:rPr lang="en-GB" sz="900" dirty="0">
                <a:solidFill>
                  <a:srgbClr val="231F20"/>
                </a:solidFill>
              </a:rPr>
              <a:t>3. </a:t>
            </a:r>
            <a:r>
              <a:rPr lang="en-GB" sz="900" b="0" i="0" dirty="0">
                <a:solidFill>
                  <a:srgbClr val="231F20"/>
                </a:solidFill>
                <a:effectLst/>
              </a:rPr>
              <a:t>These chemicals </a:t>
            </a:r>
            <a:r>
              <a:rPr lang="en-GB" sz="900" b="1" i="0" dirty="0">
                <a:solidFill>
                  <a:srgbClr val="00B050"/>
                </a:solidFill>
                <a:effectLst/>
              </a:rPr>
              <a:t>diffuse</a:t>
            </a:r>
            <a:r>
              <a:rPr lang="en-GB" sz="900" b="0" i="0" dirty="0">
                <a:solidFill>
                  <a:srgbClr val="231F20"/>
                </a:solidFill>
                <a:effectLst/>
              </a:rPr>
              <a:t> across the synapse and bind with receptor molecules on the membrane of the second neurone.</a:t>
            </a:r>
          </a:p>
          <a:p>
            <a:pPr algn="l"/>
            <a:r>
              <a:rPr lang="en-GB" sz="900" dirty="0">
                <a:solidFill>
                  <a:srgbClr val="231F20"/>
                </a:solidFill>
              </a:rPr>
              <a:t>4. </a:t>
            </a:r>
            <a:r>
              <a:rPr lang="en-GB" sz="900" b="0" i="0" dirty="0">
                <a:solidFill>
                  <a:srgbClr val="231F20"/>
                </a:solidFill>
                <a:effectLst/>
              </a:rPr>
              <a:t>The receptor molecules on the second neurone bind only to the </a:t>
            </a:r>
            <a:r>
              <a:rPr lang="en-GB" sz="900" b="1" i="0" dirty="0">
                <a:solidFill>
                  <a:srgbClr val="00B050"/>
                </a:solidFill>
                <a:effectLst/>
              </a:rPr>
              <a:t>specific</a:t>
            </a:r>
            <a:r>
              <a:rPr lang="en-GB" sz="900" b="0" i="0" dirty="0">
                <a:solidFill>
                  <a:srgbClr val="00B050"/>
                </a:solidFill>
                <a:effectLst/>
              </a:rPr>
              <a:t> </a:t>
            </a:r>
            <a:r>
              <a:rPr lang="en-GB" sz="900" b="1" i="0" dirty="0">
                <a:solidFill>
                  <a:srgbClr val="00B050"/>
                </a:solidFill>
                <a:effectLst/>
              </a:rPr>
              <a:t>neurotransmitters</a:t>
            </a:r>
            <a:r>
              <a:rPr lang="en-GB" sz="900" b="0" i="0" dirty="0">
                <a:solidFill>
                  <a:srgbClr val="00B050"/>
                </a:solidFill>
                <a:effectLst/>
              </a:rPr>
              <a:t> </a:t>
            </a:r>
            <a:r>
              <a:rPr lang="en-GB" sz="900" b="0" i="0" dirty="0">
                <a:solidFill>
                  <a:srgbClr val="231F20"/>
                </a:solidFill>
                <a:effectLst/>
              </a:rPr>
              <a:t>released from the first neurone. This </a:t>
            </a:r>
            <a:r>
              <a:rPr lang="en-GB" sz="900" b="1" i="0" dirty="0">
                <a:solidFill>
                  <a:srgbClr val="00B050"/>
                </a:solidFill>
                <a:effectLst/>
              </a:rPr>
              <a:t>stimulates</a:t>
            </a:r>
            <a:r>
              <a:rPr lang="en-GB" sz="900" b="0" i="0" dirty="0">
                <a:solidFill>
                  <a:srgbClr val="231F20"/>
                </a:solidFill>
                <a:effectLst/>
              </a:rPr>
              <a:t> the second neurone to transmit the electrical impulse.</a:t>
            </a:r>
          </a:p>
          <a:p>
            <a:pPr algn="l"/>
            <a:endParaRPr lang="en-GB" sz="1000" b="0" i="0" dirty="0">
              <a:solidFill>
                <a:srgbClr val="231F20"/>
              </a:solidFill>
              <a:effectLst/>
            </a:endParaRPr>
          </a:p>
          <a:p>
            <a:pPr algn="l"/>
            <a:endParaRPr lang="en-GB" sz="1000" dirty="0">
              <a:solidFill>
                <a:srgbClr val="231F20"/>
              </a:solidFill>
            </a:endParaRPr>
          </a:p>
          <a:p>
            <a:pPr algn="l"/>
            <a:endParaRPr lang="en-GB" sz="1000" dirty="0">
              <a:solidFill>
                <a:srgbClr val="231F20"/>
              </a:solidFill>
            </a:endParaRPr>
          </a:p>
          <a:p>
            <a:pPr algn="l"/>
            <a:endParaRPr lang="en-GB" sz="1000" dirty="0">
              <a:solidFill>
                <a:srgbClr val="231F20"/>
              </a:solidFill>
            </a:endParaRPr>
          </a:p>
          <a:p>
            <a:pPr algn="l"/>
            <a:endParaRPr lang="en-GB" sz="1000" dirty="0">
              <a:solidFill>
                <a:srgbClr val="231F20"/>
              </a:solidFill>
            </a:endParaRPr>
          </a:p>
          <a:p>
            <a:pPr algn="l"/>
            <a:endParaRPr lang="en-GB" sz="1000" dirty="0">
              <a:solidFill>
                <a:srgbClr val="231F20"/>
              </a:solidFill>
            </a:endParaRPr>
          </a:p>
          <a:p>
            <a:pPr algn="l"/>
            <a:endParaRPr lang="en-GB" sz="1000" dirty="0">
              <a:solidFill>
                <a:srgbClr val="231F20"/>
              </a:solidFill>
            </a:endParaRPr>
          </a:p>
          <a:p>
            <a:pPr algn="l"/>
            <a:endParaRPr lang="en-GB" sz="1000" dirty="0">
              <a:solidFill>
                <a:srgbClr val="231F20"/>
              </a:solidFill>
            </a:endParaRPr>
          </a:p>
          <a:p>
            <a:pPr algn="l"/>
            <a:endParaRPr lang="en-GB" sz="1000" dirty="0">
              <a:solidFill>
                <a:srgbClr val="231F20"/>
              </a:solidFill>
            </a:endParaRPr>
          </a:p>
          <a:p>
            <a:pPr algn="l"/>
            <a:endParaRPr lang="en-GB" sz="1000" dirty="0"/>
          </a:p>
        </p:txBody>
      </p:sp>
      <p:pic>
        <p:nvPicPr>
          <p:cNvPr id="1026" name="Picture 2" descr="A synapse, IGCSE &amp; GCSE Biology revision notes">
            <a:extLst>
              <a:ext uri="{FF2B5EF4-FFF2-40B4-BE49-F238E27FC236}">
                <a16:creationId xmlns:a16="http://schemas.microsoft.com/office/drawing/2014/main" id="{A443087F-1866-B911-A5E8-BC33510E0B9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65870" y="3865176"/>
            <a:ext cx="2442153" cy="1725194"/>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55592E35-804E-B9FF-CD60-C63BF1AAD21A}"/>
              </a:ext>
            </a:extLst>
          </p:cNvPr>
          <p:cNvSpPr txBox="1"/>
          <p:nvPr/>
        </p:nvSpPr>
        <p:spPr>
          <a:xfrm>
            <a:off x="5991180" y="61944"/>
            <a:ext cx="3074445" cy="4170372"/>
          </a:xfrm>
          <a:prstGeom prst="rect">
            <a:avLst/>
          </a:prstGeom>
          <a:noFill/>
          <a:ln w="19050">
            <a:solidFill>
              <a:schemeClr val="accent6">
                <a:lumMod val="75000"/>
              </a:schemeClr>
            </a:solidFill>
          </a:ln>
        </p:spPr>
        <p:txBody>
          <a:bodyPr wrap="square" rtlCol="0">
            <a:spAutoFit/>
          </a:bodyPr>
          <a:lstStyle/>
          <a:p>
            <a:r>
              <a:rPr lang="en-GB" sz="900" b="1" dirty="0"/>
              <a:t>Required Practical</a:t>
            </a:r>
          </a:p>
          <a:p>
            <a:pPr algn="l"/>
            <a:r>
              <a:rPr lang="en-GB" sz="900" b="1" i="0" dirty="0">
                <a:solidFill>
                  <a:srgbClr val="00B050"/>
                </a:solidFill>
                <a:effectLst/>
              </a:rPr>
              <a:t>Reaction</a:t>
            </a:r>
            <a:r>
              <a:rPr lang="en-GB" sz="900" b="0" i="0" dirty="0">
                <a:solidFill>
                  <a:srgbClr val="00B050"/>
                </a:solidFill>
                <a:effectLst/>
              </a:rPr>
              <a:t> </a:t>
            </a:r>
            <a:r>
              <a:rPr lang="en-GB" sz="900" b="1" i="0" dirty="0">
                <a:solidFill>
                  <a:srgbClr val="00B050"/>
                </a:solidFill>
                <a:effectLst/>
              </a:rPr>
              <a:t>time</a:t>
            </a:r>
            <a:r>
              <a:rPr lang="en-GB" sz="900" b="0" i="0" dirty="0">
                <a:solidFill>
                  <a:srgbClr val="00B050"/>
                </a:solidFill>
                <a:effectLst/>
              </a:rPr>
              <a:t> </a:t>
            </a:r>
            <a:r>
              <a:rPr lang="en-GB" sz="900" b="0" i="0" dirty="0">
                <a:solidFill>
                  <a:srgbClr val="323232"/>
                </a:solidFill>
                <a:effectLst/>
              </a:rPr>
              <a:t>is the time taken to respond to a stimulus. Reaction time can be affected by factors such as </a:t>
            </a:r>
            <a:r>
              <a:rPr lang="en-GB" sz="900" b="1" i="0" dirty="0">
                <a:solidFill>
                  <a:srgbClr val="00B050"/>
                </a:solidFill>
                <a:effectLst/>
              </a:rPr>
              <a:t>age</a:t>
            </a:r>
            <a:r>
              <a:rPr lang="en-GB" sz="900" b="0" i="0" dirty="0">
                <a:solidFill>
                  <a:srgbClr val="00B050"/>
                </a:solidFill>
                <a:effectLst/>
              </a:rPr>
              <a:t>, </a:t>
            </a:r>
            <a:r>
              <a:rPr lang="en-GB" sz="900" b="1" dirty="0">
                <a:solidFill>
                  <a:srgbClr val="00B050"/>
                </a:solidFill>
              </a:rPr>
              <a:t>distractions</a:t>
            </a:r>
            <a:r>
              <a:rPr lang="en-GB" sz="900" b="0" i="0" dirty="0">
                <a:solidFill>
                  <a:srgbClr val="00B050"/>
                </a:solidFill>
                <a:effectLst/>
              </a:rPr>
              <a:t> </a:t>
            </a:r>
            <a:r>
              <a:rPr lang="en-GB" sz="900" b="1" i="0" dirty="0">
                <a:solidFill>
                  <a:srgbClr val="00B050"/>
                </a:solidFill>
                <a:effectLst/>
              </a:rPr>
              <a:t>or use of drugs</a:t>
            </a:r>
            <a:r>
              <a:rPr lang="en-GB" sz="900" b="0" i="0" dirty="0">
                <a:solidFill>
                  <a:srgbClr val="00B050"/>
                </a:solidFill>
                <a:effectLst/>
              </a:rPr>
              <a:t> </a:t>
            </a:r>
            <a:r>
              <a:rPr lang="en-GB" sz="900" b="0" i="0" dirty="0">
                <a:solidFill>
                  <a:srgbClr val="323232"/>
                </a:solidFill>
                <a:effectLst/>
              </a:rPr>
              <a:t>(such as caffeine)</a:t>
            </a:r>
          </a:p>
          <a:p>
            <a:pPr algn="l"/>
            <a:endParaRPr lang="en-GB" sz="900" b="0" i="0" dirty="0">
              <a:solidFill>
                <a:srgbClr val="323232"/>
              </a:solidFill>
              <a:effectLst/>
            </a:endParaRPr>
          </a:p>
          <a:p>
            <a:pPr algn="l"/>
            <a:r>
              <a:rPr lang="en-GB" sz="900" b="1" dirty="0">
                <a:solidFill>
                  <a:srgbClr val="00B050"/>
                </a:solidFill>
              </a:rPr>
              <a:t>Method:</a:t>
            </a:r>
            <a:endParaRPr lang="en-GB" sz="900" b="1" i="0" dirty="0">
              <a:solidFill>
                <a:srgbClr val="00B050"/>
              </a:solidFill>
              <a:effectLst/>
            </a:endParaRPr>
          </a:p>
          <a:p>
            <a:pPr algn="l">
              <a:buFont typeface="+mj-lt"/>
              <a:buAutoNum type="arabicPeriod"/>
            </a:pPr>
            <a:r>
              <a:rPr lang="en-GB" sz="900" b="0" i="0" dirty="0">
                <a:solidFill>
                  <a:srgbClr val="231F20"/>
                </a:solidFill>
                <a:effectLst/>
              </a:rPr>
              <a:t>Work with a partner.</a:t>
            </a:r>
          </a:p>
          <a:p>
            <a:pPr algn="l">
              <a:buFont typeface="+mj-lt"/>
              <a:buAutoNum type="arabicPeriod"/>
            </a:pPr>
            <a:r>
              <a:rPr lang="en-GB" sz="900" b="0" i="0" dirty="0">
                <a:solidFill>
                  <a:srgbClr val="231F20"/>
                </a:solidFill>
                <a:effectLst/>
              </a:rPr>
              <a:t>Person A holds out their hand with a gap between their thumb and first finger.</a:t>
            </a:r>
          </a:p>
          <a:p>
            <a:pPr algn="l">
              <a:buFont typeface="+mj-lt"/>
              <a:buAutoNum type="arabicPeriod"/>
            </a:pPr>
            <a:r>
              <a:rPr lang="en-GB" sz="900" b="0" i="0" dirty="0">
                <a:solidFill>
                  <a:srgbClr val="231F20"/>
                </a:solidFill>
                <a:effectLst/>
              </a:rPr>
              <a:t>Person B holds the ruler with the zero at the top of person A's thumb</a:t>
            </a:r>
          </a:p>
          <a:p>
            <a:pPr algn="l">
              <a:buFont typeface="+mj-lt"/>
              <a:buAutoNum type="arabicPeriod"/>
            </a:pPr>
            <a:r>
              <a:rPr lang="en-GB" sz="900" b="0" i="0" dirty="0">
                <a:solidFill>
                  <a:srgbClr val="231F20"/>
                </a:solidFill>
                <a:effectLst/>
              </a:rPr>
              <a:t>Person B drops the ruler without telling Person A and they must catch it.</a:t>
            </a:r>
          </a:p>
          <a:p>
            <a:pPr algn="l">
              <a:buFont typeface="+mj-lt"/>
              <a:buAutoNum type="arabicPeriod"/>
            </a:pPr>
            <a:r>
              <a:rPr lang="en-GB" sz="900" b="0" i="0" dirty="0">
                <a:solidFill>
                  <a:srgbClr val="231F20"/>
                </a:solidFill>
                <a:effectLst/>
              </a:rPr>
              <a:t>The number level with the top of person A's thumb is recorded in a suitable table. Repeat this ten times.</a:t>
            </a:r>
          </a:p>
          <a:p>
            <a:pPr algn="l">
              <a:buFont typeface="+mj-lt"/>
              <a:buAutoNum type="arabicPeriod"/>
            </a:pPr>
            <a:r>
              <a:rPr lang="en-GB" sz="900" b="0" i="0" dirty="0">
                <a:solidFill>
                  <a:srgbClr val="231F20"/>
                </a:solidFill>
                <a:effectLst/>
              </a:rPr>
              <a:t>Swap places, and record another ten attempts.</a:t>
            </a:r>
          </a:p>
          <a:p>
            <a:pPr algn="l">
              <a:buFont typeface="+mj-lt"/>
              <a:buAutoNum type="arabicPeriod"/>
            </a:pPr>
            <a:r>
              <a:rPr lang="en-GB" sz="900" b="0" i="0" dirty="0">
                <a:solidFill>
                  <a:srgbClr val="231F20"/>
                </a:solidFill>
                <a:effectLst/>
              </a:rPr>
              <a:t>You can use a conversion table to help convert your ruler measurements into reaction time or just record the catch distance in cm.</a:t>
            </a:r>
          </a:p>
          <a:p>
            <a:pPr algn="l"/>
            <a:r>
              <a:rPr lang="en-GB" sz="900" b="1" i="0" dirty="0">
                <a:solidFill>
                  <a:srgbClr val="00B050"/>
                </a:solidFill>
                <a:effectLst/>
              </a:rPr>
              <a:t>Control variables: </a:t>
            </a:r>
          </a:p>
          <a:p>
            <a:pPr algn="l"/>
            <a:r>
              <a:rPr lang="en-GB" sz="900" b="0" i="0" dirty="0">
                <a:solidFill>
                  <a:srgbClr val="323232"/>
                </a:solidFill>
                <a:effectLst/>
              </a:rPr>
              <a:t>The person catching the ruler using their dominant hand each time</a:t>
            </a:r>
          </a:p>
          <a:p>
            <a:pPr algn="l"/>
            <a:r>
              <a:rPr lang="en-GB" sz="900" b="0" i="0" dirty="0">
                <a:solidFill>
                  <a:srgbClr val="323232"/>
                </a:solidFill>
                <a:effectLst/>
              </a:rPr>
              <a:t>Dropping the same ruler from the same height each time, with the ruler orientated in the same direction (0 cm facing down)</a:t>
            </a:r>
          </a:p>
          <a:p>
            <a:pPr algn="l"/>
            <a:endParaRPr lang="en-GB" sz="1000" dirty="0">
              <a:solidFill>
                <a:srgbClr val="323232"/>
              </a:solidFill>
            </a:endParaRPr>
          </a:p>
          <a:p>
            <a:pPr algn="l"/>
            <a:endParaRPr lang="en-GB" sz="1000" b="0" i="0" dirty="0">
              <a:solidFill>
                <a:srgbClr val="323232"/>
              </a:solidFill>
              <a:effectLst/>
            </a:endParaRPr>
          </a:p>
          <a:p>
            <a:pPr algn="l"/>
            <a:endParaRPr lang="en-GB" sz="1000" dirty="0">
              <a:solidFill>
                <a:srgbClr val="323232"/>
              </a:solidFill>
            </a:endParaRPr>
          </a:p>
          <a:p>
            <a:pPr algn="l"/>
            <a:endParaRPr lang="en-GB" sz="1000" b="0" i="0" dirty="0">
              <a:solidFill>
                <a:srgbClr val="323232"/>
              </a:solidFill>
              <a:effectLst/>
            </a:endParaRPr>
          </a:p>
        </p:txBody>
      </p:sp>
      <p:pic>
        <p:nvPicPr>
          <p:cNvPr id="11" name="Picture 10">
            <a:extLst>
              <a:ext uri="{FF2B5EF4-FFF2-40B4-BE49-F238E27FC236}">
                <a16:creationId xmlns:a16="http://schemas.microsoft.com/office/drawing/2014/main" id="{DFD161F7-C9CF-52B8-8FAF-8CC9C691FF9E}"/>
              </a:ext>
            </a:extLst>
          </p:cNvPr>
          <p:cNvPicPr>
            <a:picLocks noChangeAspect="1"/>
          </p:cNvPicPr>
          <p:nvPr/>
        </p:nvPicPr>
        <p:blipFill>
          <a:blip r:embed="rId6"/>
          <a:stretch>
            <a:fillRect/>
          </a:stretch>
        </p:blipFill>
        <p:spPr>
          <a:xfrm>
            <a:off x="7001014" y="3433582"/>
            <a:ext cx="1063124" cy="785417"/>
          </a:xfrm>
          <a:prstGeom prst="rect">
            <a:avLst/>
          </a:prstGeom>
        </p:spPr>
      </p:pic>
      <p:sp>
        <p:nvSpPr>
          <p:cNvPr id="13" name="TextBox 12">
            <a:extLst>
              <a:ext uri="{FF2B5EF4-FFF2-40B4-BE49-F238E27FC236}">
                <a16:creationId xmlns:a16="http://schemas.microsoft.com/office/drawing/2014/main" id="{B603CE55-1F0E-41CE-A003-6D5DF31066E5}"/>
              </a:ext>
            </a:extLst>
          </p:cNvPr>
          <p:cNvSpPr txBox="1"/>
          <p:nvPr/>
        </p:nvSpPr>
        <p:spPr>
          <a:xfrm>
            <a:off x="2655114" y="5632919"/>
            <a:ext cx="3313411" cy="1061829"/>
          </a:xfrm>
          <a:prstGeom prst="rect">
            <a:avLst/>
          </a:prstGeom>
          <a:noFill/>
          <a:ln w="19050">
            <a:solidFill>
              <a:schemeClr val="accent6">
                <a:lumMod val="75000"/>
              </a:schemeClr>
            </a:solidFill>
          </a:ln>
        </p:spPr>
        <p:txBody>
          <a:bodyPr wrap="square" rtlCol="0">
            <a:spAutoFit/>
          </a:bodyPr>
          <a:lstStyle/>
          <a:p>
            <a:r>
              <a:rPr lang="en-GB" sz="900" b="1" dirty="0"/>
              <a:t>Hormones: </a:t>
            </a:r>
            <a:r>
              <a:rPr lang="en-GB" sz="900" b="0" i="0" dirty="0">
                <a:solidFill>
                  <a:srgbClr val="231F20"/>
                </a:solidFill>
                <a:effectLst/>
              </a:rPr>
              <a:t>The </a:t>
            </a:r>
            <a:r>
              <a:rPr lang="en-GB" sz="900" b="1" i="0" dirty="0">
                <a:solidFill>
                  <a:srgbClr val="00B050"/>
                </a:solidFill>
                <a:effectLst/>
              </a:rPr>
              <a:t>endocrine system </a:t>
            </a:r>
            <a:r>
              <a:rPr lang="en-GB" sz="900" b="0" i="0" dirty="0">
                <a:solidFill>
                  <a:srgbClr val="231F20"/>
                </a:solidFill>
                <a:effectLst/>
              </a:rPr>
              <a:t>secretes hormones into the </a:t>
            </a:r>
            <a:r>
              <a:rPr lang="en-GB" sz="900" b="1" i="0" dirty="0">
                <a:solidFill>
                  <a:srgbClr val="00B050"/>
                </a:solidFill>
                <a:effectLst/>
              </a:rPr>
              <a:t>bloodstream</a:t>
            </a:r>
            <a:r>
              <a:rPr lang="en-GB" sz="900" b="0" i="0" dirty="0">
                <a:solidFill>
                  <a:srgbClr val="231F20"/>
                </a:solidFill>
                <a:effectLst/>
              </a:rPr>
              <a:t> from </a:t>
            </a:r>
            <a:r>
              <a:rPr lang="en-GB" sz="900" b="1" i="0" dirty="0">
                <a:solidFill>
                  <a:srgbClr val="00B050"/>
                </a:solidFill>
                <a:effectLst/>
              </a:rPr>
              <a:t>glands</a:t>
            </a:r>
            <a:r>
              <a:rPr lang="en-GB" sz="900" b="0" i="0" dirty="0">
                <a:solidFill>
                  <a:srgbClr val="231F20"/>
                </a:solidFill>
                <a:effectLst/>
              </a:rPr>
              <a:t> throughout the body. Hormones produce an effect on specific target organs in the body. </a:t>
            </a:r>
            <a:r>
              <a:rPr lang="en-GB" sz="900" dirty="0"/>
              <a:t>The pituitary gland is a ‘</a:t>
            </a:r>
            <a:r>
              <a:rPr lang="en-GB" sz="900" b="1" dirty="0">
                <a:solidFill>
                  <a:srgbClr val="00B050"/>
                </a:solidFill>
              </a:rPr>
              <a:t>master gland</a:t>
            </a:r>
            <a:r>
              <a:rPr lang="en-GB" sz="900" dirty="0"/>
              <a:t>’ which secretes several hormones into the blood in response to body conditions. These hormones in turn act on other glands to stimulate other hormones to be released to bring about effects are slower but act for longer.</a:t>
            </a:r>
            <a:endParaRPr lang="en-GB" sz="1000" dirty="0"/>
          </a:p>
        </p:txBody>
      </p:sp>
      <p:pic>
        <p:nvPicPr>
          <p:cNvPr id="15" name="Picture 14">
            <a:extLst>
              <a:ext uri="{FF2B5EF4-FFF2-40B4-BE49-F238E27FC236}">
                <a16:creationId xmlns:a16="http://schemas.microsoft.com/office/drawing/2014/main" id="{EBA5FDEC-C0A1-4E87-ACEA-16201E00D924}"/>
              </a:ext>
            </a:extLst>
          </p:cNvPr>
          <p:cNvPicPr>
            <a:picLocks noChangeAspect="1"/>
          </p:cNvPicPr>
          <p:nvPr/>
        </p:nvPicPr>
        <p:blipFill rotWithShape="1">
          <a:blip r:embed="rId7"/>
          <a:srcRect r="25134"/>
          <a:stretch/>
        </p:blipFill>
        <p:spPr>
          <a:xfrm>
            <a:off x="6016986" y="4239589"/>
            <a:ext cx="2993199" cy="2556467"/>
          </a:xfrm>
          <a:prstGeom prst="rect">
            <a:avLst/>
          </a:prstGeom>
        </p:spPr>
      </p:pic>
    </p:spTree>
    <p:extLst>
      <p:ext uri="{BB962C8B-B14F-4D97-AF65-F5344CB8AC3E}">
        <p14:creationId xmlns:p14="http://schemas.microsoft.com/office/powerpoint/2010/main" val="2258796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a:extLst>
              <a:ext uri="{FF2B5EF4-FFF2-40B4-BE49-F238E27FC236}">
                <a16:creationId xmlns:a16="http://schemas.microsoft.com/office/drawing/2014/main" id="{1D886C2E-C9F6-40DC-8C62-EA7CBC8EDBDF}"/>
              </a:ext>
            </a:extLst>
          </p:cNvPr>
          <p:cNvPicPr>
            <a:picLocks noChangeAspect="1"/>
          </p:cNvPicPr>
          <p:nvPr/>
        </p:nvPicPr>
        <p:blipFill rotWithShape="1">
          <a:blip r:embed="rId2"/>
          <a:srcRect l="34080" b="8243"/>
          <a:stretch/>
        </p:blipFill>
        <p:spPr>
          <a:xfrm>
            <a:off x="4128771" y="4511634"/>
            <a:ext cx="2451406" cy="2056081"/>
          </a:xfrm>
          <a:prstGeom prst="rect">
            <a:avLst/>
          </a:prstGeom>
        </p:spPr>
      </p:pic>
      <p:pic>
        <p:nvPicPr>
          <p:cNvPr id="3" name="Picture 2">
            <a:extLst>
              <a:ext uri="{FF2B5EF4-FFF2-40B4-BE49-F238E27FC236}">
                <a16:creationId xmlns:a16="http://schemas.microsoft.com/office/drawing/2014/main" id="{B875AFE2-17A1-4C59-9A2C-E37503D5C701}"/>
              </a:ext>
            </a:extLst>
          </p:cNvPr>
          <p:cNvPicPr>
            <a:picLocks noChangeAspect="1"/>
          </p:cNvPicPr>
          <p:nvPr/>
        </p:nvPicPr>
        <p:blipFill rotWithShape="1">
          <a:blip r:embed="rId3"/>
          <a:srcRect r="27135" b="50000"/>
          <a:stretch/>
        </p:blipFill>
        <p:spPr>
          <a:xfrm>
            <a:off x="109665" y="1235531"/>
            <a:ext cx="2437895" cy="2335066"/>
          </a:xfrm>
          <a:prstGeom prst="rect">
            <a:avLst/>
          </a:prstGeom>
        </p:spPr>
      </p:pic>
      <p:sp>
        <p:nvSpPr>
          <p:cNvPr id="7" name="TextBox 6">
            <a:extLst>
              <a:ext uri="{FF2B5EF4-FFF2-40B4-BE49-F238E27FC236}">
                <a16:creationId xmlns:a16="http://schemas.microsoft.com/office/drawing/2014/main" id="{5D03783A-96B9-5BBE-DFD6-26A9C9064068}"/>
              </a:ext>
            </a:extLst>
          </p:cNvPr>
          <p:cNvSpPr txBox="1"/>
          <p:nvPr/>
        </p:nvSpPr>
        <p:spPr>
          <a:xfrm>
            <a:off x="81203" y="61944"/>
            <a:ext cx="2503505" cy="3508653"/>
          </a:xfrm>
          <a:prstGeom prst="rect">
            <a:avLst/>
          </a:prstGeom>
          <a:noFill/>
          <a:ln w="19050">
            <a:solidFill>
              <a:schemeClr val="accent6">
                <a:lumMod val="75000"/>
              </a:schemeClr>
            </a:solidFill>
          </a:ln>
        </p:spPr>
        <p:txBody>
          <a:bodyPr wrap="square" rtlCol="0">
            <a:spAutoFit/>
          </a:bodyPr>
          <a:lstStyle/>
          <a:p>
            <a:r>
              <a:rPr lang="en-GB" sz="900" b="1" dirty="0"/>
              <a:t>Control of Blood Glucose Concentration</a:t>
            </a:r>
          </a:p>
          <a:p>
            <a:r>
              <a:rPr lang="en-GB" sz="900" dirty="0"/>
              <a:t>Blood glucose concentration is monitored and controlled by the </a:t>
            </a:r>
            <a:r>
              <a:rPr lang="en-GB" sz="900" b="1" dirty="0">
                <a:solidFill>
                  <a:srgbClr val="00B050"/>
                </a:solidFill>
              </a:rPr>
              <a:t>pancreas</a:t>
            </a:r>
            <a:r>
              <a:rPr lang="en-GB" sz="900" dirty="0"/>
              <a:t>. If the blood glucose concentration is too high, the pancreas produces the hormone </a:t>
            </a:r>
            <a:r>
              <a:rPr lang="en-GB" sz="900" b="1" dirty="0">
                <a:solidFill>
                  <a:srgbClr val="00B050"/>
                </a:solidFill>
              </a:rPr>
              <a:t>insulin </a:t>
            </a:r>
            <a:r>
              <a:rPr lang="en-GB" sz="900" dirty="0"/>
              <a:t>that causes glucose to move from the blood into the cells. In </a:t>
            </a:r>
            <a:r>
              <a:rPr lang="en-GB" sz="900" b="1" dirty="0">
                <a:solidFill>
                  <a:srgbClr val="00B050"/>
                </a:solidFill>
              </a:rPr>
              <a:t>liver and muscle cells </a:t>
            </a:r>
            <a:r>
              <a:rPr lang="en-GB" sz="900" dirty="0"/>
              <a:t>excess glucose is converted to </a:t>
            </a:r>
            <a:r>
              <a:rPr lang="en-GB" sz="900" b="1" dirty="0">
                <a:solidFill>
                  <a:srgbClr val="00B050"/>
                </a:solidFill>
              </a:rPr>
              <a:t>glycogen</a:t>
            </a:r>
            <a:r>
              <a:rPr lang="en-GB" sz="900" dirty="0"/>
              <a:t> for storage</a:t>
            </a:r>
          </a:p>
          <a:p>
            <a:endParaRPr lang="en-GB" sz="1000" dirty="0">
              <a:solidFill>
                <a:srgbClr val="231F20"/>
              </a:solidFill>
              <a:latin typeface="ReithSans"/>
            </a:endParaRPr>
          </a:p>
          <a:p>
            <a:endParaRPr lang="en-GB" sz="1000" b="0" i="0" dirty="0">
              <a:solidFill>
                <a:srgbClr val="231F20"/>
              </a:solidFill>
              <a:effectLst/>
              <a:latin typeface="ReithSans"/>
            </a:endParaRPr>
          </a:p>
          <a:p>
            <a:endParaRPr lang="en-GB" sz="1000" dirty="0">
              <a:solidFill>
                <a:srgbClr val="231F20"/>
              </a:solidFill>
              <a:latin typeface="ReithSans"/>
            </a:endParaRPr>
          </a:p>
          <a:p>
            <a:endParaRPr lang="en-GB" sz="1000" b="0" i="0" dirty="0">
              <a:solidFill>
                <a:srgbClr val="231F20"/>
              </a:solidFill>
              <a:effectLst/>
              <a:latin typeface="ReithSans"/>
            </a:endParaRPr>
          </a:p>
          <a:p>
            <a:endParaRPr lang="en-GB" sz="1000" dirty="0">
              <a:solidFill>
                <a:srgbClr val="231F20"/>
              </a:solidFill>
              <a:latin typeface="ReithSans"/>
            </a:endParaRPr>
          </a:p>
          <a:p>
            <a:endParaRPr lang="en-GB" sz="1000" b="0" i="0" dirty="0">
              <a:solidFill>
                <a:srgbClr val="231F20"/>
              </a:solidFill>
              <a:effectLst/>
              <a:latin typeface="ReithSans"/>
            </a:endParaRPr>
          </a:p>
          <a:p>
            <a:endParaRPr lang="en-GB" sz="1000" dirty="0">
              <a:solidFill>
                <a:srgbClr val="231F20"/>
              </a:solidFill>
              <a:latin typeface="ReithSans"/>
            </a:endParaRPr>
          </a:p>
          <a:p>
            <a:endParaRPr lang="en-GB" sz="1000" b="0" i="0" dirty="0">
              <a:solidFill>
                <a:srgbClr val="231F20"/>
              </a:solidFill>
              <a:effectLst/>
              <a:latin typeface="ReithSans"/>
            </a:endParaRPr>
          </a:p>
          <a:p>
            <a:endParaRPr lang="en-GB" sz="1000" dirty="0">
              <a:solidFill>
                <a:srgbClr val="231F20"/>
              </a:solidFill>
              <a:latin typeface="ReithSans"/>
            </a:endParaRPr>
          </a:p>
          <a:p>
            <a:endParaRPr lang="en-GB" sz="1000" b="0" i="0" dirty="0">
              <a:solidFill>
                <a:srgbClr val="231F20"/>
              </a:solidFill>
              <a:effectLst/>
              <a:latin typeface="ReithSans"/>
            </a:endParaRPr>
          </a:p>
          <a:p>
            <a:endParaRPr lang="en-GB" sz="1000" dirty="0">
              <a:solidFill>
                <a:srgbClr val="231F20"/>
              </a:solidFill>
              <a:latin typeface="ReithSans"/>
            </a:endParaRPr>
          </a:p>
          <a:p>
            <a:endParaRPr lang="en-GB" sz="1000" b="0" i="0" dirty="0">
              <a:solidFill>
                <a:srgbClr val="231F20"/>
              </a:solidFill>
              <a:effectLst/>
              <a:latin typeface="ReithSans"/>
            </a:endParaRPr>
          </a:p>
          <a:p>
            <a:endParaRPr lang="en-GB" sz="1000" b="0" i="0" dirty="0">
              <a:solidFill>
                <a:srgbClr val="231F20"/>
              </a:solidFill>
              <a:effectLst/>
              <a:latin typeface="ReithSans"/>
            </a:endParaRPr>
          </a:p>
          <a:p>
            <a:endParaRPr lang="en-GB" sz="1000" dirty="0">
              <a:solidFill>
                <a:srgbClr val="231F20"/>
              </a:solidFill>
              <a:latin typeface="ReithSans"/>
            </a:endParaRPr>
          </a:p>
          <a:p>
            <a:endParaRPr lang="en-GB" sz="1000" dirty="0"/>
          </a:p>
        </p:txBody>
      </p:sp>
      <p:sp>
        <p:nvSpPr>
          <p:cNvPr id="9" name="TextBox 8">
            <a:extLst>
              <a:ext uri="{FF2B5EF4-FFF2-40B4-BE49-F238E27FC236}">
                <a16:creationId xmlns:a16="http://schemas.microsoft.com/office/drawing/2014/main" id="{7BDC93AF-D6F0-4C82-9F8F-A41A0DBE576B}"/>
              </a:ext>
            </a:extLst>
          </p:cNvPr>
          <p:cNvSpPr txBox="1"/>
          <p:nvPr/>
        </p:nvSpPr>
        <p:spPr>
          <a:xfrm>
            <a:off x="78377" y="3595180"/>
            <a:ext cx="2503506" cy="3170099"/>
          </a:xfrm>
          <a:prstGeom prst="rect">
            <a:avLst/>
          </a:prstGeom>
          <a:noFill/>
          <a:ln w="19050">
            <a:solidFill>
              <a:schemeClr val="accent6">
                <a:lumMod val="75000"/>
              </a:schemeClr>
            </a:solidFill>
          </a:ln>
        </p:spPr>
        <p:txBody>
          <a:bodyPr wrap="square" rtlCol="0">
            <a:spAutoFit/>
          </a:bodyPr>
          <a:lstStyle/>
          <a:p>
            <a:r>
              <a:rPr lang="en-GB" sz="900" b="1" dirty="0"/>
              <a:t>Low Blood Glucose: </a:t>
            </a:r>
            <a:r>
              <a:rPr lang="en-GB" sz="900" b="1" i="1" dirty="0">
                <a:solidFill>
                  <a:srgbClr val="FF0000"/>
                </a:solidFill>
              </a:rPr>
              <a:t>Higher tier only</a:t>
            </a:r>
          </a:p>
          <a:p>
            <a:r>
              <a:rPr lang="en-GB" sz="900" dirty="0"/>
              <a:t>If the blood glucose concentration is too low, the pancreas produces the hormone </a:t>
            </a:r>
            <a:r>
              <a:rPr lang="en-GB" sz="900" b="1" dirty="0">
                <a:solidFill>
                  <a:srgbClr val="00B050"/>
                </a:solidFill>
              </a:rPr>
              <a:t>glucagon</a:t>
            </a:r>
            <a:r>
              <a:rPr lang="en-GB" sz="900" dirty="0"/>
              <a:t> that causes </a:t>
            </a:r>
            <a:r>
              <a:rPr lang="en-GB" sz="900" b="1" dirty="0">
                <a:solidFill>
                  <a:srgbClr val="00B050"/>
                </a:solidFill>
              </a:rPr>
              <a:t>glycogen</a:t>
            </a:r>
            <a:r>
              <a:rPr lang="en-GB" sz="900" dirty="0"/>
              <a:t> to be converted into glucose and released into the blood. </a:t>
            </a:r>
          </a:p>
          <a:p>
            <a:endParaRPr lang="en-GB" sz="900" dirty="0"/>
          </a:p>
          <a:p>
            <a:endParaRPr lang="en-GB" sz="900" dirty="0"/>
          </a:p>
          <a:p>
            <a:endParaRPr lang="en-GB" sz="900" dirty="0"/>
          </a:p>
          <a:p>
            <a:endParaRPr lang="en-GB" sz="900" dirty="0"/>
          </a:p>
          <a:p>
            <a:endParaRPr lang="en-GB" sz="9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p:txBody>
      </p:sp>
      <p:pic>
        <p:nvPicPr>
          <p:cNvPr id="10" name="Picture 9">
            <a:extLst>
              <a:ext uri="{FF2B5EF4-FFF2-40B4-BE49-F238E27FC236}">
                <a16:creationId xmlns:a16="http://schemas.microsoft.com/office/drawing/2014/main" id="{3C04F6FB-F132-48D2-8AC7-896A8E3F3978}"/>
              </a:ext>
            </a:extLst>
          </p:cNvPr>
          <p:cNvPicPr>
            <a:picLocks noChangeAspect="1"/>
          </p:cNvPicPr>
          <p:nvPr/>
        </p:nvPicPr>
        <p:blipFill rotWithShape="1">
          <a:blip r:embed="rId4"/>
          <a:srcRect l="10372" r="26850"/>
          <a:stretch/>
        </p:blipFill>
        <p:spPr>
          <a:xfrm>
            <a:off x="109665" y="4596839"/>
            <a:ext cx="2437895" cy="1885673"/>
          </a:xfrm>
          <a:prstGeom prst="rect">
            <a:avLst/>
          </a:prstGeom>
        </p:spPr>
      </p:pic>
      <p:sp>
        <p:nvSpPr>
          <p:cNvPr id="8" name="TextBox 7">
            <a:extLst>
              <a:ext uri="{FF2B5EF4-FFF2-40B4-BE49-F238E27FC236}">
                <a16:creationId xmlns:a16="http://schemas.microsoft.com/office/drawing/2014/main" id="{30AB88F0-29E0-4591-A891-BF6405CF5A88}"/>
              </a:ext>
            </a:extLst>
          </p:cNvPr>
          <p:cNvSpPr txBox="1"/>
          <p:nvPr/>
        </p:nvSpPr>
        <p:spPr>
          <a:xfrm>
            <a:off x="2611084" y="4179956"/>
            <a:ext cx="1517687" cy="2585323"/>
          </a:xfrm>
          <a:prstGeom prst="rect">
            <a:avLst/>
          </a:prstGeom>
          <a:noFill/>
          <a:ln w="19050">
            <a:solidFill>
              <a:schemeClr val="accent6">
                <a:lumMod val="75000"/>
              </a:schemeClr>
            </a:solidFill>
          </a:ln>
        </p:spPr>
        <p:txBody>
          <a:bodyPr wrap="square" rtlCol="0">
            <a:spAutoFit/>
          </a:bodyPr>
          <a:lstStyle/>
          <a:p>
            <a:r>
              <a:rPr lang="en-GB" sz="900" b="1" dirty="0"/>
              <a:t>Diabetes</a:t>
            </a:r>
          </a:p>
          <a:p>
            <a:r>
              <a:rPr lang="en-GB" sz="900" b="1" dirty="0">
                <a:solidFill>
                  <a:srgbClr val="00B050"/>
                </a:solidFill>
              </a:rPr>
              <a:t>Type 1 diabetes </a:t>
            </a:r>
            <a:r>
              <a:rPr lang="en-GB" sz="900" dirty="0"/>
              <a:t>is a disorder in which the pancreas fails to produce sufficient insulin. It is characterised by uncontrolled high blood glucose levels and is normally treated with insulin injections.  In </a:t>
            </a:r>
            <a:r>
              <a:rPr lang="en-GB" sz="900" b="1" dirty="0">
                <a:solidFill>
                  <a:srgbClr val="00B050"/>
                </a:solidFill>
              </a:rPr>
              <a:t>Type 2 diabetes </a:t>
            </a:r>
            <a:r>
              <a:rPr lang="en-GB" sz="900" dirty="0"/>
              <a:t>the body cells no longer respond to insulin produced by the pancreas. A carbohydrate controlled diet and an exercise regime are common treatments. Obesity is a risk factor for Type 2 diabetes</a:t>
            </a:r>
            <a:endParaRPr lang="en-GB" sz="900" b="1" dirty="0"/>
          </a:p>
        </p:txBody>
      </p:sp>
      <p:sp>
        <p:nvSpPr>
          <p:cNvPr id="11" name="TextBox 10">
            <a:extLst>
              <a:ext uri="{FF2B5EF4-FFF2-40B4-BE49-F238E27FC236}">
                <a16:creationId xmlns:a16="http://schemas.microsoft.com/office/drawing/2014/main" id="{1E79484A-8B1F-406B-9D86-9D147F40EBFF}"/>
              </a:ext>
            </a:extLst>
          </p:cNvPr>
          <p:cNvSpPr txBox="1"/>
          <p:nvPr/>
        </p:nvSpPr>
        <p:spPr>
          <a:xfrm>
            <a:off x="2613170" y="61944"/>
            <a:ext cx="3454104" cy="1200329"/>
          </a:xfrm>
          <a:prstGeom prst="rect">
            <a:avLst/>
          </a:prstGeom>
          <a:noFill/>
          <a:ln w="19050">
            <a:solidFill>
              <a:schemeClr val="accent6">
                <a:lumMod val="75000"/>
              </a:schemeClr>
            </a:solidFill>
          </a:ln>
        </p:spPr>
        <p:txBody>
          <a:bodyPr wrap="square" rtlCol="0">
            <a:spAutoFit/>
          </a:bodyPr>
          <a:lstStyle/>
          <a:p>
            <a:r>
              <a:rPr lang="en-GB" sz="900" b="1" dirty="0"/>
              <a:t>Hormones in Human Reproduction</a:t>
            </a:r>
          </a:p>
          <a:p>
            <a:pPr algn="l"/>
            <a:r>
              <a:rPr lang="en-GB" sz="900" b="0" i="0" dirty="0">
                <a:solidFill>
                  <a:srgbClr val="231F20"/>
                </a:solidFill>
                <a:effectLst/>
              </a:rPr>
              <a:t>Changes occur at puberty because of</a:t>
            </a:r>
            <a:r>
              <a:rPr lang="en-GB" sz="900" b="0" i="0" dirty="0">
                <a:solidFill>
                  <a:srgbClr val="00B050"/>
                </a:solidFill>
                <a:effectLst/>
              </a:rPr>
              <a:t> </a:t>
            </a:r>
            <a:r>
              <a:rPr lang="en-GB" sz="900" b="1" i="0" dirty="0">
                <a:solidFill>
                  <a:srgbClr val="00B050"/>
                </a:solidFill>
                <a:effectLst/>
              </a:rPr>
              <a:t>hormones</a:t>
            </a:r>
            <a:r>
              <a:rPr lang="en-GB" sz="900" b="0" i="0" dirty="0">
                <a:solidFill>
                  <a:srgbClr val="231F20"/>
                </a:solidFill>
                <a:effectLst/>
              </a:rPr>
              <a:t>:</a:t>
            </a:r>
          </a:p>
          <a:p>
            <a:pPr algn="l">
              <a:buFont typeface="Arial" panose="020B0604020202020204" pitchFamily="34" charset="0"/>
              <a:buChar char="•"/>
            </a:pPr>
            <a:r>
              <a:rPr lang="en-GB" sz="900" b="0" i="0" dirty="0">
                <a:solidFill>
                  <a:srgbClr val="231F20"/>
                </a:solidFill>
                <a:effectLst/>
              </a:rPr>
              <a:t> </a:t>
            </a:r>
            <a:r>
              <a:rPr lang="en-GB" sz="900" b="1" i="0" dirty="0">
                <a:solidFill>
                  <a:srgbClr val="00B050"/>
                </a:solidFill>
                <a:effectLst/>
              </a:rPr>
              <a:t>testosterone</a:t>
            </a:r>
            <a:r>
              <a:rPr lang="en-GB" sz="900" b="0" i="0" dirty="0">
                <a:solidFill>
                  <a:srgbClr val="231F20"/>
                </a:solidFill>
                <a:effectLst/>
              </a:rPr>
              <a:t> - produced by the testes - controls the development of male secondary sexual characteristics</a:t>
            </a:r>
          </a:p>
          <a:p>
            <a:pPr algn="l">
              <a:buFont typeface="Arial" panose="020B0604020202020204" pitchFamily="34" charset="0"/>
              <a:buChar char="•"/>
            </a:pPr>
            <a:r>
              <a:rPr lang="en-GB" sz="900" b="1" i="0" dirty="0">
                <a:solidFill>
                  <a:srgbClr val="231F20"/>
                </a:solidFill>
                <a:effectLst/>
              </a:rPr>
              <a:t> </a:t>
            </a:r>
            <a:r>
              <a:rPr lang="en-GB" sz="900" b="1" i="0" dirty="0">
                <a:solidFill>
                  <a:srgbClr val="00B050"/>
                </a:solidFill>
                <a:effectLst/>
              </a:rPr>
              <a:t>oestrogen</a:t>
            </a:r>
            <a:r>
              <a:rPr lang="en-GB" sz="900" b="0" i="0" dirty="0">
                <a:solidFill>
                  <a:srgbClr val="231F20"/>
                </a:solidFill>
                <a:effectLst/>
              </a:rPr>
              <a:t> - produced by the ovaries - controls the development of female secondary sexual characteristics</a:t>
            </a:r>
          </a:p>
          <a:p>
            <a:pPr algn="l"/>
            <a:r>
              <a:rPr lang="en-GB" sz="900" b="0" i="0" dirty="0">
                <a:solidFill>
                  <a:srgbClr val="231F20"/>
                </a:solidFill>
                <a:effectLst/>
              </a:rPr>
              <a:t>Secondary sexual characteristics appear during puberty and were not present at birth</a:t>
            </a:r>
            <a:endParaRPr lang="en-GB" sz="900" b="1" dirty="0"/>
          </a:p>
        </p:txBody>
      </p:sp>
      <p:sp>
        <p:nvSpPr>
          <p:cNvPr id="13" name="TextBox 12">
            <a:extLst>
              <a:ext uri="{FF2B5EF4-FFF2-40B4-BE49-F238E27FC236}">
                <a16:creationId xmlns:a16="http://schemas.microsoft.com/office/drawing/2014/main" id="{15ACA4B1-9677-49A8-82E5-ADA670A83B65}"/>
              </a:ext>
            </a:extLst>
          </p:cNvPr>
          <p:cNvSpPr txBox="1"/>
          <p:nvPr/>
        </p:nvSpPr>
        <p:spPr>
          <a:xfrm>
            <a:off x="2613170" y="1299509"/>
            <a:ext cx="3454104" cy="923330"/>
          </a:xfrm>
          <a:prstGeom prst="rect">
            <a:avLst/>
          </a:prstGeom>
          <a:noFill/>
          <a:ln w="19050">
            <a:solidFill>
              <a:schemeClr val="accent6">
                <a:lumMod val="75000"/>
              </a:schemeClr>
            </a:solidFill>
          </a:ln>
        </p:spPr>
        <p:txBody>
          <a:bodyPr wrap="square" rtlCol="0">
            <a:spAutoFit/>
          </a:bodyPr>
          <a:lstStyle/>
          <a:p>
            <a:r>
              <a:rPr lang="en-GB" sz="900" b="1" dirty="0"/>
              <a:t>Hormones in the Menstrual cycle</a:t>
            </a:r>
          </a:p>
          <a:p>
            <a:pPr algn="l"/>
            <a:r>
              <a:rPr lang="en-GB" sz="900" b="0" i="0" dirty="0">
                <a:solidFill>
                  <a:srgbClr val="231F20"/>
                </a:solidFill>
                <a:effectLst/>
              </a:rPr>
              <a:t>The </a:t>
            </a:r>
            <a:r>
              <a:rPr lang="en-GB" sz="900" b="1" i="0" dirty="0">
                <a:solidFill>
                  <a:srgbClr val="00B050"/>
                </a:solidFill>
                <a:effectLst/>
              </a:rPr>
              <a:t>menstrual cycle</a:t>
            </a:r>
            <a:r>
              <a:rPr lang="en-GB" sz="900" b="0" i="0" dirty="0">
                <a:solidFill>
                  <a:srgbClr val="00B050"/>
                </a:solidFill>
                <a:effectLst/>
              </a:rPr>
              <a:t> </a:t>
            </a:r>
            <a:r>
              <a:rPr lang="en-GB" sz="900" b="0" i="0" dirty="0">
                <a:solidFill>
                  <a:srgbClr val="231F20"/>
                </a:solidFill>
                <a:effectLst/>
              </a:rPr>
              <a:t>is a recurring process which takes around 28 days. During the process, the lining of the </a:t>
            </a:r>
            <a:r>
              <a:rPr lang="en-GB" sz="900" b="1" i="0" dirty="0">
                <a:solidFill>
                  <a:srgbClr val="00B050"/>
                </a:solidFill>
                <a:effectLst/>
              </a:rPr>
              <a:t>uterus</a:t>
            </a:r>
            <a:r>
              <a:rPr lang="en-GB" sz="900" b="0" i="0" dirty="0">
                <a:solidFill>
                  <a:srgbClr val="231F20"/>
                </a:solidFill>
                <a:effectLst/>
              </a:rPr>
              <a:t> is prepared for pregnancy. If implantation of the fertilised egg into the uterus lining does not happen, the lining is then shed. This is known as</a:t>
            </a:r>
            <a:r>
              <a:rPr lang="en-GB" sz="900" b="0" i="0" dirty="0">
                <a:solidFill>
                  <a:srgbClr val="00B050"/>
                </a:solidFill>
                <a:effectLst/>
              </a:rPr>
              <a:t> </a:t>
            </a:r>
            <a:r>
              <a:rPr lang="en-GB" sz="900" b="1" i="0" dirty="0">
                <a:solidFill>
                  <a:srgbClr val="00B050"/>
                </a:solidFill>
                <a:effectLst/>
              </a:rPr>
              <a:t>menstruation</a:t>
            </a:r>
            <a:r>
              <a:rPr lang="en-GB" sz="900" b="0" i="0" dirty="0">
                <a:solidFill>
                  <a:srgbClr val="231F20"/>
                </a:solidFill>
                <a:effectLst/>
              </a:rPr>
              <a:t>.</a:t>
            </a:r>
            <a:endParaRPr lang="en-GB" sz="800" b="0" i="0" dirty="0">
              <a:solidFill>
                <a:srgbClr val="231F20"/>
              </a:solidFill>
              <a:effectLst/>
              <a:latin typeface="ReithSans"/>
            </a:endParaRPr>
          </a:p>
        </p:txBody>
      </p:sp>
      <p:graphicFrame>
        <p:nvGraphicFramePr>
          <p:cNvPr id="14" name="Table 13">
            <a:extLst>
              <a:ext uri="{FF2B5EF4-FFF2-40B4-BE49-F238E27FC236}">
                <a16:creationId xmlns:a16="http://schemas.microsoft.com/office/drawing/2014/main" id="{EBA15FD8-1FBB-4638-A961-348BF7F848D5}"/>
              </a:ext>
            </a:extLst>
          </p:cNvPr>
          <p:cNvGraphicFramePr>
            <a:graphicFrameLocks noGrp="1"/>
          </p:cNvGraphicFramePr>
          <p:nvPr>
            <p:extLst>
              <p:ext uri="{D42A27DB-BD31-4B8C-83A1-F6EECF244321}">
                <p14:modId xmlns:p14="http://schemas.microsoft.com/office/powerpoint/2010/main" val="1531802834"/>
              </p:ext>
            </p:extLst>
          </p:nvPr>
        </p:nvGraphicFramePr>
        <p:xfrm>
          <a:off x="2611084" y="2262663"/>
          <a:ext cx="3447504" cy="1852849"/>
        </p:xfrm>
        <a:graphic>
          <a:graphicData uri="http://schemas.openxmlformats.org/drawingml/2006/table">
            <a:tbl>
              <a:tblPr>
                <a:tableStyleId>{16D9F66E-5EB9-4882-86FB-DCBF35E3C3E4}</a:tableStyleId>
              </a:tblPr>
              <a:tblGrid>
                <a:gridCol w="810739">
                  <a:extLst>
                    <a:ext uri="{9D8B030D-6E8A-4147-A177-3AD203B41FA5}">
                      <a16:colId xmlns:a16="http://schemas.microsoft.com/office/drawing/2014/main" val="1850684526"/>
                    </a:ext>
                  </a:extLst>
                </a:gridCol>
                <a:gridCol w="625309">
                  <a:extLst>
                    <a:ext uri="{9D8B030D-6E8A-4147-A177-3AD203B41FA5}">
                      <a16:colId xmlns:a16="http://schemas.microsoft.com/office/drawing/2014/main" val="4189401701"/>
                    </a:ext>
                  </a:extLst>
                </a:gridCol>
                <a:gridCol w="2011456">
                  <a:extLst>
                    <a:ext uri="{9D8B030D-6E8A-4147-A177-3AD203B41FA5}">
                      <a16:colId xmlns:a16="http://schemas.microsoft.com/office/drawing/2014/main" val="859441601"/>
                    </a:ext>
                  </a:extLst>
                </a:gridCol>
              </a:tblGrid>
              <a:tr h="168402">
                <a:tc>
                  <a:txBody>
                    <a:bodyPr/>
                    <a:lstStyle/>
                    <a:p>
                      <a:pPr algn="ctr"/>
                      <a:r>
                        <a:rPr lang="en-GB" sz="900" b="1" dirty="0">
                          <a:solidFill>
                            <a:srgbClr val="231F20"/>
                          </a:solidFill>
                          <a:effectLst/>
                        </a:rPr>
                        <a:t>Hormone</a:t>
                      </a:r>
                    </a:p>
                  </a:txBody>
                  <a:tcPr marL="23804" marR="23804" marT="23804" marB="23804" anchor="ctr"/>
                </a:tc>
                <a:tc>
                  <a:txBody>
                    <a:bodyPr/>
                    <a:lstStyle/>
                    <a:p>
                      <a:pPr algn="ctr"/>
                      <a:r>
                        <a:rPr lang="en-GB" sz="900" b="1" dirty="0">
                          <a:solidFill>
                            <a:srgbClr val="231F20"/>
                          </a:solidFill>
                          <a:effectLst/>
                        </a:rPr>
                        <a:t>Produced</a:t>
                      </a:r>
                    </a:p>
                  </a:txBody>
                  <a:tcPr marL="23804" marR="23804" marT="23804" marB="23804" anchor="ctr"/>
                </a:tc>
                <a:tc>
                  <a:txBody>
                    <a:bodyPr/>
                    <a:lstStyle/>
                    <a:p>
                      <a:pPr algn="ctr"/>
                      <a:r>
                        <a:rPr lang="en-GB" sz="900" b="1" dirty="0">
                          <a:solidFill>
                            <a:srgbClr val="231F20"/>
                          </a:solidFill>
                          <a:effectLst/>
                        </a:rPr>
                        <a:t>Role</a:t>
                      </a:r>
                    </a:p>
                  </a:txBody>
                  <a:tcPr marL="23804" marR="23804" marT="23804" marB="23804" anchor="ctr"/>
                </a:tc>
                <a:extLst>
                  <a:ext uri="{0D108BD9-81ED-4DB2-BD59-A6C34878D82A}">
                    <a16:rowId xmlns:a16="http://schemas.microsoft.com/office/drawing/2014/main" val="3952409752"/>
                  </a:ext>
                </a:extLst>
              </a:tr>
              <a:tr h="271740">
                <a:tc>
                  <a:txBody>
                    <a:bodyPr/>
                    <a:lstStyle/>
                    <a:p>
                      <a:pPr algn="ctr"/>
                      <a:r>
                        <a:rPr lang="en-GB" sz="800" dirty="0">
                          <a:solidFill>
                            <a:srgbClr val="231F20"/>
                          </a:solidFill>
                          <a:effectLst/>
                        </a:rPr>
                        <a:t>FSH (follicle stimulating hormone)</a:t>
                      </a:r>
                    </a:p>
                  </a:txBody>
                  <a:tcPr marL="23804" marR="23804" marT="23804" marB="23804" anchor="ctr"/>
                </a:tc>
                <a:tc>
                  <a:txBody>
                    <a:bodyPr/>
                    <a:lstStyle/>
                    <a:p>
                      <a:pPr algn="ctr"/>
                      <a:r>
                        <a:rPr lang="en-GB" sz="800" dirty="0">
                          <a:solidFill>
                            <a:srgbClr val="231F20"/>
                          </a:solidFill>
                          <a:effectLst/>
                        </a:rPr>
                        <a:t>Pituitary gland</a:t>
                      </a:r>
                    </a:p>
                  </a:txBody>
                  <a:tcPr marL="23804" marR="23804" marT="23804" marB="23804" anchor="ctr"/>
                </a:tc>
                <a:tc>
                  <a:txBody>
                    <a:bodyPr/>
                    <a:lstStyle/>
                    <a:p>
                      <a:pPr algn="ctr"/>
                      <a:r>
                        <a:rPr lang="en-GB" sz="800" dirty="0">
                          <a:solidFill>
                            <a:srgbClr val="231F20"/>
                          </a:solidFill>
                          <a:effectLst/>
                        </a:rPr>
                        <a:t>Causes an egg to mature in an ovary. Stimulates the ovaries to release oestrogen</a:t>
                      </a:r>
                    </a:p>
                  </a:txBody>
                  <a:tcPr marL="23804" marR="23804" marT="23804" marB="23804" anchor="ctr"/>
                </a:tc>
                <a:extLst>
                  <a:ext uri="{0D108BD9-81ED-4DB2-BD59-A6C34878D82A}">
                    <a16:rowId xmlns:a16="http://schemas.microsoft.com/office/drawing/2014/main" val="561289742"/>
                  </a:ext>
                </a:extLst>
              </a:tr>
              <a:tr h="370565">
                <a:tc>
                  <a:txBody>
                    <a:bodyPr/>
                    <a:lstStyle/>
                    <a:p>
                      <a:pPr algn="ctr"/>
                      <a:r>
                        <a:rPr lang="en-GB" sz="800" dirty="0">
                          <a:solidFill>
                            <a:srgbClr val="231F20"/>
                          </a:solidFill>
                          <a:effectLst/>
                        </a:rPr>
                        <a:t>Oestrogen</a:t>
                      </a:r>
                    </a:p>
                  </a:txBody>
                  <a:tcPr marL="23804" marR="23804" marT="23804" marB="23804" anchor="ctr"/>
                </a:tc>
                <a:tc>
                  <a:txBody>
                    <a:bodyPr/>
                    <a:lstStyle/>
                    <a:p>
                      <a:pPr algn="ctr"/>
                      <a:r>
                        <a:rPr lang="en-GB" sz="800" dirty="0">
                          <a:solidFill>
                            <a:srgbClr val="231F20"/>
                          </a:solidFill>
                          <a:effectLst/>
                        </a:rPr>
                        <a:t>Ovaries</a:t>
                      </a:r>
                    </a:p>
                  </a:txBody>
                  <a:tcPr marL="23804" marR="23804" marT="23804" marB="23804" anchor="ctr"/>
                </a:tc>
                <a:tc>
                  <a:txBody>
                    <a:bodyPr/>
                    <a:lstStyle/>
                    <a:p>
                      <a:pPr algn="ctr"/>
                      <a:r>
                        <a:rPr lang="en-GB" sz="800" dirty="0">
                          <a:solidFill>
                            <a:srgbClr val="231F20"/>
                          </a:solidFill>
                          <a:effectLst/>
                        </a:rPr>
                        <a:t>Stops FSH being produced (so that only one egg matures in a cycle). Repairs, thickens and maintains the uterus lining. Stimulates the pituitary gland to release LH.</a:t>
                      </a:r>
                    </a:p>
                  </a:txBody>
                  <a:tcPr marL="23804" marR="23804" marT="23804" marB="23804" anchor="ctr"/>
                </a:tc>
                <a:extLst>
                  <a:ext uri="{0D108BD9-81ED-4DB2-BD59-A6C34878D82A}">
                    <a16:rowId xmlns:a16="http://schemas.microsoft.com/office/drawing/2014/main" val="2288685987"/>
                  </a:ext>
                </a:extLst>
              </a:tr>
              <a:tr h="151492">
                <a:tc>
                  <a:txBody>
                    <a:bodyPr/>
                    <a:lstStyle/>
                    <a:p>
                      <a:pPr algn="ctr"/>
                      <a:r>
                        <a:rPr lang="en-GB" sz="800" dirty="0">
                          <a:solidFill>
                            <a:srgbClr val="231F20"/>
                          </a:solidFill>
                          <a:effectLst/>
                        </a:rPr>
                        <a:t>LH (luteinising hormone)</a:t>
                      </a:r>
                    </a:p>
                  </a:txBody>
                  <a:tcPr marL="23804" marR="23804" marT="23804" marB="23804" anchor="ctr"/>
                </a:tc>
                <a:tc>
                  <a:txBody>
                    <a:bodyPr/>
                    <a:lstStyle/>
                    <a:p>
                      <a:pPr algn="ctr"/>
                      <a:r>
                        <a:rPr lang="en-GB" sz="800">
                          <a:solidFill>
                            <a:srgbClr val="231F20"/>
                          </a:solidFill>
                          <a:effectLst/>
                        </a:rPr>
                        <a:t>Pituitary gland</a:t>
                      </a:r>
                    </a:p>
                  </a:txBody>
                  <a:tcPr marL="23804" marR="23804" marT="23804" marB="23804" anchor="ctr"/>
                </a:tc>
                <a:tc>
                  <a:txBody>
                    <a:bodyPr/>
                    <a:lstStyle/>
                    <a:p>
                      <a:pPr algn="ctr"/>
                      <a:r>
                        <a:rPr lang="en-GB" sz="800" dirty="0">
                          <a:solidFill>
                            <a:srgbClr val="231F20"/>
                          </a:solidFill>
                          <a:effectLst/>
                        </a:rPr>
                        <a:t>Triggers ovulation (the release of a mature egg)</a:t>
                      </a:r>
                    </a:p>
                  </a:txBody>
                  <a:tcPr marL="23804" marR="23804" marT="23804" marB="23804" anchor="ctr"/>
                </a:tc>
                <a:extLst>
                  <a:ext uri="{0D108BD9-81ED-4DB2-BD59-A6C34878D82A}">
                    <a16:rowId xmlns:a16="http://schemas.microsoft.com/office/drawing/2014/main" val="266694312"/>
                  </a:ext>
                </a:extLst>
              </a:tr>
              <a:tr h="427977">
                <a:tc>
                  <a:txBody>
                    <a:bodyPr/>
                    <a:lstStyle/>
                    <a:p>
                      <a:pPr algn="ctr"/>
                      <a:r>
                        <a:rPr lang="en-GB" sz="800" dirty="0">
                          <a:solidFill>
                            <a:srgbClr val="231F20"/>
                          </a:solidFill>
                          <a:effectLst/>
                        </a:rPr>
                        <a:t>Progesterone</a:t>
                      </a:r>
                    </a:p>
                  </a:txBody>
                  <a:tcPr marL="23804" marR="23804" marT="23804" marB="23804" anchor="ctr"/>
                </a:tc>
                <a:tc>
                  <a:txBody>
                    <a:bodyPr/>
                    <a:lstStyle/>
                    <a:p>
                      <a:pPr algn="ctr"/>
                      <a:r>
                        <a:rPr lang="en-GB" sz="800" dirty="0">
                          <a:solidFill>
                            <a:srgbClr val="231F20"/>
                          </a:solidFill>
                          <a:effectLst/>
                        </a:rPr>
                        <a:t>Ovaries</a:t>
                      </a:r>
                    </a:p>
                  </a:txBody>
                  <a:tcPr marL="23804" marR="23804" marT="23804" marB="23804" anchor="ctr"/>
                </a:tc>
                <a:tc>
                  <a:txBody>
                    <a:bodyPr/>
                    <a:lstStyle/>
                    <a:p>
                      <a:pPr algn="ctr"/>
                      <a:r>
                        <a:rPr lang="en-GB" sz="800" dirty="0">
                          <a:solidFill>
                            <a:srgbClr val="231F20"/>
                          </a:solidFill>
                          <a:effectLst/>
                        </a:rPr>
                        <a:t>Maintains the lining of the uterus during the middle part of the menstrual cycle and during pregnancy.</a:t>
                      </a:r>
                    </a:p>
                  </a:txBody>
                  <a:tcPr marL="23804" marR="23804" marT="23804" marB="23804" anchor="ctr"/>
                </a:tc>
                <a:extLst>
                  <a:ext uri="{0D108BD9-81ED-4DB2-BD59-A6C34878D82A}">
                    <a16:rowId xmlns:a16="http://schemas.microsoft.com/office/drawing/2014/main" val="2607120210"/>
                  </a:ext>
                </a:extLst>
              </a:tr>
            </a:tbl>
          </a:graphicData>
        </a:graphic>
      </p:graphicFrame>
      <p:sp>
        <p:nvSpPr>
          <p:cNvPr id="15" name="TextBox 14">
            <a:extLst>
              <a:ext uri="{FF2B5EF4-FFF2-40B4-BE49-F238E27FC236}">
                <a16:creationId xmlns:a16="http://schemas.microsoft.com/office/drawing/2014/main" id="{E8B027DE-41DA-4369-9902-B9C4E637E006}"/>
              </a:ext>
            </a:extLst>
          </p:cNvPr>
          <p:cNvSpPr txBox="1"/>
          <p:nvPr/>
        </p:nvSpPr>
        <p:spPr>
          <a:xfrm>
            <a:off x="6095736" y="61944"/>
            <a:ext cx="3004950" cy="2308324"/>
          </a:xfrm>
          <a:prstGeom prst="rect">
            <a:avLst/>
          </a:prstGeom>
          <a:noFill/>
          <a:ln w="19050">
            <a:solidFill>
              <a:schemeClr val="accent6">
                <a:lumMod val="75000"/>
              </a:schemeClr>
            </a:solidFill>
          </a:ln>
        </p:spPr>
        <p:txBody>
          <a:bodyPr wrap="square" rtlCol="0">
            <a:spAutoFit/>
          </a:bodyPr>
          <a:lstStyle/>
          <a:p>
            <a:r>
              <a:rPr lang="en-GB" sz="900" b="1" dirty="0"/>
              <a:t>Contraception</a:t>
            </a:r>
            <a:endParaRPr lang="en-GB" sz="900" b="1" i="1" dirty="0">
              <a:solidFill>
                <a:srgbClr val="FF0000"/>
              </a:solidFill>
            </a:endParaRPr>
          </a:p>
          <a:p>
            <a:r>
              <a:rPr lang="en-GB" sz="900" dirty="0"/>
              <a:t>Fertility can be controlled by a variety of hormonal and non-hormonal methods of contraception. These include: </a:t>
            </a:r>
          </a:p>
          <a:p>
            <a:r>
              <a:rPr lang="en-GB" sz="900" dirty="0"/>
              <a:t>• </a:t>
            </a:r>
            <a:r>
              <a:rPr lang="en-GB" sz="900" b="1" dirty="0">
                <a:solidFill>
                  <a:srgbClr val="00B050"/>
                </a:solidFill>
              </a:rPr>
              <a:t>oral contraceptives </a:t>
            </a:r>
            <a:r>
              <a:rPr lang="en-GB" sz="900" dirty="0"/>
              <a:t>that contain hormones to inhibit FSH production so that no eggs mature </a:t>
            </a:r>
          </a:p>
          <a:p>
            <a:r>
              <a:rPr lang="en-GB" sz="900" dirty="0"/>
              <a:t>• </a:t>
            </a:r>
            <a:r>
              <a:rPr lang="en-GB" sz="900" b="1" dirty="0">
                <a:solidFill>
                  <a:srgbClr val="00B050"/>
                </a:solidFill>
              </a:rPr>
              <a:t>injection, implant or skin patch </a:t>
            </a:r>
            <a:r>
              <a:rPr lang="en-GB" sz="900" dirty="0"/>
              <a:t>of slow release progesterone to inhibit the maturation and release of eggs for a number of months or years </a:t>
            </a:r>
          </a:p>
          <a:p>
            <a:r>
              <a:rPr lang="en-GB" sz="900" dirty="0"/>
              <a:t>• barrier methods such as </a:t>
            </a:r>
            <a:r>
              <a:rPr lang="en-GB" sz="900" b="1" dirty="0">
                <a:solidFill>
                  <a:srgbClr val="00B050"/>
                </a:solidFill>
              </a:rPr>
              <a:t>condoms</a:t>
            </a:r>
            <a:r>
              <a:rPr lang="en-GB" sz="900" dirty="0"/>
              <a:t> and diaphragms which prevent the sperm reaching an egg </a:t>
            </a:r>
          </a:p>
          <a:p>
            <a:r>
              <a:rPr lang="en-GB" sz="900" dirty="0"/>
              <a:t>• </a:t>
            </a:r>
            <a:r>
              <a:rPr lang="en-GB" sz="900" b="1" dirty="0">
                <a:solidFill>
                  <a:srgbClr val="00B050"/>
                </a:solidFill>
              </a:rPr>
              <a:t>intrauterine devices </a:t>
            </a:r>
            <a:r>
              <a:rPr lang="en-GB" sz="900" dirty="0"/>
              <a:t>which prevent the implantation of an embryo or release a hormone </a:t>
            </a:r>
          </a:p>
          <a:p>
            <a:r>
              <a:rPr lang="en-GB" sz="900" dirty="0"/>
              <a:t>• </a:t>
            </a:r>
            <a:r>
              <a:rPr lang="en-GB" sz="900" b="1" dirty="0">
                <a:solidFill>
                  <a:srgbClr val="00B050"/>
                </a:solidFill>
              </a:rPr>
              <a:t>spermicidal agents </a:t>
            </a:r>
            <a:r>
              <a:rPr lang="en-GB" sz="900" dirty="0"/>
              <a:t>which kill or disable sperm </a:t>
            </a:r>
          </a:p>
          <a:p>
            <a:r>
              <a:rPr lang="en-GB" sz="900" dirty="0"/>
              <a:t>• </a:t>
            </a:r>
            <a:r>
              <a:rPr lang="en-GB" sz="900" b="1" dirty="0">
                <a:solidFill>
                  <a:srgbClr val="00B050"/>
                </a:solidFill>
              </a:rPr>
              <a:t>abstaining</a:t>
            </a:r>
            <a:r>
              <a:rPr lang="en-GB" sz="900" dirty="0"/>
              <a:t> from intercourse when an egg may be in the oviduct </a:t>
            </a:r>
          </a:p>
          <a:p>
            <a:r>
              <a:rPr lang="en-GB" sz="900" dirty="0"/>
              <a:t>• surgical methods of male and female </a:t>
            </a:r>
            <a:r>
              <a:rPr lang="en-GB" sz="900" b="1" dirty="0">
                <a:solidFill>
                  <a:srgbClr val="00B050"/>
                </a:solidFill>
              </a:rPr>
              <a:t>sterilisation</a:t>
            </a:r>
          </a:p>
        </p:txBody>
      </p:sp>
      <p:sp>
        <p:nvSpPr>
          <p:cNvPr id="17" name="TextBox 16">
            <a:extLst>
              <a:ext uri="{FF2B5EF4-FFF2-40B4-BE49-F238E27FC236}">
                <a16:creationId xmlns:a16="http://schemas.microsoft.com/office/drawing/2014/main" id="{D5A77A26-5C89-4B12-AEA8-2AAC6C6908E5}"/>
              </a:ext>
            </a:extLst>
          </p:cNvPr>
          <p:cNvSpPr txBox="1"/>
          <p:nvPr/>
        </p:nvSpPr>
        <p:spPr>
          <a:xfrm>
            <a:off x="6095736" y="2400209"/>
            <a:ext cx="3004950" cy="1892826"/>
          </a:xfrm>
          <a:prstGeom prst="rect">
            <a:avLst/>
          </a:prstGeom>
          <a:noFill/>
          <a:ln w="19050">
            <a:solidFill>
              <a:schemeClr val="accent6">
                <a:lumMod val="75000"/>
              </a:schemeClr>
            </a:solidFill>
          </a:ln>
        </p:spPr>
        <p:txBody>
          <a:bodyPr wrap="square" rtlCol="0">
            <a:spAutoFit/>
          </a:bodyPr>
          <a:lstStyle/>
          <a:p>
            <a:r>
              <a:rPr lang="en-GB" sz="900" b="1" dirty="0"/>
              <a:t>Hormones to Treat Infertility: </a:t>
            </a:r>
            <a:r>
              <a:rPr lang="en-GB" sz="900" b="1" i="1" dirty="0">
                <a:solidFill>
                  <a:srgbClr val="FF0000"/>
                </a:solidFill>
              </a:rPr>
              <a:t>Higher tier only</a:t>
            </a:r>
          </a:p>
          <a:p>
            <a:r>
              <a:rPr lang="en-GB" sz="900" dirty="0"/>
              <a:t>Hormones can be used in modern reproductive technologies to treat infertility. This includes giving FSH and LH in a ‘fertility drug’ to a woman. She may then become pregnant in the normal way.</a:t>
            </a:r>
          </a:p>
          <a:p>
            <a:r>
              <a:rPr lang="en-GB" sz="900" b="1" dirty="0">
                <a:solidFill>
                  <a:srgbClr val="00B050"/>
                </a:solidFill>
              </a:rPr>
              <a:t>In Vitro Fertilisation (IVF) treatment. </a:t>
            </a:r>
          </a:p>
          <a:p>
            <a:r>
              <a:rPr lang="en-GB" sz="900" dirty="0"/>
              <a:t>• IVF involves giving a mother FSH and LH to stimulate the maturation of several eggs. </a:t>
            </a:r>
          </a:p>
          <a:p>
            <a:r>
              <a:rPr lang="en-GB" sz="900" dirty="0"/>
              <a:t>• The eggs are collected from the mother and fertilised by sperm from the father in the laboratory. </a:t>
            </a:r>
          </a:p>
          <a:p>
            <a:r>
              <a:rPr lang="en-GB" sz="900" dirty="0"/>
              <a:t>• The fertilised eggs develop into embryos.</a:t>
            </a:r>
          </a:p>
          <a:p>
            <a:r>
              <a:rPr lang="en-GB" sz="900" dirty="0"/>
              <a:t>• At the stage when they are tiny balls of cells, one or two embryos are inserted into the mother’s uterus (womb)</a:t>
            </a:r>
            <a:endParaRPr lang="en-GB" sz="900" b="1" i="1" dirty="0">
              <a:solidFill>
                <a:srgbClr val="FF0000"/>
              </a:solidFill>
            </a:endParaRPr>
          </a:p>
        </p:txBody>
      </p:sp>
      <p:sp>
        <p:nvSpPr>
          <p:cNvPr id="18" name="TextBox 17">
            <a:extLst>
              <a:ext uri="{FF2B5EF4-FFF2-40B4-BE49-F238E27FC236}">
                <a16:creationId xmlns:a16="http://schemas.microsoft.com/office/drawing/2014/main" id="{7E7FF540-11F1-421A-9204-9B90A92D50DF}"/>
              </a:ext>
            </a:extLst>
          </p:cNvPr>
          <p:cNvSpPr txBox="1"/>
          <p:nvPr/>
        </p:nvSpPr>
        <p:spPr>
          <a:xfrm>
            <a:off x="6583681" y="4319965"/>
            <a:ext cx="2517006" cy="2446824"/>
          </a:xfrm>
          <a:prstGeom prst="rect">
            <a:avLst/>
          </a:prstGeom>
          <a:noFill/>
          <a:ln w="19050">
            <a:solidFill>
              <a:schemeClr val="accent6">
                <a:lumMod val="75000"/>
              </a:schemeClr>
            </a:solidFill>
          </a:ln>
        </p:spPr>
        <p:txBody>
          <a:bodyPr wrap="square" rtlCol="0">
            <a:spAutoFit/>
          </a:bodyPr>
          <a:lstStyle/>
          <a:p>
            <a:r>
              <a:rPr lang="en-GB" sz="900" b="1" dirty="0"/>
              <a:t>Negative Feedback: </a:t>
            </a:r>
            <a:r>
              <a:rPr lang="en-GB" sz="900" b="1" i="1" dirty="0">
                <a:solidFill>
                  <a:srgbClr val="FF0000"/>
                </a:solidFill>
              </a:rPr>
              <a:t>Higher tier only</a:t>
            </a:r>
          </a:p>
          <a:p>
            <a:pPr algn="l"/>
            <a:r>
              <a:rPr lang="en-GB" sz="900" b="0" i="0" dirty="0">
                <a:solidFill>
                  <a:srgbClr val="231F20"/>
                </a:solidFill>
                <a:effectLst/>
              </a:rPr>
              <a:t>A negative feedback control system responds when conditions change from the ideal and returns conditions to this point. An example is thyroxine. </a:t>
            </a:r>
            <a:r>
              <a:rPr lang="en-GB" sz="900" dirty="0"/>
              <a:t>Thyroxine from the thyroid gland stimulates the basal metabolic rate. It plays an important role in growth and development.</a:t>
            </a:r>
            <a:r>
              <a:rPr lang="en-GB" sz="900" b="0" i="0" dirty="0">
                <a:solidFill>
                  <a:srgbClr val="231F20"/>
                </a:solidFill>
                <a:effectLst/>
                <a:latin typeface="ReithSans"/>
              </a:rPr>
              <a:t> High thyroxine levels in the bloodstream prevent the release of </a:t>
            </a:r>
            <a:r>
              <a:rPr lang="en-GB" sz="900" b="1" i="0" dirty="0">
                <a:solidFill>
                  <a:srgbClr val="231F20"/>
                </a:solidFill>
                <a:effectLst/>
                <a:latin typeface="ReithSans"/>
              </a:rPr>
              <a:t>TSH</a:t>
            </a:r>
            <a:r>
              <a:rPr lang="en-GB" sz="900" b="0" i="0" dirty="0">
                <a:solidFill>
                  <a:srgbClr val="231F20"/>
                </a:solidFill>
                <a:effectLst/>
                <a:latin typeface="ReithSans"/>
              </a:rPr>
              <a:t> from the pituitary gland, so normal blood levels are restored. Low thyroxine levels in the bloodstream stimulate the pituitary gland to release TSH so the thyroid releases more thyroxine. So, blood levels return to normal.</a:t>
            </a:r>
          </a:p>
          <a:p>
            <a:r>
              <a:rPr lang="en-GB" sz="900" dirty="0"/>
              <a:t>Adrenaline is made by the adrenal glands in times of fear or stress. It increases heart rate and boosts the oxygen and glucose to the brain and muscles, preparing the body for ‘flight or fight’. </a:t>
            </a:r>
            <a:endParaRPr lang="en-GB" sz="900" b="1" i="1" dirty="0">
              <a:solidFill>
                <a:srgbClr val="FF0000"/>
              </a:solidFill>
            </a:endParaRPr>
          </a:p>
        </p:txBody>
      </p:sp>
    </p:spTree>
    <p:extLst>
      <p:ext uri="{BB962C8B-B14F-4D97-AF65-F5344CB8AC3E}">
        <p14:creationId xmlns:p14="http://schemas.microsoft.com/office/powerpoint/2010/main" val="844210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55426B5-B80F-4B86-B0E8-A3B293E3EF1E}"/>
              </a:ext>
            </a:extLst>
          </p:cNvPr>
          <p:cNvSpPr txBox="1"/>
          <p:nvPr/>
        </p:nvSpPr>
        <p:spPr>
          <a:xfrm>
            <a:off x="87843" y="129361"/>
            <a:ext cx="4064077" cy="5078313"/>
          </a:xfrm>
          <a:prstGeom prst="rect">
            <a:avLst/>
          </a:prstGeom>
          <a:noFill/>
          <a:ln w="19050">
            <a:solidFill>
              <a:srgbClr val="00B050"/>
            </a:solidFill>
          </a:ln>
        </p:spPr>
        <p:txBody>
          <a:bodyPr wrap="square" rtlCol="0">
            <a:spAutoFit/>
          </a:bodyPr>
          <a:lstStyle/>
          <a:p>
            <a:r>
              <a:rPr lang="en-GB" sz="900" b="1" dirty="0"/>
              <a:t>The Brain: </a:t>
            </a:r>
            <a:r>
              <a:rPr lang="en-GB" sz="900" b="1" i="1" dirty="0">
                <a:solidFill>
                  <a:srgbClr val="FF0000"/>
                </a:solidFill>
              </a:rPr>
              <a:t>Separate Biology Only</a:t>
            </a:r>
          </a:p>
          <a:p>
            <a:r>
              <a:rPr lang="en-GB" sz="900" dirty="0"/>
              <a:t>The brain controls complex behaviour. It is made of billions of interconnected neurones and has different regions that carry out different functions.</a:t>
            </a:r>
            <a:endParaRPr lang="en-GB" sz="900" dirty="0">
              <a:solidFill>
                <a:srgbClr val="231F20"/>
              </a:solidFill>
            </a:endParaRPr>
          </a:p>
          <a:p>
            <a:pPr algn="l"/>
            <a:r>
              <a:rPr lang="en-GB" sz="900" b="0" i="0" dirty="0">
                <a:solidFill>
                  <a:srgbClr val="231F20"/>
                </a:solidFill>
                <a:effectLst/>
              </a:rPr>
              <a:t>There are four main areas in the brain:</a:t>
            </a:r>
          </a:p>
          <a:p>
            <a:pPr algn="l">
              <a:buFont typeface="Arial" panose="020B0604020202020204" pitchFamily="34" charset="0"/>
              <a:buChar char="•"/>
            </a:pPr>
            <a:r>
              <a:rPr lang="en-GB" sz="900" b="0" i="0" dirty="0">
                <a:solidFill>
                  <a:srgbClr val="231F20"/>
                </a:solidFill>
                <a:effectLst/>
              </a:rPr>
              <a:t>The </a:t>
            </a:r>
            <a:r>
              <a:rPr lang="en-GB" sz="900" b="1" i="0" dirty="0">
                <a:solidFill>
                  <a:srgbClr val="00B050"/>
                </a:solidFill>
                <a:effectLst/>
              </a:rPr>
              <a:t>cerebrum</a:t>
            </a:r>
            <a:r>
              <a:rPr lang="en-GB" sz="900" b="0" i="0" dirty="0">
                <a:solidFill>
                  <a:srgbClr val="231F20"/>
                </a:solidFill>
                <a:effectLst/>
              </a:rPr>
              <a:t> (the outer layer is called the cerebral cortex), which is split into two hemispheres and is highly folded. It controls intelligence, personality, conscious thought and high-level functions, such as language and verbal memory.</a:t>
            </a:r>
          </a:p>
          <a:p>
            <a:pPr algn="l">
              <a:buFont typeface="Arial" panose="020B0604020202020204" pitchFamily="34" charset="0"/>
              <a:buChar char="•"/>
            </a:pPr>
            <a:r>
              <a:rPr lang="en-GB" sz="900" b="0" i="0" dirty="0">
                <a:solidFill>
                  <a:srgbClr val="231F20"/>
                </a:solidFill>
                <a:effectLst/>
              </a:rPr>
              <a:t>The </a:t>
            </a:r>
            <a:r>
              <a:rPr lang="en-GB" sz="900" b="1" i="0" dirty="0">
                <a:solidFill>
                  <a:srgbClr val="00B050"/>
                </a:solidFill>
                <a:effectLst/>
              </a:rPr>
              <a:t>cerebellum</a:t>
            </a:r>
            <a:r>
              <a:rPr lang="en-GB" sz="900" b="0" i="0" dirty="0">
                <a:solidFill>
                  <a:srgbClr val="231F20"/>
                </a:solidFill>
                <a:effectLst/>
              </a:rPr>
              <a:t>, which controls balance, co-ordination of movement and muscular activity.</a:t>
            </a:r>
          </a:p>
          <a:p>
            <a:pPr algn="l">
              <a:buFont typeface="Arial" panose="020B0604020202020204" pitchFamily="34" charset="0"/>
              <a:buChar char="•"/>
            </a:pPr>
            <a:r>
              <a:rPr lang="en-GB" sz="900" b="0" i="0" dirty="0">
                <a:solidFill>
                  <a:srgbClr val="231F20"/>
                </a:solidFill>
                <a:effectLst/>
              </a:rPr>
              <a:t>The </a:t>
            </a:r>
            <a:r>
              <a:rPr lang="en-GB" sz="900" b="1" i="0" dirty="0">
                <a:solidFill>
                  <a:srgbClr val="00B050"/>
                </a:solidFill>
                <a:effectLst/>
              </a:rPr>
              <a:t>medulla</a:t>
            </a:r>
            <a:r>
              <a:rPr lang="en-GB" sz="900" b="0" i="0" dirty="0">
                <a:solidFill>
                  <a:srgbClr val="231F20"/>
                </a:solidFill>
                <a:effectLst/>
              </a:rPr>
              <a:t>, which controls unconscious activities such as heart rate and breathing rate,</a:t>
            </a:r>
          </a:p>
          <a:p>
            <a:pPr algn="l">
              <a:buFont typeface="Arial" panose="020B0604020202020204" pitchFamily="34" charset="0"/>
              <a:buChar char="•"/>
            </a:pPr>
            <a:r>
              <a:rPr lang="en-GB" sz="900" b="0" i="0" dirty="0">
                <a:solidFill>
                  <a:srgbClr val="231F20"/>
                </a:solidFill>
                <a:effectLst/>
              </a:rPr>
              <a:t>The </a:t>
            </a:r>
            <a:r>
              <a:rPr lang="en-GB" sz="900" b="1" i="0" dirty="0">
                <a:solidFill>
                  <a:srgbClr val="00B050"/>
                </a:solidFill>
                <a:effectLst/>
              </a:rPr>
              <a:t>hypothalamus</a:t>
            </a:r>
            <a:r>
              <a:rPr lang="en-GB" sz="900" b="0" i="0" dirty="0">
                <a:solidFill>
                  <a:srgbClr val="231F20"/>
                </a:solidFill>
                <a:effectLst/>
              </a:rPr>
              <a:t>, which is the regulating centre for temperature and water balance within the body.</a:t>
            </a:r>
          </a:p>
          <a:p>
            <a:pPr algn="l">
              <a:buFont typeface="Arial" panose="020B0604020202020204" pitchFamily="34" charset="0"/>
              <a:buChar char="•"/>
            </a:pPr>
            <a:endParaRPr lang="en-GB" sz="900" dirty="0">
              <a:solidFill>
                <a:srgbClr val="231F20"/>
              </a:solidFill>
            </a:endParaRPr>
          </a:p>
          <a:p>
            <a:pPr algn="l">
              <a:buFont typeface="Arial" panose="020B0604020202020204" pitchFamily="34" charset="0"/>
              <a:buChar char="•"/>
            </a:pPr>
            <a:endParaRPr lang="en-GB" sz="900" b="0" i="0" dirty="0">
              <a:solidFill>
                <a:srgbClr val="231F20"/>
              </a:solidFill>
              <a:effectLst/>
            </a:endParaRPr>
          </a:p>
          <a:p>
            <a:pPr algn="l">
              <a:buFont typeface="Arial" panose="020B0604020202020204" pitchFamily="34" charset="0"/>
              <a:buChar char="•"/>
            </a:pPr>
            <a:endParaRPr lang="en-GB" sz="900" dirty="0">
              <a:solidFill>
                <a:srgbClr val="231F20"/>
              </a:solidFill>
            </a:endParaRPr>
          </a:p>
          <a:p>
            <a:pPr algn="l">
              <a:buFont typeface="Arial" panose="020B0604020202020204" pitchFamily="34" charset="0"/>
              <a:buChar char="•"/>
            </a:pPr>
            <a:endParaRPr lang="en-GB" sz="900" b="0" i="0" dirty="0">
              <a:solidFill>
                <a:srgbClr val="231F20"/>
              </a:solidFill>
              <a:effectLst/>
            </a:endParaRPr>
          </a:p>
          <a:p>
            <a:pPr algn="l">
              <a:buFont typeface="Arial" panose="020B0604020202020204" pitchFamily="34" charset="0"/>
              <a:buChar char="•"/>
            </a:pPr>
            <a:endParaRPr lang="en-GB" sz="900" dirty="0">
              <a:solidFill>
                <a:srgbClr val="231F20"/>
              </a:solidFill>
            </a:endParaRPr>
          </a:p>
          <a:p>
            <a:pPr algn="l">
              <a:buFont typeface="Arial" panose="020B0604020202020204" pitchFamily="34" charset="0"/>
              <a:buChar char="•"/>
            </a:pPr>
            <a:endParaRPr lang="en-GB" sz="900" b="0" i="0" dirty="0">
              <a:solidFill>
                <a:srgbClr val="231F20"/>
              </a:solidFill>
              <a:effectLst/>
            </a:endParaRPr>
          </a:p>
          <a:p>
            <a:pPr algn="l">
              <a:buFont typeface="Arial" panose="020B0604020202020204" pitchFamily="34" charset="0"/>
              <a:buChar char="•"/>
            </a:pPr>
            <a:endParaRPr lang="en-GB" sz="900" dirty="0">
              <a:solidFill>
                <a:srgbClr val="231F20"/>
              </a:solidFill>
            </a:endParaRPr>
          </a:p>
          <a:p>
            <a:pPr algn="l">
              <a:buFont typeface="Arial" panose="020B0604020202020204" pitchFamily="34" charset="0"/>
              <a:buChar char="•"/>
            </a:pPr>
            <a:endParaRPr lang="en-GB" sz="900" b="0" i="0" dirty="0">
              <a:solidFill>
                <a:srgbClr val="231F20"/>
              </a:solidFill>
              <a:effectLst/>
            </a:endParaRPr>
          </a:p>
          <a:p>
            <a:pPr algn="l">
              <a:buFont typeface="Arial" panose="020B0604020202020204" pitchFamily="34" charset="0"/>
              <a:buChar char="•"/>
            </a:pPr>
            <a:endParaRPr lang="en-GB" sz="900" dirty="0">
              <a:solidFill>
                <a:srgbClr val="231F20"/>
              </a:solidFill>
            </a:endParaRPr>
          </a:p>
          <a:p>
            <a:pPr algn="l">
              <a:buFont typeface="Arial" panose="020B0604020202020204" pitchFamily="34" charset="0"/>
              <a:buChar char="•"/>
            </a:pPr>
            <a:endParaRPr lang="en-GB" sz="900" b="0" i="0" dirty="0">
              <a:solidFill>
                <a:srgbClr val="231F20"/>
              </a:solidFill>
              <a:effectLst/>
            </a:endParaRPr>
          </a:p>
          <a:p>
            <a:pPr algn="l">
              <a:buFont typeface="Arial" panose="020B0604020202020204" pitchFamily="34" charset="0"/>
              <a:buChar char="•"/>
            </a:pPr>
            <a:endParaRPr lang="en-GB" sz="900" dirty="0">
              <a:solidFill>
                <a:srgbClr val="231F20"/>
              </a:solidFill>
            </a:endParaRPr>
          </a:p>
          <a:p>
            <a:pPr algn="l">
              <a:buFont typeface="Arial" panose="020B0604020202020204" pitchFamily="34" charset="0"/>
              <a:buChar char="•"/>
            </a:pPr>
            <a:endParaRPr lang="en-GB" sz="900" b="0" i="0" dirty="0">
              <a:solidFill>
                <a:srgbClr val="231F20"/>
              </a:solidFill>
              <a:effectLst/>
            </a:endParaRPr>
          </a:p>
          <a:p>
            <a:pPr algn="l">
              <a:buFont typeface="Arial" panose="020B0604020202020204" pitchFamily="34" charset="0"/>
              <a:buChar char="•"/>
            </a:pPr>
            <a:endParaRPr lang="en-GB" sz="900" dirty="0">
              <a:solidFill>
                <a:srgbClr val="231F20"/>
              </a:solidFill>
            </a:endParaRPr>
          </a:p>
          <a:p>
            <a:pPr algn="l">
              <a:buFont typeface="Arial" panose="020B0604020202020204" pitchFamily="34" charset="0"/>
              <a:buChar char="•"/>
            </a:pPr>
            <a:endParaRPr lang="en-GB" sz="900" b="0" i="0" dirty="0">
              <a:solidFill>
                <a:srgbClr val="231F20"/>
              </a:solidFill>
              <a:effectLst/>
            </a:endParaRPr>
          </a:p>
          <a:p>
            <a:pPr algn="l">
              <a:buFont typeface="Arial" panose="020B0604020202020204" pitchFamily="34" charset="0"/>
              <a:buChar char="•"/>
            </a:pPr>
            <a:endParaRPr lang="en-GB" sz="900" dirty="0">
              <a:solidFill>
                <a:srgbClr val="231F20"/>
              </a:solidFill>
            </a:endParaRPr>
          </a:p>
          <a:p>
            <a:pPr algn="l">
              <a:buFont typeface="Arial" panose="020B0604020202020204" pitchFamily="34" charset="0"/>
              <a:buChar char="•"/>
            </a:pPr>
            <a:endParaRPr lang="en-GB" sz="900" b="0" i="0" dirty="0">
              <a:solidFill>
                <a:srgbClr val="231F20"/>
              </a:solidFill>
              <a:effectLst/>
            </a:endParaRPr>
          </a:p>
          <a:p>
            <a:pPr algn="l">
              <a:buFont typeface="Arial" panose="020B0604020202020204" pitchFamily="34" charset="0"/>
              <a:buChar char="•"/>
            </a:pPr>
            <a:endParaRPr lang="en-GB" sz="900" dirty="0">
              <a:solidFill>
                <a:srgbClr val="231F20"/>
              </a:solidFill>
            </a:endParaRPr>
          </a:p>
          <a:p>
            <a:pPr algn="l"/>
            <a:r>
              <a:rPr lang="en-GB" sz="900" b="0" i="0" dirty="0">
                <a:solidFill>
                  <a:srgbClr val="231F20"/>
                </a:solidFill>
                <a:effectLst/>
              </a:rPr>
              <a:t>Modern science has allowed scientists to discover how different parts of the brain function. Neuroscientists have been able to map various regions of the brain to particular functions by studying patients with brain damage, electrically stimulating different parts of the brain and using </a:t>
            </a:r>
            <a:r>
              <a:rPr lang="en-GB" sz="900" b="1" i="0" dirty="0">
                <a:solidFill>
                  <a:srgbClr val="00B050"/>
                </a:solidFill>
                <a:effectLst/>
              </a:rPr>
              <a:t>MRI</a:t>
            </a:r>
            <a:r>
              <a:rPr lang="en-GB" sz="900" b="0" i="0" dirty="0">
                <a:solidFill>
                  <a:srgbClr val="231F20"/>
                </a:solidFill>
                <a:effectLst/>
              </a:rPr>
              <a:t> scanning techniques.</a:t>
            </a:r>
            <a:endParaRPr lang="en-GB" sz="900" dirty="0">
              <a:solidFill>
                <a:srgbClr val="231F20"/>
              </a:solidFill>
            </a:endParaRPr>
          </a:p>
          <a:p>
            <a:pPr algn="l"/>
            <a:r>
              <a:rPr lang="en-GB" sz="900" dirty="0"/>
              <a:t>The complexity and delicacy of the brain makes investigating and treating brain disorders very difficult.</a:t>
            </a:r>
          </a:p>
        </p:txBody>
      </p:sp>
      <p:pic>
        <p:nvPicPr>
          <p:cNvPr id="2050" name="Picture 2" descr="The Brain Structure, downloadable IGCSE &amp; GCSE Biology revision notes">
            <a:extLst>
              <a:ext uri="{FF2B5EF4-FFF2-40B4-BE49-F238E27FC236}">
                <a16:creationId xmlns:a16="http://schemas.microsoft.com/office/drawing/2014/main" id="{4F859523-7CEC-4E3A-93FD-A8758F82093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3986"/>
          <a:stretch/>
        </p:blipFill>
        <p:spPr bwMode="auto">
          <a:xfrm>
            <a:off x="58154" y="1735901"/>
            <a:ext cx="4161656" cy="2553534"/>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2CB3C4C2-E2AD-47F4-AB69-CAB7E5E74638}"/>
              </a:ext>
            </a:extLst>
          </p:cNvPr>
          <p:cNvSpPr txBox="1"/>
          <p:nvPr/>
        </p:nvSpPr>
        <p:spPr>
          <a:xfrm>
            <a:off x="4185362" y="140321"/>
            <a:ext cx="4926225" cy="6540252"/>
          </a:xfrm>
          <a:prstGeom prst="rect">
            <a:avLst/>
          </a:prstGeom>
          <a:noFill/>
          <a:ln w="19050">
            <a:solidFill>
              <a:srgbClr val="00B050"/>
            </a:solidFill>
          </a:ln>
        </p:spPr>
        <p:txBody>
          <a:bodyPr wrap="square" rtlCol="0">
            <a:spAutoFit/>
          </a:bodyPr>
          <a:lstStyle/>
          <a:p>
            <a:r>
              <a:rPr lang="en-GB" sz="900" b="1" dirty="0"/>
              <a:t>The Eye: </a:t>
            </a:r>
            <a:r>
              <a:rPr lang="en-GB" sz="900" b="1" i="1" dirty="0">
                <a:solidFill>
                  <a:srgbClr val="FF0000"/>
                </a:solidFill>
              </a:rPr>
              <a:t>Separate Biology Only</a:t>
            </a:r>
          </a:p>
          <a:p>
            <a:endParaRPr lang="en-GB" sz="1000" b="0" i="0" dirty="0">
              <a:solidFill>
                <a:srgbClr val="231F20"/>
              </a:solidFill>
              <a:effectLst/>
              <a:latin typeface="ReithSans"/>
            </a:endParaRPr>
          </a:p>
          <a:p>
            <a:endParaRPr lang="en-GB" sz="1000" dirty="0">
              <a:solidFill>
                <a:srgbClr val="231F20"/>
              </a:solidFill>
              <a:latin typeface="ReithSans"/>
            </a:endParaRPr>
          </a:p>
          <a:p>
            <a:endParaRPr lang="en-GB" sz="1000" b="0" i="0" dirty="0">
              <a:solidFill>
                <a:srgbClr val="231F20"/>
              </a:solidFill>
              <a:effectLst/>
              <a:latin typeface="ReithSans"/>
            </a:endParaRPr>
          </a:p>
          <a:p>
            <a:endParaRPr lang="en-GB" sz="1000" dirty="0">
              <a:solidFill>
                <a:srgbClr val="231F20"/>
              </a:solidFill>
              <a:latin typeface="ReithSans"/>
            </a:endParaRPr>
          </a:p>
          <a:p>
            <a:endParaRPr lang="en-GB" sz="1000" b="0" i="0" dirty="0">
              <a:solidFill>
                <a:srgbClr val="231F20"/>
              </a:solidFill>
              <a:effectLst/>
              <a:latin typeface="ReithSans"/>
            </a:endParaRPr>
          </a:p>
          <a:p>
            <a:endParaRPr lang="en-GB" sz="1000" dirty="0">
              <a:solidFill>
                <a:srgbClr val="231F20"/>
              </a:solidFill>
              <a:latin typeface="ReithSans"/>
            </a:endParaRPr>
          </a:p>
          <a:p>
            <a:endParaRPr lang="en-GB" sz="1000" b="0" i="0" dirty="0">
              <a:solidFill>
                <a:srgbClr val="231F20"/>
              </a:solidFill>
              <a:effectLst/>
              <a:latin typeface="ReithSans"/>
            </a:endParaRPr>
          </a:p>
          <a:p>
            <a:endParaRPr lang="en-GB" sz="1000" dirty="0">
              <a:solidFill>
                <a:srgbClr val="231F20"/>
              </a:solidFill>
              <a:latin typeface="ReithSans"/>
            </a:endParaRPr>
          </a:p>
          <a:p>
            <a:endParaRPr lang="en-GB" sz="1000" b="0" i="0" dirty="0">
              <a:solidFill>
                <a:srgbClr val="231F20"/>
              </a:solidFill>
              <a:effectLst/>
              <a:latin typeface="ReithSans"/>
            </a:endParaRPr>
          </a:p>
          <a:p>
            <a:endParaRPr lang="en-GB" sz="1000" dirty="0">
              <a:solidFill>
                <a:srgbClr val="231F20"/>
              </a:solidFill>
              <a:latin typeface="ReithSans"/>
            </a:endParaRPr>
          </a:p>
          <a:p>
            <a:endParaRPr lang="en-GB" sz="1000" b="0" i="0" dirty="0">
              <a:solidFill>
                <a:srgbClr val="231F20"/>
              </a:solidFill>
              <a:effectLst/>
              <a:latin typeface="ReithSans"/>
            </a:endParaRPr>
          </a:p>
          <a:p>
            <a:endParaRPr lang="en-GB" sz="1000" b="0" i="0" dirty="0">
              <a:solidFill>
                <a:srgbClr val="231F20"/>
              </a:solidFill>
              <a:effectLst/>
              <a:latin typeface="ReithSans"/>
            </a:endParaRPr>
          </a:p>
          <a:p>
            <a:endParaRPr lang="en-GB" sz="1000" dirty="0">
              <a:solidFill>
                <a:srgbClr val="231F20"/>
              </a:solidFill>
              <a:latin typeface="ReithSans"/>
            </a:endParaRPr>
          </a:p>
          <a:p>
            <a:endParaRPr lang="en-GB" sz="1000" dirty="0">
              <a:solidFill>
                <a:srgbClr val="231F20"/>
              </a:solidFill>
              <a:latin typeface="ReithSans"/>
            </a:endParaRPr>
          </a:p>
          <a:p>
            <a:endParaRPr lang="en-GB" sz="1000" dirty="0">
              <a:solidFill>
                <a:srgbClr val="231F20"/>
              </a:solidFill>
              <a:latin typeface="ReithSans"/>
            </a:endParaRPr>
          </a:p>
          <a:p>
            <a:pPr algn="l"/>
            <a:endParaRPr lang="en-GB" sz="900" b="1" i="0" dirty="0">
              <a:solidFill>
                <a:srgbClr val="00B050"/>
              </a:solidFill>
              <a:effectLst/>
            </a:endParaRPr>
          </a:p>
          <a:p>
            <a:pPr algn="l"/>
            <a:r>
              <a:rPr lang="en-GB" sz="900" b="1" i="0" dirty="0">
                <a:solidFill>
                  <a:srgbClr val="00B050"/>
                </a:solidFill>
                <a:effectLst/>
              </a:rPr>
              <a:t>Accommodation</a:t>
            </a:r>
            <a:r>
              <a:rPr lang="en-GB" sz="900" b="0" i="0" dirty="0">
                <a:solidFill>
                  <a:srgbClr val="231F20"/>
                </a:solidFill>
                <a:effectLst/>
              </a:rPr>
              <a:t> is the process of changing the shape of the lens to focus on near or distant objects.</a:t>
            </a:r>
          </a:p>
          <a:p>
            <a:pPr algn="l"/>
            <a:endParaRPr lang="en-GB" sz="900" dirty="0">
              <a:solidFill>
                <a:srgbClr val="231F20"/>
              </a:solidFill>
            </a:endParaRPr>
          </a:p>
          <a:p>
            <a:pPr algn="l"/>
            <a:endParaRPr lang="en-GB" sz="900" b="0" i="0" dirty="0">
              <a:solidFill>
                <a:srgbClr val="231F20"/>
              </a:solidFill>
              <a:effectLst/>
            </a:endParaRPr>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r>
              <a:rPr lang="en-GB" sz="900" dirty="0"/>
              <a:t>Two common defects of the eyes are </a:t>
            </a:r>
            <a:r>
              <a:rPr lang="en-GB" sz="900" b="1" dirty="0">
                <a:solidFill>
                  <a:srgbClr val="00B050"/>
                </a:solidFill>
              </a:rPr>
              <a:t>myopia</a:t>
            </a:r>
            <a:r>
              <a:rPr lang="en-GB" sz="900" dirty="0"/>
              <a:t> (short sightedness) and </a:t>
            </a:r>
            <a:r>
              <a:rPr lang="en-GB" sz="900" b="1" dirty="0">
                <a:solidFill>
                  <a:srgbClr val="00B050"/>
                </a:solidFill>
              </a:rPr>
              <a:t>hyperopia</a:t>
            </a:r>
            <a:r>
              <a:rPr lang="en-GB" sz="900" dirty="0"/>
              <a:t> (long sightedness) in which rays of light do not focus on the retina. </a:t>
            </a:r>
          </a:p>
          <a:p>
            <a:r>
              <a:rPr lang="en-GB" sz="900" dirty="0"/>
              <a:t>• Generally these defects are treated with spectacle lenses which refract the light rays so that they do focus on the retina.</a:t>
            </a:r>
          </a:p>
          <a:p>
            <a:r>
              <a:rPr lang="en-GB" sz="900" dirty="0"/>
              <a:t>• New technologies now include hard and soft contact lenses, laser surgery to change the shape of the cornea and a replacement lens in the eye.</a:t>
            </a:r>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a:p>
            <a:endParaRPr lang="en-GB" sz="1000" dirty="0"/>
          </a:p>
        </p:txBody>
      </p:sp>
      <p:pic>
        <p:nvPicPr>
          <p:cNvPr id="9" name="Picture 8">
            <a:extLst>
              <a:ext uri="{FF2B5EF4-FFF2-40B4-BE49-F238E27FC236}">
                <a16:creationId xmlns:a16="http://schemas.microsoft.com/office/drawing/2014/main" id="{83A3FEF6-6588-48B2-8C4E-5E6FB8E19385}"/>
              </a:ext>
            </a:extLst>
          </p:cNvPr>
          <p:cNvPicPr>
            <a:picLocks noChangeAspect="1"/>
          </p:cNvPicPr>
          <p:nvPr/>
        </p:nvPicPr>
        <p:blipFill rotWithShape="1">
          <a:blip r:embed="rId3"/>
          <a:srcRect r="24945"/>
          <a:stretch/>
        </p:blipFill>
        <p:spPr>
          <a:xfrm>
            <a:off x="4291648" y="328593"/>
            <a:ext cx="2925129" cy="1805007"/>
          </a:xfrm>
          <a:prstGeom prst="rect">
            <a:avLst/>
          </a:prstGeom>
        </p:spPr>
      </p:pic>
      <p:graphicFrame>
        <p:nvGraphicFramePr>
          <p:cNvPr id="10" name="Table 9">
            <a:extLst>
              <a:ext uri="{FF2B5EF4-FFF2-40B4-BE49-F238E27FC236}">
                <a16:creationId xmlns:a16="http://schemas.microsoft.com/office/drawing/2014/main" id="{EE7894ED-86EB-4196-87D9-5990B5D3FD89}"/>
              </a:ext>
            </a:extLst>
          </p:cNvPr>
          <p:cNvGraphicFramePr>
            <a:graphicFrameLocks noGrp="1"/>
          </p:cNvGraphicFramePr>
          <p:nvPr>
            <p:extLst>
              <p:ext uri="{D42A27DB-BD31-4B8C-83A1-F6EECF244321}">
                <p14:modId xmlns:p14="http://schemas.microsoft.com/office/powerpoint/2010/main" val="4094380017"/>
              </p:ext>
            </p:extLst>
          </p:nvPr>
        </p:nvGraphicFramePr>
        <p:xfrm>
          <a:off x="7228971" y="206431"/>
          <a:ext cx="1782429" cy="2438400"/>
        </p:xfrm>
        <a:graphic>
          <a:graphicData uri="http://schemas.openxmlformats.org/drawingml/2006/table">
            <a:tbl>
              <a:tblPr>
                <a:tableStyleId>{E8B1032C-EA38-4F05-BA0D-38AFFFC7BED3}</a:tableStyleId>
              </a:tblPr>
              <a:tblGrid>
                <a:gridCol w="473588">
                  <a:extLst>
                    <a:ext uri="{9D8B030D-6E8A-4147-A177-3AD203B41FA5}">
                      <a16:colId xmlns:a16="http://schemas.microsoft.com/office/drawing/2014/main" val="4187677147"/>
                    </a:ext>
                  </a:extLst>
                </a:gridCol>
                <a:gridCol w="1308841">
                  <a:extLst>
                    <a:ext uri="{9D8B030D-6E8A-4147-A177-3AD203B41FA5}">
                      <a16:colId xmlns:a16="http://schemas.microsoft.com/office/drawing/2014/main" val="3549877950"/>
                    </a:ext>
                  </a:extLst>
                </a:gridCol>
              </a:tblGrid>
              <a:tr h="0">
                <a:tc>
                  <a:txBody>
                    <a:bodyPr/>
                    <a:lstStyle/>
                    <a:p>
                      <a:pPr algn="ctr"/>
                      <a:r>
                        <a:rPr lang="en-GB" sz="800" b="1" dirty="0">
                          <a:solidFill>
                            <a:srgbClr val="231F20"/>
                          </a:solidFill>
                          <a:effectLst/>
                        </a:rPr>
                        <a:t>Structure</a:t>
                      </a:r>
                    </a:p>
                  </a:txBody>
                  <a:tcPr marL="38100" marR="38100" marT="38100" marB="38100" anchor="ctr"/>
                </a:tc>
                <a:tc>
                  <a:txBody>
                    <a:bodyPr/>
                    <a:lstStyle/>
                    <a:p>
                      <a:pPr algn="ctr"/>
                      <a:r>
                        <a:rPr lang="en-GB" sz="800" b="1" dirty="0">
                          <a:solidFill>
                            <a:srgbClr val="231F20"/>
                          </a:solidFill>
                          <a:effectLst/>
                        </a:rPr>
                        <a:t>Function</a:t>
                      </a:r>
                    </a:p>
                  </a:txBody>
                  <a:tcPr marL="38100" marR="38100" marT="38100" marB="38100" anchor="ctr"/>
                </a:tc>
                <a:extLst>
                  <a:ext uri="{0D108BD9-81ED-4DB2-BD59-A6C34878D82A}">
                    <a16:rowId xmlns:a16="http://schemas.microsoft.com/office/drawing/2014/main" val="1427561830"/>
                  </a:ext>
                </a:extLst>
              </a:tr>
              <a:tr h="0">
                <a:tc>
                  <a:txBody>
                    <a:bodyPr/>
                    <a:lstStyle/>
                    <a:p>
                      <a:pPr algn="ctr"/>
                      <a:r>
                        <a:rPr lang="en-GB" sz="900">
                          <a:solidFill>
                            <a:srgbClr val="231F20"/>
                          </a:solidFill>
                          <a:effectLst/>
                        </a:rPr>
                        <a:t>Cornea</a:t>
                      </a:r>
                    </a:p>
                  </a:txBody>
                  <a:tcPr marL="38100" marR="38100" marT="38100" marB="38100" anchor="ctr"/>
                </a:tc>
                <a:tc>
                  <a:txBody>
                    <a:bodyPr/>
                    <a:lstStyle/>
                    <a:p>
                      <a:pPr algn="ctr"/>
                      <a:r>
                        <a:rPr lang="en-GB" sz="900" dirty="0">
                          <a:solidFill>
                            <a:srgbClr val="231F20"/>
                          </a:solidFill>
                          <a:effectLst/>
                        </a:rPr>
                        <a:t>Refracts light - bends it as it enters the eye</a:t>
                      </a:r>
                    </a:p>
                  </a:txBody>
                  <a:tcPr marL="38100" marR="38100" marT="38100" marB="38100" anchor="ctr"/>
                </a:tc>
                <a:extLst>
                  <a:ext uri="{0D108BD9-81ED-4DB2-BD59-A6C34878D82A}">
                    <a16:rowId xmlns:a16="http://schemas.microsoft.com/office/drawing/2014/main" val="458402329"/>
                  </a:ext>
                </a:extLst>
              </a:tr>
              <a:tr h="0">
                <a:tc>
                  <a:txBody>
                    <a:bodyPr/>
                    <a:lstStyle/>
                    <a:p>
                      <a:pPr algn="ctr"/>
                      <a:r>
                        <a:rPr lang="en-GB" sz="900">
                          <a:solidFill>
                            <a:srgbClr val="231F20"/>
                          </a:solidFill>
                          <a:effectLst/>
                        </a:rPr>
                        <a:t>Iris</a:t>
                      </a:r>
                    </a:p>
                  </a:txBody>
                  <a:tcPr marL="38100" marR="38100" marT="38100" marB="38100" anchor="ctr"/>
                </a:tc>
                <a:tc>
                  <a:txBody>
                    <a:bodyPr/>
                    <a:lstStyle/>
                    <a:p>
                      <a:pPr algn="ctr"/>
                      <a:r>
                        <a:rPr lang="en-GB" sz="900" dirty="0">
                          <a:solidFill>
                            <a:srgbClr val="231F20"/>
                          </a:solidFill>
                          <a:effectLst/>
                        </a:rPr>
                        <a:t>Controls how much light enters the pupil</a:t>
                      </a:r>
                    </a:p>
                  </a:txBody>
                  <a:tcPr marL="38100" marR="38100" marT="38100" marB="38100" anchor="ctr"/>
                </a:tc>
                <a:extLst>
                  <a:ext uri="{0D108BD9-81ED-4DB2-BD59-A6C34878D82A}">
                    <a16:rowId xmlns:a16="http://schemas.microsoft.com/office/drawing/2014/main" val="1642815881"/>
                  </a:ext>
                </a:extLst>
              </a:tr>
              <a:tr h="0">
                <a:tc>
                  <a:txBody>
                    <a:bodyPr/>
                    <a:lstStyle/>
                    <a:p>
                      <a:pPr algn="ctr"/>
                      <a:r>
                        <a:rPr lang="en-GB" sz="900" dirty="0">
                          <a:solidFill>
                            <a:srgbClr val="231F20"/>
                          </a:solidFill>
                          <a:effectLst/>
                        </a:rPr>
                        <a:t>Lens</a:t>
                      </a:r>
                    </a:p>
                  </a:txBody>
                  <a:tcPr marL="38100" marR="38100" marT="38100" marB="38100" anchor="ctr"/>
                </a:tc>
                <a:tc>
                  <a:txBody>
                    <a:bodyPr/>
                    <a:lstStyle/>
                    <a:p>
                      <a:pPr algn="ctr"/>
                      <a:r>
                        <a:rPr lang="en-GB" sz="900" dirty="0">
                          <a:solidFill>
                            <a:srgbClr val="231F20"/>
                          </a:solidFill>
                          <a:effectLst/>
                        </a:rPr>
                        <a:t>Further refracts light to focus it onto the retina</a:t>
                      </a:r>
                    </a:p>
                  </a:txBody>
                  <a:tcPr marL="38100" marR="38100" marT="38100" marB="38100" anchor="ctr"/>
                </a:tc>
                <a:extLst>
                  <a:ext uri="{0D108BD9-81ED-4DB2-BD59-A6C34878D82A}">
                    <a16:rowId xmlns:a16="http://schemas.microsoft.com/office/drawing/2014/main" val="1448570693"/>
                  </a:ext>
                </a:extLst>
              </a:tr>
              <a:tr h="0">
                <a:tc>
                  <a:txBody>
                    <a:bodyPr/>
                    <a:lstStyle/>
                    <a:p>
                      <a:pPr algn="ctr"/>
                      <a:r>
                        <a:rPr lang="en-GB" sz="900" dirty="0">
                          <a:solidFill>
                            <a:srgbClr val="231F20"/>
                          </a:solidFill>
                          <a:effectLst/>
                        </a:rPr>
                        <a:t>Retina</a:t>
                      </a:r>
                    </a:p>
                  </a:txBody>
                  <a:tcPr marL="38100" marR="38100" marT="38100" marB="38100" anchor="ctr"/>
                </a:tc>
                <a:tc>
                  <a:txBody>
                    <a:bodyPr/>
                    <a:lstStyle/>
                    <a:p>
                      <a:pPr algn="ctr"/>
                      <a:r>
                        <a:rPr lang="en-GB" sz="900" dirty="0">
                          <a:solidFill>
                            <a:srgbClr val="231F20"/>
                          </a:solidFill>
                          <a:effectLst/>
                        </a:rPr>
                        <a:t>Contains the light receptors</a:t>
                      </a:r>
                    </a:p>
                  </a:txBody>
                  <a:tcPr marL="38100" marR="38100" marT="38100" marB="38100" anchor="ctr"/>
                </a:tc>
                <a:extLst>
                  <a:ext uri="{0D108BD9-81ED-4DB2-BD59-A6C34878D82A}">
                    <a16:rowId xmlns:a16="http://schemas.microsoft.com/office/drawing/2014/main" val="1408696717"/>
                  </a:ext>
                </a:extLst>
              </a:tr>
              <a:tr h="0">
                <a:tc>
                  <a:txBody>
                    <a:bodyPr/>
                    <a:lstStyle/>
                    <a:p>
                      <a:pPr algn="ctr"/>
                      <a:r>
                        <a:rPr lang="en-GB" sz="900" dirty="0">
                          <a:solidFill>
                            <a:srgbClr val="231F20"/>
                          </a:solidFill>
                          <a:effectLst/>
                        </a:rPr>
                        <a:t>Optic nerve</a:t>
                      </a:r>
                    </a:p>
                  </a:txBody>
                  <a:tcPr marL="38100" marR="38100" marT="38100" marB="38100" anchor="ctr"/>
                </a:tc>
                <a:tc>
                  <a:txBody>
                    <a:bodyPr/>
                    <a:lstStyle/>
                    <a:p>
                      <a:pPr algn="ctr"/>
                      <a:r>
                        <a:rPr lang="en-GB" sz="900" dirty="0">
                          <a:solidFill>
                            <a:srgbClr val="231F20"/>
                          </a:solidFill>
                          <a:effectLst/>
                        </a:rPr>
                        <a:t>Carries impulses between the eye and the brain</a:t>
                      </a:r>
                    </a:p>
                  </a:txBody>
                  <a:tcPr marL="38100" marR="38100" marT="38100" marB="38100" anchor="ctr"/>
                </a:tc>
                <a:extLst>
                  <a:ext uri="{0D108BD9-81ED-4DB2-BD59-A6C34878D82A}">
                    <a16:rowId xmlns:a16="http://schemas.microsoft.com/office/drawing/2014/main" val="2854647151"/>
                  </a:ext>
                </a:extLst>
              </a:tr>
              <a:tr h="0">
                <a:tc>
                  <a:txBody>
                    <a:bodyPr/>
                    <a:lstStyle/>
                    <a:p>
                      <a:pPr algn="ctr"/>
                      <a:r>
                        <a:rPr lang="en-GB" sz="900">
                          <a:solidFill>
                            <a:srgbClr val="231F20"/>
                          </a:solidFill>
                          <a:effectLst/>
                        </a:rPr>
                        <a:t>Sclera</a:t>
                      </a:r>
                    </a:p>
                  </a:txBody>
                  <a:tcPr marL="38100" marR="38100" marT="38100" marB="38100" anchor="ctr"/>
                </a:tc>
                <a:tc>
                  <a:txBody>
                    <a:bodyPr/>
                    <a:lstStyle/>
                    <a:p>
                      <a:pPr algn="ctr"/>
                      <a:r>
                        <a:rPr lang="en-GB" sz="900" dirty="0">
                          <a:solidFill>
                            <a:srgbClr val="231F20"/>
                          </a:solidFill>
                          <a:effectLst/>
                        </a:rPr>
                        <a:t>Tough white outer layer of the eye. It helps protect the eye from injury</a:t>
                      </a:r>
                    </a:p>
                  </a:txBody>
                  <a:tcPr marL="38100" marR="38100" marT="38100" marB="38100" anchor="ctr"/>
                </a:tc>
                <a:extLst>
                  <a:ext uri="{0D108BD9-81ED-4DB2-BD59-A6C34878D82A}">
                    <a16:rowId xmlns:a16="http://schemas.microsoft.com/office/drawing/2014/main" val="493240554"/>
                  </a:ext>
                </a:extLst>
              </a:tr>
            </a:tbl>
          </a:graphicData>
        </a:graphic>
      </p:graphicFrame>
      <p:graphicFrame>
        <p:nvGraphicFramePr>
          <p:cNvPr id="11" name="Table 10">
            <a:extLst>
              <a:ext uri="{FF2B5EF4-FFF2-40B4-BE49-F238E27FC236}">
                <a16:creationId xmlns:a16="http://schemas.microsoft.com/office/drawing/2014/main" id="{291DD7B0-E4C9-4A1A-9C88-4ECA249930D8}"/>
              </a:ext>
            </a:extLst>
          </p:cNvPr>
          <p:cNvGraphicFramePr>
            <a:graphicFrameLocks noGrp="1"/>
          </p:cNvGraphicFramePr>
          <p:nvPr>
            <p:extLst>
              <p:ext uri="{D42A27DB-BD31-4B8C-83A1-F6EECF244321}">
                <p14:modId xmlns:p14="http://schemas.microsoft.com/office/powerpoint/2010/main" val="1623807079"/>
              </p:ext>
            </p:extLst>
          </p:nvPr>
        </p:nvGraphicFramePr>
        <p:xfrm>
          <a:off x="4291646" y="2936201"/>
          <a:ext cx="2925132" cy="1432560"/>
        </p:xfrm>
        <a:graphic>
          <a:graphicData uri="http://schemas.openxmlformats.org/drawingml/2006/table">
            <a:tbl>
              <a:tblPr>
                <a:tableStyleId>{E8B1032C-EA38-4F05-BA0D-38AFFFC7BED3}</a:tableStyleId>
              </a:tblPr>
              <a:tblGrid>
                <a:gridCol w="499851">
                  <a:extLst>
                    <a:ext uri="{9D8B030D-6E8A-4147-A177-3AD203B41FA5}">
                      <a16:colId xmlns:a16="http://schemas.microsoft.com/office/drawing/2014/main" val="1429215251"/>
                    </a:ext>
                  </a:extLst>
                </a:gridCol>
                <a:gridCol w="478971">
                  <a:extLst>
                    <a:ext uri="{9D8B030D-6E8A-4147-A177-3AD203B41FA5}">
                      <a16:colId xmlns:a16="http://schemas.microsoft.com/office/drawing/2014/main" val="4171747921"/>
                    </a:ext>
                  </a:extLst>
                </a:gridCol>
                <a:gridCol w="574766">
                  <a:extLst>
                    <a:ext uri="{9D8B030D-6E8A-4147-A177-3AD203B41FA5}">
                      <a16:colId xmlns:a16="http://schemas.microsoft.com/office/drawing/2014/main" val="554953299"/>
                    </a:ext>
                  </a:extLst>
                </a:gridCol>
                <a:gridCol w="391886">
                  <a:extLst>
                    <a:ext uri="{9D8B030D-6E8A-4147-A177-3AD203B41FA5}">
                      <a16:colId xmlns:a16="http://schemas.microsoft.com/office/drawing/2014/main" val="332607921"/>
                    </a:ext>
                  </a:extLst>
                </a:gridCol>
                <a:gridCol w="418011">
                  <a:extLst>
                    <a:ext uri="{9D8B030D-6E8A-4147-A177-3AD203B41FA5}">
                      <a16:colId xmlns:a16="http://schemas.microsoft.com/office/drawing/2014/main" val="652452079"/>
                    </a:ext>
                  </a:extLst>
                </a:gridCol>
                <a:gridCol w="561647">
                  <a:extLst>
                    <a:ext uri="{9D8B030D-6E8A-4147-A177-3AD203B41FA5}">
                      <a16:colId xmlns:a16="http://schemas.microsoft.com/office/drawing/2014/main" val="3313566836"/>
                    </a:ext>
                  </a:extLst>
                </a:gridCol>
              </a:tblGrid>
              <a:tr h="0">
                <a:tc>
                  <a:txBody>
                    <a:bodyPr/>
                    <a:lstStyle/>
                    <a:p>
                      <a:pPr algn="ctr"/>
                      <a:r>
                        <a:rPr lang="en-GB" sz="800" b="1" dirty="0">
                          <a:solidFill>
                            <a:srgbClr val="231F20"/>
                          </a:solidFill>
                          <a:effectLst/>
                        </a:rPr>
                        <a:t>Position</a:t>
                      </a:r>
                    </a:p>
                    <a:p>
                      <a:pPr algn="ctr"/>
                      <a:r>
                        <a:rPr lang="en-GB" sz="800" b="1" dirty="0">
                          <a:solidFill>
                            <a:srgbClr val="231F20"/>
                          </a:solidFill>
                          <a:effectLst/>
                        </a:rPr>
                        <a:t>of object</a:t>
                      </a:r>
                    </a:p>
                  </a:txBody>
                  <a:tcPr marL="38100" marR="38100" marT="38100" marB="38100" anchor="ctr"/>
                </a:tc>
                <a:tc>
                  <a:txBody>
                    <a:bodyPr/>
                    <a:lstStyle/>
                    <a:p>
                      <a:pPr algn="ctr"/>
                      <a:r>
                        <a:rPr lang="en-GB" sz="800" b="1" dirty="0">
                          <a:solidFill>
                            <a:srgbClr val="231F20"/>
                          </a:solidFill>
                          <a:effectLst/>
                        </a:rPr>
                        <a:t>Ciliary muscles</a:t>
                      </a:r>
                    </a:p>
                  </a:txBody>
                  <a:tcPr marL="38100" marR="38100" marT="38100" marB="38100" anchor="ctr"/>
                </a:tc>
                <a:tc>
                  <a:txBody>
                    <a:bodyPr/>
                    <a:lstStyle/>
                    <a:p>
                      <a:pPr algn="ctr"/>
                      <a:r>
                        <a:rPr lang="en-GB" sz="800" b="1" dirty="0">
                          <a:solidFill>
                            <a:srgbClr val="231F20"/>
                          </a:solidFill>
                          <a:effectLst/>
                        </a:rPr>
                        <a:t>Suspensory ligaments</a:t>
                      </a:r>
                    </a:p>
                  </a:txBody>
                  <a:tcPr marL="38100" marR="38100" marT="38100" marB="38100" anchor="ctr"/>
                </a:tc>
                <a:tc>
                  <a:txBody>
                    <a:bodyPr/>
                    <a:lstStyle/>
                    <a:p>
                      <a:pPr algn="ctr"/>
                      <a:r>
                        <a:rPr lang="en-GB" sz="800" b="1" dirty="0">
                          <a:solidFill>
                            <a:srgbClr val="231F20"/>
                          </a:solidFill>
                          <a:effectLst/>
                        </a:rPr>
                        <a:t>Muscle tension</a:t>
                      </a:r>
                    </a:p>
                  </a:txBody>
                  <a:tcPr marL="38100" marR="38100" marT="38100" marB="38100" anchor="ctr"/>
                </a:tc>
                <a:tc>
                  <a:txBody>
                    <a:bodyPr/>
                    <a:lstStyle/>
                    <a:p>
                      <a:pPr algn="ctr"/>
                      <a:r>
                        <a:rPr lang="en-GB" sz="800" b="1" dirty="0">
                          <a:solidFill>
                            <a:srgbClr val="231F20"/>
                          </a:solidFill>
                          <a:effectLst/>
                        </a:rPr>
                        <a:t>Lens shape</a:t>
                      </a:r>
                    </a:p>
                  </a:txBody>
                  <a:tcPr marL="38100" marR="38100" marT="38100" marB="38100" anchor="ctr"/>
                </a:tc>
                <a:tc>
                  <a:txBody>
                    <a:bodyPr/>
                    <a:lstStyle/>
                    <a:p>
                      <a:pPr algn="ctr"/>
                      <a:r>
                        <a:rPr lang="en-GB" sz="800" b="1" dirty="0">
                          <a:solidFill>
                            <a:srgbClr val="231F20"/>
                          </a:solidFill>
                          <a:effectLst/>
                        </a:rPr>
                        <a:t>Refraction</a:t>
                      </a:r>
                    </a:p>
                  </a:txBody>
                  <a:tcPr marL="38100" marR="38100" marT="38100" marB="38100" anchor="ctr"/>
                </a:tc>
                <a:extLst>
                  <a:ext uri="{0D108BD9-81ED-4DB2-BD59-A6C34878D82A}">
                    <a16:rowId xmlns:a16="http://schemas.microsoft.com/office/drawing/2014/main" val="578869004"/>
                  </a:ext>
                </a:extLst>
              </a:tr>
              <a:tr h="0">
                <a:tc>
                  <a:txBody>
                    <a:bodyPr/>
                    <a:lstStyle/>
                    <a:p>
                      <a:pPr algn="ctr"/>
                      <a:r>
                        <a:rPr lang="en-GB" sz="900" dirty="0">
                          <a:solidFill>
                            <a:srgbClr val="231F20"/>
                          </a:solidFill>
                          <a:effectLst/>
                        </a:rPr>
                        <a:t>Near</a:t>
                      </a:r>
                    </a:p>
                  </a:txBody>
                  <a:tcPr marL="38100" marR="38100" marT="38100" marB="38100" anchor="ctr"/>
                </a:tc>
                <a:tc>
                  <a:txBody>
                    <a:bodyPr/>
                    <a:lstStyle/>
                    <a:p>
                      <a:pPr algn="ctr"/>
                      <a:r>
                        <a:rPr lang="en-GB" sz="900" dirty="0">
                          <a:solidFill>
                            <a:srgbClr val="231F20"/>
                          </a:solidFill>
                          <a:effectLst/>
                        </a:rPr>
                        <a:t>Contract</a:t>
                      </a:r>
                    </a:p>
                  </a:txBody>
                  <a:tcPr marL="38100" marR="38100" marT="38100" marB="38100" anchor="ctr"/>
                </a:tc>
                <a:tc>
                  <a:txBody>
                    <a:bodyPr/>
                    <a:lstStyle/>
                    <a:p>
                      <a:pPr algn="ctr"/>
                      <a:r>
                        <a:rPr lang="en-GB" sz="900" dirty="0">
                          <a:solidFill>
                            <a:srgbClr val="231F20"/>
                          </a:solidFill>
                          <a:effectLst/>
                        </a:rPr>
                        <a:t>Slacken/loosen</a:t>
                      </a:r>
                    </a:p>
                  </a:txBody>
                  <a:tcPr marL="38100" marR="38100" marT="38100" marB="38100" anchor="ctr"/>
                </a:tc>
                <a:tc>
                  <a:txBody>
                    <a:bodyPr/>
                    <a:lstStyle/>
                    <a:p>
                      <a:pPr algn="ctr"/>
                      <a:r>
                        <a:rPr lang="en-GB" sz="900" dirty="0">
                          <a:solidFill>
                            <a:srgbClr val="231F20"/>
                          </a:solidFill>
                          <a:effectLst/>
                        </a:rPr>
                        <a:t>Low</a:t>
                      </a:r>
                    </a:p>
                  </a:txBody>
                  <a:tcPr marL="38100" marR="38100" marT="38100" marB="38100" anchor="ctr"/>
                </a:tc>
                <a:tc>
                  <a:txBody>
                    <a:bodyPr/>
                    <a:lstStyle/>
                    <a:p>
                      <a:pPr algn="ctr"/>
                      <a:r>
                        <a:rPr lang="en-GB" sz="900" dirty="0">
                          <a:solidFill>
                            <a:srgbClr val="231F20"/>
                          </a:solidFill>
                          <a:effectLst/>
                        </a:rPr>
                        <a:t>Thicker</a:t>
                      </a:r>
                    </a:p>
                  </a:txBody>
                  <a:tcPr marL="38100" marR="38100" marT="38100" marB="38100" anchor="ctr"/>
                </a:tc>
                <a:tc>
                  <a:txBody>
                    <a:bodyPr/>
                    <a:lstStyle/>
                    <a:p>
                      <a:pPr algn="ctr"/>
                      <a:r>
                        <a:rPr lang="en-GB" sz="900" dirty="0">
                          <a:solidFill>
                            <a:srgbClr val="231F20"/>
                          </a:solidFill>
                          <a:effectLst/>
                        </a:rPr>
                        <a:t>Light is refracted strongly</a:t>
                      </a:r>
                    </a:p>
                  </a:txBody>
                  <a:tcPr marL="38100" marR="38100" marT="38100" marB="38100" anchor="ctr"/>
                </a:tc>
                <a:extLst>
                  <a:ext uri="{0D108BD9-81ED-4DB2-BD59-A6C34878D82A}">
                    <a16:rowId xmlns:a16="http://schemas.microsoft.com/office/drawing/2014/main" val="3192407851"/>
                  </a:ext>
                </a:extLst>
              </a:tr>
              <a:tr h="0">
                <a:tc>
                  <a:txBody>
                    <a:bodyPr/>
                    <a:lstStyle/>
                    <a:p>
                      <a:pPr algn="ctr"/>
                      <a:r>
                        <a:rPr lang="en-GB" sz="900">
                          <a:solidFill>
                            <a:srgbClr val="231F20"/>
                          </a:solidFill>
                          <a:effectLst/>
                        </a:rPr>
                        <a:t>Distant</a:t>
                      </a:r>
                    </a:p>
                  </a:txBody>
                  <a:tcPr marL="38100" marR="38100" marT="38100" marB="38100" anchor="ctr"/>
                </a:tc>
                <a:tc>
                  <a:txBody>
                    <a:bodyPr/>
                    <a:lstStyle/>
                    <a:p>
                      <a:pPr algn="ctr"/>
                      <a:r>
                        <a:rPr lang="en-GB" sz="900">
                          <a:solidFill>
                            <a:srgbClr val="231F20"/>
                          </a:solidFill>
                          <a:effectLst/>
                        </a:rPr>
                        <a:t>Relax</a:t>
                      </a:r>
                    </a:p>
                  </a:txBody>
                  <a:tcPr marL="38100" marR="38100" marT="38100" marB="38100" anchor="ctr"/>
                </a:tc>
                <a:tc>
                  <a:txBody>
                    <a:bodyPr/>
                    <a:lstStyle/>
                    <a:p>
                      <a:pPr algn="ctr"/>
                      <a:r>
                        <a:rPr lang="en-GB" sz="900" dirty="0">
                          <a:solidFill>
                            <a:srgbClr val="231F20"/>
                          </a:solidFill>
                          <a:effectLst/>
                        </a:rPr>
                        <a:t>Stretched/tighten</a:t>
                      </a:r>
                    </a:p>
                  </a:txBody>
                  <a:tcPr marL="38100" marR="38100" marT="38100" marB="38100" anchor="ctr"/>
                </a:tc>
                <a:tc>
                  <a:txBody>
                    <a:bodyPr/>
                    <a:lstStyle/>
                    <a:p>
                      <a:pPr algn="ctr"/>
                      <a:r>
                        <a:rPr lang="en-GB" sz="900" dirty="0">
                          <a:solidFill>
                            <a:srgbClr val="231F20"/>
                          </a:solidFill>
                          <a:effectLst/>
                        </a:rPr>
                        <a:t>High</a:t>
                      </a:r>
                    </a:p>
                  </a:txBody>
                  <a:tcPr marL="38100" marR="38100" marT="38100" marB="38100" anchor="ctr"/>
                </a:tc>
                <a:tc>
                  <a:txBody>
                    <a:bodyPr/>
                    <a:lstStyle/>
                    <a:p>
                      <a:pPr algn="ctr"/>
                      <a:r>
                        <a:rPr lang="en-GB" sz="900" dirty="0">
                          <a:solidFill>
                            <a:srgbClr val="231F20"/>
                          </a:solidFill>
                          <a:effectLst/>
                        </a:rPr>
                        <a:t>Thin</a:t>
                      </a:r>
                    </a:p>
                  </a:txBody>
                  <a:tcPr marL="38100" marR="38100" marT="38100" marB="38100" anchor="ctr"/>
                </a:tc>
                <a:tc>
                  <a:txBody>
                    <a:bodyPr/>
                    <a:lstStyle/>
                    <a:p>
                      <a:pPr algn="ctr"/>
                      <a:r>
                        <a:rPr lang="en-GB" sz="900" dirty="0">
                          <a:solidFill>
                            <a:srgbClr val="231F20"/>
                          </a:solidFill>
                          <a:effectLst/>
                        </a:rPr>
                        <a:t>Light is only refracted slightly</a:t>
                      </a:r>
                    </a:p>
                  </a:txBody>
                  <a:tcPr marL="38100" marR="38100" marT="38100" marB="38100" anchor="ctr"/>
                </a:tc>
                <a:extLst>
                  <a:ext uri="{0D108BD9-81ED-4DB2-BD59-A6C34878D82A}">
                    <a16:rowId xmlns:a16="http://schemas.microsoft.com/office/drawing/2014/main" val="1262903527"/>
                  </a:ext>
                </a:extLst>
              </a:tr>
            </a:tbl>
          </a:graphicData>
        </a:graphic>
      </p:graphicFrame>
      <p:pic>
        <p:nvPicPr>
          <p:cNvPr id="13" name="Picture 12">
            <a:extLst>
              <a:ext uri="{FF2B5EF4-FFF2-40B4-BE49-F238E27FC236}">
                <a16:creationId xmlns:a16="http://schemas.microsoft.com/office/drawing/2014/main" id="{90387C21-4114-4002-BA16-84D165B3BA14}"/>
              </a:ext>
            </a:extLst>
          </p:cNvPr>
          <p:cNvPicPr>
            <a:picLocks noChangeAspect="1"/>
          </p:cNvPicPr>
          <p:nvPr/>
        </p:nvPicPr>
        <p:blipFill>
          <a:blip r:embed="rId4"/>
          <a:stretch>
            <a:fillRect/>
          </a:stretch>
        </p:blipFill>
        <p:spPr>
          <a:xfrm>
            <a:off x="7265568" y="2936201"/>
            <a:ext cx="1782429" cy="1301642"/>
          </a:xfrm>
          <a:prstGeom prst="rect">
            <a:avLst/>
          </a:prstGeom>
        </p:spPr>
      </p:pic>
      <p:pic>
        <p:nvPicPr>
          <p:cNvPr id="15" name="Picture 14">
            <a:extLst>
              <a:ext uri="{FF2B5EF4-FFF2-40B4-BE49-F238E27FC236}">
                <a16:creationId xmlns:a16="http://schemas.microsoft.com/office/drawing/2014/main" id="{444C6CBB-034B-4015-855A-FE8618CFF062}"/>
              </a:ext>
            </a:extLst>
          </p:cNvPr>
          <p:cNvPicPr>
            <a:picLocks noChangeAspect="1"/>
          </p:cNvPicPr>
          <p:nvPr/>
        </p:nvPicPr>
        <p:blipFill>
          <a:blip r:embed="rId5"/>
          <a:stretch>
            <a:fillRect/>
          </a:stretch>
        </p:blipFill>
        <p:spPr>
          <a:xfrm>
            <a:off x="4219810" y="5761505"/>
            <a:ext cx="1043655" cy="707214"/>
          </a:xfrm>
          <a:prstGeom prst="rect">
            <a:avLst/>
          </a:prstGeom>
        </p:spPr>
      </p:pic>
      <p:pic>
        <p:nvPicPr>
          <p:cNvPr id="17" name="Picture 16">
            <a:extLst>
              <a:ext uri="{FF2B5EF4-FFF2-40B4-BE49-F238E27FC236}">
                <a16:creationId xmlns:a16="http://schemas.microsoft.com/office/drawing/2014/main" id="{A7C634B0-2F9A-4753-9445-0DDC035C4D2D}"/>
              </a:ext>
            </a:extLst>
          </p:cNvPr>
          <p:cNvPicPr>
            <a:picLocks noChangeAspect="1"/>
          </p:cNvPicPr>
          <p:nvPr/>
        </p:nvPicPr>
        <p:blipFill>
          <a:blip r:embed="rId6"/>
          <a:stretch>
            <a:fillRect/>
          </a:stretch>
        </p:blipFill>
        <p:spPr>
          <a:xfrm>
            <a:off x="6791444" y="5779958"/>
            <a:ext cx="1061069" cy="719013"/>
          </a:xfrm>
          <a:prstGeom prst="rect">
            <a:avLst/>
          </a:prstGeom>
        </p:spPr>
      </p:pic>
      <p:pic>
        <p:nvPicPr>
          <p:cNvPr id="19" name="Picture 18">
            <a:extLst>
              <a:ext uri="{FF2B5EF4-FFF2-40B4-BE49-F238E27FC236}">
                <a16:creationId xmlns:a16="http://schemas.microsoft.com/office/drawing/2014/main" id="{1EB724BC-1080-43C8-865C-02465D94D799}"/>
              </a:ext>
            </a:extLst>
          </p:cNvPr>
          <p:cNvPicPr>
            <a:picLocks noChangeAspect="1"/>
          </p:cNvPicPr>
          <p:nvPr/>
        </p:nvPicPr>
        <p:blipFill>
          <a:blip r:embed="rId7"/>
          <a:stretch>
            <a:fillRect/>
          </a:stretch>
        </p:blipFill>
        <p:spPr>
          <a:xfrm>
            <a:off x="5384022" y="5765791"/>
            <a:ext cx="1171173" cy="716573"/>
          </a:xfrm>
          <a:prstGeom prst="rect">
            <a:avLst/>
          </a:prstGeom>
        </p:spPr>
      </p:pic>
      <p:pic>
        <p:nvPicPr>
          <p:cNvPr id="21" name="Picture 20">
            <a:extLst>
              <a:ext uri="{FF2B5EF4-FFF2-40B4-BE49-F238E27FC236}">
                <a16:creationId xmlns:a16="http://schemas.microsoft.com/office/drawing/2014/main" id="{63BCBA29-0695-4A13-A351-E167C2117687}"/>
              </a:ext>
            </a:extLst>
          </p:cNvPr>
          <p:cNvPicPr>
            <a:picLocks noChangeAspect="1"/>
          </p:cNvPicPr>
          <p:nvPr/>
        </p:nvPicPr>
        <p:blipFill>
          <a:blip r:embed="rId8"/>
          <a:stretch>
            <a:fillRect/>
          </a:stretch>
        </p:blipFill>
        <p:spPr>
          <a:xfrm>
            <a:off x="7888739" y="5805853"/>
            <a:ext cx="1155877" cy="707214"/>
          </a:xfrm>
          <a:prstGeom prst="rect">
            <a:avLst/>
          </a:prstGeom>
        </p:spPr>
      </p:pic>
      <p:sp>
        <p:nvSpPr>
          <p:cNvPr id="22" name="TextBox 21">
            <a:extLst>
              <a:ext uri="{FF2B5EF4-FFF2-40B4-BE49-F238E27FC236}">
                <a16:creationId xmlns:a16="http://schemas.microsoft.com/office/drawing/2014/main" id="{004CA2E5-E2D3-48DF-A87B-6E163721F208}"/>
              </a:ext>
            </a:extLst>
          </p:cNvPr>
          <p:cNvSpPr txBox="1"/>
          <p:nvPr/>
        </p:nvSpPr>
        <p:spPr>
          <a:xfrm>
            <a:off x="4461545" y="5510678"/>
            <a:ext cx="604653" cy="246221"/>
          </a:xfrm>
          <a:prstGeom prst="rect">
            <a:avLst/>
          </a:prstGeom>
          <a:noFill/>
        </p:spPr>
        <p:txBody>
          <a:bodyPr wrap="none" rtlCol="0">
            <a:spAutoFit/>
          </a:bodyPr>
          <a:lstStyle/>
          <a:p>
            <a:r>
              <a:rPr lang="en-GB" sz="1000" dirty="0"/>
              <a:t>Myopia </a:t>
            </a:r>
          </a:p>
        </p:txBody>
      </p:sp>
      <p:sp>
        <p:nvSpPr>
          <p:cNvPr id="25" name="TextBox 24">
            <a:extLst>
              <a:ext uri="{FF2B5EF4-FFF2-40B4-BE49-F238E27FC236}">
                <a16:creationId xmlns:a16="http://schemas.microsoft.com/office/drawing/2014/main" id="{6EE1B1CA-EEBF-4995-836B-D840A2A490BF}"/>
              </a:ext>
            </a:extLst>
          </p:cNvPr>
          <p:cNvSpPr txBox="1"/>
          <p:nvPr/>
        </p:nvSpPr>
        <p:spPr>
          <a:xfrm>
            <a:off x="6965480" y="5510677"/>
            <a:ext cx="752129" cy="246221"/>
          </a:xfrm>
          <a:prstGeom prst="rect">
            <a:avLst/>
          </a:prstGeom>
          <a:noFill/>
        </p:spPr>
        <p:txBody>
          <a:bodyPr wrap="none" rtlCol="0">
            <a:spAutoFit/>
          </a:bodyPr>
          <a:lstStyle/>
          <a:p>
            <a:r>
              <a:rPr lang="en-GB" sz="1000" dirty="0"/>
              <a:t>Hyperopia </a:t>
            </a:r>
          </a:p>
        </p:txBody>
      </p:sp>
      <p:sp>
        <p:nvSpPr>
          <p:cNvPr id="26" name="TextBox 25">
            <a:extLst>
              <a:ext uri="{FF2B5EF4-FFF2-40B4-BE49-F238E27FC236}">
                <a16:creationId xmlns:a16="http://schemas.microsoft.com/office/drawing/2014/main" id="{5D259995-9293-499D-AAA0-08D92214B805}"/>
              </a:ext>
            </a:extLst>
          </p:cNvPr>
          <p:cNvSpPr txBox="1"/>
          <p:nvPr/>
        </p:nvSpPr>
        <p:spPr>
          <a:xfrm>
            <a:off x="8185587" y="5411930"/>
            <a:ext cx="723275" cy="400110"/>
          </a:xfrm>
          <a:prstGeom prst="rect">
            <a:avLst/>
          </a:prstGeom>
          <a:noFill/>
        </p:spPr>
        <p:txBody>
          <a:bodyPr wrap="none" rtlCol="0">
            <a:spAutoFit/>
          </a:bodyPr>
          <a:lstStyle/>
          <a:p>
            <a:pPr algn="ctr"/>
            <a:r>
              <a:rPr lang="en-GB" sz="1000" dirty="0"/>
              <a:t>Hyperopia</a:t>
            </a:r>
          </a:p>
          <a:p>
            <a:pPr algn="ctr"/>
            <a:r>
              <a:rPr lang="en-GB" sz="1000" dirty="0"/>
              <a:t>corrected </a:t>
            </a:r>
          </a:p>
        </p:txBody>
      </p:sp>
      <p:sp>
        <p:nvSpPr>
          <p:cNvPr id="27" name="TextBox 26">
            <a:extLst>
              <a:ext uri="{FF2B5EF4-FFF2-40B4-BE49-F238E27FC236}">
                <a16:creationId xmlns:a16="http://schemas.microsoft.com/office/drawing/2014/main" id="{3E1A8762-F555-455C-869D-A9ECE8F45163}"/>
              </a:ext>
            </a:extLst>
          </p:cNvPr>
          <p:cNvSpPr txBox="1"/>
          <p:nvPr/>
        </p:nvSpPr>
        <p:spPr>
          <a:xfrm>
            <a:off x="5658464" y="5405743"/>
            <a:ext cx="718466" cy="400110"/>
          </a:xfrm>
          <a:prstGeom prst="rect">
            <a:avLst/>
          </a:prstGeom>
          <a:noFill/>
        </p:spPr>
        <p:txBody>
          <a:bodyPr wrap="none" rtlCol="0">
            <a:spAutoFit/>
          </a:bodyPr>
          <a:lstStyle/>
          <a:p>
            <a:pPr algn="ctr"/>
            <a:r>
              <a:rPr lang="en-GB" sz="1000" dirty="0"/>
              <a:t>Myopia</a:t>
            </a:r>
          </a:p>
          <a:p>
            <a:pPr algn="ctr"/>
            <a:r>
              <a:rPr lang="en-GB" sz="1000" dirty="0"/>
              <a:t>corrected </a:t>
            </a:r>
          </a:p>
        </p:txBody>
      </p:sp>
      <p:pic>
        <p:nvPicPr>
          <p:cNvPr id="29" name="Picture 28">
            <a:extLst>
              <a:ext uri="{FF2B5EF4-FFF2-40B4-BE49-F238E27FC236}">
                <a16:creationId xmlns:a16="http://schemas.microsoft.com/office/drawing/2014/main" id="{C3757D2C-9DA5-438D-AE79-1F2EA1A1C60C}"/>
              </a:ext>
            </a:extLst>
          </p:cNvPr>
          <p:cNvPicPr>
            <a:picLocks noChangeAspect="1"/>
          </p:cNvPicPr>
          <p:nvPr/>
        </p:nvPicPr>
        <p:blipFill rotWithShape="1">
          <a:blip r:embed="rId9"/>
          <a:srcRect l="13849" t="19948" r="15469" b="18104"/>
          <a:stretch/>
        </p:blipFill>
        <p:spPr>
          <a:xfrm>
            <a:off x="99384" y="5779958"/>
            <a:ext cx="2033236" cy="1002390"/>
          </a:xfrm>
          <a:prstGeom prst="rect">
            <a:avLst/>
          </a:prstGeom>
        </p:spPr>
      </p:pic>
      <p:pic>
        <p:nvPicPr>
          <p:cNvPr id="31" name="Picture 30">
            <a:extLst>
              <a:ext uri="{FF2B5EF4-FFF2-40B4-BE49-F238E27FC236}">
                <a16:creationId xmlns:a16="http://schemas.microsoft.com/office/drawing/2014/main" id="{408ACE96-57E4-4088-8136-44A248CE4786}"/>
              </a:ext>
            </a:extLst>
          </p:cNvPr>
          <p:cNvPicPr>
            <a:picLocks noChangeAspect="1"/>
          </p:cNvPicPr>
          <p:nvPr/>
        </p:nvPicPr>
        <p:blipFill rotWithShape="1">
          <a:blip r:embed="rId10"/>
          <a:srcRect l="14706" t="18872" r="15275" b="18696"/>
          <a:stretch/>
        </p:blipFill>
        <p:spPr>
          <a:xfrm>
            <a:off x="2118773" y="5753583"/>
            <a:ext cx="2064811" cy="1002390"/>
          </a:xfrm>
          <a:prstGeom prst="rect">
            <a:avLst/>
          </a:prstGeom>
        </p:spPr>
      </p:pic>
      <p:sp>
        <p:nvSpPr>
          <p:cNvPr id="34" name="TextBox 33">
            <a:extLst>
              <a:ext uri="{FF2B5EF4-FFF2-40B4-BE49-F238E27FC236}">
                <a16:creationId xmlns:a16="http://schemas.microsoft.com/office/drawing/2014/main" id="{14796928-9804-4C9C-B57F-4CF77602493B}"/>
              </a:ext>
            </a:extLst>
          </p:cNvPr>
          <p:cNvSpPr txBox="1"/>
          <p:nvPr/>
        </p:nvSpPr>
        <p:spPr>
          <a:xfrm>
            <a:off x="90707" y="5245752"/>
            <a:ext cx="4053014" cy="507831"/>
          </a:xfrm>
          <a:prstGeom prst="rect">
            <a:avLst/>
          </a:prstGeom>
          <a:noFill/>
          <a:ln w="19050">
            <a:solidFill>
              <a:srgbClr val="00B050"/>
            </a:solidFill>
          </a:ln>
        </p:spPr>
        <p:txBody>
          <a:bodyPr wrap="square">
            <a:spAutoFit/>
          </a:bodyPr>
          <a:lstStyle/>
          <a:p>
            <a:pPr algn="l"/>
            <a:r>
              <a:rPr lang="en-GB" sz="900" b="1" i="0" dirty="0">
                <a:solidFill>
                  <a:srgbClr val="231F20"/>
                </a:solidFill>
                <a:effectLst/>
              </a:rPr>
              <a:t>The pupil reflex </a:t>
            </a:r>
            <a:r>
              <a:rPr lang="en-GB" sz="900" b="0" i="0" dirty="0">
                <a:solidFill>
                  <a:srgbClr val="231F20"/>
                </a:solidFill>
                <a:effectLst/>
              </a:rPr>
              <a:t>The amount of light entering the eye is controlled by a </a:t>
            </a:r>
            <a:r>
              <a:rPr lang="en-GB" sz="900" b="1" i="0" dirty="0">
                <a:solidFill>
                  <a:srgbClr val="00B050"/>
                </a:solidFill>
                <a:effectLst/>
              </a:rPr>
              <a:t>reflex</a:t>
            </a:r>
            <a:r>
              <a:rPr lang="en-GB" sz="900" b="1" i="0" dirty="0">
                <a:solidFill>
                  <a:srgbClr val="231F20"/>
                </a:solidFill>
                <a:effectLst/>
              </a:rPr>
              <a:t> </a:t>
            </a:r>
            <a:r>
              <a:rPr lang="en-GB" sz="900" b="1" i="0" dirty="0">
                <a:solidFill>
                  <a:srgbClr val="00B050"/>
                </a:solidFill>
                <a:effectLst/>
              </a:rPr>
              <a:t>action</a:t>
            </a:r>
            <a:r>
              <a:rPr lang="en-GB" sz="900" b="0" i="0" dirty="0">
                <a:solidFill>
                  <a:srgbClr val="00B050"/>
                </a:solidFill>
                <a:effectLst/>
              </a:rPr>
              <a:t>. </a:t>
            </a:r>
            <a:r>
              <a:rPr lang="en-GB" sz="900" b="0" i="0" dirty="0">
                <a:solidFill>
                  <a:srgbClr val="231F20"/>
                </a:solidFill>
                <a:effectLst/>
              </a:rPr>
              <a:t>The size of the</a:t>
            </a:r>
            <a:r>
              <a:rPr lang="en-GB" sz="900" b="0" i="0" dirty="0">
                <a:solidFill>
                  <a:srgbClr val="00B050"/>
                </a:solidFill>
                <a:effectLst/>
              </a:rPr>
              <a:t> </a:t>
            </a:r>
            <a:r>
              <a:rPr lang="en-GB" sz="900" b="1" i="0" dirty="0">
                <a:solidFill>
                  <a:srgbClr val="00B050"/>
                </a:solidFill>
                <a:effectLst/>
              </a:rPr>
              <a:t>pupil</a:t>
            </a:r>
            <a:r>
              <a:rPr lang="en-GB" sz="900" b="0" i="0" dirty="0">
                <a:solidFill>
                  <a:srgbClr val="00B050"/>
                </a:solidFill>
                <a:effectLst/>
              </a:rPr>
              <a:t> </a:t>
            </a:r>
            <a:r>
              <a:rPr lang="en-GB" sz="900" b="0" i="0" dirty="0">
                <a:solidFill>
                  <a:srgbClr val="231F20"/>
                </a:solidFill>
                <a:effectLst/>
              </a:rPr>
              <a:t>changes in response to bright or dim light. This is controlled by the muscles of the iris.</a:t>
            </a:r>
          </a:p>
        </p:txBody>
      </p:sp>
    </p:spTree>
    <p:extLst>
      <p:ext uri="{BB962C8B-B14F-4D97-AF65-F5344CB8AC3E}">
        <p14:creationId xmlns:p14="http://schemas.microsoft.com/office/powerpoint/2010/main" val="584146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0400838D-9E75-B674-6B6E-472FDAE751BB}"/>
              </a:ext>
            </a:extLst>
          </p:cNvPr>
          <p:cNvPicPr>
            <a:picLocks noChangeAspect="1"/>
          </p:cNvPicPr>
          <p:nvPr/>
        </p:nvPicPr>
        <p:blipFill>
          <a:blip r:embed="rId2"/>
          <a:stretch>
            <a:fillRect/>
          </a:stretch>
        </p:blipFill>
        <p:spPr>
          <a:xfrm>
            <a:off x="6587649" y="4271888"/>
            <a:ext cx="2258799" cy="2407404"/>
          </a:xfrm>
          <a:prstGeom prst="rect">
            <a:avLst/>
          </a:prstGeom>
        </p:spPr>
      </p:pic>
      <p:sp>
        <p:nvSpPr>
          <p:cNvPr id="27" name="TextBox 26">
            <a:extLst>
              <a:ext uri="{FF2B5EF4-FFF2-40B4-BE49-F238E27FC236}">
                <a16:creationId xmlns:a16="http://schemas.microsoft.com/office/drawing/2014/main" id="{655517D3-9EBA-DC2E-6811-A81E0052F1F1}"/>
              </a:ext>
            </a:extLst>
          </p:cNvPr>
          <p:cNvSpPr txBox="1"/>
          <p:nvPr/>
        </p:nvSpPr>
        <p:spPr>
          <a:xfrm>
            <a:off x="6377348" y="77485"/>
            <a:ext cx="2679402" cy="6601807"/>
          </a:xfrm>
          <a:prstGeom prst="rect">
            <a:avLst/>
          </a:prstGeom>
          <a:noFill/>
          <a:ln w="19050">
            <a:solidFill>
              <a:srgbClr val="00B050"/>
            </a:solidFill>
          </a:ln>
        </p:spPr>
        <p:txBody>
          <a:bodyPr wrap="square">
            <a:spAutoFit/>
          </a:bodyPr>
          <a:lstStyle/>
          <a:p>
            <a:r>
              <a:rPr lang="en-GB" sz="900" b="1" i="0" dirty="0">
                <a:effectLst/>
              </a:rPr>
              <a:t>Kidney Function: </a:t>
            </a:r>
          </a:p>
          <a:p>
            <a:r>
              <a:rPr lang="en-GB" sz="900" b="1" i="0" dirty="0">
                <a:solidFill>
                  <a:srgbClr val="00B050"/>
                </a:solidFill>
                <a:effectLst/>
              </a:rPr>
              <a:t>Stage 1 - Filtration</a:t>
            </a:r>
          </a:p>
          <a:p>
            <a:pPr algn="l"/>
            <a:r>
              <a:rPr lang="en-GB" sz="900" dirty="0">
                <a:solidFill>
                  <a:srgbClr val="231F20"/>
                </a:solidFill>
                <a:effectLst/>
              </a:rPr>
              <a:t>Blood is transported to the kidney through the renal artery. </a:t>
            </a:r>
            <a:r>
              <a:rPr lang="en-GB" sz="900" b="0" i="0" dirty="0">
                <a:solidFill>
                  <a:srgbClr val="231F20"/>
                </a:solidFill>
                <a:effectLst/>
              </a:rPr>
              <a:t>Blood passes through the nephron inside the kidneys, there are many capillaries inside the kidney, and the blood is under high pressure at the start of the nephron, which aids the </a:t>
            </a:r>
            <a:r>
              <a:rPr lang="en-GB" sz="900" b="1" i="0" dirty="0">
                <a:solidFill>
                  <a:srgbClr val="00B050"/>
                </a:solidFill>
                <a:effectLst/>
              </a:rPr>
              <a:t>ultrafiltration</a:t>
            </a:r>
            <a:r>
              <a:rPr lang="en-GB" sz="900" b="0" i="0" dirty="0">
                <a:solidFill>
                  <a:srgbClr val="231F20"/>
                </a:solidFill>
                <a:effectLst/>
              </a:rPr>
              <a:t> of the blood. Small molecules are filtered out and pass into the nephron tubule. These small molecules include </a:t>
            </a:r>
            <a:r>
              <a:rPr lang="en-GB" sz="900" b="1" i="0" dirty="0" err="1">
                <a:solidFill>
                  <a:srgbClr val="00B050"/>
                </a:solidFill>
                <a:effectLst/>
              </a:rPr>
              <a:t>ureas</a:t>
            </a:r>
            <a:r>
              <a:rPr lang="en-GB" sz="900" b="1" i="0" dirty="0">
                <a:solidFill>
                  <a:srgbClr val="00B050"/>
                </a:solidFill>
                <a:effectLst/>
              </a:rPr>
              <a:t>, water, ions, and glucose</a:t>
            </a:r>
            <a:r>
              <a:rPr lang="en-GB" sz="900" b="0" i="0" dirty="0">
                <a:solidFill>
                  <a:srgbClr val="231F20"/>
                </a:solidFill>
                <a:effectLst/>
              </a:rPr>
              <a:t>. However, large molecules, such as blood proteins, are too big to fit through the capillary wall and remain in the blood.</a:t>
            </a:r>
          </a:p>
          <a:p>
            <a:pPr algn="l"/>
            <a:r>
              <a:rPr lang="en-GB" sz="900" b="1" i="0" dirty="0">
                <a:solidFill>
                  <a:srgbClr val="00B050"/>
                </a:solidFill>
                <a:effectLst/>
              </a:rPr>
              <a:t>Stage 2 - Selective reabsorption</a:t>
            </a:r>
          </a:p>
          <a:p>
            <a:pPr algn="l"/>
            <a:r>
              <a:rPr lang="en-GB" sz="900" b="0" i="0" dirty="0">
                <a:solidFill>
                  <a:srgbClr val="231F20"/>
                </a:solidFill>
                <a:effectLst/>
              </a:rPr>
              <a:t>Having filtered out small essential molecules from the blood - the kidneys must </a:t>
            </a:r>
            <a:r>
              <a:rPr lang="en-GB" sz="900" b="1" i="0" dirty="0">
                <a:solidFill>
                  <a:srgbClr val="00B050"/>
                </a:solidFill>
                <a:effectLst/>
              </a:rPr>
              <a:t>reabsorb</a:t>
            </a:r>
            <a:r>
              <a:rPr lang="en-GB" sz="900" b="0" i="0" dirty="0">
                <a:solidFill>
                  <a:srgbClr val="231F20"/>
                </a:solidFill>
                <a:effectLst/>
              </a:rPr>
              <a:t> the molecules which are needed, while allowing those molecules which are not needed to pass out in the urine. Therefore, the kidneys selectively reabsorb only those molecules which the body needs back in the bloodstream. The reabsorbed molecules include:</a:t>
            </a:r>
          </a:p>
          <a:p>
            <a:pPr algn="l">
              <a:buFont typeface="Arial" panose="020B0604020202020204" pitchFamily="34" charset="0"/>
              <a:buChar char="•"/>
            </a:pPr>
            <a:r>
              <a:rPr lang="en-GB" sz="900" b="0" i="0" dirty="0">
                <a:solidFill>
                  <a:srgbClr val="231F20"/>
                </a:solidFill>
                <a:effectLst/>
              </a:rPr>
              <a:t> all of the glucose which was originally filtered out</a:t>
            </a:r>
          </a:p>
          <a:p>
            <a:pPr algn="l">
              <a:buFont typeface="Arial" panose="020B0604020202020204" pitchFamily="34" charset="0"/>
              <a:buChar char="•"/>
            </a:pPr>
            <a:r>
              <a:rPr lang="en-GB" sz="900" b="0" i="0" dirty="0">
                <a:solidFill>
                  <a:srgbClr val="231F20"/>
                </a:solidFill>
                <a:effectLst/>
              </a:rPr>
              <a:t> as much water as the body needs to maintain a constant water level in the blood plasma</a:t>
            </a:r>
          </a:p>
          <a:p>
            <a:pPr algn="l">
              <a:buFont typeface="Arial" panose="020B0604020202020204" pitchFamily="34" charset="0"/>
              <a:buChar char="•"/>
            </a:pPr>
            <a:r>
              <a:rPr lang="en-GB" sz="900" b="0" i="0" dirty="0">
                <a:solidFill>
                  <a:srgbClr val="231F20"/>
                </a:solidFill>
                <a:effectLst/>
              </a:rPr>
              <a:t> as many ions as the body needs to maintain a constant balance of mineral ions in the blood plasma</a:t>
            </a:r>
          </a:p>
          <a:p>
            <a:pPr algn="l"/>
            <a:r>
              <a:rPr lang="en-GB" sz="900" b="1" i="0" dirty="0">
                <a:solidFill>
                  <a:srgbClr val="00B050"/>
                </a:solidFill>
                <a:effectLst/>
              </a:rPr>
              <a:t>Stage 3 - The formation of urine</a:t>
            </a:r>
          </a:p>
          <a:p>
            <a:pPr algn="l"/>
            <a:r>
              <a:rPr lang="en-GB" sz="900" b="0" i="0" dirty="0">
                <a:solidFill>
                  <a:srgbClr val="231F20"/>
                </a:solidFill>
                <a:effectLst/>
              </a:rPr>
              <a:t>The molecules which are not selectively reabsorbed (the urea, excess water and ions) continue along the nephron tubule as </a:t>
            </a:r>
            <a:r>
              <a:rPr lang="en-GB" sz="900" b="1" i="0" dirty="0">
                <a:solidFill>
                  <a:srgbClr val="00B050"/>
                </a:solidFill>
                <a:effectLst/>
              </a:rPr>
              <a:t>urine</a:t>
            </a:r>
            <a:r>
              <a:rPr lang="en-GB" sz="900" b="0" i="0" dirty="0">
                <a:solidFill>
                  <a:srgbClr val="231F20"/>
                </a:solidFill>
                <a:effectLst/>
              </a:rPr>
              <a:t>. This eventually passes down to the bladder.</a:t>
            </a:r>
          </a:p>
          <a:p>
            <a:pPr algn="l"/>
            <a:endParaRPr lang="en-GB" sz="900" b="0" i="0" dirty="0">
              <a:solidFill>
                <a:srgbClr val="231F20"/>
              </a:solidFill>
              <a:effectLst/>
            </a:endParaRPr>
          </a:p>
          <a:p>
            <a:pPr algn="l"/>
            <a:endParaRPr lang="en-GB" sz="900" dirty="0">
              <a:solidFill>
                <a:srgbClr val="231F20"/>
              </a:solidFill>
            </a:endParaRPr>
          </a:p>
          <a:p>
            <a:pPr algn="l"/>
            <a:endParaRPr lang="en-GB" sz="900" dirty="0">
              <a:solidFill>
                <a:srgbClr val="231F20"/>
              </a:solidFill>
            </a:endParaRPr>
          </a:p>
          <a:p>
            <a:pPr algn="l"/>
            <a:endParaRPr lang="en-GB" sz="900" b="0" i="0" dirty="0">
              <a:solidFill>
                <a:srgbClr val="231F20"/>
              </a:solidFill>
              <a:effectLst/>
            </a:endParaRPr>
          </a:p>
          <a:p>
            <a:pPr algn="l"/>
            <a:endParaRPr lang="en-GB" sz="900" dirty="0">
              <a:solidFill>
                <a:srgbClr val="231F20"/>
              </a:solidFill>
            </a:endParaRPr>
          </a:p>
          <a:p>
            <a:pPr algn="l"/>
            <a:endParaRPr lang="en-GB" sz="900" b="0" i="0" dirty="0">
              <a:solidFill>
                <a:srgbClr val="231F20"/>
              </a:solidFill>
              <a:effectLst/>
            </a:endParaRPr>
          </a:p>
          <a:p>
            <a:pPr algn="l"/>
            <a:endParaRPr lang="en-GB" sz="900" dirty="0">
              <a:solidFill>
                <a:srgbClr val="231F20"/>
              </a:solidFill>
            </a:endParaRPr>
          </a:p>
          <a:p>
            <a:pPr algn="l"/>
            <a:endParaRPr lang="en-GB" sz="900" b="0" i="0" dirty="0">
              <a:solidFill>
                <a:srgbClr val="231F20"/>
              </a:solidFill>
              <a:effectLst/>
            </a:endParaRPr>
          </a:p>
          <a:p>
            <a:pPr algn="l"/>
            <a:endParaRPr lang="en-GB" sz="900" dirty="0">
              <a:solidFill>
                <a:srgbClr val="231F20"/>
              </a:solidFill>
            </a:endParaRPr>
          </a:p>
          <a:p>
            <a:pPr algn="l"/>
            <a:endParaRPr lang="en-GB" sz="900" b="0" i="0" dirty="0">
              <a:solidFill>
                <a:srgbClr val="231F20"/>
              </a:solidFill>
              <a:effectLst/>
            </a:endParaRPr>
          </a:p>
          <a:p>
            <a:pPr algn="l"/>
            <a:endParaRPr lang="en-GB" sz="900" dirty="0">
              <a:solidFill>
                <a:srgbClr val="231F20"/>
              </a:solidFill>
            </a:endParaRPr>
          </a:p>
          <a:p>
            <a:pPr algn="l"/>
            <a:endParaRPr lang="en-GB" sz="900" b="0" i="0" dirty="0">
              <a:solidFill>
                <a:srgbClr val="231F20"/>
              </a:solidFill>
              <a:effectLst/>
            </a:endParaRPr>
          </a:p>
          <a:p>
            <a:pPr algn="l"/>
            <a:endParaRPr lang="en-GB" sz="900" dirty="0">
              <a:solidFill>
                <a:srgbClr val="231F20"/>
              </a:solidFill>
            </a:endParaRPr>
          </a:p>
          <a:p>
            <a:pPr algn="l"/>
            <a:endParaRPr lang="en-GB" sz="900" b="0" i="0" dirty="0">
              <a:solidFill>
                <a:srgbClr val="231F20"/>
              </a:solidFill>
              <a:effectLst/>
            </a:endParaRPr>
          </a:p>
          <a:p>
            <a:pPr algn="l"/>
            <a:endParaRPr lang="en-GB" sz="900" dirty="0">
              <a:solidFill>
                <a:srgbClr val="231F20"/>
              </a:solidFill>
            </a:endParaRPr>
          </a:p>
          <a:p>
            <a:pPr algn="l"/>
            <a:endParaRPr lang="en-GB" sz="900" b="0" i="0" dirty="0">
              <a:solidFill>
                <a:srgbClr val="231F20"/>
              </a:solidFill>
              <a:effectLst/>
            </a:endParaRPr>
          </a:p>
          <a:p>
            <a:pPr algn="l"/>
            <a:endParaRPr lang="en-GB" sz="900" b="0" i="0" dirty="0">
              <a:solidFill>
                <a:srgbClr val="231F20"/>
              </a:solidFill>
              <a:effectLst/>
            </a:endParaRPr>
          </a:p>
        </p:txBody>
      </p:sp>
      <p:pic>
        <p:nvPicPr>
          <p:cNvPr id="23" name="Picture 22">
            <a:extLst>
              <a:ext uri="{FF2B5EF4-FFF2-40B4-BE49-F238E27FC236}">
                <a16:creationId xmlns:a16="http://schemas.microsoft.com/office/drawing/2014/main" id="{C8D910CB-9453-DF8D-BCC1-340619732827}"/>
              </a:ext>
            </a:extLst>
          </p:cNvPr>
          <p:cNvPicPr>
            <a:picLocks noChangeAspect="1"/>
          </p:cNvPicPr>
          <p:nvPr/>
        </p:nvPicPr>
        <p:blipFill>
          <a:blip r:embed="rId3"/>
          <a:stretch>
            <a:fillRect/>
          </a:stretch>
        </p:blipFill>
        <p:spPr>
          <a:xfrm>
            <a:off x="196735" y="4571428"/>
            <a:ext cx="2258799" cy="2204229"/>
          </a:xfrm>
          <a:prstGeom prst="rect">
            <a:avLst/>
          </a:prstGeom>
        </p:spPr>
      </p:pic>
      <p:sp>
        <p:nvSpPr>
          <p:cNvPr id="16" name="TextBox 15">
            <a:extLst>
              <a:ext uri="{FF2B5EF4-FFF2-40B4-BE49-F238E27FC236}">
                <a16:creationId xmlns:a16="http://schemas.microsoft.com/office/drawing/2014/main" id="{F527BBA1-BDEC-FE98-8BB5-74D83B89D95E}"/>
              </a:ext>
            </a:extLst>
          </p:cNvPr>
          <p:cNvSpPr txBox="1"/>
          <p:nvPr/>
        </p:nvSpPr>
        <p:spPr>
          <a:xfrm>
            <a:off x="2606399" y="197374"/>
            <a:ext cx="3731756" cy="2723823"/>
          </a:xfrm>
          <a:prstGeom prst="rect">
            <a:avLst/>
          </a:prstGeom>
          <a:noFill/>
          <a:ln w="19050">
            <a:solidFill>
              <a:srgbClr val="00B050"/>
            </a:solidFill>
          </a:ln>
        </p:spPr>
        <p:txBody>
          <a:bodyPr wrap="square" rtlCol="0">
            <a:spAutoFit/>
          </a:bodyPr>
          <a:lstStyle/>
          <a:p>
            <a:r>
              <a:rPr lang="en-GB" sz="900" b="1" dirty="0"/>
              <a:t>The affect of ADH: </a:t>
            </a:r>
            <a:r>
              <a:rPr lang="en-GB" sz="900" b="0" i="0" dirty="0">
                <a:solidFill>
                  <a:srgbClr val="231F20"/>
                </a:solidFill>
                <a:effectLst/>
              </a:rPr>
              <a:t>Different amounts of ADH are released into the bloodstream according to the concentration of water in the </a:t>
            </a:r>
            <a:r>
              <a:rPr lang="en-GB" sz="900" b="1" i="0" dirty="0">
                <a:solidFill>
                  <a:srgbClr val="00B050"/>
                </a:solidFill>
                <a:effectLst/>
              </a:rPr>
              <a:t>blood plasma</a:t>
            </a:r>
            <a:r>
              <a:rPr lang="en-GB" sz="900" b="0" i="0" dirty="0">
                <a:solidFill>
                  <a:srgbClr val="231F20"/>
                </a:solidFill>
                <a:effectLst/>
              </a:rPr>
              <a:t>. ADH is released by the pituitary</a:t>
            </a:r>
          </a:p>
          <a:p>
            <a:r>
              <a:rPr lang="en-GB" sz="900" b="0" i="0" dirty="0">
                <a:solidFill>
                  <a:srgbClr val="231F20"/>
                </a:solidFill>
                <a:effectLst/>
              </a:rPr>
              <a:t>gland when the blood is too </a:t>
            </a:r>
          </a:p>
          <a:p>
            <a:r>
              <a:rPr lang="en-GB" sz="900" b="0" i="0" dirty="0">
                <a:solidFill>
                  <a:srgbClr val="231F20"/>
                </a:solidFill>
                <a:effectLst/>
              </a:rPr>
              <a:t>concentrated and it</a:t>
            </a:r>
          </a:p>
          <a:p>
            <a:r>
              <a:rPr lang="en-GB" sz="900" b="0" i="0" dirty="0">
                <a:solidFill>
                  <a:srgbClr val="231F20"/>
                </a:solidFill>
                <a:effectLst/>
              </a:rPr>
              <a:t>causes the kidney tubules</a:t>
            </a:r>
          </a:p>
          <a:p>
            <a:r>
              <a:rPr lang="en-GB" sz="900" b="0" i="0" dirty="0">
                <a:solidFill>
                  <a:srgbClr val="231F20"/>
                </a:solidFill>
                <a:effectLst/>
              </a:rPr>
              <a:t>to become more </a:t>
            </a:r>
            <a:r>
              <a:rPr lang="en-GB" sz="900" b="1" i="0" dirty="0">
                <a:solidFill>
                  <a:srgbClr val="00B050"/>
                </a:solidFill>
                <a:effectLst/>
              </a:rPr>
              <a:t>permeable</a:t>
            </a:r>
            <a:r>
              <a:rPr lang="en-GB" sz="900" b="0" i="0" dirty="0">
                <a:solidFill>
                  <a:srgbClr val="00B050"/>
                </a:solidFill>
                <a:effectLst/>
              </a:rPr>
              <a:t>. </a:t>
            </a:r>
          </a:p>
          <a:p>
            <a:r>
              <a:rPr lang="en-GB" sz="900" b="0" i="0" dirty="0">
                <a:solidFill>
                  <a:srgbClr val="231F20"/>
                </a:solidFill>
                <a:effectLst/>
              </a:rPr>
              <a:t>This allows more water to be</a:t>
            </a:r>
          </a:p>
          <a:p>
            <a:r>
              <a:rPr lang="en-GB" sz="900" b="0" i="0" dirty="0">
                <a:solidFill>
                  <a:srgbClr val="231F20"/>
                </a:solidFill>
                <a:effectLst/>
              </a:rPr>
              <a:t>reabsorbed back into the blood</a:t>
            </a:r>
          </a:p>
          <a:p>
            <a:r>
              <a:rPr lang="en-GB" sz="900" b="0" i="0" dirty="0">
                <a:solidFill>
                  <a:srgbClr val="231F20"/>
                </a:solidFill>
                <a:effectLst/>
              </a:rPr>
              <a:t>during selective reabsorption.</a:t>
            </a:r>
          </a:p>
          <a:p>
            <a:pPr algn="l"/>
            <a:r>
              <a:rPr lang="en-GB" sz="900" b="0" i="0" dirty="0">
                <a:solidFill>
                  <a:srgbClr val="231F20"/>
                </a:solidFill>
                <a:effectLst/>
              </a:rPr>
              <a:t>If a person has consumed a large</a:t>
            </a:r>
          </a:p>
          <a:p>
            <a:pPr algn="l"/>
            <a:r>
              <a:rPr lang="en-GB" sz="900" b="0" i="0" dirty="0">
                <a:solidFill>
                  <a:srgbClr val="231F20"/>
                </a:solidFill>
                <a:effectLst/>
              </a:rPr>
              <a:t>volume of water and has not lost</a:t>
            </a:r>
          </a:p>
          <a:p>
            <a:pPr algn="l"/>
            <a:r>
              <a:rPr lang="en-GB" sz="900" b="0" i="0" dirty="0">
                <a:solidFill>
                  <a:srgbClr val="231F20"/>
                </a:solidFill>
                <a:effectLst/>
              </a:rPr>
              <a:t>much as sweat, too much water</a:t>
            </a:r>
          </a:p>
          <a:p>
            <a:pPr algn="l"/>
            <a:r>
              <a:rPr lang="en-GB" sz="900" b="0" i="0" dirty="0">
                <a:solidFill>
                  <a:srgbClr val="231F20"/>
                </a:solidFill>
                <a:effectLst/>
              </a:rPr>
              <a:t>might be detected in the blood</a:t>
            </a:r>
          </a:p>
          <a:p>
            <a:pPr algn="l"/>
            <a:r>
              <a:rPr lang="en-GB" sz="900" b="0" i="0" dirty="0">
                <a:solidFill>
                  <a:srgbClr val="231F20"/>
                </a:solidFill>
                <a:effectLst/>
              </a:rPr>
              <a:t>plasma. If this occurs, less ADH</a:t>
            </a:r>
          </a:p>
          <a:p>
            <a:pPr algn="l"/>
            <a:r>
              <a:rPr lang="en-GB" sz="900" b="0" i="0" dirty="0">
                <a:solidFill>
                  <a:srgbClr val="231F20"/>
                </a:solidFill>
                <a:effectLst/>
              </a:rPr>
              <a:t>will be released, which results</a:t>
            </a:r>
          </a:p>
          <a:p>
            <a:pPr algn="l"/>
            <a:r>
              <a:rPr lang="en-GB" sz="900" b="0" i="0" dirty="0">
                <a:solidFill>
                  <a:srgbClr val="231F20"/>
                </a:solidFill>
                <a:effectLst/>
              </a:rPr>
              <a:t>in less water being reabsorbed</a:t>
            </a:r>
          </a:p>
          <a:p>
            <a:pPr algn="l"/>
            <a:r>
              <a:rPr lang="en-GB" sz="900" b="0" i="0" dirty="0">
                <a:solidFill>
                  <a:srgbClr val="231F20"/>
                </a:solidFill>
                <a:effectLst/>
              </a:rPr>
              <a:t>and a dilute and larger volume</a:t>
            </a:r>
          </a:p>
          <a:p>
            <a:pPr algn="l"/>
            <a:r>
              <a:rPr lang="en-GB" sz="900" b="0" i="0" dirty="0">
                <a:solidFill>
                  <a:srgbClr val="231F20"/>
                </a:solidFill>
                <a:effectLst/>
              </a:rPr>
              <a:t>of urine will be produced. </a:t>
            </a:r>
            <a:endParaRPr lang="en-GB" sz="900" b="1" i="1" dirty="0">
              <a:solidFill>
                <a:srgbClr val="FF0000"/>
              </a:solidFill>
            </a:endParaRPr>
          </a:p>
        </p:txBody>
      </p:sp>
      <p:sp>
        <p:nvSpPr>
          <p:cNvPr id="24" name="TextBox 23">
            <a:extLst>
              <a:ext uri="{FF2B5EF4-FFF2-40B4-BE49-F238E27FC236}">
                <a16:creationId xmlns:a16="http://schemas.microsoft.com/office/drawing/2014/main" id="{146EC21F-D200-023D-2FE6-78C2BFC5E028}"/>
              </a:ext>
            </a:extLst>
          </p:cNvPr>
          <p:cNvSpPr txBox="1"/>
          <p:nvPr/>
        </p:nvSpPr>
        <p:spPr>
          <a:xfrm>
            <a:off x="85062" y="77486"/>
            <a:ext cx="2482146" cy="6617196"/>
          </a:xfrm>
          <a:prstGeom prst="rect">
            <a:avLst/>
          </a:prstGeom>
          <a:noFill/>
          <a:ln w="19050">
            <a:solidFill>
              <a:srgbClr val="00B050"/>
            </a:solidFill>
          </a:ln>
        </p:spPr>
        <p:txBody>
          <a:bodyPr wrap="square">
            <a:spAutoFit/>
          </a:bodyPr>
          <a:lstStyle/>
          <a:p>
            <a:r>
              <a:rPr lang="en-GB" sz="900" b="1" dirty="0">
                <a:solidFill>
                  <a:srgbClr val="231F20"/>
                </a:solidFill>
                <a:effectLst/>
              </a:rPr>
              <a:t>Dialysis: </a:t>
            </a:r>
          </a:p>
          <a:p>
            <a:r>
              <a:rPr lang="en-GB" sz="900" dirty="0">
                <a:solidFill>
                  <a:srgbClr val="231F20"/>
                </a:solidFill>
                <a:effectLst/>
              </a:rPr>
              <a:t>Unfiltered blood that is high in urea is taken from a blood vessel in the arm, mixed with blood thinners or an </a:t>
            </a:r>
            <a:r>
              <a:rPr lang="en-GB" sz="900" b="1" dirty="0">
                <a:solidFill>
                  <a:srgbClr val="00B050"/>
                </a:solidFill>
                <a:effectLst/>
              </a:rPr>
              <a:t>anti-coagulant</a:t>
            </a:r>
            <a:r>
              <a:rPr lang="en-GB" sz="900" dirty="0">
                <a:solidFill>
                  <a:srgbClr val="231F20"/>
                </a:solidFill>
                <a:effectLst/>
              </a:rPr>
              <a:t> to prevent clotting, and pumped into the dialysis machine. Inside the machine the blood and dialysis fluid are separated by a </a:t>
            </a:r>
            <a:r>
              <a:rPr lang="en-GB" sz="900" b="1" dirty="0">
                <a:solidFill>
                  <a:srgbClr val="00B050"/>
                </a:solidFill>
                <a:effectLst/>
              </a:rPr>
              <a:t>partially permeable membrane</a:t>
            </a:r>
            <a:r>
              <a:rPr lang="en-GB" sz="900" dirty="0">
                <a:solidFill>
                  <a:srgbClr val="00B050"/>
                </a:solidFill>
                <a:effectLst/>
              </a:rPr>
              <a:t> </a:t>
            </a:r>
            <a:r>
              <a:rPr lang="en-GB" sz="900" dirty="0">
                <a:solidFill>
                  <a:srgbClr val="231F20"/>
                </a:solidFill>
                <a:effectLst/>
              </a:rPr>
              <a:t>the blood flows in the opposite direction to dialysis fluid, allowing exchange to occur between the two where a concentration gradient exists.</a:t>
            </a:r>
          </a:p>
          <a:p>
            <a:r>
              <a:rPr lang="en-GB" sz="900" dirty="0">
                <a:solidFill>
                  <a:srgbClr val="231F20"/>
                </a:solidFill>
                <a:effectLst/>
              </a:rPr>
              <a:t>Dialysis fluid contains:</a:t>
            </a:r>
          </a:p>
          <a:p>
            <a:pPr>
              <a:buFont typeface="Arial" panose="020B0604020202020204" pitchFamily="34" charset="0"/>
              <a:buChar char="•"/>
            </a:pPr>
            <a:r>
              <a:rPr lang="en-GB" sz="900" dirty="0">
                <a:solidFill>
                  <a:srgbClr val="231F20"/>
                </a:solidFill>
                <a:effectLst/>
              </a:rPr>
              <a:t> a </a:t>
            </a:r>
            <a:r>
              <a:rPr lang="en-GB" sz="900" b="1" dirty="0">
                <a:solidFill>
                  <a:srgbClr val="00B050"/>
                </a:solidFill>
                <a:effectLst/>
              </a:rPr>
              <a:t>glucose</a:t>
            </a:r>
            <a:r>
              <a:rPr lang="en-GB" sz="900" dirty="0">
                <a:solidFill>
                  <a:srgbClr val="231F20"/>
                </a:solidFill>
                <a:effectLst/>
              </a:rPr>
              <a:t> concentration similar to a normal level in the blood. This prevents the net movement of glucose across the membrane as no concentration gradient exists. </a:t>
            </a:r>
          </a:p>
          <a:p>
            <a:r>
              <a:rPr lang="en-GB" sz="900" dirty="0">
                <a:solidFill>
                  <a:srgbClr val="231F20"/>
                </a:solidFill>
                <a:effectLst/>
              </a:rPr>
              <a:t> a concentration of ions similar to that found in normal blood plasma. This means movement of ions across the membrane only occurs where there is an imbalance. If the patient's blood is too </a:t>
            </a:r>
            <a:r>
              <a:rPr lang="en-GB" sz="900" b="1" dirty="0">
                <a:solidFill>
                  <a:srgbClr val="00B050"/>
                </a:solidFill>
                <a:effectLst/>
              </a:rPr>
              <a:t>low in ions</a:t>
            </a:r>
            <a:r>
              <a:rPr lang="en-GB" sz="900" dirty="0">
                <a:solidFill>
                  <a:srgbClr val="00B050"/>
                </a:solidFill>
                <a:effectLst/>
              </a:rPr>
              <a:t>, </a:t>
            </a:r>
            <a:r>
              <a:rPr lang="en-GB" sz="900" dirty="0">
                <a:solidFill>
                  <a:srgbClr val="231F20"/>
                </a:solidFill>
                <a:effectLst/>
              </a:rPr>
              <a:t>they will diffuse from the dialysis fluid into the blood, restoring the ideal level in the blood. If the patient's blood is </a:t>
            </a:r>
            <a:r>
              <a:rPr lang="en-GB" sz="900" b="1" dirty="0">
                <a:solidFill>
                  <a:srgbClr val="00B050"/>
                </a:solidFill>
                <a:effectLst/>
              </a:rPr>
              <a:t>too high in ions</a:t>
            </a:r>
            <a:r>
              <a:rPr lang="en-GB" sz="900" dirty="0">
                <a:solidFill>
                  <a:srgbClr val="231F20"/>
                </a:solidFill>
                <a:effectLst/>
              </a:rPr>
              <a:t>, the excess ions will diffuse from the blood to the dialysis fluid.</a:t>
            </a:r>
          </a:p>
          <a:p>
            <a:pPr>
              <a:buFont typeface="Arial" panose="020B0604020202020204" pitchFamily="34" charset="0"/>
              <a:buChar char="•"/>
            </a:pPr>
            <a:r>
              <a:rPr lang="en-GB" sz="900" dirty="0">
                <a:solidFill>
                  <a:srgbClr val="231F20"/>
                </a:solidFill>
                <a:effectLst/>
              </a:rPr>
              <a:t> no </a:t>
            </a:r>
            <a:r>
              <a:rPr lang="en-GB" sz="900" b="1" dirty="0">
                <a:solidFill>
                  <a:srgbClr val="00B050"/>
                </a:solidFill>
                <a:effectLst/>
              </a:rPr>
              <a:t>urea. </a:t>
            </a:r>
            <a:r>
              <a:rPr lang="en-GB" sz="900" dirty="0">
                <a:effectLst/>
              </a:rPr>
              <a:t>This meanes there </a:t>
            </a:r>
            <a:r>
              <a:rPr lang="en-GB" sz="900" dirty="0">
                <a:solidFill>
                  <a:srgbClr val="231F20"/>
                </a:solidFill>
                <a:effectLst/>
              </a:rPr>
              <a:t>is a large concentration gradient - meaning that urea moves across the partially permeable membrane, from the blood to the dialysis fluid, by diffusion. This is very important as it is essential that urea is removed from the patients' blood.</a:t>
            </a:r>
          </a:p>
          <a:p>
            <a:pPr>
              <a:buFont typeface="Arial" panose="020B0604020202020204" pitchFamily="34" charset="0"/>
              <a:buChar char="•"/>
            </a:pPr>
            <a:endParaRPr lang="en-GB" sz="900" dirty="0">
              <a:solidFill>
                <a:srgbClr val="231F20"/>
              </a:solidFill>
              <a:effectLst/>
            </a:endParaRPr>
          </a:p>
          <a:p>
            <a:pPr>
              <a:buFont typeface="Arial" panose="020B0604020202020204" pitchFamily="34" charset="0"/>
              <a:buChar char="•"/>
            </a:pPr>
            <a:endParaRPr lang="en-GB" sz="900" dirty="0">
              <a:solidFill>
                <a:srgbClr val="231F20"/>
              </a:solidFill>
            </a:endParaRPr>
          </a:p>
          <a:p>
            <a:pPr>
              <a:buFont typeface="Arial" panose="020B0604020202020204" pitchFamily="34" charset="0"/>
              <a:buChar char="•"/>
            </a:pPr>
            <a:endParaRPr lang="en-GB" sz="900" dirty="0">
              <a:solidFill>
                <a:srgbClr val="231F20"/>
              </a:solidFill>
              <a:effectLst/>
            </a:endParaRPr>
          </a:p>
          <a:p>
            <a:pPr>
              <a:buFont typeface="Arial" panose="020B0604020202020204" pitchFamily="34" charset="0"/>
              <a:buChar char="•"/>
            </a:pPr>
            <a:endParaRPr lang="en-GB" sz="900" dirty="0">
              <a:solidFill>
                <a:srgbClr val="231F20"/>
              </a:solidFill>
            </a:endParaRPr>
          </a:p>
          <a:p>
            <a:pPr>
              <a:buFont typeface="Arial" panose="020B0604020202020204" pitchFamily="34" charset="0"/>
              <a:buChar char="•"/>
            </a:pPr>
            <a:endParaRPr lang="en-GB" sz="900" dirty="0">
              <a:solidFill>
                <a:srgbClr val="231F20"/>
              </a:solidFill>
            </a:endParaRPr>
          </a:p>
          <a:p>
            <a:pPr>
              <a:buFont typeface="Arial" panose="020B0604020202020204" pitchFamily="34" charset="0"/>
              <a:buChar char="•"/>
            </a:pPr>
            <a:endParaRPr lang="en-GB" sz="800" dirty="0">
              <a:solidFill>
                <a:srgbClr val="231F20"/>
              </a:solidFill>
            </a:endParaRPr>
          </a:p>
          <a:p>
            <a:pPr>
              <a:buFont typeface="Arial" panose="020B0604020202020204" pitchFamily="34" charset="0"/>
              <a:buChar char="•"/>
            </a:pPr>
            <a:endParaRPr lang="en-GB" sz="900" dirty="0">
              <a:solidFill>
                <a:srgbClr val="231F20"/>
              </a:solidFill>
              <a:effectLst/>
            </a:endParaRPr>
          </a:p>
          <a:p>
            <a:pPr>
              <a:buFont typeface="Arial" panose="020B0604020202020204" pitchFamily="34" charset="0"/>
              <a:buChar char="•"/>
            </a:pPr>
            <a:endParaRPr lang="en-GB" sz="900" dirty="0">
              <a:solidFill>
                <a:srgbClr val="231F20"/>
              </a:solidFill>
            </a:endParaRPr>
          </a:p>
          <a:p>
            <a:pPr>
              <a:buFont typeface="Arial" panose="020B0604020202020204" pitchFamily="34" charset="0"/>
              <a:buChar char="•"/>
            </a:pPr>
            <a:endParaRPr lang="en-GB" sz="100" dirty="0">
              <a:solidFill>
                <a:srgbClr val="231F20"/>
              </a:solidFill>
              <a:effectLst/>
            </a:endParaRPr>
          </a:p>
          <a:p>
            <a:pPr>
              <a:buFont typeface="Arial" panose="020B0604020202020204" pitchFamily="34" charset="0"/>
              <a:buChar char="•"/>
            </a:pPr>
            <a:endParaRPr lang="en-GB" sz="100" dirty="0">
              <a:solidFill>
                <a:srgbClr val="231F20"/>
              </a:solidFill>
            </a:endParaRPr>
          </a:p>
          <a:p>
            <a:pPr>
              <a:buFont typeface="Arial" panose="020B0604020202020204" pitchFamily="34" charset="0"/>
              <a:buChar char="•"/>
            </a:pPr>
            <a:endParaRPr lang="en-GB" sz="100" dirty="0">
              <a:solidFill>
                <a:srgbClr val="231F20"/>
              </a:solidFill>
              <a:effectLst/>
            </a:endParaRPr>
          </a:p>
          <a:p>
            <a:pPr>
              <a:buFont typeface="Arial" panose="020B0604020202020204" pitchFamily="34" charset="0"/>
              <a:buChar char="•"/>
            </a:pPr>
            <a:endParaRPr lang="en-GB" sz="100" dirty="0">
              <a:solidFill>
                <a:srgbClr val="231F20"/>
              </a:solidFill>
            </a:endParaRPr>
          </a:p>
          <a:p>
            <a:pPr>
              <a:buFont typeface="Arial" panose="020B0604020202020204" pitchFamily="34" charset="0"/>
              <a:buChar char="•"/>
            </a:pPr>
            <a:endParaRPr lang="en-GB" sz="100" dirty="0">
              <a:solidFill>
                <a:srgbClr val="231F20"/>
              </a:solidFill>
              <a:effectLst/>
            </a:endParaRPr>
          </a:p>
          <a:p>
            <a:pPr>
              <a:buFont typeface="Arial" panose="020B0604020202020204" pitchFamily="34" charset="0"/>
              <a:buChar char="•"/>
            </a:pPr>
            <a:endParaRPr lang="en-GB" sz="100" dirty="0">
              <a:solidFill>
                <a:srgbClr val="231F20"/>
              </a:solidFill>
            </a:endParaRPr>
          </a:p>
          <a:p>
            <a:pPr>
              <a:buFont typeface="Arial" panose="020B0604020202020204" pitchFamily="34" charset="0"/>
              <a:buChar char="•"/>
            </a:pPr>
            <a:endParaRPr lang="en-GB" sz="100" dirty="0">
              <a:solidFill>
                <a:srgbClr val="231F20"/>
              </a:solidFill>
              <a:effectLst/>
            </a:endParaRPr>
          </a:p>
          <a:p>
            <a:pPr>
              <a:buFont typeface="Arial" panose="020B0604020202020204" pitchFamily="34" charset="0"/>
              <a:buChar char="•"/>
            </a:pPr>
            <a:endParaRPr lang="en-GB" sz="100" dirty="0">
              <a:solidFill>
                <a:srgbClr val="231F20"/>
              </a:solidFill>
            </a:endParaRPr>
          </a:p>
          <a:p>
            <a:pPr>
              <a:buFont typeface="Arial" panose="020B0604020202020204" pitchFamily="34" charset="0"/>
              <a:buChar char="•"/>
            </a:pPr>
            <a:endParaRPr lang="en-GB" sz="100" dirty="0">
              <a:solidFill>
                <a:srgbClr val="231F20"/>
              </a:solidFill>
              <a:effectLst/>
            </a:endParaRPr>
          </a:p>
          <a:p>
            <a:pPr>
              <a:buFont typeface="Arial" panose="020B0604020202020204" pitchFamily="34" charset="0"/>
              <a:buChar char="•"/>
            </a:pPr>
            <a:endParaRPr lang="en-GB" sz="100" dirty="0">
              <a:solidFill>
                <a:srgbClr val="231F20"/>
              </a:solidFill>
            </a:endParaRPr>
          </a:p>
          <a:p>
            <a:pPr>
              <a:buFont typeface="Arial" panose="020B0604020202020204" pitchFamily="34" charset="0"/>
              <a:buChar char="•"/>
            </a:pPr>
            <a:endParaRPr lang="en-GB" sz="100" dirty="0">
              <a:solidFill>
                <a:srgbClr val="231F20"/>
              </a:solidFill>
              <a:effectLst/>
            </a:endParaRPr>
          </a:p>
          <a:p>
            <a:pPr>
              <a:buFont typeface="Arial" panose="020B0604020202020204" pitchFamily="34" charset="0"/>
              <a:buChar char="•"/>
            </a:pPr>
            <a:endParaRPr lang="en-GB" sz="900" dirty="0">
              <a:solidFill>
                <a:srgbClr val="231F20"/>
              </a:solidFill>
            </a:endParaRPr>
          </a:p>
          <a:p>
            <a:pPr>
              <a:buFont typeface="Arial" panose="020B0604020202020204" pitchFamily="34" charset="0"/>
              <a:buChar char="•"/>
            </a:pPr>
            <a:endParaRPr lang="en-GB" sz="900" dirty="0">
              <a:solidFill>
                <a:srgbClr val="231F20"/>
              </a:solidFill>
              <a:effectLst/>
            </a:endParaRPr>
          </a:p>
          <a:p>
            <a:pPr>
              <a:buFont typeface="Arial" panose="020B0604020202020204" pitchFamily="34" charset="0"/>
              <a:buChar char="•"/>
            </a:pPr>
            <a:endParaRPr lang="en-GB" sz="900" dirty="0">
              <a:solidFill>
                <a:srgbClr val="231F20"/>
              </a:solidFill>
            </a:endParaRPr>
          </a:p>
          <a:p>
            <a:pPr>
              <a:buFont typeface="Arial" panose="020B0604020202020204" pitchFamily="34" charset="0"/>
              <a:buChar char="•"/>
            </a:pPr>
            <a:endParaRPr lang="en-GB" sz="900" dirty="0">
              <a:solidFill>
                <a:srgbClr val="231F20"/>
              </a:solidFill>
              <a:effectLst/>
            </a:endParaRPr>
          </a:p>
          <a:p>
            <a:pPr>
              <a:buFont typeface="Arial" panose="020B0604020202020204" pitchFamily="34" charset="0"/>
              <a:buChar char="•"/>
            </a:pPr>
            <a:endParaRPr lang="en-GB" sz="900" dirty="0">
              <a:solidFill>
                <a:srgbClr val="231F20"/>
              </a:solidFill>
            </a:endParaRPr>
          </a:p>
          <a:p>
            <a:pPr>
              <a:buFont typeface="Arial" panose="020B0604020202020204" pitchFamily="34" charset="0"/>
              <a:buChar char="•"/>
            </a:pPr>
            <a:endParaRPr lang="en-GB" sz="900" dirty="0">
              <a:solidFill>
                <a:srgbClr val="231F20"/>
              </a:solidFill>
              <a:effectLst/>
            </a:endParaRPr>
          </a:p>
        </p:txBody>
      </p:sp>
      <p:pic>
        <p:nvPicPr>
          <p:cNvPr id="20" name="Picture 19">
            <a:extLst>
              <a:ext uri="{FF2B5EF4-FFF2-40B4-BE49-F238E27FC236}">
                <a16:creationId xmlns:a16="http://schemas.microsoft.com/office/drawing/2014/main" id="{67C76AF5-7773-FE10-BCF5-6770A6C3B4D9}"/>
              </a:ext>
            </a:extLst>
          </p:cNvPr>
          <p:cNvPicPr>
            <a:picLocks noChangeAspect="1"/>
          </p:cNvPicPr>
          <p:nvPr/>
        </p:nvPicPr>
        <p:blipFill rotWithShape="1">
          <a:blip r:embed="rId4"/>
          <a:srcRect r="25000"/>
          <a:stretch/>
        </p:blipFill>
        <p:spPr>
          <a:xfrm>
            <a:off x="4294213" y="599179"/>
            <a:ext cx="2007815" cy="2212059"/>
          </a:xfrm>
          <a:prstGeom prst="rect">
            <a:avLst/>
          </a:prstGeom>
        </p:spPr>
      </p:pic>
      <p:sp>
        <p:nvSpPr>
          <p:cNvPr id="9" name="TextBox 8">
            <a:extLst>
              <a:ext uri="{FF2B5EF4-FFF2-40B4-BE49-F238E27FC236}">
                <a16:creationId xmlns:a16="http://schemas.microsoft.com/office/drawing/2014/main" id="{212D006C-C42F-FFE3-8860-86E07C9A43C5}"/>
              </a:ext>
            </a:extLst>
          </p:cNvPr>
          <p:cNvSpPr txBox="1"/>
          <p:nvPr/>
        </p:nvSpPr>
        <p:spPr>
          <a:xfrm>
            <a:off x="2606400" y="2955601"/>
            <a:ext cx="3731756" cy="1615827"/>
          </a:xfrm>
          <a:prstGeom prst="rect">
            <a:avLst/>
          </a:prstGeom>
          <a:noFill/>
          <a:ln w="19050">
            <a:solidFill>
              <a:srgbClr val="00B050"/>
            </a:solidFill>
          </a:ln>
        </p:spPr>
        <p:txBody>
          <a:bodyPr wrap="square" rtlCol="0">
            <a:spAutoFit/>
          </a:bodyPr>
          <a:lstStyle/>
          <a:p>
            <a:r>
              <a:rPr lang="en-GB" sz="900" b="1" dirty="0"/>
              <a:t>Maintaining water and nitrogen balance in the body: </a:t>
            </a:r>
            <a:r>
              <a:rPr lang="en-GB" sz="900" dirty="0"/>
              <a:t>Water leaves the body via the lungs during </a:t>
            </a:r>
            <a:r>
              <a:rPr lang="en-GB" sz="900" b="1" dirty="0">
                <a:solidFill>
                  <a:srgbClr val="00B050"/>
                </a:solidFill>
              </a:rPr>
              <a:t>exhalation</a:t>
            </a:r>
            <a:r>
              <a:rPr lang="en-GB" sz="900" dirty="0"/>
              <a:t>. </a:t>
            </a:r>
          </a:p>
          <a:p>
            <a:pPr marL="171450" indent="-171450">
              <a:buFont typeface="Arial" panose="020B0604020202020204" pitchFamily="34" charset="0"/>
              <a:buChar char="•"/>
            </a:pPr>
            <a:r>
              <a:rPr lang="en-GB" sz="900" dirty="0"/>
              <a:t>Water, ions and urea are lost from the skin in </a:t>
            </a:r>
            <a:r>
              <a:rPr lang="en-GB" sz="900" b="1" dirty="0">
                <a:solidFill>
                  <a:srgbClr val="00B050"/>
                </a:solidFill>
              </a:rPr>
              <a:t>sweat</a:t>
            </a:r>
            <a:r>
              <a:rPr lang="en-GB" sz="900" dirty="0"/>
              <a:t>. </a:t>
            </a:r>
          </a:p>
          <a:p>
            <a:pPr marL="171450" indent="-171450">
              <a:buFont typeface="Arial" panose="020B0604020202020204" pitchFamily="34" charset="0"/>
              <a:buChar char="•"/>
            </a:pPr>
            <a:r>
              <a:rPr lang="en-GB" sz="900" dirty="0"/>
              <a:t>There is no control over water, ion or urea loss by the lungs or skin. </a:t>
            </a:r>
          </a:p>
          <a:p>
            <a:pPr marL="171450" indent="-171450">
              <a:buFont typeface="Arial" panose="020B0604020202020204" pitchFamily="34" charset="0"/>
              <a:buChar char="•"/>
            </a:pPr>
            <a:r>
              <a:rPr lang="en-GB" sz="900" dirty="0"/>
              <a:t>Excess water, ions and urea are removed via the kidneys in the urine. </a:t>
            </a:r>
          </a:p>
          <a:p>
            <a:pPr marL="171450" indent="-171450">
              <a:buFont typeface="Arial" panose="020B0604020202020204" pitchFamily="34" charset="0"/>
              <a:buChar char="•"/>
            </a:pPr>
            <a:r>
              <a:rPr lang="en-GB" sz="900" dirty="0"/>
              <a:t>If body cells lose or gain too much water by </a:t>
            </a:r>
            <a:r>
              <a:rPr lang="en-GB" sz="900" b="1" dirty="0">
                <a:solidFill>
                  <a:srgbClr val="00B050"/>
                </a:solidFill>
              </a:rPr>
              <a:t>osmosis </a:t>
            </a:r>
            <a:r>
              <a:rPr lang="en-GB" sz="900" dirty="0"/>
              <a:t>they do not function efficiently</a:t>
            </a:r>
            <a:endParaRPr lang="en-GB" sz="900" b="1" i="1" dirty="0">
              <a:solidFill>
                <a:srgbClr val="FF0000"/>
              </a:solidFill>
            </a:endParaRPr>
          </a:p>
          <a:p>
            <a:pPr marL="171450" indent="-171450">
              <a:buFont typeface="Arial" panose="020B0604020202020204" pitchFamily="34" charset="0"/>
              <a:buChar char="•"/>
            </a:pPr>
            <a:r>
              <a:rPr lang="en-GB" sz="900" dirty="0"/>
              <a:t>The digestion of </a:t>
            </a:r>
            <a:r>
              <a:rPr lang="en-GB" sz="900" b="1" dirty="0">
                <a:solidFill>
                  <a:srgbClr val="00B050"/>
                </a:solidFill>
              </a:rPr>
              <a:t>proteins</a:t>
            </a:r>
            <a:r>
              <a:rPr lang="en-GB" sz="900" dirty="0"/>
              <a:t> from the diet results in excess </a:t>
            </a:r>
            <a:r>
              <a:rPr lang="en-GB" sz="900" b="1" dirty="0">
                <a:solidFill>
                  <a:srgbClr val="00B050"/>
                </a:solidFill>
              </a:rPr>
              <a:t>amino acids </a:t>
            </a:r>
            <a:r>
              <a:rPr lang="en-GB" sz="900" dirty="0"/>
              <a:t>which need to be excreted safely. In the </a:t>
            </a:r>
            <a:r>
              <a:rPr lang="en-GB" sz="900" b="1" dirty="0">
                <a:solidFill>
                  <a:srgbClr val="00B050"/>
                </a:solidFill>
              </a:rPr>
              <a:t>liver</a:t>
            </a:r>
            <a:r>
              <a:rPr lang="en-GB" sz="900" dirty="0"/>
              <a:t> these amino acids are </a:t>
            </a:r>
            <a:r>
              <a:rPr lang="en-GB" sz="900" b="1" dirty="0">
                <a:solidFill>
                  <a:srgbClr val="00B050"/>
                </a:solidFill>
              </a:rPr>
              <a:t>deaminated</a:t>
            </a:r>
            <a:r>
              <a:rPr lang="en-GB" sz="900" dirty="0"/>
              <a:t> to form</a:t>
            </a:r>
            <a:r>
              <a:rPr lang="en-GB" sz="900" b="1" dirty="0">
                <a:solidFill>
                  <a:srgbClr val="00B050"/>
                </a:solidFill>
              </a:rPr>
              <a:t> ammonia</a:t>
            </a:r>
            <a:r>
              <a:rPr lang="en-GB" sz="900" dirty="0"/>
              <a:t>. Ammonia is toxic and so it is immediately converted to</a:t>
            </a:r>
            <a:r>
              <a:rPr lang="en-GB" sz="900" b="1" dirty="0">
                <a:solidFill>
                  <a:srgbClr val="00B050"/>
                </a:solidFill>
              </a:rPr>
              <a:t> urea </a:t>
            </a:r>
            <a:r>
              <a:rPr lang="en-GB" sz="900" dirty="0"/>
              <a:t>for safe excretion.</a:t>
            </a:r>
            <a:endParaRPr lang="en-GB" sz="900" b="1" i="1" dirty="0">
              <a:solidFill>
                <a:srgbClr val="FF0000"/>
              </a:solidFill>
            </a:endParaRPr>
          </a:p>
        </p:txBody>
      </p:sp>
      <p:graphicFrame>
        <p:nvGraphicFramePr>
          <p:cNvPr id="25" name="Table 24">
            <a:extLst>
              <a:ext uri="{FF2B5EF4-FFF2-40B4-BE49-F238E27FC236}">
                <a16:creationId xmlns:a16="http://schemas.microsoft.com/office/drawing/2014/main" id="{09F39B11-3412-95D7-5445-E246E3C76349}"/>
              </a:ext>
            </a:extLst>
          </p:cNvPr>
          <p:cNvGraphicFramePr>
            <a:graphicFrameLocks noGrp="1"/>
          </p:cNvGraphicFramePr>
          <p:nvPr>
            <p:extLst>
              <p:ext uri="{D42A27DB-BD31-4B8C-83A1-F6EECF244321}">
                <p14:modId xmlns:p14="http://schemas.microsoft.com/office/powerpoint/2010/main" val="462495376"/>
              </p:ext>
            </p:extLst>
          </p:nvPr>
        </p:nvGraphicFramePr>
        <p:xfrm>
          <a:off x="2606400" y="4605832"/>
          <a:ext cx="3731757" cy="2138904"/>
        </p:xfrm>
        <a:graphic>
          <a:graphicData uri="http://schemas.openxmlformats.org/drawingml/2006/table">
            <a:tbl>
              <a:tblPr/>
              <a:tblGrid>
                <a:gridCol w="550557">
                  <a:extLst>
                    <a:ext uri="{9D8B030D-6E8A-4147-A177-3AD203B41FA5}">
                      <a16:colId xmlns:a16="http://schemas.microsoft.com/office/drawing/2014/main" val="1109128618"/>
                    </a:ext>
                  </a:extLst>
                </a:gridCol>
                <a:gridCol w="1043029">
                  <a:extLst>
                    <a:ext uri="{9D8B030D-6E8A-4147-A177-3AD203B41FA5}">
                      <a16:colId xmlns:a16="http://schemas.microsoft.com/office/drawing/2014/main" val="2314552655"/>
                    </a:ext>
                  </a:extLst>
                </a:gridCol>
                <a:gridCol w="2138171">
                  <a:extLst>
                    <a:ext uri="{9D8B030D-6E8A-4147-A177-3AD203B41FA5}">
                      <a16:colId xmlns:a16="http://schemas.microsoft.com/office/drawing/2014/main" val="1703012"/>
                    </a:ext>
                  </a:extLst>
                </a:gridCol>
              </a:tblGrid>
              <a:tr h="95018">
                <a:tc>
                  <a:txBody>
                    <a:bodyPr/>
                    <a:lstStyle/>
                    <a:p>
                      <a:pPr algn="ctr"/>
                      <a:endParaRPr lang="en-GB" sz="800" b="1" dirty="0">
                        <a:solidFill>
                          <a:srgbClr val="231F20"/>
                        </a:solidFill>
                        <a:effectLst/>
                      </a:endParaRPr>
                    </a:p>
                  </a:txBody>
                  <a:tcPr marL="11044" marR="11044" marT="11044" marB="110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800" b="1" dirty="0">
                          <a:solidFill>
                            <a:srgbClr val="231F20"/>
                          </a:solidFill>
                          <a:effectLst/>
                        </a:rPr>
                        <a:t>Advantages</a:t>
                      </a:r>
                    </a:p>
                  </a:txBody>
                  <a:tcPr marL="11044" marR="11044" marT="11044" marB="110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800" b="1" dirty="0">
                          <a:solidFill>
                            <a:srgbClr val="231F20"/>
                          </a:solidFill>
                          <a:effectLst/>
                        </a:rPr>
                        <a:t>Disadvantages</a:t>
                      </a:r>
                    </a:p>
                  </a:txBody>
                  <a:tcPr marL="11044" marR="11044" marT="11044" marB="110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62090341"/>
                  </a:ext>
                </a:extLst>
              </a:tr>
              <a:tr h="577681">
                <a:tc>
                  <a:txBody>
                    <a:bodyPr/>
                    <a:lstStyle/>
                    <a:p>
                      <a:pPr algn="ctr"/>
                      <a:r>
                        <a:rPr lang="en-GB" sz="800" b="1" dirty="0">
                          <a:solidFill>
                            <a:srgbClr val="231F20"/>
                          </a:solidFill>
                          <a:effectLst/>
                        </a:rPr>
                        <a:t>Transplant</a:t>
                      </a:r>
                    </a:p>
                  </a:txBody>
                  <a:tcPr marL="11044" marR="11044" marT="11044" marB="110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buFont typeface="Arial" panose="020B0604020202020204" pitchFamily="34" charset="0"/>
                        <a:buNone/>
                      </a:pPr>
                      <a:r>
                        <a:rPr lang="en-GB" sz="800" dirty="0">
                          <a:solidFill>
                            <a:srgbClr val="231F20"/>
                          </a:solidFill>
                          <a:effectLst/>
                        </a:rPr>
                        <a:t>Patients can lead a more normal life without having to watch what they eat and drink</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800" dirty="0">
                          <a:solidFill>
                            <a:srgbClr val="231F20"/>
                          </a:solidFill>
                          <a:effectLst/>
                        </a:rPr>
                        <a:t>Cheaper for the NHS overall.</a:t>
                      </a:r>
                    </a:p>
                  </a:txBody>
                  <a:tcPr marL="11044" marR="11044" marT="11044" marB="110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buFont typeface="Arial" panose="020B0604020202020204" pitchFamily="34" charset="0"/>
                        <a:buNone/>
                      </a:pPr>
                      <a:r>
                        <a:rPr lang="en-GB" sz="800" dirty="0">
                          <a:solidFill>
                            <a:srgbClr val="231F20"/>
                          </a:solidFill>
                          <a:effectLst/>
                        </a:rPr>
                        <a:t>Must take immune-suppressant drugs which increase the risk of infection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800" dirty="0">
                          <a:solidFill>
                            <a:srgbClr val="231F20"/>
                          </a:solidFill>
                          <a:effectLst/>
                        </a:rPr>
                        <a:t>Shortage of organ donors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800" dirty="0">
                          <a:solidFill>
                            <a:srgbClr val="231F20"/>
                          </a:solidFill>
                          <a:effectLst/>
                        </a:rPr>
                        <a:t>Kidney only lasts 8-9 years on average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800" dirty="0">
                          <a:solidFill>
                            <a:srgbClr val="231F20"/>
                          </a:solidFill>
                          <a:effectLst/>
                        </a:rPr>
                        <a:t>Any operation carries risks</a:t>
                      </a:r>
                    </a:p>
                  </a:txBody>
                  <a:tcPr marL="11044" marR="11044" marT="11044" marB="110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58741368"/>
                  </a:ext>
                </a:extLst>
              </a:tr>
              <a:tr h="899456">
                <a:tc>
                  <a:txBody>
                    <a:bodyPr/>
                    <a:lstStyle/>
                    <a:p>
                      <a:pPr algn="ctr"/>
                      <a:r>
                        <a:rPr lang="en-GB" sz="800" b="1" dirty="0">
                          <a:solidFill>
                            <a:srgbClr val="231F20"/>
                          </a:solidFill>
                          <a:effectLst/>
                        </a:rPr>
                        <a:t>Dialysis</a:t>
                      </a:r>
                    </a:p>
                  </a:txBody>
                  <a:tcPr marL="11044" marR="11044" marT="11044" marB="110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buFont typeface="Arial" panose="020B0604020202020204" pitchFamily="34" charset="0"/>
                        <a:buNone/>
                      </a:pPr>
                      <a:r>
                        <a:rPr lang="en-GB" sz="800" dirty="0">
                          <a:solidFill>
                            <a:srgbClr val="231F20"/>
                          </a:solidFill>
                          <a:effectLst/>
                        </a:rPr>
                        <a:t>Available to all kidney patients (no shortage)</a:t>
                      </a:r>
                    </a:p>
                    <a:p>
                      <a:pPr marL="0" indent="0">
                        <a:buFont typeface="Arial" panose="020B0604020202020204" pitchFamily="34" charset="0"/>
                        <a:buNone/>
                      </a:pPr>
                      <a:endParaRPr lang="en-GB" sz="800" dirty="0">
                        <a:solidFill>
                          <a:srgbClr val="231F2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800" dirty="0">
                          <a:solidFill>
                            <a:srgbClr val="231F20"/>
                          </a:solidFill>
                          <a:effectLst/>
                        </a:rPr>
                        <a:t>No need for immune-suppressant drugs</a:t>
                      </a:r>
                    </a:p>
                    <a:p>
                      <a:pPr marL="0" indent="0">
                        <a:buFont typeface="Arial" panose="020B0604020202020204" pitchFamily="34" charset="0"/>
                        <a:buNone/>
                      </a:pPr>
                      <a:endParaRPr lang="en-GB" sz="800" dirty="0">
                        <a:solidFill>
                          <a:srgbClr val="231F20"/>
                        </a:solidFill>
                        <a:effectLst/>
                      </a:endParaRPr>
                    </a:p>
                  </a:txBody>
                  <a:tcPr marL="11044" marR="11044" marT="11044" marB="110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buFont typeface="Arial" panose="020B0604020202020204" pitchFamily="34" charset="0"/>
                        <a:buNone/>
                      </a:pPr>
                      <a:r>
                        <a:rPr lang="en-GB" sz="800" dirty="0">
                          <a:solidFill>
                            <a:srgbClr val="231F20"/>
                          </a:solidFill>
                          <a:effectLst/>
                        </a:rPr>
                        <a:t>Patient must limit their salt and protein intake between dialysis sessions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800" dirty="0">
                          <a:solidFill>
                            <a:srgbClr val="231F20"/>
                          </a:solidFill>
                          <a:effectLst/>
                        </a:rPr>
                        <a:t>Expensive for the NHS</a:t>
                      </a:r>
                    </a:p>
                    <a:p>
                      <a:pPr marL="0" indent="0">
                        <a:buFont typeface="Arial" panose="020B0604020202020204" pitchFamily="34" charset="0"/>
                        <a:buNone/>
                      </a:pPr>
                      <a:r>
                        <a:rPr lang="en-GB" sz="800" dirty="0">
                          <a:solidFill>
                            <a:srgbClr val="231F20"/>
                          </a:solidFill>
                          <a:effectLst/>
                        </a:rPr>
                        <a:t>The patient must be connected to this machinery 2-3 times a week for periods (on average) of between 4-6 hours at a time. Impacts on the patient's lifestyle</a:t>
                      </a:r>
                    </a:p>
                    <a:p>
                      <a:pPr marL="0" indent="0">
                        <a:buFont typeface="Arial" panose="020B0604020202020204" pitchFamily="34" charset="0"/>
                        <a:buNone/>
                      </a:pPr>
                      <a:r>
                        <a:rPr lang="en-GB" sz="800" dirty="0">
                          <a:solidFill>
                            <a:srgbClr val="231F20"/>
                          </a:solidFill>
                          <a:effectLst/>
                        </a:rPr>
                        <a:t>Dialysis will only work for a limited amount of time before a transplant is needed, and sadly many patients will die before a suitable one is found.</a:t>
                      </a:r>
                    </a:p>
                  </a:txBody>
                  <a:tcPr marL="11044" marR="11044" marT="11044" marB="110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48541317"/>
                  </a:ext>
                </a:extLst>
              </a:tr>
            </a:tbl>
          </a:graphicData>
        </a:graphic>
      </p:graphicFrame>
      <p:sp>
        <p:nvSpPr>
          <p:cNvPr id="29" name="TextBox 28">
            <a:extLst>
              <a:ext uri="{FF2B5EF4-FFF2-40B4-BE49-F238E27FC236}">
                <a16:creationId xmlns:a16="http://schemas.microsoft.com/office/drawing/2014/main" id="{F40D18FA-42D1-52DC-C30D-1E406A77D5DC}"/>
              </a:ext>
            </a:extLst>
          </p:cNvPr>
          <p:cNvSpPr txBox="1"/>
          <p:nvPr/>
        </p:nvSpPr>
        <p:spPr>
          <a:xfrm>
            <a:off x="3121137" y="-17222"/>
            <a:ext cx="2346152" cy="276999"/>
          </a:xfrm>
          <a:prstGeom prst="rect">
            <a:avLst/>
          </a:prstGeom>
          <a:noFill/>
        </p:spPr>
        <p:txBody>
          <a:bodyPr wrap="square">
            <a:spAutoFit/>
          </a:bodyPr>
          <a:lstStyle/>
          <a:p>
            <a:pPr algn="ctr"/>
            <a:r>
              <a:rPr lang="en-GB" sz="1200" b="1" i="1" dirty="0">
                <a:solidFill>
                  <a:srgbClr val="FF0000"/>
                </a:solidFill>
              </a:rPr>
              <a:t>Separate Biology Only</a:t>
            </a:r>
          </a:p>
        </p:txBody>
      </p:sp>
    </p:spTree>
    <p:extLst>
      <p:ext uri="{BB962C8B-B14F-4D97-AF65-F5344CB8AC3E}">
        <p14:creationId xmlns:p14="http://schemas.microsoft.com/office/powerpoint/2010/main" val="2614196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17349D2-3366-1B9B-F8DC-022E2AD19CDC}"/>
              </a:ext>
            </a:extLst>
          </p:cNvPr>
          <p:cNvSpPr txBox="1"/>
          <p:nvPr/>
        </p:nvSpPr>
        <p:spPr>
          <a:xfrm>
            <a:off x="51565" y="57232"/>
            <a:ext cx="4379416" cy="3970318"/>
          </a:xfrm>
          <a:prstGeom prst="rect">
            <a:avLst/>
          </a:prstGeom>
          <a:noFill/>
          <a:ln w="19050">
            <a:solidFill>
              <a:srgbClr val="00B050"/>
            </a:solidFill>
          </a:ln>
        </p:spPr>
        <p:txBody>
          <a:bodyPr wrap="square" rtlCol="0">
            <a:spAutoFit/>
          </a:bodyPr>
          <a:lstStyle/>
          <a:p>
            <a:r>
              <a:rPr lang="en-GB" sz="900" b="1" dirty="0"/>
              <a:t>Control of body temperature: </a:t>
            </a:r>
            <a:endParaRPr lang="en-GB" sz="900" b="1" i="1" dirty="0">
              <a:solidFill>
                <a:srgbClr val="FF0000"/>
              </a:solidFill>
            </a:endParaRPr>
          </a:p>
          <a:p>
            <a:r>
              <a:rPr lang="en-GB" sz="900" dirty="0"/>
              <a:t>Body temperature is monitored and controlled by the </a:t>
            </a:r>
            <a:r>
              <a:rPr lang="en-GB" sz="900" b="1" dirty="0">
                <a:solidFill>
                  <a:srgbClr val="00B050"/>
                </a:solidFill>
              </a:rPr>
              <a:t>thermoregulatory centre </a:t>
            </a:r>
            <a:r>
              <a:rPr lang="en-GB" sz="900" dirty="0"/>
              <a:t>in the brain. The thermoregulatory centre contains receptors sensitive to the temperature of the blood. The </a:t>
            </a:r>
            <a:r>
              <a:rPr lang="en-GB" sz="900" b="1" dirty="0">
                <a:solidFill>
                  <a:srgbClr val="00B050"/>
                </a:solidFill>
              </a:rPr>
              <a:t>skin</a:t>
            </a:r>
            <a:r>
              <a:rPr lang="en-GB" sz="900" dirty="0"/>
              <a:t> contains temperature receptors and sends nervous impulses to the thermoregulatory centre. If the body temperature is too high, blood vessels dilate (</a:t>
            </a:r>
            <a:r>
              <a:rPr lang="en-GB" sz="900" b="1" dirty="0">
                <a:solidFill>
                  <a:srgbClr val="00B050"/>
                </a:solidFill>
              </a:rPr>
              <a:t>vasodilation</a:t>
            </a:r>
            <a:r>
              <a:rPr lang="en-GB" sz="900" dirty="0"/>
              <a:t>) and sweat is produced from the sweat glands. Both these mechanisms cause a transfer of energy from the skin to the environment. If the body temperature is too low, blood vessels constrict (</a:t>
            </a:r>
            <a:r>
              <a:rPr lang="en-GB" sz="900" b="1" dirty="0">
                <a:solidFill>
                  <a:srgbClr val="00B050"/>
                </a:solidFill>
              </a:rPr>
              <a:t>vasoconstriction</a:t>
            </a:r>
            <a:r>
              <a:rPr lang="en-GB" sz="900" dirty="0"/>
              <a:t>), sweating stops and skeletal muscles contract (shiver).</a:t>
            </a:r>
          </a:p>
          <a:p>
            <a:endParaRPr lang="en-GB" sz="900" dirty="0"/>
          </a:p>
          <a:p>
            <a:endParaRPr lang="en-GB" sz="900" dirty="0"/>
          </a:p>
          <a:p>
            <a:endParaRPr lang="en-GB" sz="900" dirty="0"/>
          </a:p>
          <a:p>
            <a:endParaRPr lang="en-GB" sz="900" dirty="0"/>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p:txBody>
      </p:sp>
      <p:pic>
        <p:nvPicPr>
          <p:cNvPr id="6" name="Picture 5">
            <a:extLst>
              <a:ext uri="{FF2B5EF4-FFF2-40B4-BE49-F238E27FC236}">
                <a16:creationId xmlns:a16="http://schemas.microsoft.com/office/drawing/2014/main" id="{F702C068-CD7D-274A-2A1C-50C1281D28BC}"/>
              </a:ext>
            </a:extLst>
          </p:cNvPr>
          <p:cNvPicPr>
            <a:picLocks noChangeAspect="1"/>
          </p:cNvPicPr>
          <p:nvPr/>
        </p:nvPicPr>
        <p:blipFill rotWithShape="1">
          <a:blip r:embed="rId2"/>
          <a:srcRect r="30171"/>
          <a:stretch/>
        </p:blipFill>
        <p:spPr>
          <a:xfrm>
            <a:off x="115924" y="1355781"/>
            <a:ext cx="2486279" cy="2584801"/>
          </a:xfrm>
          <a:prstGeom prst="rect">
            <a:avLst/>
          </a:prstGeom>
        </p:spPr>
      </p:pic>
      <p:pic>
        <p:nvPicPr>
          <p:cNvPr id="7" name="Picture 6">
            <a:extLst>
              <a:ext uri="{FF2B5EF4-FFF2-40B4-BE49-F238E27FC236}">
                <a16:creationId xmlns:a16="http://schemas.microsoft.com/office/drawing/2014/main" id="{6CA0FFE2-B1A1-03B8-BA9B-8B9119DA2338}"/>
              </a:ext>
            </a:extLst>
          </p:cNvPr>
          <p:cNvPicPr>
            <a:picLocks noChangeAspect="1"/>
          </p:cNvPicPr>
          <p:nvPr/>
        </p:nvPicPr>
        <p:blipFill rotWithShape="1">
          <a:blip r:embed="rId3"/>
          <a:srcRect r="26068"/>
          <a:stretch/>
        </p:blipFill>
        <p:spPr>
          <a:xfrm>
            <a:off x="2602202" y="1227557"/>
            <a:ext cx="1745425" cy="1280583"/>
          </a:xfrm>
          <a:prstGeom prst="rect">
            <a:avLst/>
          </a:prstGeom>
        </p:spPr>
      </p:pic>
      <p:pic>
        <p:nvPicPr>
          <p:cNvPr id="8" name="Picture 7">
            <a:extLst>
              <a:ext uri="{FF2B5EF4-FFF2-40B4-BE49-F238E27FC236}">
                <a16:creationId xmlns:a16="http://schemas.microsoft.com/office/drawing/2014/main" id="{23B27BAB-7AFB-054F-5BEA-EFB3C0430746}"/>
              </a:ext>
            </a:extLst>
          </p:cNvPr>
          <p:cNvPicPr>
            <a:picLocks noChangeAspect="1"/>
          </p:cNvPicPr>
          <p:nvPr/>
        </p:nvPicPr>
        <p:blipFill rotWithShape="1">
          <a:blip r:embed="rId4"/>
          <a:srcRect r="25897"/>
          <a:stretch/>
        </p:blipFill>
        <p:spPr>
          <a:xfrm>
            <a:off x="2602202" y="2572805"/>
            <a:ext cx="1745425" cy="1366444"/>
          </a:xfrm>
          <a:prstGeom prst="rect">
            <a:avLst/>
          </a:prstGeom>
        </p:spPr>
      </p:pic>
      <p:sp>
        <p:nvSpPr>
          <p:cNvPr id="9" name="TextBox 8">
            <a:extLst>
              <a:ext uri="{FF2B5EF4-FFF2-40B4-BE49-F238E27FC236}">
                <a16:creationId xmlns:a16="http://schemas.microsoft.com/office/drawing/2014/main" id="{E6AEDD33-3F9D-8B14-3985-B028F3CA268C}"/>
              </a:ext>
            </a:extLst>
          </p:cNvPr>
          <p:cNvSpPr txBox="1"/>
          <p:nvPr/>
        </p:nvSpPr>
        <p:spPr>
          <a:xfrm>
            <a:off x="6140844" y="52322"/>
            <a:ext cx="2346152" cy="276999"/>
          </a:xfrm>
          <a:prstGeom prst="rect">
            <a:avLst/>
          </a:prstGeom>
          <a:noFill/>
        </p:spPr>
        <p:txBody>
          <a:bodyPr wrap="square">
            <a:spAutoFit/>
          </a:bodyPr>
          <a:lstStyle/>
          <a:p>
            <a:pPr algn="ctr"/>
            <a:r>
              <a:rPr lang="en-GB" sz="1200" b="1" i="1" dirty="0">
                <a:solidFill>
                  <a:srgbClr val="FF0000"/>
                </a:solidFill>
              </a:rPr>
              <a:t>Separate Biology Only</a:t>
            </a:r>
          </a:p>
        </p:txBody>
      </p:sp>
      <p:sp>
        <p:nvSpPr>
          <p:cNvPr id="10" name="TextBox 9">
            <a:extLst>
              <a:ext uri="{FF2B5EF4-FFF2-40B4-BE49-F238E27FC236}">
                <a16:creationId xmlns:a16="http://schemas.microsoft.com/office/drawing/2014/main" id="{13E56550-2E13-F488-B986-984B954BD297}"/>
              </a:ext>
            </a:extLst>
          </p:cNvPr>
          <p:cNvSpPr txBox="1"/>
          <p:nvPr/>
        </p:nvSpPr>
        <p:spPr>
          <a:xfrm>
            <a:off x="5719497" y="329321"/>
            <a:ext cx="3362371" cy="6463308"/>
          </a:xfrm>
          <a:prstGeom prst="rect">
            <a:avLst/>
          </a:prstGeom>
          <a:noFill/>
          <a:ln w="19050">
            <a:solidFill>
              <a:srgbClr val="00B050"/>
            </a:solidFill>
          </a:ln>
        </p:spPr>
        <p:txBody>
          <a:bodyPr wrap="square" rtlCol="0">
            <a:spAutoFit/>
          </a:bodyPr>
          <a:lstStyle/>
          <a:p>
            <a:r>
              <a:rPr lang="en-GB" sz="900" b="1" dirty="0"/>
              <a:t>Plant Hormones</a:t>
            </a:r>
          </a:p>
          <a:p>
            <a:r>
              <a:rPr lang="en-GB" sz="900" dirty="0"/>
              <a:t>Plants produce hormones to coordinate and control growth and responses to light (</a:t>
            </a:r>
            <a:r>
              <a:rPr lang="en-GB" sz="900" b="1" dirty="0">
                <a:solidFill>
                  <a:srgbClr val="00B050"/>
                </a:solidFill>
              </a:rPr>
              <a:t>phototropism</a:t>
            </a:r>
            <a:r>
              <a:rPr lang="en-GB" sz="900" dirty="0"/>
              <a:t>) and gravity (</a:t>
            </a:r>
            <a:r>
              <a:rPr lang="en-GB" sz="900" b="1" dirty="0">
                <a:solidFill>
                  <a:srgbClr val="00B050"/>
                </a:solidFill>
              </a:rPr>
              <a:t>gravitropism or geotropism</a:t>
            </a:r>
            <a:r>
              <a:rPr lang="en-GB" sz="900" dirty="0"/>
              <a:t>). Unequal distributions of </a:t>
            </a:r>
            <a:r>
              <a:rPr lang="en-GB" sz="900" b="1" dirty="0">
                <a:solidFill>
                  <a:srgbClr val="00B050"/>
                </a:solidFill>
              </a:rPr>
              <a:t>auxin hormone</a:t>
            </a:r>
            <a:r>
              <a:rPr lang="en-GB" sz="900" dirty="0"/>
              <a:t> cause unequal growth rates in plant roots and shoots.</a:t>
            </a:r>
          </a:p>
          <a:p>
            <a:r>
              <a:rPr lang="en-GB" sz="900" dirty="0">
                <a:solidFill>
                  <a:srgbClr val="231F20"/>
                </a:solidFill>
                <a:effectLst/>
              </a:rPr>
              <a:t>There are two main types of tropisms:</a:t>
            </a:r>
          </a:p>
          <a:p>
            <a:pPr>
              <a:buFont typeface="Arial" panose="020B0604020202020204" pitchFamily="34" charset="0"/>
              <a:buChar char="•"/>
            </a:pPr>
            <a:r>
              <a:rPr lang="en-GB" sz="900" dirty="0">
                <a:solidFill>
                  <a:srgbClr val="231F20"/>
                </a:solidFill>
                <a:effectLst/>
              </a:rPr>
              <a:t> </a:t>
            </a:r>
            <a:r>
              <a:rPr lang="en-GB" sz="900" b="1" dirty="0">
                <a:solidFill>
                  <a:srgbClr val="00B050"/>
                </a:solidFill>
                <a:effectLst/>
              </a:rPr>
              <a:t>positive tropisms </a:t>
            </a:r>
            <a:r>
              <a:rPr lang="en-GB" sz="900" dirty="0">
                <a:solidFill>
                  <a:srgbClr val="231F20"/>
                </a:solidFill>
                <a:effectLst/>
              </a:rPr>
              <a:t>– the plant grows towards the </a:t>
            </a:r>
            <a:r>
              <a:rPr lang="en-GB" sz="900" dirty="0">
                <a:effectLst/>
              </a:rPr>
              <a:t>stimulus. E.g. </a:t>
            </a:r>
            <a:r>
              <a:rPr lang="en-GB" sz="900" dirty="0">
                <a:solidFill>
                  <a:srgbClr val="231F20"/>
                </a:solidFill>
                <a:effectLst/>
              </a:rPr>
              <a:t>In the plant stem, the response to light.</a:t>
            </a:r>
            <a:endParaRPr lang="en-GB" sz="900" dirty="0">
              <a:effectLst/>
            </a:endParaRPr>
          </a:p>
          <a:p>
            <a:pPr>
              <a:buFont typeface="Arial" panose="020B0604020202020204" pitchFamily="34" charset="0"/>
              <a:buChar char="•"/>
            </a:pPr>
            <a:r>
              <a:rPr lang="en-GB" sz="900" dirty="0">
                <a:solidFill>
                  <a:srgbClr val="231F20"/>
                </a:solidFill>
                <a:effectLst/>
              </a:rPr>
              <a:t> </a:t>
            </a:r>
            <a:r>
              <a:rPr lang="en-GB" sz="900" b="1" dirty="0">
                <a:solidFill>
                  <a:srgbClr val="00B050"/>
                </a:solidFill>
                <a:effectLst/>
              </a:rPr>
              <a:t>negative tropisms </a:t>
            </a:r>
            <a:r>
              <a:rPr lang="en-GB" sz="900" dirty="0">
                <a:solidFill>
                  <a:srgbClr val="231F20"/>
                </a:solidFill>
                <a:effectLst/>
              </a:rPr>
              <a:t>– the plant grows away from the stimulus. E.g. In the plant root, responses to light means the root grows away from the light</a:t>
            </a:r>
          </a:p>
          <a:p>
            <a:r>
              <a:rPr lang="en-GB" sz="900" b="1" dirty="0">
                <a:solidFill>
                  <a:srgbClr val="231F20"/>
                </a:solidFill>
                <a:effectLst/>
              </a:rPr>
              <a:t>Auxins</a:t>
            </a:r>
          </a:p>
          <a:p>
            <a:r>
              <a:rPr lang="en-GB" sz="900" b="1" dirty="0">
                <a:solidFill>
                  <a:srgbClr val="00B050"/>
                </a:solidFill>
                <a:effectLst/>
              </a:rPr>
              <a:t>Auxins</a:t>
            </a:r>
            <a:r>
              <a:rPr lang="en-GB" sz="900" dirty="0">
                <a:solidFill>
                  <a:srgbClr val="231F20"/>
                </a:solidFill>
                <a:effectLst/>
              </a:rPr>
              <a:t> are a family of plant hormones. They are mostly made in the tips of the growing stems and roots, which are known as apical meristems, and can</a:t>
            </a:r>
            <a:r>
              <a:rPr lang="en-GB" sz="900" dirty="0">
                <a:solidFill>
                  <a:srgbClr val="00B050"/>
                </a:solidFill>
                <a:effectLst/>
              </a:rPr>
              <a:t> </a:t>
            </a:r>
            <a:r>
              <a:rPr lang="en-GB" sz="900" b="1" dirty="0">
                <a:solidFill>
                  <a:srgbClr val="00B050"/>
                </a:solidFill>
                <a:effectLst/>
              </a:rPr>
              <a:t>diffuse</a:t>
            </a:r>
            <a:r>
              <a:rPr lang="en-GB" sz="900" dirty="0">
                <a:solidFill>
                  <a:srgbClr val="00B050"/>
                </a:solidFill>
                <a:effectLst/>
              </a:rPr>
              <a:t> </a:t>
            </a:r>
            <a:r>
              <a:rPr lang="en-GB" sz="900" dirty="0">
                <a:solidFill>
                  <a:srgbClr val="231F20"/>
                </a:solidFill>
                <a:effectLst/>
              </a:rPr>
              <a:t>to other parts of the stems or roots.</a:t>
            </a:r>
          </a:p>
          <a:p>
            <a:r>
              <a:rPr lang="en-GB" sz="900" dirty="0">
                <a:solidFill>
                  <a:srgbClr val="231F20"/>
                </a:solidFill>
                <a:effectLst/>
              </a:rPr>
              <a:t>Auxins control the growth of plants by promoting </a:t>
            </a:r>
            <a:r>
              <a:rPr lang="en-GB" sz="900" b="1" dirty="0">
                <a:solidFill>
                  <a:srgbClr val="00B050"/>
                </a:solidFill>
                <a:effectLst/>
              </a:rPr>
              <a:t>cell division </a:t>
            </a:r>
            <a:r>
              <a:rPr lang="en-GB" sz="900" dirty="0">
                <a:solidFill>
                  <a:srgbClr val="231F20"/>
                </a:solidFill>
                <a:effectLst/>
              </a:rPr>
              <a:t>and causing </a:t>
            </a:r>
            <a:r>
              <a:rPr lang="en-GB" sz="900" b="1" dirty="0">
                <a:solidFill>
                  <a:srgbClr val="00B050"/>
                </a:solidFill>
                <a:effectLst/>
              </a:rPr>
              <a:t>elongation</a:t>
            </a:r>
            <a:r>
              <a:rPr lang="en-GB" sz="900" dirty="0">
                <a:solidFill>
                  <a:srgbClr val="231F20"/>
                </a:solidFill>
                <a:effectLst/>
              </a:rPr>
              <a:t> in plant cells (the cells get longer).</a:t>
            </a:r>
          </a:p>
          <a:p>
            <a:r>
              <a:rPr lang="en-GB" sz="900" dirty="0">
                <a:solidFill>
                  <a:srgbClr val="231F20"/>
                </a:solidFill>
                <a:effectLst/>
              </a:rPr>
              <a:t>Stems and roots respond differently to high concentrations of auxins:</a:t>
            </a:r>
          </a:p>
          <a:p>
            <a:pPr marL="171450" indent="-171450">
              <a:buFont typeface="Arial" panose="020B0604020202020204" pitchFamily="34" charset="0"/>
              <a:buChar char="•"/>
            </a:pPr>
            <a:r>
              <a:rPr lang="en-GB" sz="900" b="1" i="0" dirty="0">
                <a:solidFill>
                  <a:srgbClr val="00B050"/>
                </a:solidFill>
                <a:effectLst/>
                <a:latin typeface="ReithSans"/>
              </a:rPr>
              <a:t>In a stem</a:t>
            </a:r>
            <a:r>
              <a:rPr lang="en-GB" sz="900" b="0" i="0" dirty="0">
                <a:solidFill>
                  <a:srgbClr val="231F20"/>
                </a:solidFill>
                <a:effectLst/>
                <a:latin typeface="ReithSans"/>
              </a:rPr>
              <a:t>, the shaded side contains more auxin and </a:t>
            </a:r>
            <a:r>
              <a:rPr lang="en-GB" sz="900" b="1" i="0" dirty="0">
                <a:solidFill>
                  <a:srgbClr val="00B050"/>
                </a:solidFill>
                <a:effectLst/>
                <a:latin typeface="ReithSans"/>
              </a:rPr>
              <a:t>grows longer</a:t>
            </a:r>
            <a:r>
              <a:rPr lang="en-GB" sz="900" b="0" i="0" dirty="0">
                <a:solidFill>
                  <a:srgbClr val="231F20"/>
                </a:solidFill>
                <a:effectLst/>
                <a:latin typeface="ReithSans"/>
              </a:rPr>
              <a:t>, which causes the stem to grow towards the light. It is vital to note that the plant does </a:t>
            </a:r>
            <a:r>
              <a:rPr lang="en-GB" sz="900" b="1" i="0" dirty="0">
                <a:solidFill>
                  <a:srgbClr val="00B050"/>
                </a:solidFill>
                <a:effectLst/>
                <a:latin typeface="ReithSans"/>
              </a:rPr>
              <a:t>NOT</a:t>
            </a:r>
            <a:r>
              <a:rPr lang="en-GB" sz="900" b="0" i="0" dirty="0">
                <a:solidFill>
                  <a:srgbClr val="00B050"/>
                </a:solidFill>
                <a:effectLst/>
                <a:latin typeface="ReithSans"/>
              </a:rPr>
              <a:t> </a:t>
            </a:r>
            <a:r>
              <a:rPr lang="en-GB" sz="900" b="0" i="0" dirty="0">
                <a:solidFill>
                  <a:srgbClr val="231F20"/>
                </a:solidFill>
                <a:effectLst/>
                <a:latin typeface="ReithSans"/>
              </a:rPr>
              <a:t>bend towards the light.</a:t>
            </a:r>
            <a:endParaRPr lang="en-GB" sz="900" dirty="0"/>
          </a:p>
          <a:p>
            <a:pPr marL="171450" indent="-171450">
              <a:buFont typeface="Arial" panose="020B0604020202020204" pitchFamily="34" charset="0"/>
              <a:buChar char="•"/>
            </a:pPr>
            <a:r>
              <a:rPr lang="en-GB" sz="900" b="1" i="0" dirty="0">
                <a:solidFill>
                  <a:srgbClr val="00B050"/>
                </a:solidFill>
                <a:effectLst/>
                <a:latin typeface="ReithSans"/>
              </a:rPr>
              <a:t>In a root</a:t>
            </a:r>
            <a:r>
              <a:rPr lang="en-GB" sz="900" b="0" i="0" dirty="0">
                <a:solidFill>
                  <a:srgbClr val="231F20"/>
                </a:solidFill>
                <a:effectLst/>
                <a:latin typeface="ReithSans"/>
              </a:rPr>
              <a:t>, the shaded side contains more auxin and </a:t>
            </a:r>
            <a:r>
              <a:rPr lang="en-GB" sz="900" b="1" i="0" dirty="0">
                <a:solidFill>
                  <a:srgbClr val="00B050"/>
                </a:solidFill>
                <a:effectLst/>
                <a:latin typeface="ReithSans"/>
              </a:rPr>
              <a:t>grows less</a:t>
            </a:r>
            <a:r>
              <a:rPr lang="en-GB" sz="900" b="0" i="0" dirty="0">
                <a:solidFill>
                  <a:srgbClr val="00B050"/>
                </a:solidFill>
                <a:effectLst/>
                <a:latin typeface="ReithSans"/>
              </a:rPr>
              <a:t> </a:t>
            </a:r>
            <a:r>
              <a:rPr lang="en-GB" sz="900" b="0" i="0" dirty="0">
                <a:solidFill>
                  <a:srgbClr val="231F20"/>
                </a:solidFill>
                <a:effectLst/>
                <a:latin typeface="ReithSans"/>
              </a:rPr>
              <a:t>- causing the root to bend away from the light.</a:t>
            </a:r>
            <a:endParaRPr lang="en-GB" sz="900" dirty="0"/>
          </a:p>
          <a:p>
            <a:pPr algn="l"/>
            <a:r>
              <a:rPr lang="en-GB" sz="900" b="1" dirty="0">
                <a:solidFill>
                  <a:srgbClr val="231F20"/>
                </a:solidFill>
                <a:latin typeface="ReithSans"/>
              </a:rPr>
              <a:t>G</a:t>
            </a:r>
            <a:r>
              <a:rPr lang="en-GB" sz="900" b="1" i="0" dirty="0">
                <a:solidFill>
                  <a:srgbClr val="231F20"/>
                </a:solidFill>
                <a:effectLst/>
                <a:latin typeface="ReithSans"/>
              </a:rPr>
              <a:t>eotropism</a:t>
            </a:r>
          </a:p>
          <a:p>
            <a:pPr algn="l">
              <a:buFont typeface="Arial" panose="020B0604020202020204" pitchFamily="34" charset="0"/>
              <a:buChar char="•"/>
            </a:pPr>
            <a:r>
              <a:rPr lang="en-GB" sz="900" b="0" i="0" dirty="0">
                <a:solidFill>
                  <a:srgbClr val="231F20"/>
                </a:solidFill>
                <a:effectLst/>
                <a:latin typeface="ReithSans"/>
              </a:rPr>
              <a:t> when the stem grows against the force of gravity, this is known as a negative geotropism</a:t>
            </a:r>
          </a:p>
          <a:p>
            <a:pPr algn="l">
              <a:buFont typeface="Arial" panose="020B0604020202020204" pitchFamily="34" charset="0"/>
              <a:buChar char="•"/>
            </a:pPr>
            <a:r>
              <a:rPr lang="en-GB" sz="900" b="0" i="0" dirty="0">
                <a:solidFill>
                  <a:srgbClr val="231F20"/>
                </a:solidFill>
                <a:effectLst/>
                <a:latin typeface="ReithSans"/>
              </a:rPr>
              <a:t> when a root grows in the direction of the force of gravity, this is known as a positive geotropism</a:t>
            </a:r>
          </a:p>
          <a:p>
            <a:pPr algn="l"/>
            <a:r>
              <a:rPr lang="en-GB" sz="900" b="0" i="0" dirty="0">
                <a:solidFill>
                  <a:srgbClr val="231F20"/>
                </a:solidFill>
                <a:effectLst/>
                <a:latin typeface="ReithSans"/>
              </a:rPr>
              <a:t>Just like phototropism, geotropism is also caused by an unequal distribution of auxin.</a:t>
            </a:r>
          </a:p>
          <a:p>
            <a:pPr algn="l"/>
            <a:r>
              <a:rPr lang="en-GB" sz="900" b="0" i="0" dirty="0">
                <a:solidFill>
                  <a:srgbClr val="231F20"/>
                </a:solidFill>
                <a:effectLst/>
                <a:latin typeface="ReithSans"/>
              </a:rPr>
              <a:t>In a </a:t>
            </a:r>
            <a:r>
              <a:rPr lang="en-GB" sz="900" b="1" i="0" dirty="0">
                <a:solidFill>
                  <a:srgbClr val="00B050"/>
                </a:solidFill>
                <a:effectLst/>
                <a:latin typeface="ReithSans"/>
              </a:rPr>
              <a:t>root placed horizontally</a:t>
            </a:r>
            <a:r>
              <a:rPr lang="en-GB" sz="900" b="0" i="0" dirty="0">
                <a:solidFill>
                  <a:srgbClr val="231F20"/>
                </a:solidFill>
                <a:effectLst/>
                <a:latin typeface="ReithSans"/>
              </a:rPr>
              <a:t>, the bottom side contains more auxin and </a:t>
            </a:r>
            <a:r>
              <a:rPr lang="en-GB" sz="900" b="1" i="0" dirty="0">
                <a:solidFill>
                  <a:srgbClr val="00B050"/>
                </a:solidFill>
                <a:effectLst/>
                <a:latin typeface="ReithSans"/>
              </a:rPr>
              <a:t>grows less</a:t>
            </a:r>
            <a:r>
              <a:rPr lang="en-GB" sz="900" b="0" i="0" dirty="0">
                <a:solidFill>
                  <a:srgbClr val="00B050"/>
                </a:solidFill>
                <a:effectLst/>
                <a:latin typeface="ReithSans"/>
              </a:rPr>
              <a:t> </a:t>
            </a:r>
            <a:r>
              <a:rPr lang="en-GB" sz="900" b="0" i="0" dirty="0">
                <a:solidFill>
                  <a:srgbClr val="231F20"/>
                </a:solidFill>
                <a:effectLst/>
                <a:latin typeface="ReithSans"/>
              </a:rPr>
              <a:t>- causing the root to grow in the direction of the force of gravity.</a:t>
            </a:r>
          </a:p>
          <a:p>
            <a:pPr algn="l"/>
            <a:r>
              <a:rPr lang="en-GB" sz="900" b="0" i="0" dirty="0">
                <a:solidFill>
                  <a:srgbClr val="231F20"/>
                </a:solidFill>
                <a:effectLst/>
                <a:latin typeface="ReithSans"/>
              </a:rPr>
              <a:t>The opposite happens in a stem. When a </a:t>
            </a:r>
            <a:r>
              <a:rPr lang="en-GB" sz="900" b="1" i="0" dirty="0">
                <a:solidFill>
                  <a:srgbClr val="00B050"/>
                </a:solidFill>
                <a:effectLst/>
                <a:latin typeface="ReithSans"/>
              </a:rPr>
              <a:t>stem placed horizontally</a:t>
            </a:r>
            <a:r>
              <a:rPr lang="en-GB" sz="900" b="0" i="0" dirty="0">
                <a:solidFill>
                  <a:srgbClr val="231F20"/>
                </a:solidFill>
                <a:effectLst/>
                <a:latin typeface="ReithSans"/>
              </a:rPr>
              <a:t>, the bottom side contains more auxin and </a:t>
            </a:r>
            <a:r>
              <a:rPr lang="en-GB" sz="900" b="1" i="0" dirty="0">
                <a:solidFill>
                  <a:srgbClr val="00B050"/>
                </a:solidFill>
                <a:effectLst/>
                <a:latin typeface="ReithSans"/>
              </a:rPr>
              <a:t>grows more</a:t>
            </a:r>
            <a:r>
              <a:rPr lang="en-GB" sz="900" b="0" i="0" dirty="0">
                <a:solidFill>
                  <a:srgbClr val="00B050"/>
                </a:solidFill>
                <a:effectLst/>
                <a:latin typeface="ReithSans"/>
              </a:rPr>
              <a:t> </a:t>
            </a:r>
            <a:r>
              <a:rPr lang="en-GB" sz="900" b="0" i="0" dirty="0">
                <a:solidFill>
                  <a:srgbClr val="231F20"/>
                </a:solidFill>
                <a:effectLst/>
                <a:latin typeface="ReithSans"/>
              </a:rPr>
              <a:t>- causing the stem to grow upwards against the force of gravity.</a:t>
            </a: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a:p>
            <a:endParaRPr lang="en-GB" sz="900" b="1" i="1" dirty="0">
              <a:solidFill>
                <a:srgbClr val="FF0000"/>
              </a:solidFill>
            </a:endParaRPr>
          </a:p>
        </p:txBody>
      </p:sp>
      <p:pic>
        <p:nvPicPr>
          <p:cNvPr id="12" name="Picture 11">
            <a:extLst>
              <a:ext uri="{FF2B5EF4-FFF2-40B4-BE49-F238E27FC236}">
                <a16:creationId xmlns:a16="http://schemas.microsoft.com/office/drawing/2014/main" id="{72FEB735-BE03-9566-8201-514D90E55DCD}"/>
              </a:ext>
            </a:extLst>
          </p:cNvPr>
          <p:cNvPicPr>
            <a:picLocks noChangeAspect="1"/>
          </p:cNvPicPr>
          <p:nvPr/>
        </p:nvPicPr>
        <p:blipFill>
          <a:blip r:embed="rId5"/>
          <a:stretch>
            <a:fillRect/>
          </a:stretch>
        </p:blipFill>
        <p:spPr>
          <a:xfrm>
            <a:off x="5876943" y="5451057"/>
            <a:ext cx="3047478" cy="1284434"/>
          </a:xfrm>
          <a:prstGeom prst="rect">
            <a:avLst/>
          </a:prstGeom>
        </p:spPr>
      </p:pic>
      <p:sp>
        <p:nvSpPr>
          <p:cNvPr id="13" name="TextBox 12">
            <a:extLst>
              <a:ext uri="{FF2B5EF4-FFF2-40B4-BE49-F238E27FC236}">
                <a16:creationId xmlns:a16="http://schemas.microsoft.com/office/drawing/2014/main" id="{2CD96E4C-72CE-A1D7-9002-44252FB40CA6}"/>
              </a:ext>
            </a:extLst>
          </p:cNvPr>
          <p:cNvSpPr txBox="1"/>
          <p:nvPr/>
        </p:nvSpPr>
        <p:spPr>
          <a:xfrm>
            <a:off x="62132" y="4068806"/>
            <a:ext cx="5579715" cy="2723823"/>
          </a:xfrm>
          <a:prstGeom prst="rect">
            <a:avLst/>
          </a:prstGeom>
          <a:noFill/>
          <a:ln w="19050">
            <a:solidFill>
              <a:srgbClr val="00B050"/>
            </a:solidFill>
          </a:ln>
        </p:spPr>
        <p:txBody>
          <a:bodyPr wrap="square" rtlCol="0">
            <a:spAutoFit/>
          </a:bodyPr>
          <a:lstStyle/>
          <a:p>
            <a:r>
              <a:rPr lang="en-GB" sz="900" b="1" dirty="0"/>
              <a:t>Required Practical: </a:t>
            </a:r>
            <a:r>
              <a:rPr lang="en-GB" sz="900" b="1" i="0" dirty="0">
                <a:solidFill>
                  <a:srgbClr val="231F20"/>
                </a:solidFill>
                <a:effectLst/>
                <a:latin typeface="ReithSans"/>
              </a:rPr>
              <a:t>Investigate the effect of light or gravity on the growth of newly germinated seedlings</a:t>
            </a:r>
          </a:p>
          <a:p>
            <a:r>
              <a:rPr lang="en-GB" sz="900" dirty="0">
                <a:solidFill>
                  <a:srgbClr val="231F20"/>
                </a:solidFill>
                <a:effectLst/>
              </a:rPr>
              <a:t>Mustard or cress seeds are a good choice for this investigation because they grow fast and their roots and stems are clearly visible.</a:t>
            </a:r>
          </a:p>
          <a:p>
            <a:r>
              <a:rPr lang="en-GB" sz="900" b="1" dirty="0">
                <a:solidFill>
                  <a:srgbClr val="00B050"/>
                </a:solidFill>
                <a:effectLst/>
              </a:rPr>
              <a:t>Variables</a:t>
            </a:r>
          </a:p>
          <a:p>
            <a:r>
              <a:rPr lang="en-GB" sz="900" dirty="0">
                <a:solidFill>
                  <a:srgbClr val="231F20"/>
                </a:solidFill>
              </a:rPr>
              <a:t>I</a:t>
            </a:r>
            <a:r>
              <a:rPr lang="en-GB" sz="900" dirty="0">
                <a:solidFill>
                  <a:srgbClr val="231F20"/>
                </a:solidFill>
                <a:effectLst/>
              </a:rPr>
              <a:t>ndependent variable: Intensity, direction or colour of light. dark conditions. </a:t>
            </a:r>
          </a:p>
          <a:p>
            <a:r>
              <a:rPr lang="en-GB" sz="900" dirty="0">
                <a:solidFill>
                  <a:srgbClr val="231F20"/>
                </a:solidFill>
              </a:rPr>
              <a:t>D</a:t>
            </a:r>
            <a:r>
              <a:rPr lang="en-GB" sz="900" dirty="0">
                <a:solidFill>
                  <a:srgbClr val="231F20"/>
                </a:solidFill>
                <a:effectLst/>
              </a:rPr>
              <a:t>ependent variable: the mean height of seedlings.</a:t>
            </a:r>
          </a:p>
          <a:p>
            <a:r>
              <a:rPr lang="en-GB" sz="900" dirty="0">
                <a:solidFill>
                  <a:srgbClr val="231F20"/>
                </a:solidFill>
                <a:effectLst/>
              </a:rPr>
              <a:t>Control variables: the number of seeds on each dish, how much they are spread out, the volume of water the seedlings are given, the temperature they are kept at.</a:t>
            </a:r>
          </a:p>
          <a:p>
            <a:r>
              <a:rPr lang="en-GB" sz="900" b="1" dirty="0">
                <a:solidFill>
                  <a:srgbClr val="00B050"/>
                </a:solidFill>
                <a:effectLst/>
              </a:rPr>
              <a:t>Method</a:t>
            </a:r>
          </a:p>
          <a:p>
            <a:pPr>
              <a:buFont typeface="+mj-lt"/>
              <a:buAutoNum type="arabicPeriod"/>
            </a:pPr>
            <a:r>
              <a:rPr lang="en-GB" sz="900" dirty="0">
                <a:solidFill>
                  <a:srgbClr val="231F20"/>
                </a:solidFill>
                <a:effectLst/>
              </a:rPr>
              <a:t> Put cotton wool into three petri dishes, and add the same volume of water to each dish.</a:t>
            </a:r>
          </a:p>
          <a:p>
            <a:pPr>
              <a:buFont typeface="+mj-lt"/>
              <a:buAutoNum type="arabicPeriod"/>
            </a:pPr>
            <a:r>
              <a:rPr lang="en-GB" sz="900" dirty="0">
                <a:solidFill>
                  <a:srgbClr val="231F20"/>
                </a:solidFill>
                <a:effectLst/>
              </a:rPr>
              <a:t> Add ten seeds to each dish and place them in a warm place where they won’t be disturbed.</a:t>
            </a:r>
          </a:p>
          <a:p>
            <a:pPr>
              <a:buFont typeface="+mj-lt"/>
              <a:buAutoNum type="arabicPeriod"/>
            </a:pPr>
            <a:r>
              <a:rPr lang="en-GB" sz="900" dirty="0">
                <a:solidFill>
                  <a:srgbClr val="231F20"/>
                </a:solidFill>
                <a:effectLst/>
              </a:rPr>
              <a:t> Allow the seeds to germinate, and add more water if the cotton wool dries out.</a:t>
            </a:r>
          </a:p>
          <a:p>
            <a:pPr>
              <a:buFont typeface="+mj-lt"/>
              <a:buAutoNum type="arabicPeriod"/>
            </a:pPr>
            <a:r>
              <a:rPr lang="en-GB" sz="900" dirty="0">
                <a:solidFill>
                  <a:srgbClr val="231F20"/>
                </a:solidFill>
                <a:effectLst/>
              </a:rPr>
              <a:t> Once the seeds have germinated, ensure the petri dishes each contain the same number of seeds, and remove any extra seeds if necessary.</a:t>
            </a:r>
          </a:p>
          <a:p>
            <a:pPr>
              <a:buFont typeface="+mj-lt"/>
              <a:buAutoNum type="arabicPeriod"/>
            </a:pPr>
            <a:r>
              <a:rPr lang="en-GB" sz="900" dirty="0">
                <a:solidFill>
                  <a:srgbClr val="231F20"/>
                </a:solidFill>
                <a:effectLst/>
              </a:rPr>
              <a:t> One petri dish will sit in full light on a windowsill, the second will be in a dark cupboard, and the final dish will be placed in partial light.</a:t>
            </a:r>
          </a:p>
          <a:p>
            <a:pPr>
              <a:buFont typeface="+mj-lt"/>
              <a:buAutoNum type="arabicPeriod"/>
            </a:pPr>
            <a:r>
              <a:rPr lang="en-GB" sz="900" dirty="0">
                <a:solidFill>
                  <a:srgbClr val="231F20"/>
                </a:solidFill>
                <a:effectLst/>
              </a:rPr>
              <a:t> Every day for one week, measure the height of each seedling and record the results in a table. You must record the height of the individual seedlings on each day.</a:t>
            </a:r>
          </a:p>
          <a:p>
            <a:pPr>
              <a:buFont typeface="+mj-lt"/>
              <a:buAutoNum type="arabicPeriod"/>
            </a:pPr>
            <a:r>
              <a:rPr lang="en-GB" sz="900" dirty="0">
                <a:solidFill>
                  <a:srgbClr val="231F20"/>
                </a:solidFill>
                <a:effectLst/>
              </a:rPr>
              <a:t> Calculate the mean of the seedlings each day, and compare the mean heights in the three different locations.</a:t>
            </a:r>
            <a:endParaRPr lang="en-GB" sz="900" b="1" i="1" dirty="0">
              <a:solidFill>
                <a:srgbClr val="FF0000"/>
              </a:solidFill>
            </a:endParaRPr>
          </a:p>
        </p:txBody>
      </p:sp>
      <p:sp>
        <p:nvSpPr>
          <p:cNvPr id="18" name="TextBox 17">
            <a:extLst>
              <a:ext uri="{FF2B5EF4-FFF2-40B4-BE49-F238E27FC236}">
                <a16:creationId xmlns:a16="http://schemas.microsoft.com/office/drawing/2014/main" id="{3A86F555-AD7C-E6C4-C2DB-1D1CD0110FC7}"/>
              </a:ext>
            </a:extLst>
          </p:cNvPr>
          <p:cNvSpPr txBox="1"/>
          <p:nvPr/>
        </p:nvSpPr>
        <p:spPr>
          <a:xfrm>
            <a:off x="4494385" y="163899"/>
            <a:ext cx="1156607" cy="3831818"/>
          </a:xfrm>
          <a:prstGeom prst="rect">
            <a:avLst/>
          </a:prstGeom>
          <a:noFill/>
          <a:ln w="19050">
            <a:solidFill>
              <a:srgbClr val="00B050"/>
            </a:solidFill>
          </a:ln>
        </p:spPr>
        <p:txBody>
          <a:bodyPr wrap="square">
            <a:spAutoFit/>
          </a:bodyPr>
          <a:lstStyle/>
          <a:p>
            <a:pPr defTabSz="914400"/>
            <a:r>
              <a:rPr lang="en-GB" sz="900" dirty="0">
                <a:latin typeface="+mn-lt"/>
              </a:rPr>
              <a:t>Ethene controls cell division and ripening of fruits.</a:t>
            </a:r>
            <a:endParaRPr lang="en-US" altLang="en-US" sz="900" dirty="0">
              <a:solidFill>
                <a:srgbClr val="231F20"/>
              </a:solidFill>
              <a:latin typeface="+mn-lt"/>
            </a:endParaRPr>
          </a:p>
          <a:p>
            <a:pPr defTabSz="914400"/>
            <a:r>
              <a:rPr kumimoji="0" lang="en-US" altLang="en-US" sz="900" b="0" i="0" u="none" strike="noStrike" cap="none" normalizeH="0" baseline="0" dirty="0">
                <a:ln>
                  <a:noFill/>
                </a:ln>
                <a:solidFill>
                  <a:srgbClr val="231F20"/>
                </a:solidFill>
                <a:effectLst/>
                <a:latin typeface="+mn-lt"/>
              </a:rPr>
              <a:t>Fruit is often picked unripe and then ripened during transport and storage by adding </a:t>
            </a:r>
            <a:r>
              <a:rPr kumimoji="0" lang="en-US" altLang="en-US" sz="900" b="1" i="0" u="none" strike="noStrike" cap="none" normalizeH="0" baseline="0" dirty="0">
                <a:ln>
                  <a:noFill/>
                </a:ln>
                <a:solidFill>
                  <a:srgbClr val="00B050"/>
                </a:solidFill>
                <a:effectLst/>
                <a:latin typeface="+mn-lt"/>
              </a:rPr>
              <a:t>ethene </a:t>
            </a:r>
            <a:r>
              <a:rPr kumimoji="0" lang="en-US" altLang="en-US" sz="900" b="0" i="0" u="none" strike="noStrike" cap="none" normalizeH="0" baseline="0" dirty="0">
                <a:ln>
                  <a:noFill/>
                </a:ln>
                <a:solidFill>
                  <a:srgbClr val="231F20"/>
                </a:solidFill>
                <a:effectLst/>
                <a:latin typeface="+mn-lt"/>
              </a:rPr>
              <a:t>and then taken to the shops. </a:t>
            </a:r>
            <a:r>
              <a:rPr lang="en-GB" sz="900" b="1" i="0" dirty="0">
                <a:solidFill>
                  <a:srgbClr val="00B050"/>
                </a:solidFill>
                <a:effectLst/>
              </a:rPr>
              <a:t>Gibberellins, </a:t>
            </a:r>
            <a:r>
              <a:rPr lang="en-GB" sz="900" b="0" i="0" dirty="0">
                <a:solidFill>
                  <a:srgbClr val="231F20"/>
                </a:solidFill>
                <a:effectLst/>
              </a:rPr>
              <a:t>which are a group of plant hormones responsible for growth and development, are important for initiating seed </a:t>
            </a:r>
            <a:r>
              <a:rPr lang="en-GB" sz="900" b="1" i="0" dirty="0">
                <a:solidFill>
                  <a:srgbClr val="00B050"/>
                </a:solidFill>
                <a:effectLst/>
              </a:rPr>
              <a:t>germination</a:t>
            </a:r>
            <a:r>
              <a:rPr lang="en-GB" sz="900" b="0" i="0" dirty="0">
                <a:solidFill>
                  <a:srgbClr val="00B050"/>
                </a:solidFill>
                <a:effectLst/>
              </a:rPr>
              <a:t>. </a:t>
            </a:r>
            <a:r>
              <a:rPr lang="en-GB" sz="900" b="0" i="0" dirty="0">
                <a:solidFill>
                  <a:srgbClr val="231F20"/>
                </a:solidFill>
                <a:effectLst/>
              </a:rPr>
              <a:t>Low concentrations can be used to increase the speed of germination, and they stimulate cell </a:t>
            </a:r>
            <a:r>
              <a:rPr lang="en-GB" sz="900" b="1" i="0" dirty="0">
                <a:solidFill>
                  <a:srgbClr val="00B050"/>
                </a:solidFill>
                <a:effectLst/>
              </a:rPr>
              <a:t>elongation</a:t>
            </a:r>
            <a:r>
              <a:rPr lang="en-GB" sz="900" b="0" i="0" dirty="0">
                <a:solidFill>
                  <a:srgbClr val="231F20"/>
                </a:solidFill>
                <a:effectLst/>
              </a:rPr>
              <a:t> and cause plants to grow taller. </a:t>
            </a:r>
            <a:endParaRPr kumimoji="0" lang="en-US" altLang="en-US" sz="900" b="0"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193537816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6200A1427A9D645B9CFD1A1A8B065B3" ma:contentTypeVersion="4" ma:contentTypeDescription="Create a new document." ma:contentTypeScope="" ma:versionID="33bf7e9959602a569ed5708cb50bfd6d">
  <xsd:schema xmlns:xsd="http://www.w3.org/2001/XMLSchema" xmlns:xs="http://www.w3.org/2001/XMLSchema" xmlns:p="http://schemas.microsoft.com/office/2006/metadata/properties" xmlns:ns2="aef8632f-f0dc-4867-8d80-544330cb397b" targetNamespace="http://schemas.microsoft.com/office/2006/metadata/properties" ma:root="true" ma:fieldsID="acdc54436b4b01dd430ecdc9e22b23d5" ns2:_="">
    <xsd:import namespace="aef8632f-f0dc-4867-8d80-544330cb397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f8632f-f0dc-4867-8d80-544330cb39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715834C-972F-4766-AB76-B0ED6CC245DC}"/>
</file>

<file path=customXml/itemProps2.xml><?xml version="1.0" encoding="utf-8"?>
<ds:datastoreItem xmlns:ds="http://schemas.openxmlformats.org/officeDocument/2006/customXml" ds:itemID="{886C77E2-6C75-4AFB-9CE5-30252668781E}"/>
</file>

<file path=customXml/itemProps3.xml><?xml version="1.0" encoding="utf-8"?>
<ds:datastoreItem xmlns:ds="http://schemas.openxmlformats.org/officeDocument/2006/customXml" ds:itemID="{8FC70D73-6285-4AFB-A52B-088739DE8C9C}"/>
</file>

<file path=docProps/app.xml><?xml version="1.0" encoding="utf-8"?>
<Properties xmlns="http://schemas.openxmlformats.org/officeDocument/2006/extended-properties" xmlns:vt="http://schemas.openxmlformats.org/officeDocument/2006/docPropsVTypes">
  <Template>Office Theme</Template>
  <TotalTime>585</TotalTime>
  <Words>3490</Words>
  <Application>Microsoft Office PowerPoint</Application>
  <PresentationFormat>On-screen Show (4:3)</PresentationFormat>
  <Paragraphs>405</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ReithSans</vt:lpstr>
      <vt:lpstr>Wingdings</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 Parker</dc:creator>
  <cp:lastModifiedBy>Eleanor Parker</cp:lastModifiedBy>
  <cp:revision>1</cp:revision>
  <cp:lastPrinted>2023-03-21T11:39:53Z</cp:lastPrinted>
  <dcterms:created xsi:type="dcterms:W3CDTF">2023-03-20T13:25:23Z</dcterms:created>
  <dcterms:modified xsi:type="dcterms:W3CDTF">2023-03-21T21:02:46Z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0x01010096200A1427A9D645B9CFD1A1A8B065B3</vt:lpwstr>
  </property>
  <property fmtid="{D5CDD505-2E9C-101B-9397-08002B2CF9AE}" pid="3" name="Order">
    <vt:r8>2668400</vt:r8>
  </property>
  <property fmtid="{D5CDD505-2E9C-101B-9397-08002B2CF9AE}" pid="4" name="TriggerFlowInfo">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_ExtendedDescription">
    <vt:lpwstr/>
  </property>
  <property fmtid="{D5CDD505-2E9C-101B-9397-08002B2CF9AE}" pid="9" name="MediaServiceImageTags">
    <vt:lpwstr/>
  </property>
</Properties>
</file>