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CD8B25-B0C3-423A-B350-7552DB9EC9C9}" v="2" dt="2022-11-16T16:28:46.1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3060" y="108"/>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 Weston" userId="5754e491-4825-466b-ade8-60d98b6ff7a1" providerId="ADAL" clId="{A8CD8B25-B0C3-423A-B350-7552DB9EC9C9}"/>
    <pc:docChg chg="addSld modSld">
      <pc:chgData name="E Weston" userId="5754e491-4825-466b-ade8-60d98b6ff7a1" providerId="ADAL" clId="{A8CD8B25-B0C3-423A-B350-7552DB9EC9C9}" dt="2022-11-16T16:28:29.750" v="0"/>
      <pc:docMkLst>
        <pc:docMk/>
      </pc:docMkLst>
      <pc:sldChg chg="add">
        <pc:chgData name="E Weston" userId="5754e491-4825-466b-ade8-60d98b6ff7a1" providerId="ADAL" clId="{A8CD8B25-B0C3-423A-B350-7552DB9EC9C9}" dt="2022-11-16T16:28:29.750" v="0"/>
        <pc:sldMkLst>
          <pc:docMk/>
          <pc:sldMk cId="3167049435" sldId="25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16/11/2022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792377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16/11/2022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869971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16/11/2022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449761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16/11/2022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68379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4C54D1-2641-4F7F-9F33-256CB14701D5}" type="datetimeFigureOut">
              <a:rPr lang="en-GB" smtClean="0"/>
              <a:t>16/11/2022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1138357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B4C54D1-2641-4F7F-9F33-256CB14701D5}" type="datetimeFigureOut">
              <a:rPr lang="en-GB" smtClean="0"/>
              <a:t>16/11/2022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69749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B4C54D1-2641-4F7F-9F33-256CB14701D5}" type="datetimeFigureOut">
              <a:rPr lang="en-GB" smtClean="0"/>
              <a:t>16/11/2022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1376549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B4C54D1-2641-4F7F-9F33-256CB14701D5}" type="datetimeFigureOut">
              <a:rPr lang="en-GB" smtClean="0"/>
              <a:t>16/11/2022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560076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4C54D1-2641-4F7F-9F33-256CB14701D5}" type="datetimeFigureOut">
              <a:rPr lang="en-GB" smtClean="0"/>
              <a:t>16/11/2022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193683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4C54D1-2641-4F7F-9F33-256CB14701D5}" type="datetimeFigureOut">
              <a:rPr lang="en-GB" smtClean="0"/>
              <a:t>16/11/2022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4135952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4C54D1-2641-4F7F-9F33-256CB14701D5}" type="datetimeFigureOut">
              <a:rPr lang="en-GB" smtClean="0"/>
              <a:t>16/11/2022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838368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EB4C54D1-2641-4F7F-9F33-256CB14701D5}" type="datetimeFigureOut">
              <a:rPr lang="en-GB" smtClean="0"/>
              <a:t>16/11/2022</a:t>
            </a:fld>
            <a:endParaRPr lang="en-GB"/>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43B1B569-2CF8-4A16-B16E-AEDAC07690CC}" type="slidenum">
              <a:rPr lang="en-GB" smtClean="0"/>
              <a:t>‹#›</a:t>
            </a:fld>
            <a:endParaRPr lang="en-GB"/>
          </a:p>
        </p:txBody>
      </p:sp>
    </p:spTree>
    <p:extLst>
      <p:ext uri="{BB962C8B-B14F-4D97-AF65-F5344CB8AC3E}">
        <p14:creationId xmlns:p14="http://schemas.microsoft.com/office/powerpoint/2010/main" val="2261603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624" y="0"/>
            <a:ext cx="6777372" cy="954107"/>
          </a:xfrm>
          <a:prstGeom prst="rect">
            <a:avLst/>
          </a:prstGeom>
          <a:noFill/>
        </p:spPr>
        <p:txBody>
          <a:bodyPr wrap="square" rtlCol="0">
            <a:spAutoFit/>
          </a:bodyPr>
          <a:lstStyle/>
          <a:p>
            <a:r>
              <a:rPr lang="en-GB" sz="2800" b="1" dirty="0"/>
              <a:t>INFECTION &amp; RESPONSE</a:t>
            </a:r>
          </a:p>
          <a:p>
            <a:r>
              <a:rPr lang="en-GB" sz="2800" b="1" dirty="0"/>
              <a:t>Types of Disease</a:t>
            </a:r>
          </a:p>
        </p:txBody>
      </p:sp>
      <p:sp>
        <p:nvSpPr>
          <p:cNvPr id="7" name="TextBox 6"/>
          <p:cNvSpPr txBox="1"/>
          <p:nvPr/>
        </p:nvSpPr>
        <p:spPr>
          <a:xfrm>
            <a:off x="-12276" y="899592"/>
            <a:ext cx="6741368" cy="400110"/>
          </a:xfrm>
          <a:prstGeom prst="rect">
            <a:avLst/>
          </a:prstGeom>
          <a:noFill/>
        </p:spPr>
        <p:txBody>
          <a:bodyPr wrap="square" rtlCol="0">
            <a:spAutoFit/>
          </a:bodyPr>
          <a:lstStyle/>
          <a:p>
            <a:r>
              <a:rPr lang="en-GB" sz="2000" b="1" dirty="0"/>
              <a:t>1. Communicable (infectious) diseases</a:t>
            </a:r>
          </a:p>
        </p:txBody>
      </p:sp>
      <p:sp>
        <p:nvSpPr>
          <p:cNvPr id="9" name="TextBox 8"/>
          <p:cNvSpPr txBox="1"/>
          <p:nvPr/>
        </p:nvSpPr>
        <p:spPr>
          <a:xfrm>
            <a:off x="23788" y="8033138"/>
            <a:ext cx="2060848" cy="369332"/>
          </a:xfrm>
          <a:prstGeom prst="rect">
            <a:avLst/>
          </a:prstGeom>
          <a:noFill/>
        </p:spPr>
        <p:txBody>
          <a:bodyPr wrap="square" rtlCol="0">
            <a:spAutoFit/>
          </a:bodyPr>
          <a:lstStyle/>
          <a:p>
            <a:r>
              <a:rPr lang="en-GB" b="1" dirty="0"/>
              <a:t>Bacterial diseases</a:t>
            </a:r>
          </a:p>
        </p:txBody>
      </p:sp>
      <p:sp>
        <p:nvSpPr>
          <p:cNvPr id="17" name="TextBox 16"/>
          <p:cNvSpPr txBox="1"/>
          <p:nvPr/>
        </p:nvSpPr>
        <p:spPr>
          <a:xfrm>
            <a:off x="-38716" y="1299702"/>
            <a:ext cx="6849380" cy="2492990"/>
          </a:xfrm>
          <a:prstGeom prst="rect">
            <a:avLst/>
          </a:prstGeom>
          <a:noFill/>
        </p:spPr>
        <p:txBody>
          <a:bodyPr wrap="square" rtlCol="0">
            <a:spAutoFit/>
          </a:bodyPr>
          <a:lstStyle/>
          <a:p>
            <a:pPr marL="171450" indent="-171450">
              <a:buFont typeface="Arial" panose="020B0604020202020204" pitchFamily="34" charset="0"/>
              <a:buChar char="•"/>
            </a:pPr>
            <a:r>
              <a:rPr lang="en-GB" sz="1200" dirty="0"/>
              <a:t>Pathogens are microorganisms which cause diseases in plants and animals</a:t>
            </a:r>
          </a:p>
          <a:p>
            <a:pPr marL="171450" indent="-171450">
              <a:buFont typeface="Arial" panose="020B0604020202020204" pitchFamily="34" charset="0"/>
              <a:buChar char="•"/>
            </a:pPr>
            <a:r>
              <a:rPr lang="en-GB" sz="1200" dirty="0"/>
              <a:t>Pathogens can be viruses, bacteria, fungi or </a:t>
            </a:r>
            <a:r>
              <a:rPr lang="en-GB" sz="1200" dirty="0" err="1"/>
              <a:t>protists</a:t>
            </a:r>
            <a:endParaRPr lang="en-GB" sz="1200" dirty="0"/>
          </a:p>
          <a:p>
            <a:pPr marL="171450" indent="-171450">
              <a:buFont typeface="Arial" panose="020B0604020202020204" pitchFamily="34" charset="0"/>
              <a:buChar char="•"/>
            </a:pPr>
            <a:r>
              <a:rPr lang="en-GB" sz="1200" dirty="0"/>
              <a:t>Diseases that can be passed on are called Communicable (infectious)</a:t>
            </a:r>
          </a:p>
          <a:p>
            <a:pPr marL="171450" indent="-171450">
              <a:buFont typeface="Arial" panose="020B0604020202020204" pitchFamily="34" charset="0"/>
              <a:buChar char="•"/>
            </a:pPr>
            <a:r>
              <a:rPr lang="en-GB" sz="1200" dirty="0"/>
              <a:t>Diseases can be spread by direct contact (touch), water (drinking water) or air (carried on droplets when we cough or sneeze</a:t>
            </a:r>
          </a:p>
          <a:p>
            <a:pPr marL="171450" indent="-171450">
              <a:buFont typeface="Arial" panose="020B0604020202020204" pitchFamily="34" charset="0"/>
              <a:buChar char="•"/>
            </a:pPr>
            <a:r>
              <a:rPr lang="en-GB" sz="1200" dirty="0"/>
              <a:t>BACTERIA – reproduce rapidly inside the body and produce toxins (poisons) that damage tissues and make us feel ill</a:t>
            </a:r>
          </a:p>
          <a:p>
            <a:pPr marL="171450" indent="-171450">
              <a:buFont typeface="Arial" panose="020B0604020202020204" pitchFamily="34" charset="0"/>
              <a:buChar char="•"/>
            </a:pPr>
            <a:r>
              <a:rPr lang="en-GB" sz="1200" dirty="0"/>
              <a:t>VIRUSES – live and reproduce inside our cells causing cell damage. The cell bursting is what makes us feel ill.</a:t>
            </a:r>
          </a:p>
          <a:p>
            <a:pPr marL="171450" indent="-171450">
              <a:buFont typeface="Arial" panose="020B0604020202020204" pitchFamily="34" charset="0"/>
              <a:buChar char="•"/>
            </a:pPr>
            <a:r>
              <a:rPr lang="en-GB" sz="1200" dirty="0"/>
              <a:t>PROTISTS – some are parasites and live in or on other organisms and can cause them damage. They are often transferred to the organism by a vector which doesn’t get the disease (for example a mosquito is the vector for malaria)</a:t>
            </a:r>
          </a:p>
          <a:p>
            <a:pPr marL="171450" indent="-171450">
              <a:buFont typeface="Arial" panose="020B0604020202020204" pitchFamily="34" charset="0"/>
              <a:buChar char="•"/>
            </a:pPr>
            <a:r>
              <a:rPr lang="en-GB" sz="1200" dirty="0"/>
              <a:t>FUNGI – single celled organisms.  </a:t>
            </a:r>
          </a:p>
        </p:txBody>
      </p:sp>
      <p:sp>
        <p:nvSpPr>
          <p:cNvPr id="30" name="Rectangle 29"/>
          <p:cNvSpPr/>
          <p:nvPr/>
        </p:nvSpPr>
        <p:spPr>
          <a:xfrm>
            <a:off x="44624" y="5879177"/>
            <a:ext cx="3456384" cy="461665"/>
          </a:xfrm>
          <a:prstGeom prst="rect">
            <a:avLst/>
          </a:prstGeom>
        </p:spPr>
        <p:txBody>
          <a:bodyPr wrap="square">
            <a:spAutoFit/>
          </a:bodyPr>
          <a:lstStyle/>
          <a:p>
            <a:r>
              <a:rPr lang="en-GB" sz="1200" b="1" dirty="0"/>
              <a:t>MEASLES</a:t>
            </a:r>
          </a:p>
          <a:p>
            <a:r>
              <a:rPr lang="en-GB" sz="1200" dirty="0"/>
              <a:t>Affects children mainly</a:t>
            </a:r>
          </a:p>
        </p:txBody>
      </p:sp>
      <p:sp>
        <p:nvSpPr>
          <p:cNvPr id="14" name="Rectangle 13"/>
          <p:cNvSpPr/>
          <p:nvPr/>
        </p:nvSpPr>
        <p:spPr>
          <a:xfrm>
            <a:off x="42172" y="4852481"/>
            <a:ext cx="3139929" cy="1015663"/>
          </a:xfrm>
          <a:prstGeom prst="rect">
            <a:avLst/>
          </a:prstGeom>
        </p:spPr>
        <p:txBody>
          <a:bodyPr wrap="square">
            <a:spAutoFit/>
          </a:bodyPr>
          <a:lstStyle/>
          <a:p>
            <a:r>
              <a:rPr lang="en-GB" sz="1200" b="1" dirty="0"/>
              <a:t>HIV</a:t>
            </a:r>
          </a:p>
          <a:p>
            <a:r>
              <a:rPr lang="en-GB" sz="1200" dirty="0"/>
              <a:t>The virus attacks the body’s immune cells. Late stage HIV (AIDS) occurs when the body’s immune system becomes so damaged it can no longer deal with other infections. </a:t>
            </a:r>
          </a:p>
        </p:txBody>
      </p:sp>
      <p:sp>
        <p:nvSpPr>
          <p:cNvPr id="2" name="Rectangle 1"/>
          <p:cNvSpPr/>
          <p:nvPr/>
        </p:nvSpPr>
        <p:spPr>
          <a:xfrm>
            <a:off x="42173" y="4211960"/>
            <a:ext cx="3198188" cy="646331"/>
          </a:xfrm>
          <a:prstGeom prst="rect">
            <a:avLst/>
          </a:prstGeom>
        </p:spPr>
        <p:txBody>
          <a:bodyPr wrap="square">
            <a:spAutoFit/>
          </a:bodyPr>
          <a:lstStyle/>
          <a:p>
            <a:r>
              <a:rPr lang="en-GB" sz="1200" b="1" dirty="0"/>
              <a:t>TOBACCO MOSAIC VIRUS (TMV) </a:t>
            </a:r>
          </a:p>
          <a:p>
            <a:r>
              <a:rPr lang="en-GB" sz="1200" dirty="0"/>
              <a:t>Affects growth as there is a lack of chlorophyll for photosynthesis to occur.</a:t>
            </a:r>
          </a:p>
        </p:txBody>
      </p:sp>
      <p:sp>
        <p:nvSpPr>
          <p:cNvPr id="3" name="Rectangle 2"/>
          <p:cNvSpPr/>
          <p:nvPr/>
        </p:nvSpPr>
        <p:spPr>
          <a:xfrm>
            <a:off x="175683" y="3816641"/>
            <a:ext cx="1474827" cy="369332"/>
          </a:xfrm>
          <a:prstGeom prst="rect">
            <a:avLst/>
          </a:prstGeom>
        </p:spPr>
        <p:txBody>
          <a:bodyPr wrap="none">
            <a:spAutoFit/>
          </a:bodyPr>
          <a:lstStyle/>
          <a:p>
            <a:r>
              <a:rPr lang="en-GB" b="1" dirty="0"/>
              <a:t>Viral diseases</a:t>
            </a:r>
          </a:p>
        </p:txBody>
      </p:sp>
      <p:sp>
        <p:nvSpPr>
          <p:cNvPr id="4" name="Rectangle 3"/>
          <p:cNvSpPr/>
          <p:nvPr/>
        </p:nvSpPr>
        <p:spPr>
          <a:xfrm>
            <a:off x="52735" y="8456731"/>
            <a:ext cx="3380073" cy="646331"/>
          </a:xfrm>
          <a:prstGeom prst="rect">
            <a:avLst/>
          </a:prstGeom>
        </p:spPr>
        <p:txBody>
          <a:bodyPr wrap="square">
            <a:spAutoFit/>
          </a:bodyPr>
          <a:lstStyle/>
          <a:p>
            <a:r>
              <a:rPr lang="en-GB" sz="1200" b="1" dirty="0"/>
              <a:t>SALMONELLA</a:t>
            </a:r>
          </a:p>
          <a:p>
            <a:r>
              <a:rPr lang="en-GB" sz="1200" dirty="0"/>
              <a:t>Food poisoning. In the UK, poultry are vaccinated against Salmonella. </a:t>
            </a:r>
          </a:p>
        </p:txBody>
      </p:sp>
      <p:sp>
        <p:nvSpPr>
          <p:cNvPr id="6" name="Rectangle 5"/>
          <p:cNvSpPr/>
          <p:nvPr/>
        </p:nvSpPr>
        <p:spPr>
          <a:xfrm>
            <a:off x="3642312" y="8460432"/>
            <a:ext cx="3168352" cy="646331"/>
          </a:xfrm>
          <a:prstGeom prst="rect">
            <a:avLst/>
          </a:prstGeom>
        </p:spPr>
        <p:txBody>
          <a:bodyPr wrap="square">
            <a:spAutoFit/>
          </a:bodyPr>
          <a:lstStyle/>
          <a:p>
            <a:r>
              <a:rPr lang="en-GB" sz="1200" b="1" dirty="0"/>
              <a:t>GONORRHOEA </a:t>
            </a:r>
          </a:p>
          <a:p>
            <a:r>
              <a:rPr lang="en-GB" sz="1200" dirty="0"/>
              <a:t>Bacteria developed resistance to penicillin so it became ineffective. </a:t>
            </a:r>
          </a:p>
        </p:txBody>
      </p:sp>
      <p:sp>
        <p:nvSpPr>
          <p:cNvPr id="20" name="TextBox 19"/>
          <p:cNvSpPr txBox="1"/>
          <p:nvPr/>
        </p:nvSpPr>
        <p:spPr>
          <a:xfrm>
            <a:off x="3432808" y="6433572"/>
            <a:ext cx="2060848" cy="369332"/>
          </a:xfrm>
          <a:prstGeom prst="rect">
            <a:avLst/>
          </a:prstGeom>
          <a:noFill/>
        </p:spPr>
        <p:txBody>
          <a:bodyPr wrap="square" rtlCol="0">
            <a:spAutoFit/>
          </a:bodyPr>
          <a:lstStyle/>
          <a:p>
            <a:r>
              <a:rPr lang="en-GB" b="1" dirty="0"/>
              <a:t>Fungal diseases</a:t>
            </a:r>
          </a:p>
        </p:txBody>
      </p:sp>
      <p:sp>
        <p:nvSpPr>
          <p:cNvPr id="11" name="Rectangle 10"/>
          <p:cNvSpPr/>
          <p:nvPr/>
        </p:nvSpPr>
        <p:spPr>
          <a:xfrm>
            <a:off x="3293643" y="6804248"/>
            <a:ext cx="3459559" cy="1015663"/>
          </a:xfrm>
          <a:prstGeom prst="rect">
            <a:avLst/>
          </a:prstGeom>
        </p:spPr>
        <p:txBody>
          <a:bodyPr wrap="square">
            <a:spAutoFit/>
          </a:bodyPr>
          <a:lstStyle/>
          <a:p>
            <a:r>
              <a:rPr lang="en-GB" sz="1200" b="1" dirty="0"/>
              <a:t>ROSE BLACK SPOT</a:t>
            </a:r>
          </a:p>
          <a:p>
            <a:r>
              <a:rPr lang="en-GB" sz="1200" dirty="0"/>
              <a:t>Causes purple/black spots on the leaves which often turn yellow and drop off. There is a lack of chlorophyll in these leaves so photosynthesis is reduced which affects growth. </a:t>
            </a:r>
          </a:p>
        </p:txBody>
      </p:sp>
      <p:sp>
        <p:nvSpPr>
          <p:cNvPr id="21" name="TextBox 20"/>
          <p:cNvSpPr txBox="1"/>
          <p:nvPr/>
        </p:nvSpPr>
        <p:spPr>
          <a:xfrm>
            <a:off x="52735" y="6444208"/>
            <a:ext cx="1720081" cy="369332"/>
          </a:xfrm>
          <a:prstGeom prst="rect">
            <a:avLst/>
          </a:prstGeom>
          <a:noFill/>
        </p:spPr>
        <p:txBody>
          <a:bodyPr wrap="square" rtlCol="0">
            <a:spAutoFit/>
          </a:bodyPr>
          <a:lstStyle/>
          <a:p>
            <a:r>
              <a:rPr lang="en-GB" b="1" dirty="0" err="1"/>
              <a:t>Protist</a:t>
            </a:r>
            <a:r>
              <a:rPr lang="en-GB" b="1" dirty="0"/>
              <a:t> diseases</a:t>
            </a:r>
          </a:p>
        </p:txBody>
      </p:sp>
      <p:sp>
        <p:nvSpPr>
          <p:cNvPr id="12" name="Rectangle 11"/>
          <p:cNvSpPr/>
          <p:nvPr/>
        </p:nvSpPr>
        <p:spPr>
          <a:xfrm>
            <a:off x="5492" y="6802904"/>
            <a:ext cx="3176609" cy="1015663"/>
          </a:xfrm>
          <a:prstGeom prst="rect">
            <a:avLst/>
          </a:prstGeom>
        </p:spPr>
        <p:txBody>
          <a:bodyPr wrap="square">
            <a:spAutoFit/>
          </a:bodyPr>
          <a:lstStyle/>
          <a:p>
            <a:r>
              <a:rPr lang="en-GB" sz="1200" b="1" dirty="0"/>
              <a:t>MALARIA </a:t>
            </a:r>
          </a:p>
          <a:p>
            <a:r>
              <a:rPr lang="en-GB" sz="1200" dirty="0" err="1"/>
              <a:t>Protist</a:t>
            </a:r>
            <a:r>
              <a:rPr lang="en-GB" sz="1200" dirty="0"/>
              <a:t> lives in the mosquito. The mosquito is known as a vector.  Spread is controlled by preventing the mosquitos from breeding and using mosquito nets to avoid being bitten.</a:t>
            </a:r>
          </a:p>
        </p:txBody>
      </p:sp>
      <p:cxnSp>
        <p:nvCxnSpPr>
          <p:cNvPr id="15" name="Straight Connector 14"/>
          <p:cNvCxnSpPr/>
          <p:nvPr/>
        </p:nvCxnSpPr>
        <p:spPr>
          <a:xfrm>
            <a:off x="-38716" y="3792692"/>
            <a:ext cx="689671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3240361" y="3843133"/>
            <a:ext cx="0" cy="411324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41418" y="7956376"/>
            <a:ext cx="692680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0" y="6388149"/>
            <a:ext cx="6858000"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2" name="Group 21"/>
          <p:cNvGrpSpPr/>
          <p:nvPr/>
        </p:nvGrpSpPr>
        <p:grpSpPr>
          <a:xfrm>
            <a:off x="3717032" y="-36511"/>
            <a:ext cx="3168352" cy="936104"/>
            <a:chOff x="-39869" y="-93934"/>
            <a:chExt cx="6126178" cy="2136490"/>
          </a:xfrm>
        </p:grpSpPr>
        <p:pic>
          <p:nvPicPr>
            <p:cNvPr id="24" name="Picture 23"/>
            <p:cNvPicPr>
              <a:picLocks noGrp="1" noChangeAspect="1"/>
            </p:cNvPicPr>
            <p:nvPr/>
          </p:nvPicPr>
          <p:blipFill>
            <a:blip r:embed="rId2">
              <a:extLst>
                <a:ext uri="{28A0092B-C50C-407E-A947-70E740481C1C}">
                  <a14:useLocalDpi xmlns:a14="http://schemas.microsoft.com/office/drawing/2010/main" val="0"/>
                </a:ext>
              </a:extLst>
            </a:blip>
            <a:srcRect/>
            <a:stretch>
              <a:fillRect/>
            </a:stretch>
          </p:blipFill>
          <p:spPr>
            <a:xfrm>
              <a:off x="0" y="0"/>
              <a:ext cx="5949538" cy="2042556"/>
            </a:xfrm>
            <a:prstGeom prst="rect">
              <a:avLst/>
            </a:prstGeom>
            <a:noFill/>
            <a:ln/>
            <a:extLs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5" name="Text Box 4"/>
            <p:cNvSpPr txBox="1">
              <a:spLocks noChangeArrowheads="1"/>
            </p:cNvSpPr>
            <p:nvPr/>
          </p:nvSpPr>
          <p:spPr bwMode="auto">
            <a:xfrm>
              <a:off x="-39869" y="677834"/>
              <a:ext cx="1800225" cy="1082980"/>
            </a:xfrm>
            <a:prstGeom prst="rect">
              <a:avLst/>
            </a:prstGeom>
            <a:noFill/>
            <a:ln>
              <a:noFill/>
            </a:ln>
            <a:effectLst/>
          </p:spPr>
          <p:txBody>
            <a:bodyPr wrap="square">
              <a:noAutofit/>
            </a:bodyPr>
            <a:lstStyle/>
            <a:p>
              <a:pPr>
                <a:spcBef>
                  <a:spcPts val="1080"/>
                </a:spcBef>
                <a:spcAft>
                  <a:spcPts val="0"/>
                </a:spcAft>
              </a:pPr>
              <a:r>
                <a:rPr lang="en-GB" sz="800" kern="1200">
                  <a:solidFill>
                    <a:srgbClr val="000000"/>
                  </a:solidFill>
                  <a:effectLst/>
                  <a:latin typeface="Comic Sans MS"/>
                  <a:ea typeface="Times New Roman"/>
                  <a:cs typeface="Times New Roman"/>
                </a:rPr>
                <a:t>Cytoplasm</a:t>
              </a:r>
              <a:endParaRPr lang="en-GB" sz="1200">
                <a:effectLst/>
                <a:latin typeface="Times New Roman"/>
                <a:ea typeface="Times New Roman"/>
              </a:endParaRPr>
            </a:p>
          </p:txBody>
        </p:sp>
        <p:sp>
          <p:nvSpPr>
            <p:cNvPr id="28" name="Text Box 5"/>
            <p:cNvSpPr txBox="1">
              <a:spLocks noChangeArrowheads="1"/>
            </p:cNvSpPr>
            <p:nvPr/>
          </p:nvSpPr>
          <p:spPr bwMode="auto">
            <a:xfrm>
              <a:off x="4750092" y="642627"/>
              <a:ext cx="1080638" cy="977335"/>
            </a:xfrm>
            <a:prstGeom prst="rect">
              <a:avLst/>
            </a:prstGeom>
            <a:noFill/>
            <a:ln>
              <a:noFill/>
            </a:ln>
            <a:effectLst/>
          </p:spPr>
          <p:txBody>
            <a:bodyPr wrap="square">
              <a:noAutofit/>
            </a:bodyPr>
            <a:lstStyle/>
            <a:p>
              <a:pPr>
                <a:spcBef>
                  <a:spcPts val="1080"/>
                </a:spcBef>
                <a:spcAft>
                  <a:spcPts val="0"/>
                </a:spcAft>
              </a:pPr>
              <a:r>
                <a:rPr lang="en-GB" sz="800" kern="1200">
                  <a:solidFill>
                    <a:srgbClr val="000000"/>
                  </a:solidFill>
                  <a:effectLst/>
                  <a:latin typeface="Comic Sans MS"/>
                  <a:ea typeface="Times New Roman"/>
                  <a:cs typeface="Times New Roman"/>
                </a:rPr>
                <a:t>Circle of DNA</a:t>
              </a:r>
              <a:endParaRPr lang="en-GB" sz="1200">
                <a:effectLst/>
                <a:latin typeface="Times New Roman"/>
                <a:ea typeface="Times New Roman"/>
              </a:endParaRPr>
            </a:p>
          </p:txBody>
        </p:sp>
        <p:sp>
          <p:nvSpPr>
            <p:cNvPr id="31" name="Text Box 6"/>
            <p:cNvSpPr txBox="1">
              <a:spLocks noChangeArrowheads="1"/>
            </p:cNvSpPr>
            <p:nvPr/>
          </p:nvSpPr>
          <p:spPr bwMode="auto">
            <a:xfrm>
              <a:off x="-39869" y="-93934"/>
              <a:ext cx="1572867" cy="845183"/>
            </a:xfrm>
            <a:prstGeom prst="rect">
              <a:avLst/>
            </a:prstGeom>
            <a:noFill/>
            <a:ln>
              <a:noFill/>
            </a:ln>
            <a:effectLst/>
          </p:spPr>
          <p:txBody>
            <a:bodyPr wrap="square">
              <a:noAutofit/>
            </a:bodyPr>
            <a:lstStyle/>
            <a:p>
              <a:pPr>
                <a:spcBef>
                  <a:spcPts val="1080"/>
                </a:spcBef>
                <a:spcAft>
                  <a:spcPts val="0"/>
                </a:spcAft>
              </a:pPr>
              <a:r>
                <a:rPr lang="en-GB" sz="800" kern="1200">
                  <a:solidFill>
                    <a:srgbClr val="000000"/>
                  </a:solidFill>
                  <a:effectLst/>
                  <a:latin typeface="Comic Sans MS"/>
                  <a:ea typeface="Times New Roman"/>
                  <a:cs typeface="Times New Roman"/>
                </a:rPr>
                <a:t>Cell wall</a:t>
              </a:r>
              <a:endParaRPr lang="en-GB" sz="1200">
                <a:effectLst/>
                <a:latin typeface="Times New Roman"/>
                <a:ea typeface="Times New Roman"/>
              </a:endParaRPr>
            </a:p>
          </p:txBody>
        </p:sp>
        <p:sp>
          <p:nvSpPr>
            <p:cNvPr id="32" name="Text Box 7"/>
            <p:cNvSpPr txBox="1">
              <a:spLocks noChangeArrowheads="1"/>
            </p:cNvSpPr>
            <p:nvPr/>
          </p:nvSpPr>
          <p:spPr bwMode="auto">
            <a:xfrm>
              <a:off x="4678587" y="2"/>
              <a:ext cx="1407722" cy="1212413"/>
            </a:xfrm>
            <a:prstGeom prst="rect">
              <a:avLst/>
            </a:prstGeom>
            <a:noFill/>
            <a:ln>
              <a:noFill/>
            </a:ln>
            <a:effectLst/>
          </p:spPr>
          <p:txBody>
            <a:bodyPr wrap="square">
              <a:noAutofit/>
            </a:bodyPr>
            <a:lstStyle/>
            <a:p>
              <a:pPr>
                <a:spcBef>
                  <a:spcPts val="1080"/>
                </a:spcBef>
                <a:spcAft>
                  <a:spcPts val="0"/>
                </a:spcAft>
              </a:pPr>
              <a:r>
                <a:rPr lang="en-GB" sz="800" kern="1200">
                  <a:solidFill>
                    <a:srgbClr val="000000"/>
                  </a:solidFill>
                  <a:effectLst/>
                  <a:latin typeface="Comic Sans MS"/>
                  <a:ea typeface="Times New Roman"/>
                  <a:cs typeface="Times New Roman"/>
                </a:rPr>
                <a:t>Cell membrane</a:t>
              </a:r>
              <a:endParaRPr lang="en-GB" sz="1200">
                <a:effectLst/>
                <a:latin typeface="Times New Roman"/>
                <a:ea typeface="Times New Roman"/>
              </a:endParaRPr>
            </a:p>
          </p:txBody>
        </p:sp>
      </p:grpSp>
      <p:pic>
        <p:nvPicPr>
          <p:cNvPr id="42" name="Picture 4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71782" y="971600"/>
            <a:ext cx="681421" cy="782723"/>
          </a:xfrm>
          <a:prstGeom prst="rect">
            <a:avLst/>
          </a:prstGeom>
          <a:noFill/>
          <a:ln>
            <a:noFill/>
          </a:ln>
        </p:spPr>
      </p:pic>
      <p:sp>
        <p:nvSpPr>
          <p:cNvPr id="43" name="Text Box 4"/>
          <p:cNvSpPr txBox="1">
            <a:spLocks noChangeArrowheads="1"/>
          </p:cNvSpPr>
          <p:nvPr/>
        </p:nvSpPr>
        <p:spPr bwMode="auto">
          <a:xfrm>
            <a:off x="5959939" y="929497"/>
            <a:ext cx="854710" cy="370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ts val="1080"/>
              </a:spcBef>
              <a:spcAft>
                <a:spcPts val="0"/>
              </a:spcAft>
            </a:pPr>
            <a:r>
              <a:rPr lang="en-GB" sz="800" kern="1200" dirty="0">
                <a:solidFill>
                  <a:srgbClr val="000000"/>
                </a:solidFill>
                <a:effectLst/>
                <a:latin typeface="Comic Sans MS"/>
                <a:ea typeface="Times New Roman"/>
                <a:cs typeface="Times New Roman"/>
              </a:rPr>
              <a:t>Protein Coat </a:t>
            </a:r>
            <a:endParaRPr lang="en-GB" sz="1200" dirty="0">
              <a:effectLst/>
              <a:latin typeface="Times New Roman"/>
              <a:ea typeface="Times New Roman"/>
            </a:endParaRPr>
          </a:p>
        </p:txBody>
      </p:sp>
      <p:sp>
        <p:nvSpPr>
          <p:cNvPr id="44" name="Text Box 5"/>
          <p:cNvSpPr txBox="1">
            <a:spLocks noChangeArrowheads="1"/>
          </p:cNvSpPr>
          <p:nvPr/>
        </p:nvSpPr>
        <p:spPr bwMode="auto">
          <a:xfrm>
            <a:off x="5924247" y="1536984"/>
            <a:ext cx="1033145" cy="2200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oAutofit/>
          </a:bodyPr>
          <a:lstStyle/>
          <a:p>
            <a:pPr>
              <a:spcBef>
                <a:spcPts val="1080"/>
              </a:spcBef>
              <a:spcAft>
                <a:spcPts val="0"/>
              </a:spcAft>
            </a:pPr>
            <a:r>
              <a:rPr lang="en-GB" sz="800" kern="1200" dirty="0">
                <a:solidFill>
                  <a:srgbClr val="000000"/>
                </a:solidFill>
                <a:effectLst/>
                <a:latin typeface="Comic Sans MS"/>
                <a:ea typeface="Times New Roman"/>
                <a:cs typeface="Times New Roman"/>
              </a:rPr>
              <a:t>Strand of DNA</a:t>
            </a:r>
            <a:endParaRPr lang="en-GB" sz="1200" dirty="0">
              <a:effectLst/>
              <a:latin typeface="Times New Roman"/>
              <a:ea typeface="Times New Roman"/>
            </a:endParaRPr>
          </a:p>
        </p:txBody>
      </p:sp>
      <p:sp>
        <p:nvSpPr>
          <p:cNvPr id="8" name="TextBox 7"/>
          <p:cNvSpPr txBox="1"/>
          <p:nvPr/>
        </p:nvSpPr>
        <p:spPr>
          <a:xfrm>
            <a:off x="3737652" y="538893"/>
            <a:ext cx="1253212" cy="369332"/>
          </a:xfrm>
          <a:prstGeom prst="rect">
            <a:avLst/>
          </a:prstGeom>
          <a:noFill/>
        </p:spPr>
        <p:txBody>
          <a:bodyPr wrap="square" rtlCol="0">
            <a:spAutoFit/>
          </a:bodyPr>
          <a:lstStyle/>
          <a:p>
            <a:r>
              <a:rPr lang="en-GB" dirty="0"/>
              <a:t>Bacteria</a:t>
            </a:r>
          </a:p>
        </p:txBody>
      </p:sp>
      <p:sp>
        <p:nvSpPr>
          <p:cNvPr id="45" name="TextBox 44"/>
          <p:cNvSpPr txBox="1"/>
          <p:nvPr/>
        </p:nvSpPr>
        <p:spPr>
          <a:xfrm>
            <a:off x="5301208" y="1178295"/>
            <a:ext cx="893108" cy="369332"/>
          </a:xfrm>
          <a:prstGeom prst="rect">
            <a:avLst/>
          </a:prstGeom>
          <a:noFill/>
        </p:spPr>
        <p:txBody>
          <a:bodyPr wrap="square" rtlCol="0">
            <a:spAutoFit/>
          </a:bodyPr>
          <a:lstStyle/>
          <a:p>
            <a:r>
              <a:rPr lang="en-GB" dirty="0"/>
              <a:t>Virus</a:t>
            </a:r>
          </a:p>
        </p:txBody>
      </p:sp>
      <p:pic>
        <p:nvPicPr>
          <p:cNvPr id="46" name="Picture 45"/>
          <p:cNvPicPr/>
          <p:nvPr/>
        </p:nvPicPr>
        <p:blipFill rotWithShape="1">
          <a:blip r:embed="rId4" cstate="print">
            <a:extLst>
              <a:ext uri="{28A0092B-C50C-407E-A947-70E740481C1C}">
                <a14:useLocalDpi xmlns:a14="http://schemas.microsoft.com/office/drawing/2010/main" val="0"/>
              </a:ext>
            </a:extLst>
          </a:blip>
          <a:srcRect l="8282" t="1" r="8282" b="-42"/>
          <a:stretch/>
        </p:blipFill>
        <p:spPr bwMode="auto">
          <a:xfrm>
            <a:off x="3293643" y="3816641"/>
            <a:ext cx="3591741" cy="2535054"/>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540949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3782402" y="1037213"/>
            <a:ext cx="3075598" cy="3808735"/>
          </a:xfrm>
          <a:prstGeom prst="rect">
            <a:avLst/>
          </a:prstGeom>
        </p:spPr>
        <p:txBody>
          <a:bodyPr wrap="square">
            <a:spAutoFit/>
          </a:bodyPr>
          <a:lstStyle/>
          <a:p>
            <a:pPr marL="171450" indent="-171450">
              <a:buFont typeface="Arial" panose="020B0604020202020204" pitchFamily="34" charset="0"/>
              <a:buChar char="•"/>
            </a:pPr>
            <a:r>
              <a:rPr lang="en-GB" sz="1050" dirty="0"/>
              <a:t>Aspirin (</a:t>
            </a:r>
            <a:r>
              <a:rPr lang="en-GB" sz="1050"/>
              <a:t>painkiller or </a:t>
            </a:r>
            <a:r>
              <a:rPr lang="en-GB" sz="1050" dirty="0"/>
              <a:t>lower fever) found in willow</a:t>
            </a:r>
          </a:p>
          <a:p>
            <a:pPr marL="171450" indent="-171450">
              <a:buFont typeface="Arial" panose="020B0604020202020204" pitchFamily="34" charset="0"/>
              <a:buChar char="•"/>
            </a:pPr>
            <a:r>
              <a:rPr lang="en-GB" sz="1050" dirty="0"/>
              <a:t>Digitalis (treat heart conditions) found in foxgloves</a:t>
            </a:r>
          </a:p>
          <a:p>
            <a:pPr marL="171450" indent="-171450">
              <a:buFont typeface="Arial" panose="020B0604020202020204" pitchFamily="34" charset="0"/>
              <a:buChar char="•"/>
            </a:pPr>
            <a:r>
              <a:rPr lang="en-GB" sz="1050" dirty="0"/>
              <a:t>Alexander Fleming discovered Penicillin from the fungus </a:t>
            </a:r>
            <a:r>
              <a:rPr lang="en-GB" sz="1050" dirty="0" err="1"/>
              <a:t>Penicillium</a:t>
            </a:r>
            <a:r>
              <a:rPr lang="en-GB" sz="1050" dirty="0"/>
              <a:t> which kills bacteria</a:t>
            </a:r>
          </a:p>
          <a:p>
            <a:pPr marL="171450" indent="-171450">
              <a:buFont typeface="Arial" panose="020B0604020202020204" pitchFamily="34" charset="0"/>
              <a:buChar char="•"/>
            </a:pPr>
            <a:r>
              <a:rPr lang="en-GB" sz="1050" dirty="0"/>
              <a:t>Today drugs are made on a large scale in the pharmaceutical industry. It often still starts with a chemical extracted from a plant.</a:t>
            </a:r>
          </a:p>
          <a:p>
            <a:pPr marL="171450" indent="-171450">
              <a:buFont typeface="Arial" panose="020B0604020202020204" pitchFamily="34" charset="0"/>
              <a:buChar char="•"/>
            </a:pPr>
            <a:r>
              <a:rPr lang="en-GB" sz="1050" dirty="0"/>
              <a:t>Drugs must be tested and trialled before being used to check that they are safe and effective. They are tested for Toxicity, Efficacy and Dose</a:t>
            </a:r>
          </a:p>
          <a:p>
            <a:pPr marL="228600" indent="-228600">
              <a:buAutoNum type="arabicPeriod"/>
            </a:pPr>
            <a:r>
              <a:rPr lang="en-GB" sz="1050" dirty="0"/>
              <a:t>Preclinical  - Test efficacy (does the drug work and produce the effect you’re looking for), to find out its toxicity (how harmful it is) and to find the best dosage (concentration that should be given and how often to take it)</a:t>
            </a:r>
          </a:p>
          <a:p>
            <a:pPr marL="228600" indent="-228600">
              <a:buAutoNum type="arabicPeriod"/>
            </a:pPr>
            <a:r>
              <a:rPr lang="en-GB" sz="1050" dirty="0"/>
              <a:t>Clinical trials are then tested on human volunteers. First healthy volunteers are used to make sure it doesn’t have any harmful side effects. Very low doses are given and then increased. If the drug is safe it is then tested on patients and the optimum dose is found (most effective and few side effects). </a:t>
            </a:r>
          </a:p>
        </p:txBody>
      </p:sp>
      <p:sp>
        <p:nvSpPr>
          <p:cNvPr id="35" name="Rectangle 34"/>
          <p:cNvSpPr/>
          <p:nvPr/>
        </p:nvSpPr>
        <p:spPr>
          <a:xfrm>
            <a:off x="-28706" y="827584"/>
            <a:ext cx="3745738" cy="2839239"/>
          </a:xfrm>
          <a:prstGeom prst="rect">
            <a:avLst/>
          </a:prstGeom>
        </p:spPr>
        <p:txBody>
          <a:bodyPr wrap="square">
            <a:spAutoFit/>
          </a:bodyPr>
          <a:lstStyle/>
          <a:p>
            <a:pPr marL="171450" indent="-171450">
              <a:buFont typeface="Arial" panose="020B0604020202020204" pitchFamily="34" charset="0"/>
              <a:buChar char="•"/>
            </a:pPr>
            <a:r>
              <a:rPr lang="en-GB" sz="1050" dirty="0"/>
              <a:t>The human body has many defence systems against pathogens; skin (barrier to pathogens entering), nose (hairs and mucus to trap pathogens), trachea and bronchi (cilia hairs and mucus to trap pathogens) stomach (hydrochloric acid to kill pathogens) </a:t>
            </a:r>
          </a:p>
          <a:p>
            <a:pPr marL="171450" indent="-171450">
              <a:buFont typeface="Arial" panose="020B0604020202020204" pitchFamily="34" charset="0"/>
              <a:buChar char="•"/>
            </a:pPr>
            <a:r>
              <a:rPr lang="en-GB" sz="1050" dirty="0"/>
              <a:t>If a pathogen enters the blood stream then the immune system has white blood cells to destroy the pathogen in three ways:</a:t>
            </a:r>
          </a:p>
          <a:p>
            <a:r>
              <a:rPr lang="en-GB" sz="1050" dirty="0"/>
              <a:t>1. Phagocytosis – the white blood cell ingests the pathogen and then enzymes destroy the pathogen</a:t>
            </a:r>
          </a:p>
          <a:p>
            <a:r>
              <a:rPr lang="en-GB" sz="1050" dirty="0"/>
              <a:t>2. Antibody production – pathogens have specific antigens on their surface. White blood cells produce specific antibodies which lock onto the antigen. These are then ingested and destroyed by other white blood cells. If a person is infected with the pathogen again then the body will release the right antibodies very quickly.</a:t>
            </a:r>
          </a:p>
          <a:p>
            <a:r>
              <a:rPr lang="en-GB" sz="1050" dirty="0"/>
              <a:t>3. Antitoxins – white blood cells release antitoxins which neutralise the toxins produced by the invading bacteria </a:t>
            </a:r>
          </a:p>
        </p:txBody>
      </p:sp>
      <p:sp>
        <p:nvSpPr>
          <p:cNvPr id="5" name="TextBox 4"/>
          <p:cNvSpPr txBox="1"/>
          <p:nvPr/>
        </p:nvSpPr>
        <p:spPr>
          <a:xfrm>
            <a:off x="44624" y="0"/>
            <a:ext cx="6777372" cy="523220"/>
          </a:xfrm>
          <a:prstGeom prst="rect">
            <a:avLst/>
          </a:prstGeom>
          <a:noFill/>
        </p:spPr>
        <p:txBody>
          <a:bodyPr wrap="square" rtlCol="0">
            <a:spAutoFit/>
          </a:bodyPr>
          <a:lstStyle/>
          <a:p>
            <a:r>
              <a:rPr lang="en-GB" sz="2800" b="1" dirty="0"/>
              <a:t>INFECTION &amp; RESPONSE      Fighting Disease</a:t>
            </a:r>
          </a:p>
        </p:txBody>
      </p:sp>
      <p:sp>
        <p:nvSpPr>
          <p:cNvPr id="7" name="TextBox 6"/>
          <p:cNvSpPr txBox="1"/>
          <p:nvPr/>
        </p:nvSpPr>
        <p:spPr>
          <a:xfrm>
            <a:off x="-22957" y="539552"/>
            <a:ext cx="3370684" cy="369332"/>
          </a:xfrm>
          <a:prstGeom prst="rect">
            <a:avLst/>
          </a:prstGeom>
          <a:noFill/>
        </p:spPr>
        <p:txBody>
          <a:bodyPr wrap="square" rtlCol="0">
            <a:spAutoFit/>
          </a:bodyPr>
          <a:lstStyle/>
          <a:p>
            <a:r>
              <a:rPr lang="en-GB" b="1" dirty="0"/>
              <a:t>1. Human Defence Systems</a:t>
            </a:r>
          </a:p>
        </p:txBody>
      </p:sp>
      <p:sp>
        <p:nvSpPr>
          <p:cNvPr id="20" name="TextBox 19"/>
          <p:cNvSpPr txBox="1"/>
          <p:nvPr/>
        </p:nvSpPr>
        <p:spPr>
          <a:xfrm>
            <a:off x="3782402" y="533157"/>
            <a:ext cx="2742269" cy="369332"/>
          </a:xfrm>
          <a:prstGeom prst="rect">
            <a:avLst/>
          </a:prstGeom>
          <a:noFill/>
        </p:spPr>
        <p:txBody>
          <a:bodyPr wrap="square" rtlCol="0">
            <a:spAutoFit/>
          </a:bodyPr>
          <a:lstStyle/>
          <a:p>
            <a:r>
              <a:rPr lang="en-GB" b="1" dirty="0"/>
              <a:t>4. Drug Development</a:t>
            </a:r>
          </a:p>
        </p:txBody>
      </p:sp>
      <p:sp>
        <p:nvSpPr>
          <p:cNvPr id="21" name="TextBox 20"/>
          <p:cNvSpPr txBox="1"/>
          <p:nvPr/>
        </p:nvSpPr>
        <p:spPr>
          <a:xfrm>
            <a:off x="17694" y="5652120"/>
            <a:ext cx="3523108" cy="369332"/>
          </a:xfrm>
          <a:prstGeom prst="rect">
            <a:avLst/>
          </a:prstGeom>
          <a:noFill/>
        </p:spPr>
        <p:txBody>
          <a:bodyPr wrap="square" rtlCol="0">
            <a:spAutoFit/>
          </a:bodyPr>
          <a:lstStyle/>
          <a:p>
            <a:r>
              <a:rPr lang="en-GB" b="1" dirty="0"/>
              <a:t>3. Antibiotics &amp; Painkillers</a:t>
            </a:r>
          </a:p>
        </p:txBody>
      </p:sp>
      <p:cxnSp>
        <p:nvCxnSpPr>
          <p:cNvPr id="15" name="Straight Connector 14"/>
          <p:cNvCxnSpPr/>
          <p:nvPr/>
        </p:nvCxnSpPr>
        <p:spPr>
          <a:xfrm flipV="1">
            <a:off x="17694" y="5652120"/>
            <a:ext cx="3764708" cy="303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3782402" y="523220"/>
            <a:ext cx="6638" cy="862078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17694" y="3635896"/>
            <a:ext cx="3627330" cy="369332"/>
          </a:xfrm>
          <a:prstGeom prst="rect">
            <a:avLst/>
          </a:prstGeom>
          <a:noFill/>
        </p:spPr>
        <p:txBody>
          <a:bodyPr wrap="square" rtlCol="0">
            <a:spAutoFit/>
          </a:bodyPr>
          <a:lstStyle/>
          <a:p>
            <a:r>
              <a:rPr lang="en-GB" b="1" dirty="0"/>
              <a:t>2. Vaccinations</a:t>
            </a:r>
          </a:p>
        </p:txBody>
      </p:sp>
      <p:sp>
        <p:nvSpPr>
          <p:cNvPr id="24" name="Rectangle 23"/>
          <p:cNvSpPr/>
          <p:nvPr/>
        </p:nvSpPr>
        <p:spPr>
          <a:xfrm>
            <a:off x="44624" y="3963998"/>
            <a:ext cx="3600400" cy="1708160"/>
          </a:xfrm>
          <a:prstGeom prst="rect">
            <a:avLst/>
          </a:prstGeom>
        </p:spPr>
        <p:txBody>
          <a:bodyPr wrap="square">
            <a:spAutoFit/>
          </a:bodyPr>
          <a:lstStyle/>
          <a:p>
            <a:pPr marL="171450" indent="-171450">
              <a:buFont typeface="Arial" panose="020B0604020202020204" pitchFamily="34" charset="0"/>
              <a:buChar char="•"/>
            </a:pPr>
            <a:r>
              <a:rPr lang="en-GB" sz="1050" dirty="0"/>
              <a:t>This is a method for reducing the spread of disease.</a:t>
            </a:r>
          </a:p>
          <a:p>
            <a:pPr marL="171450" indent="-171450">
              <a:buFont typeface="Arial" panose="020B0604020202020204" pitchFamily="34" charset="0"/>
              <a:buChar char="•"/>
            </a:pPr>
            <a:r>
              <a:rPr lang="en-GB" sz="1050" dirty="0"/>
              <a:t>A small amount of dead/inactive pathogen is injected into the body. This causes the white blood cells to produce antibodies. If the same pathogen enters the body then the white blood cells will respond quickly by releasing the right antibodies to prevent infection.</a:t>
            </a:r>
          </a:p>
          <a:p>
            <a:r>
              <a:rPr lang="en-GB" sz="1050" b="1" dirty="0"/>
              <a:t>PROS</a:t>
            </a:r>
            <a:r>
              <a:rPr lang="en-GB" sz="1050" dirty="0"/>
              <a:t>: Help control lots of communicable diseases and prevents epidemics (big outbreak)</a:t>
            </a:r>
          </a:p>
          <a:p>
            <a:r>
              <a:rPr lang="en-GB" sz="1050" b="1" dirty="0"/>
              <a:t>CONS</a:t>
            </a:r>
            <a:r>
              <a:rPr lang="en-GB" sz="1050" dirty="0"/>
              <a:t>: Sometimes they don’t work or you can have a bad reaction to a vaccine.</a:t>
            </a:r>
          </a:p>
        </p:txBody>
      </p:sp>
      <p:sp>
        <p:nvSpPr>
          <p:cNvPr id="28" name="Rectangle 27"/>
          <p:cNvSpPr/>
          <p:nvPr/>
        </p:nvSpPr>
        <p:spPr>
          <a:xfrm>
            <a:off x="-27385" y="5980797"/>
            <a:ext cx="3809785" cy="430887"/>
          </a:xfrm>
          <a:prstGeom prst="rect">
            <a:avLst/>
          </a:prstGeom>
        </p:spPr>
        <p:txBody>
          <a:bodyPr wrap="square">
            <a:spAutoFit/>
          </a:bodyPr>
          <a:lstStyle/>
          <a:p>
            <a:pPr marL="171450" indent="-171450">
              <a:buFont typeface="Arial" panose="020B0604020202020204" pitchFamily="34" charset="0"/>
              <a:buChar char="•"/>
            </a:pPr>
            <a:r>
              <a:rPr lang="en-GB" sz="1050" dirty="0"/>
              <a:t>Antibiotics (penicillin) help cure bacterial diseases by killing infective bacteria inside the body.</a:t>
            </a:r>
          </a:p>
        </p:txBody>
      </p:sp>
      <p:pic>
        <p:nvPicPr>
          <p:cNvPr id="34" name="Picture 3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67916" y="6831434"/>
            <a:ext cx="2021124" cy="849907"/>
          </a:xfrm>
          <a:prstGeom prst="rect">
            <a:avLst/>
          </a:prstGeom>
          <a:noFill/>
          <a:ln>
            <a:noFill/>
          </a:ln>
        </p:spPr>
      </p:pic>
      <p:cxnSp>
        <p:nvCxnSpPr>
          <p:cNvPr id="42" name="Straight Connector 41"/>
          <p:cNvCxnSpPr/>
          <p:nvPr/>
        </p:nvCxnSpPr>
        <p:spPr>
          <a:xfrm>
            <a:off x="-27384" y="523220"/>
            <a:ext cx="688538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pic>
        <p:nvPicPr>
          <p:cNvPr id="33" name="Picture 32"/>
          <p:cNvPicPr/>
          <p:nvPr/>
        </p:nvPicPr>
        <p:blipFill>
          <a:blip r:embed="rId3">
            <a:extLst>
              <a:ext uri="{28A0092B-C50C-407E-A947-70E740481C1C}">
                <a14:useLocalDpi xmlns:a14="http://schemas.microsoft.com/office/drawing/2010/main" val="0"/>
              </a:ext>
            </a:extLst>
          </a:blip>
          <a:srcRect/>
          <a:stretch>
            <a:fillRect/>
          </a:stretch>
        </p:blipFill>
        <p:spPr bwMode="auto">
          <a:xfrm>
            <a:off x="3875731" y="4851597"/>
            <a:ext cx="2888940" cy="2456707"/>
          </a:xfrm>
          <a:prstGeom prst="rect">
            <a:avLst/>
          </a:prstGeom>
          <a:noFill/>
          <a:ln>
            <a:noFill/>
          </a:ln>
        </p:spPr>
      </p:pic>
      <p:sp>
        <p:nvSpPr>
          <p:cNvPr id="46" name="Rectangle 45"/>
          <p:cNvSpPr/>
          <p:nvPr/>
        </p:nvSpPr>
        <p:spPr>
          <a:xfrm>
            <a:off x="-52096" y="6388750"/>
            <a:ext cx="3834497" cy="415498"/>
          </a:xfrm>
          <a:prstGeom prst="rect">
            <a:avLst/>
          </a:prstGeom>
        </p:spPr>
        <p:txBody>
          <a:bodyPr wrap="square">
            <a:spAutoFit/>
          </a:bodyPr>
          <a:lstStyle/>
          <a:p>
            <a:pPr marL="171450" indent="-171450">
              <a:buFont typeface="Arial" panose="020B0604020202020204" pitchFamily="34" charset="0"/>
              <a:buChar char="•"/>
            </a:pPr>
            <a:r>
              <a:rPr lang="en-GB" sz="1050" dirty="0"/>
              <a:t>Antibiotics are specific for different bacteria.</a:t>
            </a:r>
          </a:p>
          <a:p>
            <a:pPr marL="171450" indent="-171450">
              <a:buFont typeface="Arial" panose="020B0604020202020204" pitchFamily="34" charset="0"/>
              <a:buChar char="•"/>
            </a:pPr>
            <a:r>
              <a:rPr lang="en-GB" sz="1050" dirty="0"/>
              <a:t>Antibiotics have greatly reduced deaths from bacterial diseases. </a:t>
            </a:r>
          </a:p>
        </p:txBody>
      </p:sp>
      <p:sp>
        <p:nvSpPr>
          <p:cNvPr id="47" name="Rectangle 46"/>
          <p:cNvSpPr/>
          <p:nvPr/>
        </p:nvSpPr>
        <p:spPr>
          <a:xfrm>
            <a:off x="-11626" y="8280266"/>
            <a:ext cx="3794025" cy="900246"/>
          </a:xfrm>
          <a:prstGeom prst="rect">
            <a:avLst/>
          </a:prstGeom>
        </p:spPr>
        <p:txBody>
          <a:bodyPr wrap="square">
            <a:spAutoFit/>
          </a:bodyPr>
          <a:lstStyle/>
          <a:p>
            <a:pPr marL="171450" indent="-171450">
              <a:buFont typeface="Arial" panose="020B0604020202020204" pitchFamily="34" charset="0"/>
              <a:buChar char="•"/>
            </a:pPr>
            <a:r>
              <a:rPr lang="en-GB" sz="1050" dirty="0"/>
              <a:t>Antibiotics cannot kill viral pathogens</a:t>
            </a:r>
          </a:p>
          <a:p>
            <a:pPr marL="171450" indent="-171450">
              <a:buFont typeface="Arial" panose="020B0604020202020204" pitchFamily="34" charset="0"/>
              <a:buChar char="•"/>
            </a:pPr>
            <a:r>
              <a:rPr lang="en-GB" sz="1050" dirty="0"/>
              <a:t>Painkillers are used to treat the symptoms of a disease but do not kill pathogens</a:t>
            </a:r>
          </a:p>
          <a:p>
            <a:pPr marL="171450" indent="-171450">
              <a:buFont typeface="Arial" panose="020B0604020202020204" pitchFamily="34" charset="0"/>
              <a:buChar char="•"/>
            </a:pPr>
            <a:r>
              <a:rPr lang="en-GB" sz="1050" dirty="0"/>
              <a:t>It is difficult to develop drugs to kill viruses without damaging the body’s tissues</a:t>
            </a:r>
          </a:p>
        </p:txBody>
      </p:sp>
      <p:sp>
        <p:nvSpPr>
          <p:cNvPr id="48" name="Rectangle 47"/>
          <p:cNvSpPr/>
          <p:nvPr/>
        </p:nvSpPr>
        <p:spPr>
          <a:xfrm>
            <a:off x="-27384" y="6823883"/>
            <a:ext cx="1806632" cy="900246"/>
          </a:xfrm>
          <a:prstGeom prst="rect">
            <a:avLst/>
          </a:prstGeom>
        </p:spPr>
        <p:txBody>
          <a:bodyPr wrap="square">
            <a:spAutoFit/>
          </a:bodyPr>
          <a:lstStyle/>
          <a:p>
            <a:r>
              <a:rPr lang="en-GB" sz="1050" dirty="0"/>
              <a:t>Bacteria can mutate (their DNA changes). The resistant strain could cause a serious illness that can’t be treated by antibiotics (MRSA).</a:t>
            </a:r>
          </a:p>
        </p:txBody>
      </p:sp>
      <p:sp>
        <p:nvSpPr>
          <p:cNvPr id="49" name="Rectangle 48"/>
          <p:cNvSpPr/>
          <p:nvPr/>
        </p:nvSpPr>
        <p:spPr>
          <a:xfrm>
            <a:off x="-27384" y="7695530"/>
            <a:ext cx="3744416" cy="577081"/>
          </a:xfrm>
          <a:prstGeom prst="rect">
            <a:avLst/>
          </a:prstGeom>
        </p:spPr>
        <p:txBody>
          <a:bodyPr wrap="square">
            <a:spAutoFit/>
          </a:bodyPr>
          <a:lstStyle/>
          <a:p>
            <a:pPr marL="171450" indent="-171450">
              <a:buFont typeface="Arial" panose="020B0604020202020204" pitchFamily="34" charset="0"/>
              <a:buChar char="•"/>
            </a:pPr>
            <a:r>
              <a:rPr lang="en-GB" sz="1050" dirty="0"/>
              <a:t>To slow down resistance doctors shouldn’t over prescribe antibiotics and you must always finish the whole course of antibiotics.  </a:t>
            </a:r>
          </a:p>
        </p:txBody>
      </p:sp>
      <p:sp>
        <p:nvSpPr>
          <p:cNvPr id="52" name="Rectangle 51"/>
          <p:cNvSpPr/>
          <p:nvPr/>
        </p:nvSpPr>
        <p:spPr>
          <a:xfrm>
            <a:off x="3827166" y="7452320"/>
            <a:ext cx="2986210" cy="1546577"/>
          </a:xfrm>
          <a:prstGeom prst="rect">
            <a:avLst/>
          </a:prstGeom>
        </p:spPr>
        <p:txBody>
          <a:bodyPr wrap="square">
            <a:spAutoFit/>
          </a:bodyPr>
          <a:lstStyle/>
          <a:p>
            <a:pPr marL="171450" indent="-171450">
              <a:buFont typeface="Arial" panose="020B0604020202020204" pitchFamily="34" charset="0"/>
              <a:buChar char="•"/>
            </a:pPr>
            <a:r>
              <a:rPr lang="en-GB" sz="1050" dirty="0"/>
              <a:t>Patients are randomly put into two groups, one is given the drug and the others are given a placebo (a substance that does not contain the active drug).  </a:t>
            </a:r>
          </a:p>
          <a:p>
            <a:pPr marL="171450" indent="-171450">
              <a:buFont typeface="Arial" panose="020B0604020202020204" pitchFamily="34" charset="0"/>
              <a:buChar char="•"/>
            </a:pPr>
            <a:r>
              <a:rPr lang="en-GB" sz="1050" dirty="0"/>
              <a:t>In double blind trials the patient doesn’t know whether they’re getting the drug or placebo and neither does the doctor to avoid bias. </a:t>
            </a:r>
          </a:p>
          <a:p>
            <a:pPr marL="171450" indent="-171450">
              <a:buFont typeface="Arial" panose="020B0604020202020204" pitchFamily="34" charset="0"/>
              <a:buChar char="•"/>
            </a:pPr>
            <a:r>
              <a:rPr lang="en-GB" sz="1050" dirty="0"/>
              <a:t>The results of a drugs trial isn’t published until it’s been peer reviewed to prevent false claims.</a:t>
            </a:r>
          </a:p>
        </p:txBody>
      </p:sp>
    </p:spTree>
    <p:extLst>
      <p:ext uri="{BB962C8B-B14F-4D97-AF65-F5344CB8AC3E}">
        <p14:creationId xmlns:p14="http://schemas.microsoft.com/office/powerpoint/2010/main" val="3167049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 name="Picture 39"/>
          <p:cNvPicPr/>
          <p:nvPr/>
        </p:nvPicPr>
        <p:blipFill rotWithShape="1">
          <a:blip r:embed="rId2">
            <a:extLst>
              <a:ext uri="{28A0092B-C50C-407E-A947-70E740481C1C}">
                <a14:useLocalDpi xmlns:a14="http://schemas.microsoft.com/office/drawing/2010/main" val="0"/>
              </a:ext>
            </a:extLst>
          </a:blip>
          <a:srcRect r="1628" b="2753"/>
          <a:stretch/>
        </p:blipFill>
        <p:spPr bwMode="auto">
          <a:xfrm>
            <a:off x="3919363" y="0"/>
            <a:ext cx="2966021" cy="3203848"/>
          </a:xfrm>
          <a:prstGeom prst="rect">
            <a:avLst/>
          </a:prstGeom>
          <a:noFill/>
          <a:ln>
            <a:noFill/>
          </a:ln>
        </p:spPr>
      </p:pic>
      <p:sp>
        <p:nvSpPr>
          <p:cNvPr id="5" name="TextBox 4"/>
          <p:cNvSpPr txBox="1"/>
          <p:nvPr/>
        </p:nvSpPr>
        <p:spPr>
          <a:xfrm>
            <a:off x="44624" y="0"/>
            <a:ext cx="6777372" cy="95410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black"/>
                </a:solidFill>
                <a:effectLst/>
                <a:uLnTx/>
                <a:uFillTx/>
                <a:latin typeface="Calibri"/>
                <a:ea typeface="+mn-ea"/>
                <a:cs typeface="+mn-cs"/>
              </a:rPr>
              <a:t>INFECTION &amp; RESPONSE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black"/>
                </a:solidFill>
                <a:effectLst/>
                <a:uLnTx/>
                <a:uFillTx/>
                <a:latin typeface="Calibri"/>
                <a:ea typeface="+mn-ea"/>
                <a:cs typeface="+mn-cs"/>
              </a:rPr>
              <a:t>TRIPLE SCIENCE CONTENT</a:t>
            </a:r>
          </a:p>
        </p:txBody>
      </p:sp>
      <p:sp>
        <p:nvSpPr>
          <p:cNvPr id="7" name="TextBox 6"/>
          <p:cNvSpPr txBox="1"/>
          <p:nvPr/>
        </p:nvSpPr>
        <p:spPr>
          <a:xfrm>
            <a:off x="-12276" y="899592"/>
            <a:ext cx="674136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Calibri"/>
                <a:ea typeface="+mn-ea"/>
                <a:cs typeface="+mn-cs"/>
              </a:rPr>
              <a:t>1. MONOCLONAL ANTIBODIES</a:t>
            </a:r>
          </a:p>
        </p:txBody>
      </p:sp>
      <p:cxnSp>
        <p:nvCxnSpPr>
          <p:cNvPr id="29" name="Straight Connector 28"/>
          <p:cNvCxnSpPr/>
          <p:nvPr/>
        </p:nvCxnSpPr>
        <p:spPr>
          <a:xfrm>
            <a:off x="0" y="5509125"/>
            <a:ext cx="6858000"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72008" y="5580112"/>
            <a:ext cx="234888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Calibri"/>
                <a:ea typeface="+mn-ea"/>
                <a:cs typeface="+mn-cs"/>
              </a:rPr>
              <a:t>2. PLANT DISEASES</a:t>
            </a:r>
          </a:p>
        </p:txBody>
      </p:sp>
      <p:sp>
        <p:nvSpPr>
          <p:cNvPr id="34" name="TextBox 33"/>
          <p:cNvSpPr txBox="1"/>
          <p:nvPr/>
        </p:nvSpPr>
        <p:spPr>
          <a:xfrm>
            <a:off x="4509120" y="5612050"/>
            <a:ext cx="231794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Calibri"/>
                <a:ea typeface="+mn-ea"/>
                <a:cs typeface="+mn-cs"/>
              </a:rPr>
              <a:t>3. PLANT DEFENCES</a:t>
            </a:r>
          </a:p>
        </p:txBody>
      </p:sp>
      <p:sp>
        <p:nvSpPr>
          <p:cNvPr id="10" name="Rectangle 9"/>
          <p:cNvSpPr/>
          <p:nvPr/>
        </p:nvSpPr>
        <p:spPr>
          <a:xfrm>
            <a:off x="4248472" y="6156176"/>
            <a:ext cx="2564904" cy="2462213"/>
          </a:xfrm>
          <a:prstGeom prst="rect">
            <a:avLst/>
          </a:prstGeom>
        </p:spPr>
        <p:txBody>
          <a:bodyPr wrap="square">
            <a:spAutoFit/>
          </a:bodyPr>
          <a:lstStyle/>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kumimoji="0" lang="en-GB" sz="1400" b="0" i="0" u="none" strike="noStrike" kern="1200" cap="none" spc="0" normalizeH="0" baseline="0" noProof="0" dirty="0">
                <a:ln>
                  <a:noFill/>
                </a:ln>
                <a:solidFill>
                  <a:prstClr val="black"/>
                </a:solidFill>
                <a:effectLst/>
                <a:uLnTx/>
                <a:uFillTx/>
                <a:latin typeface="Calibri"/>
                <a:ea typeface="+mn-ea"/>
                <a:cs typeface="+mn-cs"/>
              </a:rPr>
              <a:t>Physical defences – waxy cuticle (barrier), cell wall made of cellulose, layers of dead cells around their stems for protection (</a:t>
            </a:r>
            <a:r>
              <a:rPr kumimoji="0" lang="en-GB" sz="1400" b="0" i="0" u="none" strike="noStrike" kern="1200" cap="none" spc="0" normalizeH="0" baseline="0" noProof="0" dirty="0" err="1">
                <a:ln>
                  <a:noFill/>
                </a:ln>
                <a:solidFill>
                  <a:prstClr val="black"/>
                </a:solidFill>
                <a:effectLst/>
                <a:uLnTx/>
                <a:uFillTx/>
                <a:latin typeface="Calibri"/>
                <a:ea typeface="+mn-ea"/>
                <a:cs typeface="+mn-cs"/>
              </a:rPr>
              <a:t>eg</a:t>
            </a:r>
            <a:r>
              <a:rPr kumimoji="0" lang="en-GB" sz="1400" b="0" i="0" u="none" strike="noStrike" kern="1200" cap="none" spc="0" normalizeH="0" baseline="0" noProof="0" dirty="0">
                <a:ln>
                  <a:noFill/>
                </a:ln>
                <a:solidFill>
                  <a:prstClr val="black"/>
                </a:solidFill>
                <a:effectLst/>
                <a:uLnTx/>
                <a:uFillTx/>
                <a:latin typeface="Calibri"/>
                <a:ea typeface="+mn-ea"/>
                <a:cs typeface="+mn-cs"/>
              </a:rPr>
              <a:t> bark)</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kumimoji="0" lang="en-GB" sz="1400" b="0" i="0" u="none" strike="noStrike" kern="1200" cap="none" spc="0" normalizeH="0" baseline="0" noProof="0" dirty="0">
                <a:ln>
                  <a:noFill/>
                </a:ln>
                <a:solidFill>
                  <a:prstClr val="black"/>
                </a:solidFill>
                <a:effectLst/>
                <a:uLnTx/>
                <a:uFillTx/>
                <a:latin typeface="Calibri"/>
                <a:ea typeface="+mn-ea"/>
                <a:cs typeface="+mn-cs"/>
              </a:rPr>
              <a:t>Chemical defences – produce chemicals and poisons</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kumimoji="0" lang="en-GB" sz="1400" b="0" i="0" u="none" strike="noStrike" kern="1200" cap="none" spc="0" normalizeH="0" baseline="0" noProof="0" dirty="0">
                <a:ln>
                  <a:noFill/>
                </a:ln>
                <a:solidFill>
                  <a:prstClr val="black"/>
                </a:solidFill>
                <a:effectLst/>
                <a:uLnTx/>
                <a:uFillTx/>
                <a:latin typeface="Calibri"/>
                <a:ea typeface="+mn-ea"/>
                <a:cs typeface="+mn-cs"/>
              </a:rPr>
              <a:t>Mechanical defences – thorns, hairs, droop or curl, mimic other organisms to prevent being eaten</a:t>
            </a:r>
          </a:p>
        </p:txBody>
      </p:sp>
      <p:sp>
        <p:nvSpPr>
          <p:cNvPr id="13" name="Rectangle 12"/>
          <p:cNvSpPr/>
          <p:nvPr/>
        </p:nvSpPr>
        <p:spPr>
          <a:xfrm>
            <a:off x="-12276" y="5948858"/>
            <a:ext cx="4017340" cy="3231654"/>
          </a:xfrm>
          <a:prstGeom prst="rect">
            <a:avLst/>
          </a:prstGeom>
        </p:spPr>
        <p:txBody>
          <a:bodyPr wrap="square">
            <a:spAutoFit/>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Plants need mineral ions from the soil.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1. Nitrates – needed to make proteins for growth. Deficiency causes stunted growth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2. Magnesium ions – needed to make chlorophyll which is needed for photosynthesis. Deficiency causes chlorosis </a:t>
            </a:r>
            <a:r>
              <a:rPr kumimoji="0" lang="en-GB" sz="1200" b="0" i="0" u="none" strike="noStrike" kern="1200" cap="none" spc="0" normalizeH="0" baseline="0" noProof="0">
                <a:ln>
                  <a:noFill/>
                </a:ln>
                <a:solidFill>
                  <a:prstClr val="black"/>
                </a:solidFill>
                <a:effectLst/>
                <a:uLnTx/>
                <a:uFillTx/>
                <a:latin typeface="Calibri"/>
                <a:ea typeface="+mn-ea"/>
                <a:cs typeface="+mn-cs"/>
              </a:rPr>
              <a:t>and yellow </a:t>
            </a:r>
            <a:r>
              <a:rPr kumimoji="0" lang="en-GB" sz="1200" b="0" i="0" u="none" strike="noStrike" kern="1200" cap="none" spc="0" normalizeH="0" baseline="0" noProof="0" dirty="0">
                <a:ln>
                  <a:noFill/>
                </a:ln>
                <a:solidFill>
                  <a:prstClr val="black"/>
                </a:solidFill>
                <a:effectLst/>
                <a:uLnTx/>
                <a:uFillTx/>
                <a:latin typeface="Calibri"/>
                <a:ea typeface="+mn-ea"/>
                <a:cs typeface="+mn-cs"/>
              </a:rPr>
              <a:t>leaves.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Plants can get diseases (TMV and Rose black spot) by microbes and insects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Common signs a plant has a disease are: stunted growth, spots on leaves, patches of decay, abnormal growth, malformed stems or leaves, discolouration, presence of pests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Identifying which disease a plant has can be done by:</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Reference to a gardening manual or website</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Taking infected plant to a lab to identify the pathogen</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Using testing kits that identify the pathogen using Monoclonal Antibodies</a:t>
            </a:r>
          </a:p>
        </p:txBody>
      </p:sp>
      <p:sp>
        <p:nvSpPr>
          <p:cNvPr id="16" name="Rectangle 15"/>
          <p:cNvSpPr/>
          <p:nvPr/>
        </p:nvSpPr>
        <p:spPr>
          <a:xfrm>
            <a:off x="0" y="1259632"/>
            <a:ext cx="5085184" cy="175432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Producing Monoclonal Antibiotics.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Antibodies are produced by B-lymphocytes (a type of white blood cell). Monoclonal Antibodies are produced from a single white blood cell that has been cloned. They are identical and will target one specific protein antigen and so can target a specific cell or chemical in the body. Tumour cells divide rapidly and therefore a mouse B-lymphocyte is fused with a tumour cell to create a cell called a </a:t>
            </a:r>
            <a:r>
              <a:rPr kumimoji="0" lang="en-GB" sz="1200" b="0" i="0" u="none" strike="noStrike" kern="1200" cap="none" spc="0" normalizeH="0" baseline="0" noProof="0" dirty="0" err="1">
                <a:ln>
                  <a:noFill/>
                </a:ln>
                <a:solidFill>
                  <a:prstClr val="black"/>
                </a:solidFill>
                <a:effectLst/>
                <a:uLnTx/>
                <a:uFillTx/>
                <a:latin typeface="Calibri"/>
                <a:ea typeface="+mn-ea"/>
                <a:cs typeface="+mn-cs"/>
              </a:rPr>
              <a:t>hybridoma</a:t>
            </a:r>
            <a:r>
              <a:rPr kumimoji="0" lang="en-GB" sz="1200" b="0" i="0" u="none" strike="noStrike" kern="1200" cap="none" spc="0" normalizeH="0" baseline="0" noProof="0" dirty="0">
                <a:ln>
                  <a:noFill/>
                </a:ln>
                <a:solidFill>
                  <a:prstClr val="black"/>
                </a:solidFill>
                <a:effectLst/>
                <a:uLnTx/>
                <a:uFillTx/>
                <a:latin typeface="Calibri"/>
                <a:ea typeface="+mn-ea"/>
                <a:cs typeface="+mn-cs"/>
              </a:rPr>
              <a:t> which produces monoclonal antibodies. The </a:t>
            </a:r>
            <a:r>
              <a:rPr kumimoji="0" lang="en-GB" sz="1200" b="0" i="0" u="none" strike="noStrike" kern="1200" cap="none" spc="0" normalizeH="0" baseline="0" noProof="0" dirty="0" err="1">
                <a:ln>
                  <a:noFill/>
                </a:ln>
                <a:solidFill>
                  <a:prstClr val="black"/>
                </a:solidFill>
                <a:effectLst/>
                <a:uLnTx/>
                <a:uFillTx/>
                <a:latin typeface="Calibri"/>
                <a:ea typeface="+mn-ea"/>
                <a:cs typeface="+mn-cs"/>
              </a:rPr>
              <a:t>hybridoma</a:t>
            </a:r>
            <a:r>
              <a:rPr kumimoji="0" lang="en-GB" sz="1200" b="0" i="0" u="none" strike="noStrike" kern="1200" cap="none" spc="0" normalizeH="0" baseline="0" noProof="0" dirty="0">
                <a:ln>
                  <a:noFill/>
                </a:ln>
                <a:solidFill>
                  <a:prstClr val="black"/>
                </a:solidFill>
                <a:effectLst/>
                <a:uLnTx/>
                <a:uFillTx/>
                <a:latin typeface="Calibri"/>
                <a:ea typeface="+mn-ea"/>
                <a:cs typeface="+mn-cs"/>
              </a:rPr>
              <a:t> can be cloned and then the antibodies produced can be collected a purified.</a:t>
            </a:r>
          </a:p>
        </p:txBody>
      </p:sp>
      <p:sp>
        <p:nvSpPr>
          <p:cNvPr id="18" name="Rectangle 17"/>
          <p:cNvSpPr/>
          <p:nvPr/>
        </p:nvSpPr>
        <p:spPr>
          <a:xfrm>
            <a:off x="37900" y="3016135"/>
            <a:ext cx="6774914" cy="249299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Uses of Monoclonal Antibodies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Pregnancy tests – the hormone HCG in found in the urine of pregnant women. Pregnancy tests contain monoclonal antibodies that detect this hormone. When you wee on the stick the HCG sticks to the antibodies on the blue beads. The urine moves up the stick carrying the hormone and the beads. The beads and hormones bind to the antibodies that are stuck on the positive window. The blue beads get stuck on the strip turning it blue.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Treat Diseases – for cancer the monoclonal antibody can be bound to a radioactive substance, a toxic drug or a chemical which stops cells growing and dividing. It delivers the substance to the cancer cells without harming other cells in the body.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Used in labs and research to find specific substances by binding them with a fluorescent dye.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In labs to measure the levels of hormones and other chemicals in blood, or to detect pathogens.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a:ea typeface="+mn-ea"/>
                <a:cs typeface="+mn-cs"/>
              </a:rPr>
              <a:t>Monoclonal antibodies create more side effects than expected. They are not as widely used as everyone hoped when they were first developed. </a:t>
            </a:r>
          </a:p>
        </p:txBody>
      </p:sp>
      <p:cxnSp>
        <p:nvCxnSpPr>
          <p:cNvPr id="23" name="Straight Connector 22"/>
          <p:cNvCxnSpPr/>
          <p:nvPr/>
        </p:nvCxnSpPr>
        <p:spPr>
          <a:xfrm>
            <a:off x="4077072" y="5509125"/>
            <a:ext cx="0" cy="363487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20620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6200A1427A9D645B9CFD1A1A8B065B3" ma:contentTypeVersion="4" ma:contentTypeDescription="Create a new document." ma:contentTypeScope="" ma:versionID="33bf7e9959602a569ed5708cb50bfd6d">
  <xsd:schema xmlns:xsd="http://www.w3.org/2001/XMLSchema" xmlns:xs="http://www.w3.org/2001/XMLSchema" xmlns:p="http://schemas.microsoft.com/office/2006/metadata/properties" xmlns:ns2="aef8632f-f0dc-4867-8d80-544330cb397b" targetNamespace="http://schemas.microsoft.com/office/2006/metadata/properties" ma:root="true" ma:fieldsID="acdc54436b4b01dd430ecdc9e22b23d5" ns2:_="">
    <xsd:import namespace="aef8632f-f0dc-4867-8d80-544330cb397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f8632f-f0dc-4867-8d80-544330cb39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1BD9A1-7A5E-4263-9350-1FE1EBB1C0FC}">
  <ds:schemaRefs>
    <ds:schemaRef ds:uri="http://schemas.microsoft.com/office/2006/metadata/properties"/>
    <ds:schemaRef ds:uri="http://schemas.microsoft.com/office/infopath/2007/PartnerControls"/>
    <ds:schemaRef ds:uri="372cab91-786b-475f-9887-692503dcc8d0"/>
    <ds:schemaRef ds:uri="52c4d0bd-062e-4dad-8ab0-8e677835015d"/>
  </ds:schemaRefs>
</ds:datastoreItem>
</file>

<file path=customXml/itemProps2.xml><?xml version="1.0" encoding="utf-8"?>
<ds:datastoreItem xmlns:ds="http://schemas.openxmlformats.org/officeDocument/2006/customXml" ds:itemID="{F8CD19EA-7AD8-4D3A-86F8-2235A3F114F9}">
  <ds:schemaRefs>
    <ds:schemaRef ds:uri="http://schemas.microsoft.com/sharepoint/v3/contenttype/forms"/>
  </ds:schemaRefs>
</ds:datastoreItem>
</file>

<file path=customXml/itemProps3.xml><?xml version="1.0" encoding="utf-8"?>
<ds:datastoreItem xmlns:ds="http://schemas.openxmlformats.org/officeDocument/2006/customXml" ds:itemID="{8D285867-31A9-4953-932D-5766A393BB56}"/>
</file>

<file path=docProps/app.xml><?xml version="1.0" encoding="utf-8"?>
<Properties xmlns="http://schemas.openxmlformats.org/officeDocument/2006/extended-properties" xmlns:vt="http://schemas.openxmlformats.org/officeDocument/2006/docPropsVTypes">
  <TotalTime>69</TotalTime>
  <Words>1475</Words>
  <Application>Microsoft Office PowerPoint</Application>
  <PresentationFormat>On-screen Show (4:3)</PresentationFormat>
  <Paragraphs>94</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Comic Sans MS</vt:lpstr>
      <vt:lpstr>Times New Roman</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schurch</dc:creator>
  <cp:lastModifiedBy>E Weston</cp:lastModifiedBy>
  <cp:revision>10</cp:revision>
  <dcterms:created xsi:type="dcterms:W3CDTF">2019-06-26T07:49:14Z</dcterms:created>
  <dcterms:modified xsi:type="dcterms:W3CDTF">2022-11-16T16:28:46Z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0x01010096200A1427A9D645B9CFD1A1A8B065B3</vt:lpwstr>
  </property>
  <property fmtid="{D5CDD505-2E9C-101B-9397-08002B2CF9AE}" pid="3" name="Order">
    <vt:r8>73754000</vt:r8>
  </property>
  <property fmtid="{D5CDD505-2E9C-101B-9397-08002B2CF9AE}" pid="4" name="MediaServiceImageTags">
    <vt:lpwstr/>
  </property>
</Properties>
</file>