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s/slide5.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1.xml" ContentType="application/vnd.openxmlformats-officedocument.presentationml.slide+xml"/>
  <Override PartName="/ppt/slideMasters/slideMaster1.xml" ContentType="application/vnd.openxmlformats-officedocument.presentationml.slideMaster+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5.xml" ContentType="application/vnd.openxmlformats-officedocument.presentationml.slideLayout+xml"/>
  <Override PartName="/ppt/slideLayouts/slideLayout7.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10.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00" d="100"/>
          <a:sy n="100" d="100"/>
        </p:scale>
        <p:origin x="96" y="22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13"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presProps" Target="presProps.xml"/><Relationship Id="rId12" Type="http://schemas.openxmlformats.org/officeDocument/2006/relationships/customXml" Target="../customXml/item2.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ustomXml" Target="../customXml/item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27923778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869971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24497619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683797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11383579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269749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13765498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5600763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1936838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41359527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4C54D1-2641-4F7F-9F33-256CB14701D5}" type="datetimeFigureOut">
              <a:rPr lang="en-GB" smtClean="0"/>
              <a:t>18/05/2021</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43B1B569-2CF8-4A16-B16E-AEDAC07690CC}" type="slidenum">
              <a:rPr lang="en-GB" smtClean="0"/>
              <a:t>‹#›</a:t>
            </a:fld>
            <a:endParaRPr lang="en-GB" dirty="0"/>
          </a:p>
        </p:txBody>
      </p:sp>
    </p:spTree>
    <p:extLst>
      <p:ext uri="{BB962C8B-B14F-4D97-AF65-F5344CB8AC3E}">
        <p14:creationId xmlns:p14="http://schemas.microsoft.com/office/powerpoint/2010/main" val="28383683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4C54D1-2641-4F7F-9F33-256CB14701D5}" type="datetimeFigureOut">
              <a:rPr lang="en-GB" smtClean="0"/>
              <a:t>18/05/2021</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3B1B569-2CF8-4A16-B16E-AEDAC07690CC}" type="slidenum">
              <a:rPr lang="en-GB" smtClean="0"/>
              <a:t>‹#›</a:t>
            </a:fld>
            <a:endParaRPr lang="en-GB" dirty="0"/>
          </a:p>
        </p:txBody>
      </p:sp>
    </p:spTree>
    <p:extLst>
      <p:ext uri="{BB962C8B-B14F-4D97-AF65-F5344CB8AC3E}">
        <p14:creationId xmlns:p14="http://schemas.microsoft.com/office/powerpoint/2010/main" val="22616030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8.jpg"/><Relationship Id="rId2" Type="http://schemas.openxmlformats.org/officeDocument/2006/relationships/image" Target="../media/image7.gif"/><Relationship Id="rId1" Type="http://schemas.openxmlformats.org/officeDocument/2006/relationships/slideLayout" Target="../slideLayouts/slideLayout1.xml"/><Relationship Id="rId5" Type="http://schemas.openxmlformats.org/officeDocument/2006/relationships/image" Target="../media/image10.jpg"/><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11.jpg"/><Relationship Id="rId1" Type="http://schemas.openxmlformats.org/officeDocument/2006/relationships/slideLayout" Target="../slideLayouts/slideLayout1.xml"/><Relationship Id="rId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1048" y="0"/>
            <a:ext cx="4139948" cy="338554"/>
          </a:xfrm>
          <a:prstGeom prst="rect">
            <a:avLst/>
          </a:prstGeom>
          <a:noFill/>
          <a:ln>
            <a:solidFill>
              <a:schemeClr val="tx1"/>
            </a:solidFill>
          </a:ln>
        </p:spPr>
        <p:txBody>
          <a:bodyPr wrap="square" rtlCol="0">
            <a:spAutoFit/>
          </a:bodyPr>
          <a:lstStyle/>
          <a:p>
            <a:r>
              <a:rPr lang="en-GB" sz="1600" b="1" dirty="0"/>
              <a:t>Organisation</a:t>
            </a:r>
          </a:p>
        </p:txBody>
      </p:sp>
      <p:sp>
        <p:nvSpPr>
          <p:cNvPr id="7" name="TextBox 6"/>
          <p:cNvSpPr txBox="1"/>
          <p:nvPr/>
        </p:nvSpPr>
        <p:spPr>
          <a:xfrm>
            <a:off x="0" y="328715"/>
            <a:ext cx="4138898" cy="307777"/>
          </a:xfrm>
          <a:prstGeom prst="rect">
            <a:avLst/>
          </a:prstGeom>
          <a:noFill/>
        </p:spPr>
        <p:txBody>
          <a:bodyPr wrap="square" rtlCol="0">
            <a:spAutoFit/>
          </a:bodyPr>
          <a:lstStyle/>
          <a:p>
            <a:r>
              <a:rPr lang="en-GB" sz="1400" b="1" dirty="0"/>
              <a:t>The human digestive system</a:t>
            </a:r>
          </a:p>
        </p:txBody>
      </p:sp>
      <p:sp>
        <p:nvSpPr>
          <p:cNvPr id="8" name="TextBox 7"/>
          <p:cNvSpPr txBox="1"/>
          <p:nvPr/>
        </p:nvSpPr>
        <p:spPr>
          <a:xfrm>
            <a:off x="4144528" y="-11865"/>
            <a:ext cx="2304256" cy="307777"/>
          </a:xfrm>
          <a:prstGeom prst="rect">
            <a:avLst/>
          </a:prstGeom>
          <a:noFill/>
        </p:spPr>
        <p:txBody>
          <a:bodyPr wrap="square" rtlCol="0">
            <a:spAutoFit/>
          </a:bodyPr>
          <a:lstStyle/>
          <a:p>
            <a:r>
              <a:rPr lang="en-GB" sz="1400" b="1" dirty="0"/>
              <a:t>Enzymes</a:t>
            </a:r>
          </a:p>
        </p:txBody>
      </p:sp>
      <p:sp>
        <p:nvSpPr>
          <p:cNvPr id="10" name="TextBox 9"/>
          <p:cNvSpPr txBox="1"/>
          <p:nvPr/>
        </p:nvSpPr>
        <p:spPr>
          <a:xfrm>
            <a:off x="4167557" y="4661554"/>
            <a:ext cx="4972733" cy="307777"/>
          </a:xfrm>
          <a:prstGeom prst="rect">
            <a:avLst/>
          </a:prstGeom>
          <a:noFill/>
        </p:spPr>
        <p:txBody>
          <a:bodyPr wrap="square" rtlCol="0">
            <a:spAutoFit/>
          </a:bodyPr>
          <a:lstStyle/>
          <a:p>
            <a:r>
              <a:rPr lang="en-GB" sz="1400" b="1" dirty="0"/>
              <a:t>Food tests</a:t>
            </a:r>
          </a:p>
        </p:txBody>
      </p:sp>
      <p:sp>
        <p:nvSpPr>
          <p:cNvPr id="17" name="TextBox 16"/>
          <p:cNvSpPr txBox="1"/>
          <p:nvPr/>
        </p:nvSpPr>
        <p:spPr>
          <a:xfrm>
            <a:off x="-1" y="636492"/>
            <a:ext cx="4118015" cy="4088650"/>
          </a:xfrm>
          <a:prstGeom prst="rect">
            <a:avLst/>
          </a:prstGeom>
          <a:noFill/>
        </p:spPr>
        <p:txBody>
          <a:bodyPr wrap="square" rtlCol="0">
            <a:spAutoFit/>
          </a:bodyPr>
          <a:lstStyle/>
          <a:p>
            <a:pPr marL="285750" lvl="0" indent="-285750">
              <a:buFont typeface="Arial" panose="020B0604020202020204" pitchFamily="34" charset="0"/>
              <a:buChar char="•"/>
            </a:pPr>
            <a:r>
              <a:rPr lang="en-GB" sz="800" dirty="0"/>
              <a:t>The body needs a balanced diet with carbohydrates, lipids, proteins, vitamins, minerals, dietary fibre and water, for its cells’ energy, growth and maintenance</a:t>
            </a:r>
          </a:p>
          <a:p>
            <a:pPr lvl="0"/>
            <a:endParaRPr lang="en-GB" sz="800" dirty="0"/>
          </a:p>
          <a:p>
            <a:pPr marL="285750" lvl="0" indent="-285750">
              <a:buFont typeface="Arial" panose="020B0604020202020204" pitchFamily="34" charset="0"/>
              <a:buChar char="•"/>
            </a:pPr>
            <a:r>
              <a:rPr lang="en-GB" sz="800" dirty="0"/>
              <a:t>The digestive system is an example of an organ system in which organs work together to digest and absorb food</a:t>
            </a:r>
          </a:p>
          <a:p>
            <a:pPr lvl="0"/>
            <a:endParaRPr lang="en-GB" sz="800" dirty="0"/>
          </a:p>
          <a:p>
            <a:pPr marL="285750" lvl="0" indent="-285750">
              <a:buFont typeface="Arial" panose="020B0604020202020204" pitchFamily="34" charset="0"/>
              <a:buChar char="•"/>
            </a:pPr>
            <a:r>
              <a:rPr lang="en-GB" sz="800" dirty="0"/>
              <a:t>Organs of the digestive systems are adapted to break large food molecules into smaller ones which can travel in the blood to cells and are used for life processes</a:t>
            </a:r>
          </a:p>
          <a:p>
            <a:pPr lvl="0"/>
            <a:endParaRPr lang="en-GB" sz="800" dirty="0"/>
          </a:p>
          <a:p>
            <a:pPr marL="285750" lvl="0" indent="-285750">
              <a:buFont typeface="Arial" panose="020B0604020202020204" pitchFamily="34" charset="0"/>
              <a:buChar char="•"/>
            </a:pPr>
            <a:r>
              <a:rPr lang="en-GB" sz="800" dirty="0"/>
              <a:t>The stomach contains glandular tissue that produces enzymes and hydrochloric acid, muscle tissue that contracts to churn food and epithelial tissue that protects your stomach against the hydrochloric acid</a:t>
            </a:r>
          </a:p>
          <a:p>
            <a:pPr lvl="0"/>
            <a:endParaRPr lang="en-GB" sz="800" dirty="0"/>
          </a:p>
          <a:p>
            <a:pPr marL="285750" lvl="0" indent="-285750">
              <a:buFont typeface="Arial" panose="020B0604020202020204" pitchFamily="34" charset="0"/>
              <a:buChar char="•"/>
            </a:pPr>
            <a:r>
              <a:rPr lang="en-GB" sz="800" dirty="0"/>
              <a:t>The pancreas is a gland that secretes enzymes</a:t>
            </a:r>
          </a:p>
          <a:p>
            <a:pPr lvl="0"/>
            <a:endParaRPr lang="en-GB" sz="800" dirty="0"/>
          </a:p>
          <a:p>
            <a:pPr marL="285750" lvl="0" indent="-285750">
              <a:buFont typeface="Arial" panose="020B0604020202020204" pitchFamily="34" charset="0"/>
              <a:buChar char="•"/>
            </a:pPr>
            <a:r>
              <a:rPr lang="en-GB" sz="800" dirty="0"/>
              <a:t>The liver is an organ that produces bile.  Bile is stored in the gallbladder and released by the bile duct after the chyme (partially digested food) leaves the stomach.  Bile is an alkaline emulsifier.  The </a:t>
            </a:r>
            <a:r>
              <a:rPr lang="en-GB" sz="800" dirty="0" smtClean="0"/>
              <a:t>alkaline </a:t>
            </a:r>
            <a:r>
              <a:rPr lang="en-GB" sz="800" dirty="0"/>
              <a:t>pH of bile provides the optimum conditions for lipase to digest lipids.  Bile also emulsifies lipids allowing smaller droplets to be suspended in the watery chyme rather than large droplets.  Smaller droplets increase the surface area of the lipids increasing the rate of digestion</a:t>
            </a:r>
          </a:p>
          <a:p>
            <a:pPr lvl="0"/>
            <a:endParaRPr lang="en-GB" sz="800" dirty="0"/>
          </a:p>
          <a:p>
            <a:pPr marL="285750" lvl="0" indent="-285750">
              <a:buFont typeface="Arial" panose="020B0604020202020204" pitchFamily="34" charset="0"/>
              <a:buChar char="•"/>
            </a:pPr>
            <a:r>
              <a:rPr lang="en-GB" sz="800" dirty="0"/>
              <a:t>Most of our food is absorbed into our blood in the small intestine.  The inside of the small intestine is covered in small structures called villi that increase its surface area and contain blood vessels.  Each villus is covered with epithelial cells that have microvilli that increase the surface area even more.  The increase in surface area and proximity to our circulatory system speeds up the rate of diffusion of food molecules</a:t>
            </a:r>
          </a:p>
          <a:p>
            <a:pPr lvl="0"/>
            <a:endParaRPr lang="en-GB" sz="800" dirty="0"/>
          </a:p>
          <a:p>
            <a:pPr marL="285750" lvl="0" indent="-285750">
              <a:buFont typeface="Arial" panose="020B0604020202020204" pitchFamily="34" charset="0"/>
              <a:buChar char="•"/>
            </a:pPr>
            <a:r>
              <a:rPr lang="en-GB" sz="800" dirty="0"/>
              <a:t>The digestive system is also made up of the large intestine, rectum and anus</a:t>
            </a:r>
          </a:p>
          <a:p>
            <a:pPr lvl="0"/>
            <a:endParaRPr lang="en-GB" sz="800" dirty="0"/>
          </a:p>
          <a:p>
            <a:pPr marL="285750" lvl="0" indent="-285750">
              <a:buFont typeface="Arial" panose="020B0604020202020204" pitchFamily="34" charset="0"/>
              <a:buChar char="•"/>
            </a:pPr>
            <a:r>
              <a:rPr lang="en-GB" sz="800" dirty="0"/>
              <a:t>The products of digestion are used to build new carbohydrates, lipids and proteins.  Some glucose is used in respiration</a:t>
            </a:r>
          </a:p>
        </p:txBody>
      </p:sp>
      <p:sp>
        <p:nvSpPr>
          <p:cNvPr id="19" name="Rectangle 18"/>
          <p:cNvSpPr/>
          <p:nvPr/>
        </p:nvSpPr>
        <p:spPr>
          <a:xfrm>
            <a:off x="4157049" y="328715"/>
            <a:ext cx="4958790" cy="4278094"/>
          </a:xfrm>
          <a:prstGeom prst="rect">
            <a:avLst/>
          </a:prstGeom>
        </p:spPr>
        <p:txBody>
          <a:bodyPr wrap="square">
            <a:spAutoFit/>
          </a:bodyPr>
          <a:lstStyle/>
          <a:p>
            <a:pPr marL="285750" lvl="0" indent="-285750">
              <a:buFont typeface="Arial" panose="020B0604020202020204" pitchFamily="34" charset="0"/>
              <a:buChar char="•"/>
            </a:pPr>
            <a:r>
              <a:rPr lang="en-GB" sz="800" dirty="0"/>
              <a:t>Enzymes are biological catalysts that control the rate of biological process and the digestion of food molecules</a:t>
            </a:r>
          </a:p>
          <a:p>
            <a:pPr marL="285750" lvl="0" indent="-285750">
              <a:buFont typeface="Arial" panose="020B0604020202020204" pitchFamily="34" charset="0"/>
              <a:buChar char="•"/>
            </a:pPr>
            <a:endParaRPr lang="en-GB" sz="800" dirty="0"/>
          </a:p>
          <a:p>
            <a:pPr marL="285750" lvl="0" indent="-285750">
              <a:buFont typeface="Arial" panose="020B0604020202020204" pitchFamily="34" charset="0"/>
              <a:buChar char="•"/>
            </a:pPr>
            <a:r>
              <a:rPr lang="en-GB" sz="800" dirty="0"/>
              <a:t>Enzymes are structures made of protein.  Enzymes have specific shapes and attach to food molecules using an active site.  Scientists use the idea of a lock and key to show that an enzymes shape is important and that enzymes digest specific food molecules</a:t>
            </a:r>
          </a:p>
          <a:p>
            <a:pPr marL="285750" lvl="0" indent="-285750">
              <a:buFont typeface="Arial" panose="020B0604020202020204" pitchFamily="34" charset="0"/>
              <a:buChar char="•"/>
            </a:pPr>
            <a:endParaRPr lang="en-GB" sz="800" dirty="0"/>
          </a:p>
          <a:p>
            <a:pPr marL="285750" lvl="0" indent="-285750">
              <a:buFont typeface="Arial" panose="020B0604020202020204" pitchFamily="34" charset="0"/>
              <a:buChar char="•"/>
            </a:pPr>
            <a:r>
              <a:rPr lang="en-GB" sz="800" dirty="0"/>
              <a:t>Enzymes are affected by temperature.  If an enzymes conditions do not match its requirements it will not work properly.  All enzymes found in the body prefer body temperature (37 °C).  If an </a:t>
            </a:r>
            <a:r>
              <a:rPr lang="en-GB" sz="800" dirty="0" smtClean="0"/>
              <a:t>enzyme’s </a:t>
            </a:r>
            <a:r>
              <a:rPr lang="en-GB" sz="800" dirty="0"/>
              <a:t>conditions are too cold, they will move slowly and sluggishly slowing down digestion.  If an enzymes conditions are too hot then their shape will be affected.  When an </a:t>
            </a:r>
            <a:r>
              <a:rPr lang="en-GB" sz="800" dirty="0" smtClean="0"/>
              <a:t>enzyme’s </a:t>
            </a:r>
            <a:r>
              <a:rPr lang="en-GB" sz="800" dirty="0"/>
              <a:t>shape changes the shape of the active site changes and the enzyme can no longer attach to and digest food molecules.  When the active site changes shape the enzyme is denatured</a:t>
            </a:r>
          </a:p>
          <a:p>
            <a:pPr marL="285750" lvl="0" indent="-285750">
              <a:buFont typeface="Arial" panose="020B0604020202020204" pitchFamily="34" charset="0"/>
              <a:buChar char="•"/>
            </a:pPr>
            <a:endParaRPr lang="en-GB" sz="800" dirty="0"/>
          </a:p>
          <a:p>
            <a:pPr marL="285750" lvl="0" indent="-285750">
              <a:buFont typeface="Arial" panose="020B0604020202020204" pitchFamily="34" charset="0"/>
              <a:buChar char="•"/>
            </a:pPr>
            <a:r>
              <a:rPr lang="en-GB" sz="800" dirty="0"/>
              <a:t>Enzymes are affected by pH.  If an enzymes conditions do not match its requirements it will not work properly.  In extreme cases the enzyme will lose its structure and the shape of the active site will change.  When the active site changes shape the enzyme is denatured</a:t>
            </a:r>
          </a:p>
          <a:p>
            <a:pPr marL="285750" lvl="0" indent="-285750">
              <a:buFont typeface="Arial" panose="020B0604020202020204" pitchFamily="34" charset="0"/>
              <a:buChar char="•"/>
            </a:pPr>
            <a:endParaRPr lang="en-GB" sz="800" dirty="0"/>
          </a:p>
          <a:p>
            <a:pPr marL="285750" lvl="0" indent="-285750">
              <a:buFont typeface="Arial" panose="020B0604020202020204" pitchFamily="34" charset="0"/>
              <a:buChar char="•"/>
            </a:pPr>
            <a:r>
              <a:rPr lang="en-GB" sz="800" dirty="0"/>
              <a:t>Amylase is an enzyme that digests starch.  It is secreted from the salivary glands, pancreas and small intestine.  Amylase breaks down large molecules of starch into smaller sugars such as maltose and glucose. This process begins in the mouth</a:t>
            </a:r>
          </a:p>
          <a:p>
            <a:pPr marL="285750" lvl="0" indent="-285750">
              <a:buFont typeface="Arial" panose="020B0604020202020204" pitchFamily="34" charset="0"/>
              <a:buChar char="•"/>
            </a:pPr>
            <a:endParaRPr lang="en-GB" sz="800" dirty="0"/>
          </a:p>
          <a:p>
            <a:pPr marL="285750" lvl="0" indent="-285750">
              <a:buFont typeface="Arial" panose="020B0604020202020204" pitchFamily="34" charset="0"/>
              <a:buChar char="•"/>
            </a:pPr>
            <a:r>
              <a:rPr lang="en-GB" sz="800" dirty="0"/>
              <a:t>Amylase works best in acidic to neutral conditions</a:t>
            </a:r>
          </a:p>
          <a:p>
            <a:pPr lvl="0"/>
            <a:endParaRPr lang="en-GB" sz="800" dirty="0"/>
          </a:p>
          <a:p>
            <a:pPr marL="285750" lvl="0" indent="-285750">
              <a:buFont typeface="Arial" panose="020B0604020202020204" pitchFamily="34" charset="0"/>
              <a:buChar char="•"/>
            </a:pPr>
            <a:r>
              <a:rPr lang="en-GB" sz="800" dirty="0"/>
              <a:t>Proteases are enzymes that digest proteins.  They are secreted from the stomach, pancreas and small intestine.  Protease breaks down large molecules of protein into smaller amino acids. This process begins in the stomach</a:t>
            </a:r>
          </a:p>
          <a:p>
            <a:pPr lvl="0"/>
            <a:endParaRPr lang="en-GB" sz="800" dirty="0"/>
          </a:p>
          <a:p>
            <a:pPr marL="285750" lvl="0" indent="-285750">
              <a:buFont typeface="Arial" panose="020B0604020202020204" pitchFamily="34" charset="0"/>
              <a:buChar char="•"/>
            </a:pPr>
            <a:r>
              <a:rPr lang="en-GB" sz="800" dirty="0"/>
              <a:t>Protease works best in acidic conditions (provided by the hydrochloric acid secreted by the stomach)</a:t>
            </a:r>
          </a:p>
          <a:p>
            <a:pPr lvl="0"/>
            <a:endParaRPr lang="en-GB" sz="800" dirty="0"/>
          </a:p>
          <a:p>
            <a:pPr marL="285750" lvl="0" indent="-285750">
              <a:buFont typeface="Arial" panose="020B0604020202020204" pitchFamily="34" charset="0"/>
              <a:buChar char="•"/>
            </a:pPr>
            <a:r>
              <a:rPr lang="en-GB" sz="800" dirty="0"/>
              <a:t>Lipases are enzymes that digest lipids.  They are secreted from the pancreas.  Lipase breaks down large lipid molecules into fatty acids and glycerol. This process begins in the small intestine</a:t>
            </a:r>
          </a:p>
          <a:p>
            <a:pPr lvl="0"/>
            <a:endParaRPr lang="en-GB" sz="800" dirty="0"/>
          </a:p>
          <a:p>
            <a:pPr marL="285750" lvl="0" indent="-285750">
              <a:buFont typeface="Arial" panose="020B0604020202020204" pitchFamily="34" charset="0"/>
              <a:buChar char="•"/>
            </a:pPr>
            <a:r>
              <a:rPr lang="en-GB" sz="800" dirty="0"/>
              <a:t>Lipase works best in alkaline conditions (provided by the bile secreted by the bile duct)</a:t>
            </a:r>
          </a:p>
        </p:txBody>
      </p:sp>
      <p:sp>
        <p:nvSpPr>
          <p:cNvPr id="30" name="Rectangle 29"/>
          <p:cNvSpPr/>
          <p:nvPr/>
        </p:nvSpPr>
        <p:spPr>
          <a:xfrm>
            <a:off x="4198534" y="4969331"/>
            <a:ext cx="4953969" cy="1815882"/>
          </a:xfrm>
          <a:prstGeom prst="rect">
            <a:avLst/>
          </a:prstGeom>
        </p:spPr>
        <p:txBody>
          <a:bodyPr wrap="square">
            <a:spAutoFit/>
          </a:bodyPr>
          <a:lstStyle/>
          <a:p>
            <a:pPr marL="285750" lvl="0" indent="-285750">
              <a:buFont typeface="Arial" panose="020B0604020202020204" pitchFamily="34" charset="0"/>
              <a:buChar char="•"/>
            </a:pPr>
            <a:r>
              <a:rPr lang="en-GB" sz="800" dirty="0"/>
              <a:t>Food tests can be carried out on foods to test for a range of carbohydrates, lipids and proteins</a:t>
            </a:r>
          </a:p>
          <a:p>
            <a:pPr lvl="0"/>
            <a:endParaRPr lang="en-GB" sz="800" dirty="0"/>
          </a:p>
          <a:p>
            <a:pPr marL="285750" lvl="0" indent="-285750">
              <a:buFont typeface="Arial" panose="020B0604020202020204" pitchFamily="34" charset="0"/>
              <a:buChar char="•"/>
            </a:pPr>
            <a:r>
              <a:rPr lang="en-GB" sz="800" dirty="0"/>
              <a:t>Benedict’s test is used to detect sugars.  Sugars classed as reducing sugars (e.g. glucose) will react with Benedict’s solution on heating for a few minutes.  A positive result will be red or brown colour.  If there’s not much present then the final colour may be green, yellow or orange if there’s a little more</a:t>
            </a:r>
          </a:p>
          <a:p>
            <a:pPr lvl="0"/>
            <a:endParaRPr lang="en-GB" sz="800" dirty="0"/>
          </a:p>
          <a:p>
            <a:pPr marL="285750" lvl="0" indent="-285750">
              <a:buFont typeface="Arial" panose="020B0604020202020204" pitchFamily="34" charset="0"/>
              <a:buChar char="•"/>
            </a:pPr>
            <a:r>
              <a:rPr lang="en-GB" sz="800" dirty="0"/>
              <a:t>Iodine is used to test for starch.  Adding a few drops of iodine to a food containing starch will change the colour of the iodine from orange/brown to blue/black</a:t>
            </a:r>
          </a:p>
          <a:p>
            <a:pPr lvl="0"/>
            <a:endParaRPr lang="en-GB" sz="800" dirty="0"/>
          </a:p>
          <a:p>
            <a:pPr marL="285750" lvl="0" indent="-285750">
              <a:buFont typeface="Arial" panose="020B0604020202020204" pitchFamily="34" charset="0"/>
              <a:buChar char="•"/>
            </a:pPr>
            <a:r>
              <a:rPr lang="en-GB" sz="800" dirty="0"/>
              <a:t>The Biuret test is used to detect protein.  Adding Biuret reagent to a food containing protein will change the colour of the reagent from blue to purple</a:t>
            </a:r>
          </a:p>
          <a:p>
            <a:pPr lvl="0"/>
            <a:endParaRPr lang="en-GB" sz="800" dirty="0"/>
          </a:p>
          <a:p>
            <a:pPr marL="285750" lvl="0" indent="-285750">
              <a:buFont typeface="Arial" panose="020B0604020202020204" pitchFamily="34" charset="0"/>
              <a:buChar char="•"/>
            </a:pPr>
            <a:r>
              <a:rPr lang="en-GB" sz="800" dirty="0"/>
              <a:t>The Sudan III test us used to detect lipids.  Drops of Sudan III carefully added to solution containing lipids will form a red stained layer</a:t>
            </a:r>
          </a:p>
        </p:txBody>
      </p:sp>
      <p:cxnSp>
        <p:nvCxnSpPr>
          <p:cNvPr id="40" name="Straight Connector 39"/>
          <p:cNvCxnSpPr>
            <a:cxnSpLocks/>
          </p:cNvCxnSpPr>
          <p:nvPr/>
        </p:nvCxnSpPr>
        <p:spPr>
          <a:xfrm>
            <a:off x="4139952" y="0"/>
            <a:ext cx="36644" cy="6858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flipH="1">
            <a:off x="4157049" y="4677607"/>
            <a:ext cx="500510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12" name="Picture 11" descr="A screenshot of a cell phone&#10;&#10;Description automatically generated">
            <a:extLst>
              <a:ext uri="{FF2B5EF4-FFF2-40B4-BE49-F238E27FC236}">
                <a16:creationId xmlns:a16="http://schemas.microsoft.com/office/drawing/2014/main" id="{BAD94449-E067-46E2-BF2C-E97D2609222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18523" y="4669575"/>
            <a:ext cx="3100805" cy="2124814"/>
          </a:xfrm>
          <a:prstGeom prst="rect">
            <a:avLst/>
          </a:prstGeom>
        </p:spPr>
      </p:pic>
    </p:spTree>
    <p:extLst>
      <p:ext uri="{BB962C8B-B14F-4D97-AF65-F5344CB8AC3E}">
        <p14:creationId xmlns:p14="http://schemas.microsoft.com/office/powerpoint/2010/main" val="35409498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close up of a map&#10;&#10;Description automatically generated">
            <a:extLst>
              <a:ext uri="{FF2B5EF4-FFF2-40B4-BE49-F238E27FC236}">
                <a16:creationId xmlns:a16="http://schemas.microsoft.com/office/drawing/2014/main" id="{A0DE19DF-8315-4C14-97BE-9EA0BF0AA40B}"/>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99592" y="3201420"/>
            <a:ext cx="2718103" cy="1938992"/>
          </a:xfrm>
          <a:prstGeom prst="rect">
            <a:avLst/>
          </a:prstGeom>
        </p:spPr>
      </p:pic>
      <p:sp>
        <p:nvSpPr>
          <p:cNvPr id="5" name="TextBox 4"/>
          <p:cNvSpPr txBox="1"/>
          <p:nvPr/>
        </p:nvSpPr>
        <p:spPr>
          <a:xfrm>
            <a:off x="0" y="0"/>
            <a:ext cx="4139952" cy="338554"/>
          </a:xfrm>
          <a:prstGeom prst="rect">
            <a:avLst/>
          </a:prstGeom>
          <a:solidFill>
            <a:schemeClr val="bg1"/>
          </a:solidFill>
          <a:ln>
            <a:solidFill>
              <a:schemeClr val="tx1"/>
            </a:solidFill>
          </a:ln>
        </p:spPr>
        <p:txBody>
          <a:bodyPr wrap="square" rtlCol="0">
            <a:spAutoFit/>
          </a:bodyPr>
          <a:lstStyle/>
          <a:p>
            <a:r>
              <a:rPr lang="en-GB" sz="1600" b="1" dirty="0"/>
              <a:t>Organisation</a:t>
            </a:r>
          </a:p>
        </p:txBody>
      </p:sp>
      <p:sp>
        <p:nvSpPr>
          <p:cNvPr id="7" name="TextBox 6"/>
          <p:cNvSpPr txBox="1"/>
          <p:nvPr/>
        </p:nvSpPr>
        <p:spPr>
          <a:xfrm>
            <a:off x="0" y="348679"/>
            <a:ext cx="4139949" cy="307777"/>
          </a:xfrm>
          <a:prstGeom prst="rect">
            <a:avLst/>
          </a:prstGeom>
          <a:noFill/>
        </p:spPr>
        <p:txBody>
          <a:bodyPr wrap="square" rtlCol="0">
            <a:spAutoFit/>
          </a:bodyPr>
          <a:lstStyle/>
          <a:p>
            <a:pPr lvl="0"/>
            <a:r>
              <a:rPr lang="en-GB" sz="1400" dirty="0"/>
              <a:t>The heart and blood vessels</a:t>
            </a:r>
          </a:p>
        </p:txBody>
      </p:sp>
      <p:sp>
        <p:nvSpPr>
          <p:cNvPr id="8" name="TextBox 7"/>
          <p:cNvSpPr txBox="1"/>
          <p:nvPr/>
        </p:nvSpPr>
        <p:spPr>
          <a:xfrm>
            <a:off x="4144429" y="12224"/>
            <a:ext cx="4999563" cy="307777"/>
          </a:xfrm>
          <a:prstGeom prst="rect">
            <a:avLst/>
          </a:prstGeom>
          <a:noFill/>
        </p:spPr>
        <p:txBody>
          <a:bodyPr wrap="square" rtlCol="0">
            <a:spAutoFit/>
          </a:bodyPr>
          <a:lstStyle/>
          <a:p>
            <a:r>
              <a:rPr lang="en-GB" sz="1400" b="1" dirty="0"/>
              <a:t>The Lungs</a:t>
            </a:r>
          </a:p>
        </p:txBody>
      </p:sp>
      <p:sp>
        <p:nvSpPr>
          <p:cNvPr id="9" name="TextBox 8"/>
          <p:cNvSpPr txBox="1"/>
          <p:nvPr/>
        </p:nvSpPr>
        <p:spPr>
          <a:xfrm>
            <a:off x="2866" y="5246987"/>
            <a:ext cx="4175221" cy="307777"/>
          </a:xfrm>
          <a:prstGeom prst="rect">
            <a:avLst/>
          </a:prstGeom>
          <a:noFill/>
        </p:spPr>
        <p:txBody>
          <a:bodyPr wrap="square" rtlCol="0">
            <a:spAutoFit/>
          </a:bodyPr>
          <a:lstStyle/>
          <a:p>
            <a:r>
              <a:rPr lang="en-GB" sz="1400" b="1" dirty="0"/>
              <a:t>Blood vessels</a:t>
            </a:r>
          </a:p>
        </p:txBody>
      </p:sp>
      <p:sp>
        <p:nvSpPr>
          <p:cNvPr id="17" name="TextBox 16"/>
          <p:cNvSpPr txBox="1"/>
          <p:nvPr/>
        </p:nvSpPr>
        <p:spPr>
          <a:xfrm>
            <a:off x="53750" y="666581"/>
            <a:ext cx="4032448" cy="3046988"/>
          </a:xfrm>
          <a:prstGeom prst="rect">
            <a:avLst/>
          </a:prstGeom>
          <a:noFill/>
        </p:spPr>
        <p:txBody>
          <a:bodyPr wrap="square" rtlCol="0">
            <a:spAutoFit/>
          </a:bodyPr>
          <a:lstStyle/>
          <a:p>
            <a:pPr marL="171450" lvl="0" indent="-171450">
              <a:buFont typeface="Arial" panose="020B0604020202020204" pitchFamily="34" charset="0"/>
              <a:buChar char="•"/>
            </a:pPr>
            <a:r>
              <a:rPr lang="en-GB" sz="800" dirty="0"/>
              <a:t>The heart is an organ that pumps blood around the body in a double circulatory system</a:t>
            </a:r>
          </a:p>
          <a:p>
            <a:pPr lvl="0"/>
            <a:r>
              <a:rPr lang="en-GB" sz="800" dirty="0"/>
              <a:t> </a:t>
            </a:r>
          </a:p>
          <a:p>
            <a:pPr marL="171450" lvl="0" indent="-171450">
              <a:buFont typeface="Arial" panose="020B0604020202020204" pitchFamily="34" charset="0"/>
              <a:buChar char="•"/>
            </a:pPr>
            <a:r>
              <a:rPr lang="en-GB" sz="800" dirty="0"/>
              <a:t>Deoxygenated blood enters the heart through the vena cava and proceeds into the right atrium, through a valve (that prevents backflow) into the right ventricle.  Blood is then pumped to the lungs, where it is oxygenated, through the pulmonary artery</a:t>
            </a:r>
          </a:p>
          <a:p>
            <a:pPr lvl="0"/>
            <a:endParaRPr lang="en-GB" sz="800" dirty="0"/>
          </a:p>
          <a:p>
            <a:pPr marL="171450" lvl="0" indent="-171450">
              <a:buFont typeface="Arial" panose="020B0604020202020204" pitchFamily="34" charset="0"/>
              <a:buChar char="•"/>
            </a:pPr>
            <a:r>
              <a:rPr lang="en-GB" sz="800" dirty="0"/>
              <a:t>Blood is oxygenated in the lungs before it returns to the heart through the pulmonary vein.  The blood travels through the left atrium and into the left ventricle.  It is then pumped out through the aorta to the rest of the body</a:t>
            </a:r>
          </a:p>
          <a:p>
            <a:pPr lvl="0"/>
            <a:endParaRPr lang="en-GB" sz="800" dirty="0"/>
          </a:p>
          <a:p>
            <a:pPr marL="171450" lvl="0" indent="-171450">
              <a:buFont typeface="Arial" panose="020B0604020202020204" pitchFamily="34" charset="0"/>
              <a:buChar char="•"/>
            </a:pPr>
            <a:r>
              <a:rPr lang="en-GB" sz="800" dirty="0"/>
              <a:t>Coronary arteries surround the heart, providing the heart with blood containing oxygen and glucose.  Muscle tissue that makes up the majority of the heart </a:t>
            </a:r>
            <a:r>
              <a:rPr lang="en-GB" sz="800" dirty="0" smtClean="0"/>
              <a:t>needs </a:t>
            </a:r>
            <a:r>
              <a:rPr lang="en-GB" sz="800" dirty="0"/>
              <a:t>oxygen and glucose for respiration.  The energy released by respiration is used by the muscles cells to contract</a:t>
            </a:r>
          </a:p>
          <a:p>
            <a:pPr lvl="0"/>
            <a:endParaRPr lang="en-GB" sz="800" dirty="0"/>
          </a:p>
          <a:p>
            <a:pPr marL="171450" indent="-171450">
              <a:buFont typeface="Arial" panose="020B0604020202020204" pitchFamily="34" charset="0"/>
              <a:buChar char="•"/>
            </a:pPr>
            <a:r>
              <a:rPr lang="en-GB" sz="800" dirty="0"/>
              <a:t>The natural resting heart rate is controlled by a group of cells located in the right atrium that act as a pacemaker.  Artificial pacemakers can be used if this is not working properly</a:t>
            </a:r>
          </a:p>
          <a:p>
            <a:pPr marL="171450" indent="-171450">
              <a:buFont typeface="Arial" panose="020B0604020202020204" pitchFamily="34" charset="0"/>
              <a:buChar char="•"/>
            </a:pPr>
            <a:endParaRPr lang="en-GB" sz="800" dirty="0"/>
          </a:p>
          <a:p>
            <a:pPr marL="171450" indent="-171450">
              <a:buFont typeface="Arial" panose="020B0604020202020204" pitchFamily="34" charset="0"/>
              <a:buChar char="•"/>
            </a:pPr>
            <a:r>
              <a:rPr lang="en-GB" sz="800" dirty="0"/>
              <a:t>We can measure out pulse to monitor our heart rate.  The lower a </a:t>
            </a:r>
            <a:r>
              <a:rPr lang="en-GB" sz="800" dirty="0" smtClean="0"/>
              <a:t>persons </a:t>
            </a:r>
            <a:r>
              <a:rPr lang="en-GB" sz="800" dirty="0"/>
              <a:t>resting pulse rate the fitter they may be.  Pulse can be measured by counting the beats over a set period of time</a:t>
            </a:r>
          </a:p>
          <a:p>
            <a:pPr marL="171450" indent="-171450">
              <a:buFont typeface="Arial" panose="020B0604020202020204" pitchFamily="34" charset="0"/>
              <a:buChar char="•"/>
            </a:pPr>
            <a:endParaRPr lang="en-GB" sz="800" dirty="0"/>
          </a:p>
          <a:p>
            <a:pPr marL="171450" lvl="0" indent="-171450">
              <a:buFont typeface="Arial" panose="020B0604020202020204" pitchFamily="34" charset="0"/>
              <a:buChar char="•"/>
            </a:pPr>
            <a:endParaRPr lang="en-GB" sz="800" dirty="0"/>
          </a:p>
          <a:p>
            <a:endParaRPr lang="en-GB" sz="800" dirty="0"/>
          </a:p>
        </p:txBody>
      </p:sp>
      <p:sp>
        <p:nvSpPr>
          <p:cNvPr id="19" name="Rectangle 18"/>
          <p:cNvSpPr/>
          <p:nvPr/>
        </p:nvSpPr>
        <p:spPr>
          <a:xfrm>
            <a:off x="4139948" y="307321"/>
            <a:ext cx="4999561" cy="1815882"/>
          </a:xfrm>
          <a:prstGeom prst="rect">
            <a:avLst/>
          </a:prstGeom>
        </p:spPr>
        <p:txBody>
          <a:bodyPr wrap="square">
            <a:spAutoFit/>
          </a:bodyPr>
          <a:lstStyle/>
          <a:p>
            <a:pPr marL="171450" lvl="0" indent="-171450">
              <a:buFont typeface="Arial" panose="020B0604020202020204" pitchFamily="34" charset="0"/>
              <a:buChar char="•"/>
            </a:pPr>
            <a:r>
              <a:rPr lang="en-GB" sz="800" dirty="0"/>
              <a:t>The lungs are part of the respiratory system</a:t>
            </a:r>
          </a:p>
          <a:p>
            <a:pPr lvl="0"/>
            <a:endParaRPr lang="en-GB" sz="800" dirty="0"/>
          </a:p>
          <a:p>
            <a:pPr marL="171450" lvl="0" indent="-171450">
              <a:buFont typeface="Arial" panose="020B0604020202020204" pitchFamily="34" charset="0"/>
              <a:buChar char="•"/>
            </a:pPr>
            <a:r>
              <a:rPr lang="en-GB" sz="800" dirty="0"/>
              <a:t>Air travels to the lungs via the trachea.  The trachea splits in to two bronchi (singular - bronchus) which carry the air to each of the lungs.  When the bronchi reach the lungs, they split into many smaller tubes called bronchioles.  These bronchioles spread though out the lungs with each ending in a small air sac called an alveolus </a:t>
            </a:r>
            <a:r>
              <a:rPr lang="en-GB" sz="800" dirty="0" smtClean="0"/>
              <a:t>(plural </a:t>
            </a:r>
            <a:r>
              <a:rPr lang="en-GB" sz="800" dirty="0"/>
              <a:t>- alveoli)</a:t>
            </a:r>
          </a:p>
          <a:p>
            <a:pPr lvl="0"/>
            <a:endParaRPr lang="en-GB" sz="800" dirty="0"/>
          </a:p>
          <a:p>
            <a:pPr marL="171450" lvl="0" indent="-171450">
              <a:buFont typeface="Arial" panose="020B0604020202020204" pitchFamily="34" charset="0"/>
              <a:buChar char="•"/>
            </a:pPr>
            <a:r>
              <a:rPr lang="en-GB" sz="800" dirty="0"/>
              <a:t>The lungs and airways have many adaptations.  Goblet cells lining the trachea produce a sticky mucus that traps dust and </a:t>
            </a:r>
            <a:r>
              <a:rPr lang="en-GB" sz="800" dirty="0" smtClean="0"/>
              <a:t>microorganisms, </a:t>
            </a:r>
            <a:r>
              <a:rPr lang="en-GB" sz="800" dirty="0"/>
              <a:t>preventing them from getting to the lungs.  Ciliated cells, covered in small hair like projections called cilia, also trap dust and microorganisms</a:t>
            </a:r>
          </a:p>
          <a:p>
            <a:pPr lvl="0"/>
            <a:endParaRPr lang="en-GB" sz="800" dirty="0"/>
          </a:p>
          <a:p>
            <a:pPr marL="171450" lvl="0" indent="-171450">
              <a:buFont typeface="Arial" panose="020B0604020202020204" pitchFamily="34" charset="0"/>
              <a:buChar char="•"/>
            </a:pPr>
            <a:r>
              <a:rPr lang="en-GB" sz="800" dirty="0"/>
              <a:t>The lungs themselves have a massive surface area, are incredibly moist and contain many capillaries carrying blood close to the alveoli, which are the site of gas exchange.  These factors increase the rate that oxygen is diffused into the blood and the rate that carbon dioxide is diffused into the lungs</a:t>
            </a:r>
          </a:p>
        </p:txBody>
      </p:sp>
      <p:sp>
        <p:nvSpPr>
          <p:cNvPr id="25" name="Rectangle 24"/>
          <p:cNvSpPr/>
          <p:nvPr/>
        </p:nvSpPr>
        <p:spPr>
          <a:xfrm>
            <a:off x="0" y="5615391"/>
            <a:ext cx="5421192" cy="1200329"/>
          </a:xfrm>
          <a:prstGeom prst="rect">
            <a:avLst/>
          </a:prstGeom>
        </p:spPr>
        <p:txBody>
          <a:bodyPr wrap="square">
            <a:spAutoFit/>
          </a:bodyPr>
          <a:lstStyle/>
          <a:p>
            <a:pPr marL="171450" lvl="0" indent="-171450">
              <a:buFont typeface="Arial" panose="020B0604020202020204" pitchFamily="34" charset="0"/>
              <a:buChar char="•"/>
            </a:pPr>
            <a:r>
              <a:rPr lang="en-GB" sz="800" dirty="0"/>
              <a:t>Arteries are blood vessels that carry blood away from the heart.  The blood is under very high pressure, so the walls of the arteries are extremely thick. The lumen, that blood travels through, is smaller to maintain blood pressure</a:t>
            </a:r>
          </a:p>
          <a:p>
            <a:pPr lvl="0"/>
            <a:endParaRPr lang="en-GB" sz="800" dirty="0"/>
          </a:p>
          <a:p>
            <a:pPr marL="171450" lvl="0" indent="-171450">
              <a:buFont typeface="Arial" panose="020B0604020202020204" pitchFamily="34" charset="0"/>
              <a:buChar char="•"/>
            </a:pPr>
            <a:r>
              <a:rPr lang="en-GB" sz="800" dirty="0"/>
              <a:t>Veins are blood vessels that carry blood to the heart.  The blood is under very low pressure, so the walls of the veins are thinner, and the lumen is much wider.  Veins contain valves that prevent blood from flowing the wrong way</a:t>
            </a:r>
          </a:p>
          <a:p>
            <a:pPr lvl="0"/>
            <a:endParaRPr lang="en-GB" sz="800" dirty="0"/>
          </a:p>
          <a:p>
            <a:pPr marL="171450" lvl="0" indent="-171450">
              <a:buFont typeface="Arial" panose="020B0604020202020204" pitchFamily="34" charset="0"/>
              <a:buChar char="•"/>
            </a:pPr>
            <a:r>
              <a:rPr lang="en-GB" sz="800" dirty="0"/>
              <a:t>Capillaries are small blood vessels that carry blood to our tissues.  Capillaries have walls that are one cell thick.  This allows substances found in our blood, such as oxygen and glucose, to move through the wall and into the tissue</a:t>
            </a:r>
          </a:p>
          <a:p>
            <a:pPr lvl="0"/>
            <a:endParaRPr lang="en-GB" sz="800" dirty="0"/>
          </a:p>
        </p:txBody>
      </p:sp>
      <p:cxnSp>
        <p:nvCxnSpPr>
          <p:cNvPr id="40" name="Straight Connector 39"/>
          <p:cNvCxnSpPr>
            <a:cxnSpLocks/>
          </p:cNvCxnSpPr>
          <p:nvPr/>
        </p:nvCxnSpPr>
        <p:spPr>
          <a:xfrm>
            <a:off x="4139952" y="0"/>
            <a:ext cx="65818" cy="524746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flipH="1">
            <a:off x="-25814" y="5236862"/>
            <a:ext cx="416576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p:nvCxnSpPr>
        <p:spPr>
          <a:xfrm flipH="1" flipV="1">
            <a:off x="4150117" y="5247462"/>
            <a:ext cx="5004046" cy="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6" name="Picture 5" descr="A picture containing text&#10;&#10;Description automatically generated">
            <a:extLst>
              <a:ext uri="{FF2B5EF4-FFF2-40B4-BE49-F238E27FC236}">
                <a16:creationId xmlns:a16="http://schemas.microsoft.com/office/drawing/2014/main" id="{FE44FD2B-4870-4869-80E2-4A9F498CA14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213091" y="2253919"/>
            <a:ext cx="2181051" cy="2506617"/>
          </a:xfrm>
          <a:prstGeom prst="rect">
            <a:avLst/>
          </a:prstGeom>
        </p:spPr>
      </p:pic>
      <p:pic>
        <p:nvPicPr>
          <p:cNvPr id="13" name="Picture 12">
            <a:extLst>
              <a:ext uri="{FF2B5EF4-FFF2-40B4-BE49-F238E27FC236}">
                <a16:creationId xmlns:a16="http://schemas.microsoft.com/office/drawing/2014/main" id="{5D2B517D-BF16-4651-884C-CDE52FEB0FCC}"/>
              </a:ext>
            </a:extLst>
          </p:cNvPr>
          <p:cNvPicPr>
            <a:picLocks noChangeAspect="1"/>
          </p:cNvPicPr>
          <p:nvPr/>
        </p:nvPicPr>
        <p:blipFill>
          <a:blip r:embed="rId4"/>
          <a:stretch>
            <a:fillRect/>
          </a:stretch>
        </p:blipFill>
        <p:spPr>
          <a:xfrm>
            <a:off x="6599168" y="2485416"/>
            <a:ext cx="2448667" cy="2313209"/>
          </a:xfrm>
          <a:prstGeom prst="rect">
            <a:avLst/>
          </a:prstGeom>
        </p:spPr>
      </p:pic>
      <p:pic>
        <p:nvPicPr>
          <p:cNvPr id="21" name="Picture 20">
            <a:extLst>
              <a:ext uri="{FF2B5EF4-FFF2-40B4-BE49-F238E27FC236}">
                <a16:creationId xmlns:a16="http://schemas.microsoft.com/office/drawing/2014/main" id="{DA59D523-EF72-4F7D-9ABC-2B59DE669509}"/>
              </a:ext>
            </a:extLst>
          </p:cNvPr>
          <p:cNvPicPr>
            <a:picLocks noChangeAspect="1"/>
          </p:cNvPicPr>
          <p:nvPr/>
        </p:nvPicPr>
        <p:blipFill>
          <a:blip r:embed="rId5"/>
          <a:stretch>
            <a:fillRect/>
          </a:stretch>
        </p:blipFill>
        <p:spPr>
          <a:xfrm>
            <a:off x="5317005" y="5333313"/>
            <a:ext cx="3707130" cy="1293495"/>
          </a:xfrm>
          <a:prstGeom prst="rect">
            <a:avLst/>
          </a:prstGeom>
        </p:spPr>
      </p:pic>
    </p:spTree>
    <p:extLst>
      <p:ext uri="{BB962C8B-B14F-4D97-AF65-F5344CB8AC3E}">
        <p14:creationId xmlns:p14="http://schemas.microsoft.com/office/powerpoint/2010/main" val="4062161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close up of a knife&#10;&#10;Description automatically generated">
            <a:extLst>
              <a:ext uri="{FF2B5EF4-FFF2-40B4-BE49-F238E27FC236}">
                <a16:creationId xmlns:a16="http://schemas.microsoft.com/office/drawing/2014/main" id="{ABB61973-6051-4567-BE8D-B1BEC993E35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5576" y="4615429"/>
            <a:ext cx="2952328" cy="2165040"/>
          </a:xfrm>
          <a:prstGeom prst="rect">
            <a:avLst/>
          </a:prstGeom>
        </p:spPr>
      </p:pic>
      <p:sp>
        <p:nvSpPr>
          <p:cNvPr id="5" name="TextBox 4"/>
          <p:cNvSpPr txBox="1"/>
          <p:nvPr/>
        </p:nvSpPr>
        <p:spPr>
          <a:xfrm>
            <a:off x="0" y="0"/>
            <a:ext cx="4139952" cy="343678"/>
          </a:xfrm>
          <a:prstGeom prst="rect">
            <a:avLst/>
          </a:prstGeom>
          <a:solidFill>
            <a:schemeClr val="bg1"/>
          </a:solidFill>
          <a:ln>
            <a:solidFill>
              <a:schemeClr val="tx1"/>
            </a:solidFill>
          </a:ln>
        </p:spPr>
        <p:txBody>
          <a:bodyPr wrap="square" rtlCol="0">
            <a:spAutoFit/>
          </a:bodyPr>
          <a:lstStyle/>
          <a:p>
            <a:r>
              <a:rPr lang="en-GB" sz="1600" b="1" dirty="0"/>
              <a:t>Organisation</a:t>
            </a:r>
          </a:p>
        </p:txBody>
      </p:sp>
      <p:sp>
        <p:nvSpPr>
          <p:cNvPr id="7" name="TextBox 6"/>
          <p:cNvSpPr txBox="1"/>
          <p:nvPr/>
        </p:nvSpPr>
        <p:spPr>
          <a:xfrm>
            <a:off x="4157747" y="17950"/>
            <a:ext cx="4986247" cy="307777"/>
          </a:xfrm>
          <a:prstGeom prst="rect">
            <a:avLst/>
          </a:prstGeom>
          <a:noFill/>
        </p:spPr>
        <p:txBody>
          <a:bodyPr wrap="square" rtlCol="0">
            <a:spAutoFit/>
          </a:bodyPr>
          <a:lstStyle/>
          <a:p>
            <a:r>
              <a:rPr lang="en-GB" sz="1400" b="1" dirty="0"/>
              <a:t>Blood</a:t>
            </a:r>
          </a:p>
        </p:txBody>
      </p:sp>
      <p:sp>
        <p:nvSpPr>
          <p:cNvPr id="8" name="TextBox 7"/>
          <p:cNvSpPr txBox="1"/>
          <p:nvPr/>
        </p:nvSpPr>
        <p:spPr>
          <a:xfrm>
            <a:off x="-1" y="364004"/>
            <a:ext cx="4157747" cy="307072"/>
          </a:xfrm>
          <a:prstGeom prst="rect">
            <a:avLst/>
          </a:prstGeom>
          <a:noFill/>
        </p:spPr>
        <p:txBody>
          <a:bodyPr wrap="square" rtlCol="0">
            <a:spAutoFit/>
          </a:bodyPr>
          <a:lstStyle/>
          <a:p>
            <a:pPr lvl="0"/>
            <a:r>
              <a:rPr lang="en-GB" sz="1400" dirty="0"/>
              <a:t>Coronary heart disease</a:t>
            </a:r>
          </a:p>
        </p:txBody>
      </p:sp>
      <p:sp>
        <p:nvSpPr>
          <p:cNvPr id="9" name="TextBox 8"/>
          <p:cNvSpPr txBox="1"/>
          <p:nvPr/>
        </p:nvSpPr>
        <p:spPr>
          <a:xfrm>
            <a:off x="4166540" y="4641251"/>
            <a:ext cx="4959650" cy="307777"/>
          </a:xfrm>
          <a:prstGeom prst="rect">
            <a:avLst/>
          </a:prstGeom>
          <a:noFill/>
        </p:spPr>
        <p:txBody>
          <a:bodyPr wrap="square" rtlCol="0">
            <a:spAutoFit/>
          </a:bodyPr>
          <a:lstStyle/>
          <a:p>
            <a:r>
              <a:rPr lang="en-GB" sz="1400" b="1" dirty="0"/>
              <a:t>Health issues</a:t>
            </a:r>
          </a:p>
        </p:txBody>
      </p:sp>
      <p:sp>
        <p:nvSpPr>
          <p:cNvPr id="10" name="TextBox 9"/>
          <p:cNvSpPr txBox="1"/>
          <p:nvPr/>
        </p:nvSpPr>
        <p:spPr>
          <a:xfrm>
            <a:off x="4139947" y="1754495"/>
            <a:ext cx="4986249" cy="307777"/>
          </a:xfrm>
          <a:prstGeom prst="rect">
            <a:avLst/>
          </a:prstGeom>
          <a:noFill/>
        </p:spPr>
        <p:txBody>
          <a:bodyPr wrap="square" rtlCol="0">
            <a:spAutoFit/>
          </a:bodyPr>
          <a:lstStyle/>
          <a:p>
            <a:r>
              <a:rPr lang="en-GB" sz="1400" b="1" dirty="0"/>
              <a:t>Lifestyle</a:t>
            </a:r>
          </a:p>
        </p:txBody>
      </p:sp>
      <p:sp>
        <p:nvSpPr>
          <p:cNvPr id="17" name="TextBox 16"/>
          <p:cNvSpPr txBox="1"/>
          <p:nvPr/>
        </p:nvSpPr>
        <p:spPr>
          <a:xfrm>
            <a:off x="-3" y="665106"/>
            <a:ext cx="4139951" cy="4154984"/>
          </a:xfrm>
          <a:prstGeom prst="rect">
            <a:avLst/>
          </a:prstGeom>
          <a:noFill/>
        </p:spPr>
        <p:txBody>
          <a:bodyPr wrap="square" rtlCol="0">
            <a:spAutoFit/>
          </a:bodyPr>
          <a:lstStyle/>
          <a:p>
            <a:pPr marL="171450" lvl="0" indent="-171450">
              <a:buFont typeface="Arial" panose="020B0604020202020204" pitchFamily="34" charset="0"/>
              <a:buChar char="•"/>
            </a:pPr>
            <a:r>
              <a:rPr lang="en-GB" sz="800" dirty="0"/>
              <a:t>In coronary heart disease layers of fatty material build up inside the coronary arteries, narrowing them</a:t>
            </a:r>
          </a:p>
          <a:p>
            <a:pPr lvl="0"/>
            <a:endParaRPr lang="en-GB" sz="800" dirty="0"/>
          </a:p>
          <a:p>
            <a:pPr marL="171450" lvl="0" indent="-171450">
              <a:buFont typeface="Arial" panose="020B0604020202020204" pitchFamily="34" charset="0"/>
              <a:buChar char="•"/>
            </a:pPr>
            <a:r>
              <a:rPr lang="en-GB" sz="800" dirty="0"/>
              <a:t>This reduces the flow of blood through the coronary arteries, resulting in a lack of oxygen for the heart muscle</a:t>
            </a:r>
          </a:p>
          <a:p>
            <a:pPr lvl="0"/>
            <a:endParaRPr lang="en-GB" sz="800" dirty="0"/>
          </a:p>
          <a:p>
            <a:pPr marL="171450" lvl="0" indent="-171450">
              <a:buFont typeface="Arial" panose="020B0604020202020204" pitchFamily="34" charset="0"/>
              <a:buChar char="•"/>
            </a:pPr>
            <a:r>
              <a:rPr lang="en-GB" sz="800" dirty="0"/>
              <a:t>Stents can be used to keep the coronary arteries open.  Stents can be used as a long-term solution and do not lead to an immune response in the patient.  Stents are safe but there are small risks associated with age, general health and whether they have had a heart attack. In some cases, further treatment is needed</a:t>
            </a:r>
          </a:p>
          <a:p>
            <a:pPr lvl="0"/>
            <a:endParaRPr lang="en-GB" sz="800" dirty="0"/>
          </a:p>
          <a:p>
            <a:pPr marL="171450" lvl="0" indent="-171450">
              <a:buFont typeface="Arial" panose="020B0604020202020204" pitchFamily="34" charset="0"/>
              <a:buChar char="•"/>
            </a:pPr>
            <a:r>
              <a:rPr lang="en-GB" sz="800" dirty="0"/>
              <a:t>Statins are drugs that decrease a person’s bad cholesterol and increase their good cholesterol.  This reduces fatty material in arteries.  These drugs must be taken for life to maintain the effect.  They are not suitable for people who have liver disease or those that are pregnant or breastfeeding</a:t>
            </a:r>
          </a:p>
          <a:p>
            <a:pPr lvl="0"/>
            <a:endParaRPr lang="en-GB" sz="800" dirty="0"/>
          </a:p>
          <a:p>
            <a:pPr marL="171450" lvl="0" indent="-171450">
              <a:buFont typeface="Arial" panose="020B0604020202020204" pitchFamily="34" charset="0"/>
              <a:buChar char="•"/>
            </a:pPr>
            <a:r>
              <a:rPr lang="en-GB" sz="800" dirty="0"/>
              <a:t>In extreme circumstances a heart transplant may be required.  Once complete a new heart will improve the quality of life for the patient.  Few donor hearts are available and there is a very long recovery time.  There is also a chance that the patient’s immune system will attack the organ and cause rejection.  Immunosuppressant drugs are taken to prevent this which leads to a higher chance of infection</a:t>
            </a:r>
          </a:p>
          <a:p>
            <a:pPr lvl="0"/>
            <a:endParaRPr lang="en-GB" sz="800" dirty="0"/>
          </a:p>
          <a:p>
            <a:pPr marL="171450" lvl="0" indent="-171450">
              <a:buFont typeface="Arial" panose="020B0604020202020204" pitchFamily="34" charset="0"/>
              <a:buChar char="•"/>
            </a:pPr>
            <a:r>
              <a:rPr lang="en-GB" sz="800" dirty="0"/>
              <a:t>Artificial hearts can be used to help patients waiting for heart transplants.  These devices act as a pump outside of the body and often require a patient to remain in hospital</a:t>
            </a:r>
          </a:p>
          <a:p>
            <a:pPr lvl="0"/>
            <a:endParaRPr lang="en-GB" sz="800" dirty="0"/>
          </a:p>
          <a:p>
            <a:pPr marL="171450" lvl="0" indent="-171450">
              <a:buFont typeface="Arial" panose="020B0604020202020204" pitchFamily="34" charset="0"/>
              <a:buChar char="•"/>
            </a:pPr>
            <a:r>
              <a:rPr lang="en-GB" sz="800" dirty="0"/>
              <a:t>Mechanical valves can be used to replace faulty valves in a patient’s heart.  Faulty valves may not close, allowing the blood to leak backwards.  The heart then has to pump harder to pump the required volume of blood.  The valve may also not open fully.  In this case the heart pumps harder to force the blood through the valve</a:t>
            </a:r>
          </a:p>
          <a:p>
            <a:pPr lvl="0"/>
            <a:endParaRPr lang="en-GB" sz="800" dirty="0"/>
          </a:p>
          <a:p>
            <a:pPr marL="171450" lvl="0" indent="-171450">
              <a:buFont typeface="Arial" panose="020B0604020202020204" pitchFamily="34" charset="0"/>
              <a:buChar char="•"/>
            </a:pPr>
            <a:r>
              <a:rPr lang="en-GB" sz="800" dirty="0"/>
              <a:t>Replacement valves can restore blood flow through the heart but may wear out or promote the formation of blood clots around the new valves.  Anti-blood clotting drugs can be taken to prevent this</a:t>
            </a:r>
          </a:p>
        </p:txBody>
      </p:sp>
      <p:sp>
        <p:nvSpPr>
          <p:cNvPr id="19" name="Rectangle 18"/>
          <p:cNvSpPr/>
          <p:nvPr/>
        </p:nvSpPr>
        <p:spPr>
          <a:xfrm>
            <a:off x="4139952" y="367247"/>
            <a:ext cx="4986245" cy="1200329"/>
          </a:xfrm>
          <a:prstGeom prst="rect">
            <a:avLst/>
          </a:prstGeom>
        </p:spPr>
        <p:txBody>
          <a:bodyPr wrap="square">
            <a:spAutoFit/>
          </a:bodyPr>
          <a:lstStyle/>
          <a:p>
            <a:pPr marL="171450" lvl="0" indent="-171450">
              <a:buFont typeface="Arial" panose="020B0604020202020204" pitchFamily="34" charset="0"/>
              <a:buChar char="•"/>
            </a:pPr>
            <a:r>
              <a:rPr lang="en-GB" sz="800" dirty="0"/>
              <a:t>The blood contains plasma, in which the red bloods cells, white blood cells and platelets are suspended</a:t>
            </a:r>
          </a:p>
          <a:p>
            <a:pPr lvl="0"/>
            <a:endParaRPr lang="en-GB" sz="800" dirty="0"/>
          </a:p>
          <a:p>
            <a:pPr marL="171450" lvl="0" indent="-171450">
              <a:buFont typeface="Arial" panose="020B0604020202020204" pitchFamily="34" charset="0"/>
              <a:buChar char="•"/>
            </a:pPr>
            <a:r>
              <a:rPr lang="en-GB" sz="800" dirty="0"/>
              <a:t>Plasma is the liquid part of the blood.  In contains carbon dioxide, digested food, urea, and hormones</a:t>
            </a:r>
          </a:p>
          <a:p>
            <a:pPr lvl="0"/>
            <a:endParaRPr lang="en-GB" sz="800" dirty="0"/>
          </a:p>
          <a:p>
            <a:pPr marL="171450" lvl="0" indent="-171450">
              <a:buFont typeface="Arial" panose="020B0604020202020204" pitchFamily="34" charset="0"/>
              <a:buChar char="•"/>
            </a:pPr>
            <a:r>
              <a:rPr lang="en-GB" sz="800" dirty="0"/>
              <a:t>Red blood cells are responsible for transporting oxygen</a:t>
            </a:r>
          </a:p>
          <a:p>
            <a:pPr lvl="0"/>
            <a:endParaRPr lang="en-GB" sz="800" dirty="0"/>
          </a:p>
          <a:p>
            <a:pPr marL="171450" lvl="0" indent="-171450">
              <a:buFont typeface="Arial" panose="020B0604020202020204" pitchFamily="34" charset="0"/>
              <a:buChar char="•"/>
            </a:pPr>
            <a:r>
              <a:rPr lang="en-GB" sz="800" dirty="0"/>
              <a:t>White blood cells ingest pathogens and produce antibodies</a:t>
            </a:r>
          </a:p>
          <a:p>
            <a:pPr lvl="0"/>
            <a:endParaRPr lang="en-GB" sz="800" dirty="0"/>
          </a:p>
          <a:p>
            <a:pPr marL="171450" lvl="0" indent="-171450">
              <a:buFont typeface="Arial" panose="020B0604020202020204" pitchFamily="34" charset="0"/>
              <a:buChar char="•"/>
            </a:pPr>
            <a:r>
              <a:rPr lang="en-GB" sz="800" dirty="0"/>
              <a:t>Platelets are involved in the clotting of blood</a:t>
            </a:r>
          </a:p>
        </p:txBody>
      </p:sp>
      <p:sp>
        <p:nvSpPr>
          <p:cNvPr id="25" name="Rectangle 24"/>
          <p:cNvSpPr/>
          <p:nvPr/>
        </p:nvSpPr>
        <p:spPr>
          <a:xfrm>
            <a:off x="4181443" y="4968701"/>
            <a:ext cx="5004003" cy="1815882"/>
          </a:xfrm>
          <a:prstGeom prst="rect">
            <a:avLst/>
          </a:prstGeom>
        </p:spPr>
        <p:txBody>
          <a:bodyPr wrap="square">
            <a:spAutoFit/>
          </a:bodyPr>
          <a:lstStyle/>
          <a:p>
            <a:pPr marL="171450" lvl="0" indent="-171450">
              <a:buFont typeface="Arial" panose="020B0604020202020204" pitchFamily="34" charset="0"/>
              <a:buChar char="•"/>
            </a:pPr>
            <a:r>
              <a:rPr lang="en-GB" sz="800" dirty="0"/>
              <a:t>Health is the state of physical and mental well-being</a:t>
            </a:r>
          </a:p>
          <a:p>
            <a:pPr lvl="0"/>
            <a:endParaRPr lang="en-GB" sz="800" dirty="0"/>
          </a:p>
          <a:p>
            <a:pPr marL="171450" lvl="0" indent="-171450">
              <a:buFont typeface="Arial" panose="020B0604020202020204" pitchFamily="34" charset="0"/>
              <a:buChar char="•"/>
            </a:pPr>
            <a:r>
              <a:rPr lang="en-GB" sz="800" dirty="0"/>
              <a:t>Diseases, both communicable and non-communicable, are major causes of ill health</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Other factors including diet, stress and life situations may have a profound effect on both physical and mental health</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Different types of disease may interact</a:t>
            </a:r>
          </a:p>
          <a:p>
            <a:r>
              <a:rPr lang="en-GB" sz="800" dirty="0"/>
              <a:t> </a:t>
            </a:r>
          </a:p>
          <a:p>
            <a:endParaRPr lang="en-GB" sz="800" dirty="0"/>
          </a:p>
          <a:p>
            <a:pPr algn="ctr"/>
            <a:r>
              <a:rPr lang="en-GB" sz="800" i="1" dirty="0"/>
              <a:t>Defects in the immune system mean an individual is more like to suffer from infectious diseases</a:t>
            </a:r>
            <a:endParaRPr lang="en-GB" sz="800" dirty="0"/>
          </a:p>
          <a:p>
            <a:pPr algn="ctr"/>
            <a:r>
              <a:rPr lang="en-GB" sz="800" i="1" dirty="0"/>
              <a:t>Viruses living in cells can be a trigger for cancers</a:t>
            </a:r>
            <a:endParaRPr lang="en-GB" sz="800" dirty="0"/>
          </a:p>
          <a:p>
            <a:pPr algn="ctr"/>
            <a:r>
              <a:rPr lang="en-GB" sz="800" i="1" dirty="0"/>
              <a:t>Immune reactions initially caused by a pathogen can trigger allergies such as skin rashes and asthma</a:t>
            </a:r>
            <a:endParaRPr lang="en-GB" sz="800" dirty="0"/>
          </a:p>
          <a:p>
            <a:pPr algn="ctr"/>
            <a:r>
              <a:rPr lang="en-GB" sz="800" i="1" dirty="0"/>
              <a:t>Severe physical ill health can lead to depression and other mental illness</a:t>
            </a:r>
            <a:endParaRPr lang="en-GB" sz="800" dirty="0"/>
          </a:p>
        </p:txBody>
      </p:sp>
      <p:sp>
        <p:nvSpPr>
          <p:cNvPr id="30" name="Rectangle 29"/>
          <p:cNvSpPr/>
          <p:nvPr/>
        </p:nvSpPr>
        <p:spPr>
          <a:xfrm>
            <a:off x="4139947" y="2061238"/>
            <a:ext cx="4986249" cy="2554545"/>
          </a:xfrm>
          <a:prstGeom prst="rect">
            <a:avLst/>
          </a:prstGeom>
        </p:spPr>
        <p:txBody>
          <a:bodyPr wrap="square">
            <a:spAutoFit/>
          </a:bodyPr>
          <a:lstStyle/>
          <a:p>
            <a:pPr marL="285750" lvl="0" indent="-285750">
              <a:buFont typeface="Arial" panose="020B0604020202020204" pitchFamily="34" charset="0"/>
              <a:buChar char="•"/>
            </a:pPr>
            <a:r>
              <a:rPr lang="en-GB" sz="800" dirty="0"/>
              <a:t>Non-communicable diseases can have massive human and financial costs to an individual, a local community, a nation and globally</a:t>
            </a:r>
          </a:p>
          <a:p>
            <a:pPr lvl="0"/>
            <a:endParaRPr lang="en-GB" sz="800" dirty="0"/>
          </a:p>
          <a:p>
            <a:pPr marL="285750" lvl="0" indent="-285750">
              <a:buFont typeface="Arial" panose="020B0604020202020204" pitchFamily="34" charset="0"/>
              <a:buChar char="•"/>
            </a:pPr>
            <a:r>
              <a:rPr lang="en-GB" sz="800" dirty="0"/>
              <a:t>Lifestyle factors such as diet, alcohol and smoking have an effect on the incidence of non-communicable disease at a local, national and global level</a:t>
            </a:r>
          </a:p>
          <a:p>
            <a:pPr lvl="0"/>
            <a:endParaRPr lang="en-GB" sz="800" dirty="0"/>
          </a:p>
          <a:p>
            <a:pPr marL="285750" lvl="0" indent="-285750">
              <a:buFont typeface="Arial" panose="020B0604020202020204" pitchFamily="34" charset="0"/>
              <a:buChar char="•"/>
            </a:pPr>
            <a:r>
              <a:rPr lang="en-GB" sz="800" dirty="0"/>
              <a:t>Risk factors are linked to an increased rate of a disease</a:t>
            </a:r>
          </a:p>
          <a:p>
            <a:pPr lvl="0"/>
            <a:endParaRPr lang="en-GB" sz="800" dirty="0"/>
          </a:p>
          <a:p>
            <a:pPr marL="285750" lvl="0" indent="-285750">
              <a:buFont typeface="Arial" panose="020B0604020202020204" pitchFamily="34" charset="0"/>
              <a:buChar char="•"/>
            </a:pPr>
            <a:r>
              <a:rPr lang="en-GB" sz="800" dirty="0"/>
              <a:t>Risk factors can be an aspect of a person’s lifestyle or substances in a person’s body or environment</a:t>
            </a:r>
          </a:p>
          <a:p>
            <a:pPr lvl="0"/>
            <a:endParaRPr lang="en-GB" sz="800" dirty="0"/>
          </a:p>
          <a:p>
            <a:pPr marL="285750" lvl="0" indent="-285750">
              <a:buFont typeface="Arial" panose="020B0604020202020204" pitchFamily="34" charset="0"/>
              <a:buChar char="•"/>
            </a:pPr>
            <a:r>
              <a:rPr lang="en-GB" sz="800" dirty="0"/>
              <a:t>A causal mechanism has been proven for some risk factors, but not in others.  A causal relationship is when one factor effects another</a:t>
            </a:r>
          </a:p>
          <a:p>
            <a:endParaRPr lang="en-GB" sz="800" dirty="0"/>
          </a:p>
          <a:p>
            <a:pPr algn="ctr"/>
            <a:r>
              <a:rPr lang="en-GB" sz="800" dirty="0"/>
              <a:t>The effects of diet, smoking and exercise on cardiovascular disease</a:t>
            </a:r>
          </a:p>
          <a:p>
            <a:pPr algn="ctr"/>
            <a:r>
              <a:rPr lang="en-GB" sz="800" dirty="0"/>
              <a:t>Obesity as a risk factor for type 2 diabetes</a:t>
            </a:r>
          </a:p>
          <a:p>
            <a:pPr algn="ctr"/>
            <a:r>
              <a:rPr lang="en-GB" sz="800" dirty="0"/>
              <a:t>The effect of alcohol on the liver and brain function</a:t>
            </a:r>
          </a:p>
          <a:p>
            <a:pPr algn="ctr"/>
            <a:r>
              <a:rPr lang="en-GB" sz="800" dirty="0"/>
              <a:t>The effect of smoking on lung disease and lung cancer</a:t>
            </a:r>
          </a:p>
          <a:p>
            <a:pPr algn="ctr"/>
            <a:r>
              <a:rPr lang="en-GB" sz="800" dirty="0"/>
              <a:t>The effect of smoking and alcohol on unborn babies</a:t>
            </a:r>
          </a:p>
          <a:p>
            <a:pPr algn="ctr"/>
            <a:r>
              <a:rPr lang="en-GB" sz="800" dirty="0"/>
              <a:t>Carcinogens, including ionising radiation, as risk factors in cancer</a:t>
            </a:r>
          </a:p>
          <a:p>
            <a:endParaRPr lang="en-GB" sz="800" dirty="0"/>
          </a:p>
        </p:txBody>
      </p:sp>
      <p:cxnSp>
        <p:nvCxnSpPr>
          <p:cNvPr id="40" name="Straight Connector 39"/>
          <p:cNvCxnSpPr>
            <a:cxnSpLocks/>
          </p:cNvCxnSpPr>
          <p:nvPr/>
        </p:nvCxnSpPr>
        <p:spPr>
          <a:xfrm>
            <a:off x="4139952" y="0"/>
            <a:ext cx="17794" cy="685800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flipH="1" flipV="1">
            <a:off x="4139947" y="4615429"/>
            <a:ext cx="5004053" cy="354"/>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cxnSpLocks/>
          </p:cNvCxnSpPr>
          <p:nvPr/>
        </p:nvCxnSpPr>
        <p:spPr>
          <a:xfrm flipH="1" flipV="1">
            <a:off x="4139947" y="1747595"/>
            <a:ext cx="5004054"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066406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A picture containing text, map&#10;&#10;Description automatically generated">
            <a:extLst>
              <a:ext uri="{FF2B5EF4-FFF2-40B4-BE49-F238E27FC236}">
                <a16:creationId xmlns:a16="http://schemas.microsoft.com/office/drawing/2014/main" id="{88E5E6ED-EB33-40B9-AD39-9D67165214E5}"/>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755900" y="3789040"/>
            <a:ext cx="2646042" cy="1877988"/>
          </a:xfrm>
          <a:prstGeom prst="rect">
            <a:avLst/>
          </a:prstGeom>
        </p:spPr>
      </p:pic>
      <p:pic>
        <p:nvPicPr>
          <p:cNvPr id="6" name="Picture 5" descr="A close up of text on a white background&#10;&#10;Description automatically generated">
            <a:extLst>
              <a:ext uri="{FF2B5EF4-FFF2-40B4-BE49-F238E27FC236}">
                <a16:creationId xmlns:a16="http://schemas.microsoft.com/office/drawing/2014/main" id="{50C46D60-86DD-48D5-ADFC-20D7274CE40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02152" y="1476182"/>
            <a:ext cx="1861797" cy="1643346"/>
          </a:xfrm>
          <a:prstGeom prst="rect">
            <a:avLst/>
          </a:prstGeom>
        </p:spPr>
      </p:pic>
      <p:sp>
        <p:nvSpPr>
          <p:cNvPr id="7" name="TextBox 6"/>
          <p:cNvSpPr txBox="1"/>
          <p:nvPr/>
        </p:nvSpPr>
        <p:spPr>
          <a:xfrm>
            <a:off x="-1" y="354854"/>
            <a:ext cx="4139949" cy="307777"/>
          </a:xfrm>
          <a:prstGeom prst="rect">
            <a:avLst/>
          </a:prstGeom>
          <a:noFill/>
        </p:spPr>
        <p:txBody>
          <a:bodyPr wrap="square" rtlCol="0">
            <a:spAutoFit/>
          </a:bodyPr>
          <a:lstStyle/>
          <a:p>
            <a:r>
              <a:rPr lang="en-GB" sz="1400" b="1" dirty="0"/>
              <a:t>Plant tissues</a:t>
            </a:r>
          </a:p>
        </p:txBody>
      </p:sp>
      <p:sp>
        <p:nvSpPr>
          <p:cNvPr id="8" name="TextBox 7"/>
          <p:cNvSpPr txBox="1"/>
          <p:nvPr/>
        </p:nvSpPr>
        <p:spPr>
          <a:xfrm>
            <a:off x="4139948" y="13574"/>
            <a:ext cx="2304256" cy="307777"/>
          </a:xfrm>
          <a:prstGeom prst="rect">
            <a:avLst/>
          </a:prstGeom>
          <a:noFill/>
        </p:spPr>
        <p:txBody>
          <a:bodyPr wrap="square" rtlCol="0">
            <a:spAutoFit/>
          </a:bodyPr>
          <a:lstStyle/>
          <a:p>
            <a:r>
              <a:rPr lang="en-GB" sz="1400" b="1" dirty="0"/>
              <a:t>Cancer</a:t>
            </a:r>
          </a:p>
        </p:txBody>
      </p:sp>
      <p:sp>
        <p:nvSpPr>
          <p:cNvPr id="10" name="TextBox 9"/>
          <p:cNvSpPr txBox="1"/>
          <p:nvPr/>
        </p:nvSpPr>
        <p:spPr>
          <a:xfrm>
            <a:off x="4153226" y="3159319"/>
            <a:ext cx="2304256" cy="307777"/>
          </a:xfrm>
          <a:prstGeom prst="rect">
            <a:avLst/>
          </a:prstGeom>
          <a:noFill/>
        </p:spPr>
        <p:txBody>
          <a:bodyPr wrap="square" rtlCol="0">
            <a:spAutoFit/>
          </a:bodyPr>
          <a:lstStyle/>
          <a:p>
            <a:r>
              <a:rPr lang="en-GB" sz="1400" b="1" dirty="0"/>
              <a:t>Xylem &amp; Phloem</a:t>
            </a:r>
          </a:p>
        </p:txBody>
      </p:sp>
      <p:sp>
        <p:nvSpPr>
          <p:cNvPr id="17" name="TextBox 16"/>
          <p:cNvSpPr txBox="1"/>
          <p:nvPr/>
        </p:nvSpPr>
        <p:spPr>
          <a:xfrm>
            <a:off x="17896" y="744274"/>
            <a:ext cx="4122049" cy="3170099"/>
          </a:xfrm>
          <a:prstGeom prst="rect">
            <a:avLst/>
          </a:prstGeom>
          <a:noFill/>
        </p:spPr>
        <p:txBody>
          <a:bodyPr wrap="square" rtlCol="0">
            <a:spAutoFit/>
          </a:bodyPr>
          <a:lstStyle/>
          <a:p>
            <a:pPr marL="171450" lvl="0" indent="-171450">
              <a:buFont typeface="Arial" panose="020B0604020202020204" pitchFamily="34" charset="0"/>
              <a:buChar char="•"/>
            </a:pPr>
            <a:r>
              <a:rPr lang="en-GB" sz="800" dirty="0"/>
              <a:t>Plants organs include the leaves, roots, and stem</a:t>
            </a:r>
          </a:p>
          <a:p>
            <a:pPr lvl="0"/>
            <a:endParaRPr lang="en-GB" sz="800" dirty="0"/>
          </a:p>
          <a:p>
            <a:pPr marL="171450" lvl="0" indent="-171450">
              <a:buFont typeface="Arial" panose="020B0604020202020204" pitchFamily="34" charset="0"/>
              <a:buChar char="•"/>
            </a:pPr>
            <a:r>
              <a:rPr lang="en-GB" sz="800" dirty="0"/>
              <a:t>These organs are made of tissues that contribute to the organs function</a:t>
            </a:r>
          </a:p>
          <a:p>
            <a:pPr lvl="0"/>
            <a:endParaRPr lang="en-GB" sz="800" dirty="0"/>
          </a:p>
          <a:p>
            <a:pPr marL="171450" lvl="0" indent="-171450">
              <a:buFont typeface="Arial" panose="020B0604020202020204" pitchFamily="34" charset="0"/>
              <a:buChar char="•"/>
            </a:pPr>
            <a:r>
              <a:rPr lang="en-GB" sz="800" dirty="0"/>
              <a:t>Epidermal tissue covers the leaves, stem and the roots</a:t>
            </a:r>
          </a:p>
          <a:p>
            <a:pPr lvl="0"/>
            <a:endParaRPr lang="en-GB" sz="800" dirty="0"/>
          </a:p>
          <a:p>
            <a:pPr marL="171450" lvl="0" indent="-171450">
              <a:buFont typeface="Arial" panose="020B0604020202020204" pitchFamily="34" charset="0"/>
              <a:buChar char="•"/>
            </a:pPr>
            <a:r>
              <a:rPr lang="en-GB" sz="800" dirty="0"/>
              <a:t>Epidermal tissue forms a boundary between the plant and the external environment</a:t>
            </a:r>
          </a:p>
          <a:p>
            <a:pPr lvl="0"/>
            <a:endParaRPr lang="en-GB" sz="800" dirty="0"/>
          </a:p>
          <a:p>
            <a:pPr marL="171450" lvl="0" indent="-171450">
              <a:buFont typeface="Arial" panose="020B0604020202020204" pitchFamily="34" charset="0"/>
              <a:buChar char="•"/>
            </a:pPr>
            <a:r>
              <a:rPr lang="en-GB" sz="800" dirty="0"/>
              <a:t>Epidermal tissue protects against water loss and regulates gas exchange and water loss through holes called stomata</a:t>
            </a:r>
          </a:p>
          <a:p>
            <a:pPr lvl="0"/>
            <a:endParaRPr lang="en-GB" sz="800" dirty="0"/>
          </a:p>
          <a:p>
            <a:pPr marL="171450" lvl="0" indent="-171450">
              <a:buFont typeface="Arial" panose="020B0604020202020204" pitchFamily="34" charset="0"/>
              <a:buChar char="•"/>
            </a:pPr>
            <a:r>
              <a:rPr lang="en-GB" sz="800" dirty="0"/>
              <a:t>Palisade mesophyll tissue is the layer of the leaf that is adapted to absorb light efficiently</a:t>
            </a:r>
          </a:p>
          <a:p>
            <a:pPr lvl="0"/>
            <a:endParaRPr lang="en-GB" sz="800" dirty="0"/>
          </a:p>
          <a:p>
            <a:pPr marL="171450" lvl="0" indent="-171450">
              <a:buFont typeface="Arial" panose="020B0604020202020204" pitchFamily="34" charset="0"/>
              <a:buChar char="•"/>
            </a:pPr>
            <a:r>
              <a:rPr lang="en-GB" sz="800" dirty="0"/>
              <a:t>Palisade cells that make up the tissue contain many chloroplasts that absorb light needed for photosynthesis</a:t>
            </a:r>
          </a:p>
          <a:p>
            <a:pPr lvl="0"/>
            <a:endParaRPr lang="en-GB" sz="800" dirty="0"/>
          </a:p>
          <a:p>
            <a:pPr marL="171450" lvl="0" indent="-171450">
              <a:buFont typeface="Arial" panose="020B0604020202020204" pitchFamily="34" charset="0"/>
              <a:buChar char="•"/>
            </a:pPr>
            <a:r>
              <a:rPr lang="en-GB" sz="800" dirty="0"/>
              <a:t>Palisade cells are column shaped, packed closely together and are situated towards the upper surface of the leaf to increase the amount of light they can absorb</a:t>
            </a:r>
          </a:p>
          <a:p>
            <a:pPr lvl="0"/>
            <a:endParaRPr lang="en-GB" sz="800" dirty="0"/>
          </a:p>
          <a:p>
            <a:pPr marL="171450" lvl="0" indent="-171450">
              <a:buFont typeface="Arial" panose="020B0604020202020204" pitchFamily="34" charset="0"/>
              <a:buChar char="•"/>
            </a:pPr>
            <a:r>
              <a:rPr lang="en-GB" sz="800" dirty="0"/>
              <a:t>Spongy mesophyll tissue is packed loosely for efficient gas exchange</a:t>
            </a:r>
          </a:p>
          <a:p>
            <a:pPr lvl="0"/>
            <a:endParaRPr lang="en-GB" sz="800" dirty="0"/>
          </a:p>
          <a:p>
            <a:pPr marL="171450" lvl="0" indent="-171450">
              <a:buFont typeface="Arial" panose="020B0604020202020204" pitchFamily="34" charset="0"/>
              <a:buChar char="•"/>
            </a:pPr>
            <a:r>
              <a:rPr lang="en-GB" sz="800" dirty="0"/>
              <a:t>Gases dissolve in a thin layer of water that covers the cells which then allows the gases to move into and out of the cell</a:t>
            </a:r>
          </a:p>
          <a:p>
            <a:pPr lvl="0"/>
            <a:endParaRPr lang="en-GB" sz="800" dirty="0"/>
          </a:p>
          <a:p>
            <a:pPr marL="171450" lvl="0" indent="-171450">
              <a:buFont typeface="Arial" panose="020B0604020202020204" pitchFamily="34" charset="0"/>
              <a:buChar char="•"/>
            </a:pPr>
            <a:r>
              <a:rPr lang="en-GB" sz="800" dirty="0"/>
              <a:t>Carbon dioxide diffuses into spongy mesophyll cells and oxygen diffuses out</a:t>
            </a:r>
          </a:p>
        </p:txBody>
      </p:sp>
      <p:sp>
        <p:nvSpPr>
          <p:cNvPr id="19" name="Rectangle 18"/>
          <p:cNvSpPr/>
          <p:nvPr/>
        </p:nvSpPr>
        <p:spPr>
          <a:xfrm>
            <a:off x="4139948" y="321351"/>
            <a:ext cx="5004052" cy="1446550"/>
          </a:xfrm>
          <a:prstGeom prst="rect">
            <a:avLst/>
          </a:prstGeom>
        </p:spPr>
        <p:txBody>
          <a:bodyPr wrap="square">
            <a:spAutoFit/>
          </a:bodyPr>
          <a:lstStyle/>
          <a:p>
            <a:pPr marL="285750" lvl="0" indent="-285750">
              <a:buFont typeface="Arial" panose="020B0604020202020204" pitchFamily="34" charset="0"/>
              <a:buChar char="•"/>
            </a:pPr>
            <a:r>
              <a:rPr lang="en-GB" sz="800" dirty="0"/>
              <a:t>Changes in </a:t>
            </a:r>
            <a:r>
              <a:rPr lang="en-GB" sz="800" dirty="0" smtClean="0"/>
              <a:t>cells can </a:t>
            </a:r>
            <a:r>
              <a:rPr lang="en-GB" sz="800" dirty="0"/>
              <a:t>lead to uncontrolled growth and division</a:t>
            </a:r>
          </a:p>
          <a:p>
            <a:pPr lvl="0"/>
            <a:endParaRPr lang="en-GB" sz="800" dirty="0"/>
          </a:p>
          <a:p>
            <a:pPr marL="285750" lvl="0" indent="-285750">
              <a:buFont typeface="Arial" panose="020B0604020202020204" pitchFamily="34" charset="0"/>
              <a:buChar char="•"/>
            </a:pPr>
            <a:r>
              <a:rPr lang="en-GB" sz="800" dirty="0"/>
              <a:t>Benign tumours are growths of abnormal cells contained in one area, usually within a membrane.  They do not invade other parts of the body</a:t>
            </a:r>
          </a:p>
          <a:p>
            <a:pPr lvl="0"/>
            <a:endParaRPr lang="en-GB" sz="800" dirty="0"/>
          </a:p>
          <a:p>
            <a:pPr marL="285750" lvl="0" indent="-285750">
              <a:buFont typeface="Arial" panose="020B0604020202020204" pitchFamily="34" charset="0"/>
              <a:buChar char="•"/>
            </a:pPr>
            <a:r>
              <a:rPr lang="en-GB" sz="800" dirty="0"/>
              <a:t>Malignant tumour cells are cancers.  They invade neighbouring tissue and spread to different parts of the body in the </a:t>
            </a:r>
            <a:r>
              <a:rPr lang="en-GB" sz="800" dirty="0" smtClean="0"/>
              <a:t>blood, </a:t>
            </a:r>
            <a:r>
              <a:rPr lang="en-GB" sz="800" dirty="0"/>
              <a:t>where they form secondary tumours</a:t>
            </a:r>
          </a:p>
          <a:p>
            <a:pPr lvl="0"/>
            <a:endParaRPr lang="en-GB" sz="800" dirty="0"/>
          </a:p>
          <a:p>
            <a:pPr marL="285750" lvl="0" indent="-285750">
              <a:buFont typeface="Arial" panose="020B0604020202020204" pitchFamily="34" charset="0"/>
              <a:buChar char="•"/>
            </a:pPr>
            <a:r>
              <a:rPr lang="en-GB" sz="800" dirty="0"/>
              <a:t>Scientists have identified lifestyle risk factors for various types of cancer</a:t>
            </a:r>
          </a:p>
          <a:p>
            <a:pPr lvl="0"/>
            <a:endParaRPr lang="en-GB" sz="800" dirty="0"/>
          </a:p>
          <a:p>
            <a:pPr marL="285750" lvl="0" indent="-285750">
              <a:buFont typeface="Arial" panose="020B0604020202020204" pitchFamily="34" charset="0"/>
              <a:buChar char="•"/>
            </a:pPr>
            <a:r>
              <a:rPr lang="en-GB" sz="800" dirty="0"/>
              <a:t>There are also genetic risk factors for some cancers</a:t>
            </a:r>
          </a:p>
        </p:txBody>
      </p:sp>
      <p:sp>
        <p:nvSpPr>
          <p:cNvPr id="30" name="Rectangle 29"/>
          <p:cNvSpPr/>
          <p:nvPr/>
        </p:nvSpPr>
        <p:spPr>
          <a:xfrm>
            <a:off x="4160117" y="3484037"/>
            <a:ext cx="4981126" cy="1200329"/>
          </a:xfrm>
          <a:prstGeom prst="rect">
            <a:avLst/>
          </a:prstGeom>
        </p:spPr>
        <p:txBody>
          <a:bodyPr wrap="square">
            <a:spAutoFit/>
          </a:bodyPr>
          <a:lstStyle/>
          <a:p>
            <a:pPr marL="285750" lvl="0" indent="-285750">
              <a:buFont typeface="Arial" panose="020B0604020202020204" pitchFamily="34" charset="0"/>
              <a:buChar char="•"/>
            </a:pPr>
            <a:r>
              <a:rPr lang="en-GB" sz="800" dirty="0"/>
              <a:t>Xylem transport water and minerals from the roots of the plant up the stem and into the leaves</a:t>
            </a:r>
          </a:p>
          <a:p>
            <a:pPr lvl="0"/>
            <a:endParaRPr lang="en-GB" sz="800" dirty="0"/>
          </a:p>
          <a:p>
            <a:pPr marL="285750" lvl="0" indent="-285750">
              <a:buFont typeface="Arial" panose="020B0604020202020204" pitchFamily="34" charset="0"/>
              <a:buChar char="•"/>
            </a:pPr>
            <a:r>
              <a:rPr lang="en-GB" sz="800" dirty="0"/>
              <a:t>Water is used to photosynthesise, cool down leaves (by evaporation) and keep the cells turgid to support the plant</a:t>
            </a:r>
          </a:p>
          <a:p>
            <a:pPr lvl="0"/>
            <a:endParaRPr lang="en-GB" sz="800" dirty="0"/>
          </a:p>
          <a:p>
            <a:pPr marL="285750" lvl="0" indent="-285750">
              <a:buFont typeface="Arial" panose="020B0604020202020204" pitchFamily="34" charset="0"/>
              <a:buChar char="•"/>
            </a:pPr>
            <a:r>
              <a:rPr lang="en-GB" sz="800" dirty="0"/>
              <a:t>The elongated cells that make up the xylem are strengthened with a chemical called lignin</a:t>
            </a:r>
          </a:p>
          <a:p>
            <a:pPr lvl="0"/>
            <a:endParaRPr lang="en-GB" sz="800" dirty="0"/>
          </a:p>
          <a:p>
            <a:pPr marL="285750" lvl="0" indent="-285750">
              <a:buFont typeface="Arial" panose="020B0604020202020204" pitchFamily="34" charset="0"/>
              <a:buChar char="•"/>
            </a:pPr>
            <a:r>
              <a:rPr lang="en-GB" sz="800" dirty="0"/>
              <a:t>The dead cells, which contain no cytoplasm, form continuous hollow tubes that are impermeable to water</a:t>
            </a:r>
          </a:p>
          <a:p>
            <a:pPr lvl="0"/>
            <a:endParaRPr lang="en-GB" sz="800" dirty="0"/>
          </a:p>
        </p:txBody>
      </p:sp>
      <p:cxnSp>
        <p:nvCxnSpPr>
          <p:cNvPr id="40" name="Straight Connector 39"/>
          <p:cNvCxnSpPr>
            <a:cxnSpLocks/>
          </p:cNvCxnSpPr>
          <p:nvPr/>
        </p:nvCxnSpPr>
        <p:spPr>
          <a:xfrm flipH="1">
            <a:off x="4139943" y="0"/>
            <a:ext cx="10" cy="5667028"/>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flipH="1">
            <a:off x="17896" y="5667028"/>
            <a:ext cx="4122049" cy="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cxnSpLocks/>
          </p:cNvCxnSpPr>
          <p:nvPr/>
        </p:nvCxnSpPr>
        <p:spPr>
          <a:xfrm flipH="1" flipV="1">
            <a:off x="4153226" y="3103135"/>
            <a:ext cx="5029604" cy="13649"/>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57382CE0-B82D-466B-B236-70E060A5A62B}"/>
              </a:ext>
            </a:extLst>
          </p:cNvPr>
          <p:cNvSpPr txBox="1"/>
          <p:nvPr/>
        </p:nvSpPr>
        <p:spPr>
          <a:xfrm>
            <a:off x="0" y="0"/>
            <a:ext cx="4139952" cy="343678"/>
          </a:xfrm>
          <a:prstGeom prst="rect">
            <a:avLst/>
          </a:prstGeom>
          <a:solidFill>
            <a:schemeClr val="bg1"/>
          </a:solidFill>
          <a:ln>
            <a:solidFill>
              <a:schemeClr val="tx1"/>
            </a:solidFill>
          </a:ln>
        </p:spPr>
        <p:txBody>
          <a:bodyPr wrap="square" rtlCol="0">
            <a:spAutoFit/>
          </a:bodyPr>
          <a:lstStyle/>
          <a:p>
            <a:r>
              <a:rPr lang="en-GB" sz="1600" b="1" dirty="0"/>
              <a:t>Organisation</a:t>
            </a:r>
          </a:p>
        </p:txBody>
      </p:sp>
      <p:pic>
        <p:nvPicPr>
          <p:cNvPr id="3" name="Picture 2" descr="A picture containing curtain&#10;&#10;Description automatically generated">
            <a:extLst>
              <a:ext uri="{FF2B5EF4-FFF2-40B4-BE49-F238E27FC236}">
                <a16:creationId xmlns:a16="http://schemas.microsoft.com/office/drawing/2014/main" id="{297E1C79-8E34-480A-87AB-70DD5D62CA8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1740062"/>
            <a:ext cx="1850812" cy="1253925"/>
          </a:xfrm>
          <a:prstGeom prst="rect">
            <a:avLst/>
          </a:prstGeom>
        </p:spPr>
      </p:pic>
      <p:pic>
        <p:nvPicPr>
          <p:cNvPr id="18" name="Picture 17" descr="A picture containing drawing&#10;&#10;Description automatically generated">
            <a:extLst>
              <a:ext uri="{FF2B5EF4-FFF2-40B4-BE49-F238E27FC236}">
                <a16:creationId xmlns:a16="http://schemas.microsoft.com/office/drawing/2014/main" id="{472F7B37-6399-4E5D-A204-622CA31894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180756" y="4592675"/>
            <a:ext cx="2752294" cy="2201835"/>
          </a:xfrm>
          <a:prstGeom prst="rect">
            <a:avLst/>
          </a:prstGeom>
        </p:spPr>
      </p:pic>
      <p:sp>
        <p:nvSpPr>
          <p:cNvPr id="27" name="Rectangle 26">
            <a:extLst>
              <a:ext uri="{FF2B5EF4-FFF2-40B4-BE49-F238E27FC236}">
                <a16:creationId xmlns:a16="http://schemas.microsoft.com/office/drawing/2014/main" id="{D0316976-03B3-4BD7-8D7B-1CFA11015BAE}"/>
              </a:ext>
            </a:extLst>
          </p:cNvPr>
          <p:cNvSpPr/>
          <p:nvPr/>
        </p:nvSpPr>
        <p:spPr>
          <a:xfrm>
            <a:off x="0" y="5678204"/>
            <a:ext cx="4981126" cy="1200329"/>
          </a:xfrm>
          <a:prstGeom prst="rect">
            <a:avLst/>
          </a:prstGeom>
        </p:spPr>
        <p:txBody>
          <a:bodyPr wrap="square">
            <a:spAutoFit/>
          </a:bodyPr>
          <a:lstStyle/>
          <a:p>
            <a:pPr marL="285750" indent="-285750">
              <a:buFont typeface="Arial" panose="020B0604020202020204" pitchFamily="34" charset="0"/>
              <a:buChar char="•"/>
            </a:pPr>
            <a:r>
              <a:rPr lang="en-GB" sz="800" dirty="0"/>
              <a:t>Phloem transport sugars and amino acids around the plant</a:t>
            </a:r>
          </a:p>
          <a:p>
            <a:pPr lvl="0"/>
            <a:endParaRPr lang="en-GB" sz="800" dirty="0"/>
          </a:p>
          <a:p>
            <a:pPr marL="285750" lvl="0" indent="-285750">
              <a:buFont typeface="Arial" panose="020B0604020202020204" pitchFamily="34" charset="0"/>
              <a:buChar char="•"/>
            </a:pPr>
            <a:r>
              <a:rPr lang="en-GB" sz="800" dirty="0"/>
              <a:t>The process of moving sugars and amino acid throughout the plant is called translocation</a:t>
            </a:r>
          </a:p>
          <a:p>
            <a:pPr lvl="0"/>
            <a:endParaRPr lang="en-GB" sz="800" dirty="0"/>
          </a:p>
          <a:p>
            <a:pPr marL="285750" lvl="0" indent="-285750">
              <a:buFont typeface="Arial" panose="020B0604020202020204" pitchFamily="34" charset="0"/>
              <a:buChar char="•"/>
            </a:pPr>
            <a:r>
              <a:rPr lang="en-GB" sz="800" dirty="0"/>
              <a:t>Phloem consist of living cells that contain cytoplasm.  This can move from one cell to the next through perforated cells called sieve plates.  These cells contain no nucleus</a:t>
            </a:r>
          </a:p>
          <a:p>
            <a:pPr lvl="0"/>
            <a:endParaRPr lang="en-GB" sz="800" dirty="0"/>
          </a:p>
          <a:p>
            <a:pPr marL="285750" lvl="0" indent="-285750">
              <a:buFont typeface="Arial" panose="020B0604020202020204" pitchFamily="34" charset="0"/>
              <a:buChar char="•"/>
            </a:pPr>
            <a:r>
              <a:rPr lang="en-GB" sz="800" dirty="0"/>
              <a:t>Companion cells attach to each sieve tube to provide the energy needed for translocation</a:t>
            </a:r>
          </a:p>
          <a:p>
            <a:pPr lvl="0"/>
            <a:endParaRPr lang="en-GB" sz="800" dirty="0"/>
          </a:p>
        </p:txBody>
      </p:sp>
    </p:spTree>
    <p:extLst>
      <p:ext uri="{BB962C8B-B14F-4D97-AF65-F5344CB8AC3E}">
        <p14:creationId xmlns:p14="http://schemas.microsoft.com/office/powerpoint/2010/main" val="1189917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0" y="0"/>
            <a:ext cx="4139952" cy="338554"/>
          </a:xfrm>
          <a:prstGeom prst="rect">
            <a:avLst/>
          </a:prstGeom>
          <a:noFill/>
          <a:ln>
            <a:solidFill>
              <a:schemeClr val="tx1"/>
            </a:solidFill>
          </a:ln>
        </p:spPr>
        <p:txBody>
          <a:bodyPr wrap="square" rtlCol="0">
            <a:spAutoFit/>
          </a:bodyPr>
          <a:lstStyle/>
          <a:p>
            <a:r>
              <a:rPr lang="en-GB" sz="1600" b="1" dirty="0"/>
              <a:t>Organisation</a:t>
            </a:r>
          </a:p>
        </p:txBody>
      </p:sp>
      <p:sp>
        <p:nvSpPr>
          <p:cNvPr id="7" name="TextBox 6"/>
          <p:cNvSpPr txBox="1"/>
          <p:nvPr/>
        </p:nvSpPr>
        <p:spPr>
          <a:xfrm>
            <a:off x="0" y="354396"/>
            <a:ext cx="2880320" cy="400110"/>
          </a:xfrm>
          <a:prstGeom prst="rect">
            <a:avLst/>
          </a:prstGeom>
          <a:noFill/>
        </p:spPr>
        <p:txBody>
          <a:bodyPr wrap="square" rtlCol="0">
            <a:spAutoFit/>
          </a:bodyPr>
          <a:lstStyle/>
          <a:p>
            <a:r>
              <a:rPr lang="en-GB" sz="2000" b="1" dirty="0"/>
              <a:t>Root hair cells</a:t>
            </a:r>
          </a:p>
        </p:txBody>
      </p:sp>
      <p:sp>
        <p:nvSpPr>
          <p:cNvPr id="8" name="TextBox 7"/>
          <p:cNvSpPr txBox="1"/>
          <p:nvPr/>
        </p:nvSpPr>
        <p:spPr>
          <a:xfrm>
            <a:off x="4175214" y="13696"/>
            <a:ext cx="4954016" cy="307777"/>
          </a:xfrm>
          <a:prstGeom prst="rect">
            <a:avLst/>
          </a:prstGeom>
          <a:noFill/>
        </p:spPr>
        <p:txBody>
          <a:bodyPr wrap="square" rtlCol="0">
            <a:spAutoFit/>
          </a:bodyPr>
          <a:lstStyle/>
          <a:p>
            <a:r>
              <a:rPr lang="en-GB" sz="1400" b="1" dirty="0"/>
              <a:t>Transpiration</a:t>
            </a:r>
          </a:p>
        </p:txBody>
      </p:sp>
      <p:sp>
        <p:nvSpPr>
          <p:cNvPr id="9" name="TextBox 8"/>
          <p:cNvSpPr txBox="1"/>
          <p:nvPr/>
        </p:nvSpPr>
        <p:spPr>
          <a:xfrm>
            <a:off x="4139952" y="2758357"/>
            <a:ext cx="2304256" cy="307777"/>
          </a:xfrm>
          <a:prstGeom prst="rect">
            <a:avLst/>
          </a:prstGeom>
          <a:noFill/>
        </p:spPr>
        <p:txBody>
          <a:bodyPr wrap="square" rtlCol="0">
            <a:spAutoFit/>
          </a:bodyPr>
          <a:lstStyle/>
          <a:p>
            <a:r>
              <a:rPr lang="en-GB" sz="1400" b="1" dirty="0"/>
              <a:t>Guard cells</a:t>
            </a:r>
          </a:p>
        </p:txBody>
      </p:sp>
      <p:sp>
        <p:nvSpPr>
          <p:cNvPr id="10" name="TextBox 9"/>
          <p:cNvSpPr txBox="1"/>
          <p:nvPr/>
        </p:nvSpPr>
        <p:spPr>
          <a:xfrm>
            <a:off x="0" y="3547750"/>
            <a:ext cx="4148377" cy="307777"/>
          </a:xfrm>
          <a:prstGeom prst="rect">
            <a:avLst/>
          </a:prstGeom>
          <a:noFill/>
        </p:spPr>
        <p:txBody>
          <a:bodyPr wrap="square" rtlCol="0">
            <a:spAutoFit/>
          </a:bodyPr>
          <a:lstStyle/>
          <a:p>
            <a:r>
              <a:rPr lang="en-GB" sz="1400" b="1" dirty="0"/>
              <a:t>Meristems</a:t>
            </a:r>
          </a:p>
        </p:txBody>
      </p:sp>
      <p:sp>
        <p:nvSpPr>
          <p:cNvPr id="17" name="TextBox 16"/>
          <p:cNvSpPr txBox="1"/>
          <p:nvPr/>
        </p:nvSpPr>
        <p:spPr>
          <a:xfrm>
            <a:off x="0" y="728665"/>
            <a:ext cx="4149826" cy="1077218"/>
          </a:xfrm>
          <a:prstGeom prst="rect">
            <a:avLst/>
          </a:prstGeom>
          <a:noFill/>
        </p:spPr>
        <p:txBody>
          <a:bodyPr wrap="square" rtlCol="0">
            <a:spAutoFit/>
          </a:bodyPr>
          <a:lstStyle/>
          <a:p>
            <a:pPr marL="171450" lvl="0" indent="-171450">
              <a:buFont typeface="Arial" panose="020B0604020202020204" pitchFamily="34" charset="0"/>
              <a:buChar char="•"/>
            </a:pPr>
            <a:r>
              <a:rPr lang="en-GB" sz="800" dirty="0"/>
              <a:t>Root hair cells are long and thin so that they can penetrate between soil particles</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Root hair cells have a large surface area for absorption of water through osmosis</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Root hair cells have a large vacuole for storing water</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Root hair cells contain many mitochondria that release energy from glucose for the active transport of minerals</a:t>
            </a:r>
          </a:p>
        </p:txBody>
      </p:sp>
      <p:sp>
        <p:nvSpPr>
          <p:cNvPr id="19" name="Rectangle 18"/>
          <p:cNvSpPr/>
          <p:nvPr/>
        </p:nvSpPr>
        <p:spPr>
          <a:xfrm>
            <a:off x="4149826" y="373745"/>
            <a:ext cx="4979404" cy="1569660"/>
          </a:xfrm>
          <a:prstGeom prst="rect">
            <a:avLst/>
          </a:prstGeom>
        </p:spPr>
        <p:txBody>
          <a:bodyPr wrap="square">
            <a:spAutoFit/>
          </a:bodyPr>
          <a:lstStyle/>
          <a:p>
            <a:pPr marL="171450" lvl="0" indent="-171450">
              <a:buFont typeface="Arial" panose="020B0604020202020204" pitchFamily="34" charset="0"/>
              <a:buChar char="•"/>
            </a:pPr>
            <a:r>
              <a:rPr lang="en-GB" sz="800" dirty="0"/>
              <a:t>The movement of water throughout a plant is caused by the transpiration stream</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Water covering the spongy mesophyll cells evaporates and exits the leaf through tiny holes called stomata. This is called transpiration</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Water molecules are attracted to each other, so they are cohesive or “sticky”</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Transpiration produces a tension or “pull” on the water in the xylem vessels, moving the water and other minerals up the plant</a:t>
            </a:r>
          </a:p>
          <a:p>
            <a:pPr marL="171450" lvl="0" indent="-171450">
              <a:buFont typeface="Arial" panose="020B0604020202020204" pitchFamily="34" charset="0"/>
              <a:buChar char="•"/>
            </a:pPr>
            <a:endParaRPr lang="en-GB" sz="800" dirty="0"/>
          </a:p>
          <a:p>
            <a:pPr marL="171450" indent="-171450">
              <a:buFont typeface="Arial" panose="020B0604020202020204" pitchFamily="34" charset="0"/>
              <a:buChar char="•"/>
            </a:pPr>
            <a:r>
              <a:rPr lang="en-GB" sz="800" dirty="0"/>
              <a:t>Changing temperature, humidity, air movement and light intensity all have an affect of the rate of transpiration</a:t>
            </a:r>
          </a:p>
          <a:p>
            <a:pPr marL="171450" lvl="0" indent="-171450">
              <a:buFont typeface="Arial" panose="020B0604020202020204" pitchFamily="34" charset="0"/>
              <a:buChar char="•"/>
            </a:pPr>
            <a:endParaRPr lang="en-GB" sz="800" dirty="0"/>
          </a:p>
        </p:txBody>
      </p:sp>
      <p:sp>
        <p:nvSpPr>
          <p:cNvPr id="25" name="Rectangle 24"/>
          <p:cNvSpPr/>
          <p:nvPr/>
        </p:nvSpPr>
        <p:spPr>
          <a:xfrm>
            <a:off x="4174768" y="3066135"/>
            <a:ext cx="4954462" cy="1200329"/>
          </a:xfrm>
          <a:prstGeom prst="rect">
            <a:avLst/>
          </a:prstGeom>
        </p:spPr>
        <p:txBody>
          <a:bodyPr wrap="square">
            <a:spAutoFit/>
          </a:bodyPr>
          <a:lstStyle/>
          <a:p>
            <a:pPr marL="171450" lvl="0" indent="-171450">
              <a:buFont typeface="Arial" panose="020B0604020202020204" pitchFamily="34" charset="0"/>
              <a:buChar char="•"/>
            </a:pPr>
            <a:r>
              <a:rPr lang="en-GB" sz="800" dirty="0"/>
              <a:t>Each stoma is surrounded by guard cells that can regulate the amount of water that exits the plant</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When the vacuoles of the guard cells are full of water, they become turgid opening the stoma</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In the light, the guard cells absorb water by osmosis, become turgid and the stoma opens</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When the vacuoles of the guard cells lose water, they become flaccid and the stoma closes</a:t>
            </a:r>
          </a:p>
          <a:p>
            <a:pPr marL="171450" lvl="0" indent="-171450">
              <a:buFont typeface="Arial" panose="020B0604020202020204" pitchFamily="34" charset="0"/>
              <a:buChar char="•"/>
            </a:pPr>
            <a:endParaRPr lang="en-GB" sz="800" dirty="0"/>
          </a:p>
          <a:p>
            <a:pPr marL="171450" lvl="0" indent="-171450">
              <a:buFont typeface="Arial" panose="020B0604020202020204" pitchFamily="34" charset="0"/>
              <a:buChar char="•"/>
            </a:pPr>
            <a:r>
              <a:rPr lang="en-GB" sz="800" dirty="0"/>
              <a:t>In the dark, the guard cells lose water, become flaccid and the stoma closes</a:t>
            </a:r>
          </a:p>
        </p:txBody>
      </p:sp>
      <p:sp>
        <p:nvSpPr>
          <p:cNvPr id="30" name="Rectangle 29"/>
          <p:cNvSpPr/>
          <p:nvPr/>
        </p:nvSpPr>
        <p:spPr>
          <a:xfrm>
            <a:off x="-16344" y="3855527"/>
            <a:ext cx="2467553" cy="954107"/>
          </a:xfrm>
          <a:prstGeom prst="rect">
            <a:avLst/>
          </a:prstGeom>
        </p:spPr>
        <p:txBody>
          <a:bodyPr wrap="square">
            <a:spAutoFit/>
          </a:bodyPr>
          <a:lstStyle/>
          <a:p>
            <a:pPr marL="285750" lvl="0" indent="-285750">
              <a:buFont typeface="Arial" panose="020B0604020202020204" pitchFamily="34" charset="0"/>
              <a:buChar char="•"/>
            </a:pPr>
            <a:r>
              <a:rPr lang="en-GB" sz="800" dirty="0"/>
              <a:t>Meristem tissue contains cells that can differentiate to produce all types of plant cell</a:t>
            </a:r>
          </a:p>
          <a:p>
            <a:pPr lvl="0"/>
            <a:endParaRPr lang="en-GB" sz="800" dirty="0"/>
          </a:p>
          <a:p>
            <a:pPr marL="285750" lvl="0" indent="-285750">
              <a:buFont typeface="Arial" panose="020B0604020202020204" pitchFamily="34" charset="0"/>
              <a:buChar char="•"/>
            </a:pPr>
            <a:r>
              <a:rPr lang="en-GB" sz="800" dirty="0"/>
              <a:t>Meristem cells are found close to the tip of shoots and roots</a:t>
            </a:r>
          </a:p>
          <a:p>
            <a:pPr lvl="0"/>
            <a:endParaRPr lang="en-GB" sz="800" dirty="0"/>
          </a:p>
          <a:p>
            <a:pPr marL="285750" lvl="0" indent="-285750">
              <a:buFont typeface="Arial" panose="020B0604020202020204" pitchFamily="34" charset="0"/>
              <a:buChar char="•"/>
            </a:pPr>
            <a:r>
              <a:rPr lang="en-GB" sz="800" dirty="0"/>
              <a:t>Meristem cells allow a plant to grow</a:t>
            </a:r>
          </a:p>
        </p:txBody>
      </p:sp>
      <p:cxnSp>
        <p:nvCxnSpPr>
          <p:cNvPr id="40" name="Straight Connector 39"/>
          <p:cNvCxnSpPr>
            <a:cxnSpLocks/>
          </p:cNvCxnSpPr>
          <p:nvPr/>
        </p:nvCxnSpPr>
        <p:spPr>
          <a:xfrm>
            <a:off x="4157694" y="0"/>
            <a:ext cx="8203" cy="6035086"/>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a:cxnSpLocks/>
          </p:cNvCxnSpPr>
          <p:nvPr/>
        </p:nvCxnSpPr>
        <p:spPr>
          <a:xfrm flipH="1">
            <a:off x="0" y="6035089"/>
            <a:ext cx="9144001" cy="26132"/>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a:cxnSpLocks/>
          </p:cNvCxnSpPr>
          <p:nvPr/>
        </p:nvCxnSpPr>
        <p:spPr>
          <a:xfrm flipH="1" flipV="1">
            <a:off x="4157472" y="2755150"/>
            <a:ext cx="4986526" cy="12401"/>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Picture 3" descr="A close up of a map&#10;&#10;Description automatically generated">
            <a:extLst>
              <a:ext uri="{FF2B5EF4-FFF2-40B4-BE49-F238E27FC236}">
                <a16:creationId xmlns:a16="http://schemas.microsoft.com/office/drawing/2014/main" id="{B68341A3-4E59-4E35-980A-98EDEC2F9A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86920" y="3547750"/>
            <a:ext cx="1530101" cy="2312868"/>
          </a:xfrm>
          <a:prstGeom prst="rect">
            <a:avLst/>
          </a:prstGeom>
        </p:spPr>
      </p:pic>
      <p:pic>
        <p:nvPicPr>
          <p:cNvPr id="18" name="Picture 17" descr="A close up of a logo&#10;&#10;Description automatically generated">
            <a:extLst>
              <a:ext uri="{FF2B5EF4-FFF2-40B4-BE49-F238E27FC236}">
                <a16:creationId xmlns:a16="http://schemas.microsoft.com/office/drawing/2014/main" id="{A184C99C-A0B1-40C1-A12A-2B48EC29213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87980" y="1839679"/>
            <a:ext cx="2563991" cy="1442245"/>
          </a:xfrm>
          <a:prstGeom prst="rect">
            <a:avLst/>
          </a:prstGeom>
        </p:spPr>
      </p:pic>
      <p:cxnSp>
        <p:nvCxnSpPr>
          <p:cNvPr id="26" name="Straight Connector 25">
            <a:extLst>
              <a:ext uri="{FF2B5EF4-FFF2-40B4-BE49-F238E27FC236}">
                <a16:creationId xmlns:a16="http://schemas.microsoft.com/office/drawing/2014/main" id="{C0001EB4-C4BF-4D76-B19F-0430496AC6D7}"/>
              </a:ext>
            </a:extLst>
          </p:cNvPr>
          <p:cNvCxnSpPr>
            <a:cxnSpLocks/>
          </p:cNvCxnSpPr>
          <p:nvPr/>
        </p:nvCxnSpPr>
        <p:spPr>
          <a:xfrm flipH="1">
            <a:off x="12720" y="3549383"/>
            <a:ext cx="4144752"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7" name="Table 26">
            <a:extLst>
              <a:ext uri="{FF2B5EF4-FFF2-40B4-BE49-F238E27FC236}">
                <a16:creationId xmlns:a16="http://schemas.microsoft.com/office/drawing/2014/main" id="{2B38CF1E-7BEE-4AA6-B96F-4E0B4A0BAE49}"/>
              </a:ext>
            </a:extLst>
          </p:cNvPr>
          <p:cNvGraphicFramePr>
            <a:graphicFrameLocks noGrp="1"/>
          </p:cNvGraphicFramePr>
          <p:nvPr>
            <p:extLst>
              <p:ext uri="{D42A27DB-BD31-4B8C-83A1-F6EECF244321}">
                <p14:modId xmlns:p14="http://schemas.microsoft.com/office/powerpoint/2010/main" val="3053621108"/>
              </p:ext>
            </p:extLst>
          </p:nvPr>
        </p:nvGraphicFramePr>
        <p:xfrm>
          <a:off x="4423613" y="1950840"/>
          <a:ext cx="4373416" cy="609600"/>
        </p:xfrm>
        <a:graphic>
          <a:graphicData uri="http://schemas.openxmlformats.org/drawingml/2006/table">
            <a:tbl>
              <a:tblPr firstRow="1" firstCol="1" bandRow="1">
                <a:tableStyleId>{5C22544A-7EE6-4342-B048-85BDC9FD1C3A}</a:tableStyleId>
              </a:tblPr>
              <a:tblGrid>
                <a:gridCol w="2186708">
                  <a:extLst>
                    <a:ext uri="{9D8B030D-6E8A-4147-A177-3AD203B41FA5}">
                      <a16:colId xmlns:a16="http://schemas.microsoft.com/office/drawing/2014/main" val="791516426"/>
                    </a:ext>
                  </a:extLst>
                </a:gridCol>
                <a:gridCol w="2186708">
                  <a:extLst>
                    <a:ext uri="{9D8B030D-6E8A-4147-A177-3AD203B41FA5}">
                      <a16:colId xmlns:a16="http://schemas.microsoft.com/office/drawing/2014/main" val="1633519484"/>
                    </a:ext>
                  </a:extLst>
                </a:gridCol>
              </a:tblGrid>
              <a:tr h="0">
                <a:tc>
                  <a:txBody>
                    <a:bodyPr/>
                    <a:lstStyle/>
                    <a:p>
                      <a:pPr algn="ctr">
                        <a:spcAft>
                          <a:spcPts val="0"/>
                        </a:spcAft>
                      </a:pPr>
                      <a:r>
                        <a:rPr lang="en-GB" sz="800" dirty="0">
                          <a:solidFill>
                            <a:schemeClr val="tx1"/>
                          </a:solidFill>
                          <a:effectLst/>
                        </a:rPr>
                        <a:t>Factor</a:t>
                      </a:r>
                      <a:endParaRPr lang="en-GB"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GB" sz="800">
                          <a:solidFill>
                            <a:schemeClr val="tx1"/>
                          </a:solidFill>
                          <a:effectLst/>
                        </a:rPr>
                        <a:t>Effect on transpiration</a:t>
                      </a:r>
                      <a:endParaRPr lang="en-GB"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3496695862"/>
                  </a:ext>
                </a:extLst>
              </a:tr>
              <a:tr h="0">
                <a:tc>
                  <a:txBody>
                    <a:bodyPr/>
                    <a:lstStyle/>
                    <a:p>
                      <a:pPr algn="ctr">
                        <a:spcAft>
                          <a:spcPts val="0"/>
                        </a:spcAft>
                      </a:pPr>
                      <a:r>
                        <a:rPr lang="en-GB" sz="800">
                          <a:solidFill>
                            <a:schemeClr val="tx1"/>
                          </a:solidFill>
                          <a:effectLst/>
                        </a:rPr>
                        <a:t>Increasing temperature</a:t>
                      </a:r>
                      <a:endParaRPr lang="en-GB"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GB" sz="800">
                          <a:solidFill>
                            <a:schemeClr val="tx1"/>
                          </a:solidFill>
                          <a:effectLst/>
                        </a:rPr>
                        <a:t>Increases</a:t>
                      </a:r>
                      <a:endParaRPr lang="en-GB"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581036109"/>
                  </a:ext>
                </a:extLst>
              </a:tr>
              <a:tr h="0">
                <a:tc>
                  <a:txBody>
                    <a:bodyPr/>
                    <a:lstStyle/>
                    <a:p>
                      <a:pPr algn="ctr">
                        <a:spcAft>
                          <a:spcPts val="0"/>
                        </a:spcAft>
                      </a:pPr>
                      <a:r>
                        <a:rPr lang="en-GB" sz="800">
                          <a:solidFill>
                            <a:schemeClr val="tx1"/>
                          </a:solidFill>
                          <a:effectLst/>
                        </a:rPr>
                        <a:t>Increasing humidity</a:t>
                      </a:r>
                      <a:endParaRPr lang="en-GB"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GB" sz="800">
                          <a:solidFill>
                            <a:schemeClr val="tx1"/>
                          </a:solidFill>
                          <a:effectLst/>
                        </a:rPr>
                        <a:t>Decreases</a:t>
                      </a:r>
                      <a:endParaRPr lang="en-GB"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659289128"/>
                  </a:ext>
                </a:extLst>
              </a:tr>
              <a:tr h="0">
                <a:tc>
                  <a:txBody>
                    <a:bodyPr/>
                    <a:lstStyle/>
                    <a:p>
                      <a:pPr algn="ctr">
                        <a:spcAft>
                          <a:spcPts val="0"/>
                        </a:spcAft>
                      </a:pPr>
                      <a:r>
                        <a:rPr lang="en-GB" sz="800">
                          <a:solidFill>
                            <a:schemeClr val="tx1"/>
                          </a:solidFill>
                          <a:effectLst/>
                        </a:rPr>
                        <a:t>Increasing air movement</a:t>
                      </a:r>
                      <a:endParaRPr lang="en-GB"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GB" sz="800" dirty="0">
                          <a:solidFill>
                            <a:schemeClr val="tx1"/>
                          </a:solidFill>
                          <a:effectLst/>
                        </a:rPr>
                        <a:t>Increases</a:t>
                      </a:r>
                      <a:endParaRPr lang="en-GB"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564419259"/>
                  </a:ext>
                </a:extLst>
              </a:tr>
              <a:tr h="0">
                <a:tc>
                  <a:txBody>
                    <a:bodyPr/>
                    <a:lstStyle/>
                    <a:p>
                      <a:pPr algn="ctr">
                        <a:spcAft>
                          <a:spcPts val="0"/>
                        </a:spcAft>
                      </a:pPr>
                      <a:r>
                        <a:rPr lang="en-GB" sz="800">
                          <a:solidFill>
                            <a:schemeClr val="tx1"/>
                          </a:solidFill>
                          <a:effectLst/>
                        </a:rPr>
                        <a:t>Light intensity</a:t>
                      </a:r>
                      <a:endParaRPr lang="en-GB" sz="8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a:spcAft>
                          <a:spcPts val="0"/>
                        </a:spcAft>
                      </a:pPr>
                      <a:r>
                        <a:rPr lang="en-GB" sz="800" dirty="0">
                          <a:solidFill>
                            <a:schemeClr val="tx1"/>
                          </a:solidFill>
                          <a:effectLst/>
                        </a:rPr>
                        <a:t>Increases</a:t>
                      </a:r>
                      <a:endParaRPr lang="en-GB" sz="8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222613556"/>
                  </a:ext>
                </a:extLst>
              </a:tr>
            </a:tbl>
          </a:graphicData>
        </a:graphic>
      </p:graphicFrame>
      <p:pic>
        <p:nvPicPr>
          <p:cNvPr id="29" name="Picture 28" descr="A picture containing drawing&#10;&#10;Description automatically generated">
            <a:extLst>
              <a:ext uri="{FF2B5EF4-FFF2-40B4-BE49-F238E27FC236}">
                <a16:creationId xmlns:a16="http://schemas.microsoft.com/office/drawing/2014/main" id="{BAD106C6-CF22-44D4-A3E6-547A9E30265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263455" y="4283897"/>
            <a:ext cx="2733071" cy="1543595"/>
          </a:xfrm>
          <a:prstGeom prst="rect">
            <a:avLst/>
          </a:prstGeom>
        </p:spPr>
      </p:pic>
      <p:sp>
        <p:nvSpPr>
          <p:cNvPr id="37" name="TextBox 36">
            <a:extLst>
              <a:ext uri="{FF2B5EF4-FFF2-40B4-BE49-F238E27FC236}">
                <a16:creationId xmlns:a16="http://schemas.microsoft.com/office/drawing/2014/main" id="{613DBCBA-16AA-4288-BA7F-97612C4D2B9C}"/>
              </a:ext>
            </a:extLst>
          </p:cNvPr>
          <p:cNvSpPr txBox="1"/>
          <p:nvPr/>
        </p:nvSpPr>
        <p:spPr>
          <a:xfrm>
            <a:off x="-4214" y="6068215"/>
            <a:ext cx="4148377" cy="307777"/>
          </a:xfrm>
          <a:prstGeom prst="rect">
            <a:avLst/>
          </a:prstGeom>
          <a:noFill/>
        </p:spPr>
        <p:txBody>
          <a:bodyPr wrap="square" rtlCol="0">
            <a:spAutoFit/>
          </a:bodyPr>
          <a:lstStyle/>
          <a:p>
            <a:r>
              <a:rPr lang="en-GB" sz="1400" b="1" dirty="0"/>
              <a:t>Potometer</a:t>
            </a:r>
          </a:p>
        </p:txBody>
      </p:sp>
      <p:sp>
        <p:nvSpPr>
          <p:cNvPr id="38" name="Rectangle 37">
            <a:extLst>
              <a:ext uri="{FF2B5EF4-FFF2-40B4-BE49-F238E27FC236}">
                <a16:creationId xmlns:a16="http://schemas.microsoft.com/office/drawing/2014/main" id="{08238F94-65E0-483C-AABC-8709B24BCFF5}"/>
              </a:ext>
            </a:extLst>
          </p:cNvPr>
          <p:cNvSpPr/>
          <p:nvPr/>
        </p:nvSpPr>
        <p:spPr>
          <a:xfrm>
            <a:off x="-16344" y="6285871"/>
            <a:ext cx="7727632" cy="584775"/>
          </a:xfrm>
          <a:prstGeom prst="rect">
            <a:avLst/>
          </a:prstGeom>
        </p:spPr>
        <p:txBody>
          <a:bodyPr wrap="square">
            <a:spAutoFit/>
          </a:bodyPr>
          <a:lstStyle/>
          <a:p>
            <a:pPr marL="171450" lvl="0" indent="-171450">
              <a:buFont typeface="Arial" panose="020B0604020202020204" pitchFamily="34" charset="0"/>
              <a:buChar char="•"/>
            </a:pPr>
            <a:r>
              <a:rPr lang="en-GB" sz="800" dirty="0"/>
              <a:t>We can measure water uptake using a potometer</a:t>
            </a:r>
          </a:p>
          <a:p>
            <a:pPr marL="171450" lvl="0" indent="-171450">
              <a:buFont typeface="Arial" panose="020B0604020202020204" pitchFamily="34" charset="0"/>
              <a:buChar char="•"/>
            </a:pPr>
            <a:r>
              <a:rPr lang="en-GB" sz="800" dirty="0"/>
              <a:t>A potometer is a piece of capillary tubing that is connected to a plant</a:t>
            </a:r>
          </a:p>
          <a:p>
            <a:pPr marL="171450" lvl="0" indent="-171450">
              <a:buFont typeface="Arial" panose="020B0604020202020204" pitchFamily="34" charset="0"/>
              <a:buChar char="•"/>
            </a:pPr>
            <a:r>
              <a:rPr lang="en-GB" sz="800" dirty="0"/>
              <a:t>A bubble in the tube moves as water is drawn up the plant</a:t>
            </a:r>
          </a:p>
          <a:p>
            <a:pPr marL="171450" lvl="0" indent="-171450">
              <a:buFont typeface="Arial" panose="020B0604020202020204" pitchFamily="34" charset="0"/>
              <a:buChar char="•"/>
            </a:pPr>
            <a:r>
              <a:rPr lang="en-GB" sz="800" dirty="0"/>
              <a:t>We can measure water uptake by recording the time taken for the bubble in the tube to move a set distance</a:t>
            </a:r>
          </a:p>
        </p:txBody>
      </p:sp>
    </p:spTree>
    <p:extLst>
      <p:ext uri="{BB962C8B-B14F-4D97-AF65-F5344CB8AC3E}">
        <p14:creationId xmlns:p14="http://schemas.microsoft.com/office/powerpoint/2010/main" val="16813468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6200A1427A9D645B9CFD1A1A8B065B3" ma:contentTypeVersion="4" ma:contentTypeDescription="Create a new document." ma:contentTypeScope="" ma:versionID="33bf7e9959602a569ed5708cb50bfd6d">
  <xsd:schema xmlns:xsd="http://www.w3.org/2001/XMLSchema" xmlns:xs="http://www.w3.org/2001/XMLSchema" xmlns:p="http://schemas.microsoft.com/office/2006/metadata/properties" xmlns:ns2="aef8632f-f0dc-4867-8d80-544330cb397b" targetNamespace="http://schemas.microsoft.com/office/2006/metadata/properties" ma:root="true" ma:fieldsID="acdc54436b4b01dd430ecdc9e22b23d5" ns2:_="">
    <xsd:import namespace="aef8632f-f0dc-4867-8d80-544330cb397b"/>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f8632f-f0dc-4867-8d80-544330cb397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083BE77-AED4-4F57-89C2-7ACA086B3193}"/>
</file>

<file path=customXml/itemProps2.xml><?xml version="1.0" encoding="utf-8"?>
<ds:datastoreItem xmlns:ds="http://schemas.openxmlformats.org/officeDocument/2006/customXml" ds:itemID="{A2EB48BE-70FD-47EA-93B8-CE68859F5F17}"/>
</file>

<file path=customXml/itemProps3.xml><?xml version="1.0" encoding="utf-8"?>
<ds:datastoreItem xmlns:ds="http://schemas.openxmlformats.org/officeDocument/2006/customXml" ds:itemID="{AD6C9EE3-5737-4CD4-9CB5-B8BECA098B87}"/>
</file>

<file path=docProps/app.xml><?xml version="1.0" encoding="utf-8"?>
<Properties xmlns="http://schemas.openxmlformats.org/officeDocument/2006/extended-properties" xmlns:vt="http://schemas.openxmlformats.org/officeDocument/2006/docPropsVTypes">
  <TotalTime>276</TotalTime>
  <Words>2789</Words>
  <Application>Microsoft Office PowerPoint</Application>
  <PresentationFormat>On-screen Show (4:3)</PresentationFormat>
  <Paragraphs>233</Paragraphs>
  <Slides>5</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5</vt:i4>
      </vt:variant>
    </vt:vector>
  </HeadingPairs>
  <TitlesOfParts>
    <vt:vector size="9" baseType="lpstr">
      <vt:lpstr>Arial</vt:lpstr>
      <vt:lpstr>Calibri</vt:lpstr>
      <vt:lpstr>Times New Roman</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schurch</dc:creator>
  <cp:lastModifiedBy>E Weston</cp:lastModifiedBy>
  <cp:revision>33</cp:revision>
  <dcterms:created xsi:type="dcterms:W3CDTF">2019-06-26T07:49:14Z</dcterms:created>
  <dcterms:modified xsi:type="dcterms:W3CDTF">2021-05-18T16:06:22Z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0x01010096200A1427A9D645B9CFD1A1A8B065B3</vt:lpwstr>
  </property>
  <property fmtid="{D5CDD505-2E9C-101B-9397-08002B2CF9AE}" pid="3" name="Order">
    <vt:r8>73728200</vt:r8>
  </property>
</Properties>
</file>