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EDFC0-8567-49CA-8B11-91E0F7C7D785}" v="61" dt="2023-04-14T22:36:13.749"/>
  </p1510:revLst>
</p1510:revInfo>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23" autoAdjust="0"/>
  </p:normalViewPr>
  <p:slideViewPr>
    <p:cSldViewPr snapToGrid="0">
      <p:cViewPr>
        <p:scale>
          <a:sx n="60" d="100"/>
          <a:sy n="60" d="100"/>
        </p:scale>
        <p:origin x="14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Parker" userId="5e527870b5ad62b2" providerId="LiveId" clId="{5C5EDFC0-8567-49CA-8B11-91E0F7C7D785}"/>
    <pc:docChg chg="undo custSel addSld delSld modSld">
      <pc:chgData name="Eleanor Parker" userId="5e527870b5ad62b2" providerId="LiveId" clId="{5C5EDFC0-8567-49CA-8B11-91E0F7C7D785}" dt="2023-04-14T22:41:55.277" v="2309" actId="403"/>
      <pc:docMkLst>
        <pc:docMk/>
      </pc:docMkLst>
      <pc:sldChg chg="addSp delSp modSp mod">
        <pc:chgData name="Eleanor Parker" userId="5e527870b5ad62b2" providerId="LiveId" clId="{5C5EDFC0-8567-49CA-8B11-91E0F7C7D785}" dt="2023-04-14T20:41:39.252" v="413" actId="1076"/>
        <pc:sldMkLst>
          <pc:docMk/>
          <pc:sldMk cId="1196231452" sldId="256"/>
        </pc:sldMkLst>
        <pc:spChg chg="mod">
          <ac:chgData name="Eleanor Parker" userId="5e527870b5ad62b2" providerId="LiveId" clId="{5C5EDFC0-8567-49CA-8B11-91E0F7C7D785}" dt="2023-04-14T20:12:21.101" v="92" actId="1076"/>
          <ac:spMkLst>
            <pc:docMk/>
            <pc:sldMk cId="1196231452" sldId="256"/>
            <ac:spMk id="4" creationId="{DCD19295-AF02-53E2-6ABA-3D18456271EC}"/>
          </ac:spMkLst>
        </pc:spChg>
        <pc:spChg chg="mod">
          <ac:chgData name="Eleanor Parker" userId="5e527870b5ad62b2" providerId="LiveId" clId="{5C5EDFC0-8567-49CA-8B11-91E0F7C7D785}" dt="2023-04-14T20:13:35.376" v="106" actId="14100"/>
          <ac:spMkLst>
            <pc:docMk/>
            <pc:sldMk cId="1196231452" sldId="256"/>
            <ac:spMk id="5" creationId="{346C568B-85EC-C305-1748-24644D5A4659}"/>
          </ac:spMkLst>
        </pc:spChg>
        <pc:spChg chg="add del mod">
          <ac:chgData name="Eleanor Parker" userId="5e527870b5ad62b2" providerId="LiveId" clId="{5C5EDFC0-8567-49CA-8B11-91E0F7C7D785}" dt="2023-04-14T20:41:33.577" v="412" actId="20577"/>
          <ac:spMkLst>
            <pc:docMk/>
            <pc:sldMk cId="1196231452" sldId="256"/>
            <ac:spMk id="8" creationId="{D1B140AA-F10B-2C11-ECB2-7D9529F6B4A9}"/>
          </ac:spMkLst>
        </pc:spChg>
        <pc:spChg chg="add del">
          <ac:chgData name="Eleanor Parker" userId="5e527870b5ad62b2" providerId="LiveId" clId="{5C5EDFC0-8567-49CA-8B11-91E0F7C7D785}" dt="2023-04-14T20:36:48.623" v="369"/>
          <ac:spMkLst>
            <pc:docMk/>
            <pc:sldMk cId="1196231452" sldId="256"/>
            <ac:spMk id="15" creationId="{765A663B-6E5C-42E5-3F69-C018CBBCC61C}"/>
          </ac:spMkLst>
        </pc:spChg>
        <pc:spChg chg="add del">
          <ac:chgData name="Eleanor Parker" userId="5e527870b5ad62b2" providerId="LiveId" clId="{5C5EDFC0-8567-49CA-8B11-91E0F7C7D785}" dt="2023-04-14T20:37:15.674" v="371"/>
          <ac:spMkLst>
            <pc:docMk/>
            <pc:sldMk cId="1196231452" sldId="256"/>
            <ac:spMk id="16" creationId="{3DFAF753-8058-F116-4D3C-54898246A466}"/>
          </ac:spMkLst>
        </pc:spChg>
        <pc:graphicFrameChg chg="del mod modGraphic">
          <ac:chgData name="Eleanor Parker" userId="5e527870b5ad62b2" providerId="LiveId" clId="{5C5EDFC0-8567-49CA-8B11-91E0F7C7D785}" dt="2023-04-14T20:34:09.363" v="349" actId="478"/>
          <ac:graphicFrameMkLst>
            <pc:docMk/>
            <pc:sldMk cId="1196231452" sldId="256"/>
            <ac:graphicFrameMk id="9" creationId="{18DADD18-2387-33C6-94D2-2FBCCDDC89EC}"/>
          </ac:graphicFrameMkLst>
        </pc:graphicFrameChg>
        <pc:graphicFrameChg chg="mod modGraphic">
          <ac:chgData name="Eleanor Parker" userId="5e527870b5ad62b2" providerId="LiveId" clId="{5C5EDFC0-8567-49CA-8B11-91E0F7C7D785}" dt="2023-04-14T20:04:31.306" v="16" actId="14100"/>
          <ac:graphicFrameMkLst>
            <pc:docMk/>
            <pc:sldMk cId="1196231452" sldId="256"/>
            <ac:graphicFrameMk id="10" creationId="{CD511EF6-5C9B-C01C-C7F8-6FF47289F905}"/>
          </ac:graphicFrameMkLst>
        </pc:graphicFrameChg>
        <pc:picChg chg="mod">
          <ac:chgData name="Eleanor Parker" userId="5e527870b5ad62b2" providerId="LiveId" clId="{5C5EDFC0-8567-49CA-8B11-91E0F7C7D785}" dt="2023-04-14T20:13:38.606" v="107" actId="1076"/>
          <ac:picMkLst>
            <pc:docMk/>
            <pc:sldMk cId="1196231452" sldId="256"/>
            <ac:picMk id="7" creationId="{6A6521ED-B367-1E74-3D0C-2B1AA554A53F}"/>
          </ac:picMkLst>
        </pc:picChg>
        <pc:picChg chg="add del mod ord modCrop">
          <ac:chgData name="Eleanor Parker" userId="5e527870b5ad62b2" providerId="LiveId" clId="{5C5EDFC0-8567-49CA-8B11-91E0F7C7D785}" dt="2023-04-14T20:15:58.833" v="126" actId="478"/>
          <ac:picMkLst>
            <pc:docMk/>
            <pc:sldMk cId="1196231452" sldId="256"/>
            <ac:picMk id="12" creationId="{24F8E4F8-624D-5EBC-7581-5F360488C471}"/>
          </ac:picMkLst>
        </pc:picChg>
        <pc:picChg chg="add mod modCrop">
          <ac:chgData name="Eleanor Parker" userId="5e527870b5ad62b2" providerId="LiveId" clId="{5C5EDFC0-8567-49CA-8B11-91E0F7C7D785}" dt="2023-04-14T20:19:50.119" v="148" actId="1076"/>
          <ac:picMkLst>
            <pc:docMk/>
            <pc:sldMk cId="1196231452" sldId="256"/>
            <ac:picMk id="14" creationId="{AA752069-1565-A1CB-3C4B-64813A4C3303}"/>
          </ac:picMkLst>
        </pc:picChg>
        <pc:picChg chg="add mod modCrop">
          <ac:chgData name="Eleanor Parker" userId="5e527870b5ad62b2" providerId="LiveId" clId="{5C5EDFC0-8567-49CA-8B11-91E0F7C7D785}" dt="2023-04-14T20:41:39.252" v="413" actId="1076"/>
          <ac:picMkLst>
            <pc:docMk/>
            <pc:sldMk cId="1196231452" sldId="256"/>
            <ac:picMk id="18" creationId="{FF2ACDA1-4B4F-9027-DC0F-CAA338CAC747}"/>
          </ac:picMkLst>
        </pc:picChg>
        <pc:picChg chg="add mod">
          <ac:chgData name="Eleanor Parker" userId="5e527870b5ad62b2" providerId="LiveId" clId="{5C5EDFC0-8567-49CA-8B11-91E0F7C7D785}" dt="2023-04-14T20:13:56.744" v="110" actId="14100"/>
          <ac:picMkLst>
            <pc:docMk/>
            <pc:sldMk cId="1196231452" sldId="256"/>
            <ac:picMk id="1026" creationId="{1B86EB9F-79E3-3DB6-7DDA-22E256BA2DAC}"/>
          </ac:picMkLst>
        </pc:picChg>
      </pc:sldChg>
      <pc:sldChg chg="addSp delSp modSp new mod">
        <pc:chgData name="Eleanor Parker" userId="5e527870b5ad62b2" providerId="LiveId" clId="{5C5EDFC0-8567-49CA-8B11-91E0F7C7D785}" dt="2023-04-14T21:27:02.920" v="1180" actId="1076"/>
        <pc:sldMkLst>
          <pc:docMk/>
          <pc:sldMk cId="3930219053" sldId="257"/>
        </pc:sldMkLst>
        <pc:spChg chg="add mod">
          <ac:chgData name="Eleanor Parker" userId="5e527870b5ad62b2" providerId="LiveId" clId="{5C5EDFC0-8567-49CA-8B11-91E0F7C7D785}" dt="2023-04-14T21:25:03.516" v="1150" actId="1076"/>
          <ac:spMkLst>
            <pc:docMk/>
            <pc:sldMk cId="3930219053" sldId="257"/>
            <ac:spMk id="2" creationId="{F8E91036-855B-784B-9FAA-C19107C56D67}"/>
          </ac:spMkLst>
        </pc:spChg>
        <pc:spChg chg="add del mod">
          <ac:chgData name="Eleanor Parker" userId="5e527870b5ad62b2" providerId="LiveId" clId="{5C5EDFC0-8567-49CA-8B11-91E0F7C7D785}" dt="2023-04-14T20:47:49.115" v="552" actId="478"/>
          <ac:spMkLst>
            <pc:docMk/>
            <pc:sldMk cId="3930219053" sldId="257"/>
            <ac:spMk id="4" creationId="{33C19BC2-681A-ACB2-FC75-6EA2418BB14A}"/>
          </ac:spMkLst>
        </pc:spChg>
        <pc:spChg chg="add mod">
          <ac:chgData name="Eleanor Parker" userId="5e527870b5ad62b2" providerId="LiveId" clId="{5C5EDFC0-8567-49CA-8B11-91E0F7C7D785}" dt="2023-04-14T21:25:26.556" v="1154" actId="1076"/>
          <ac:spMkLst>
            <pc:docMk/>
            <pc:sldMk cId="3930219053" sldId="257"/>
            <ac:spMk id="6" creationId="{2056E1C1-5962-44EA-C57C-AA3CEFA50599}"/>
          </ac:spMkLst>
        </pc:spChg>
        <pc:spChg chg="add mod">
          <ac:chgData name="Eleanor Parker" userId="5e527870b5ad62b2" providerId="LiveId" clId="{5C5EDFC0-8567-49CA-8B11-91E0F7C7D785}" dt="2023-04-14T21:25:10.529" v="1151" actId="14100"/>
          <ac:spMkLst>
            <pc:docMk/>
            <pc:sldMk cId="3930219053" sldId="257"/>
            <ac:spMk id="8" creationId="{9198B55E-8782-B660-07CD-14151B826B00}"/>
          </ac:spMkLst>
        </pc:spChg>
        <pc:spChg chg="add mod">
          <ac:chgData name="Eleanor Parker" userId="5e527870b5ad62b2" providerId="LiveId" clId="{5C5EDFC0-8567-49CA-8B11-91E0F7C7D785}" dt="2023-04-14T21:26:44.067" v="1179" actId="20577"/>
          <ac:spMkLst>
            <pc:docMk/>
            <pc:sldMk cId="3930219053" sldId="257"/>
            <ac:spMk id="9" creationId="{26E6A8D0-A5F9-95B8-8146-7596D699E9A5}"/>
          </ac:spMkLst>
        </pc:spChg>
        <pc:spChg chg="add mod">
          <ac:chgData name="Eleanor Parker" userId="5e527870b5ad62b2" providerId="LiveId" clId="{5C5EDFC0-8567-49CA-8B11-91E0F7C7D785}" dt="2023-04-14T21:27:02.920" v="1180" actId="1076"/>
          <ac:spMkLst>
            <pc:docMk/>
            <pc:sldMk cId="3930219053" sldId="257"/>
            <ac:spMk id="13" creationId="{47F973ED-A8DB-002E-D1AC-9733D237CC47}"/>
          </ac:spMkLst>
        </pc:spChg>
        <pc:graphicFrameChg chg="add mod modGraphic">
          <ac:chgData name="Eleanor Parker" userId="5e527870b5ad62b2" providerId="LiveId" clId="{5C5EDFC0-8567-49CA-8B11-91E0F7C7D785}" dt="2023-04-14T21:24:59.049" v="1149" actId="1076"/>
          <ac:graphicFrameMkLst>
            <pc:docMk/>
            <pc:sldMk cId="3930219053" sldId="257"/>
            <ac:graphicFrameMk id="5" creationId="{027BCE7D-2796-5225-7CAE-6F6F72D660F6}"/>
          </ac:graphicFrameMkLst>
        </pc:graphicFrameChg>
        <pc:picChg chg="add mod ord modCrop">
          <ac:chgData name="Eleanor Parker" userId="5e527870b5ad62b2" providerId="LiveId" clId="{5C5EDFC0-8567-49CA-8B11-91E0F7C7D785}" dt="2023-04-14T21:26:30.672" v="1168" actId="167"/>
          <ac:picMkLst>
            <pc:docMk/>
            <pc:sldMk cId="3930219053" sldId="257"/>
            <ac:picMk id="11" creationId="{B7B7EABD-CD3A-B802-0355-5F7ED13CBC64}"/>
          </ac:picMkLst>
        </pc:picChg>
      </pc:sldChg>
      <pc:sldChg chg="addSp delSp modSp new mod">
        <pc:chgData name="Eleanor Parker" userId="5e527870b5ad62b2" providerId="LiveId" clId="{5C5EDFC0-8567-49CA-8B11-91E0F7C7D785}" dt="2023-04-14T21:55:19.441" v="1634" actId="1076"/>
        <pc:sldMkLst>
          <pc:docMk/>
          <pc:sldMk cId="3473724131" sldId="258"/>
        </pc:sldMkLst>
        <pc:spChg chg="add mod">
          <ac:chgData name="Eleanor Parker" userId="5e527870b5ad62b2" providerId="LiveId" clId="{5C5EDFC0-8567-49CA-8B11-91E0F7C7D785}" dt="2023-04-14T21:37:44.849" v="1352"/>
          <ac:spMkLst>
            <pc:docMk/>
            <pc:sldMk cId="3473724131" sldId="258"/>
            <ac:spMk id="2" creationId="{5A658F5A-F911-8FC6-AD84-878086FF25EF}"/>
          </ac:spMkLst>
        </pc:spChg>
        <pc:spChg chg="add mod">
          <ac:chgData name="Eleanor Parker" userId="5e527870b5ad62b2" providerId="LiveId" clId="{5C5EDFC0-8567-49CA-8B11-91E0F7C7D785}" dt="2023-04-14T21:37:41.873" v="1350" actId="20577"/>
          <ac:spMkLst>
            <pc:docMk/>
            <pc:sldMk cId="3473724131" sldId="258"/>
            <ac:spMk id="8" creationId="{78925742-D3A4-D174-D29C-1AFB67F41F2F}"/>
          </ac:spMkLst>
        </pc:spChg>
        <pc:spChg chg="add mod">
          <ac:chgData name="Eleanor Parker" userId="5e527870b5ad62b2" providerId="LiveId" clId="{5C5EDFC0-8567-49CA-8B11-91E0F7C7D785}" dt="2023-04-14T21:47:06.345" v="1466" actId="14100"/>
          <ac:spMkLst>
            <pc:docMk/>
            <pc:sldMk cId="3473724131" sldId="258"/>
            <ac:spMk id="9" creationId="{16102F79-D620-4F17-CBB3-1978EAFA6C75}"/>
          </ac:spMkLst>
        </pc:spChg>
        <pc:spChg chg="add mod">
          <ac:chgData name="Eleanor Parker" userId="5e527870b5ad62b2" providerId="LiveId" clId="{5C5EDFC0-8567-49CA-8B11-91E0F7C7D785}" dt="2023-04-14T21:49:14.882" v="1536" actId="20577"/>
          <ac:spMkLst>
            <pc:docMk/>
            <pc:sldMk cId="3473724131" sldId="258"/>
            <ac:spMk id="13" creationId="{B85A579C-0FA6-D633-A965-81C4721B7A2B}"/>
          </ac:spMkLst>
        </pc:spChg>
        <pc:spChg chg="add mod">
          <ac:chgData name="Eleanor Parker" userId="5e527870b5ad62b2" providerId="LiveId" clId="{5C5EDFC0-8567-49CA-8B11-91E0F7C7D785}" dt="2023-04-14T21:48:43.025" v="1523" actId="21"/>
          <ac:spMkLst>
            <pc:docMk/>
            <pc:sldMk cId="3473724131" sldId="258"/>
            <ac:spMk id="17" creationId="{9A3D0122-741F-387B-DAF9-3BFF884A79BD}"/>
          </ac:spMkLst>
        </pc:spChg>
        <pc:spChg chg="add mod">
          <ac:chgData name="Eleanor Parker" userId="5e527870b5ad62b2" providerId="LiveId" clId="{5C5EDFC0-8567-49CA-8B11-91E0F7C7D785}" dt="2023-04-14T21:49:47.299" v="1549" actId="1076"/>
          <ac:spMkLst>
            <pc:docMk/>
            <pc:sldMk cId="3473724131" sldId="258"/>
            <ac:spMk id="19" creationId="{6ED41A73-318C-2D29-D58F-A68FB4B39916}"/>
          </ac:spMkLst>
        </pc:spChg>
        <pc:spChg chg="add mod">
          <ac:chgData name="Eleanor Parker" userId="5e527870b5ad62b2" providerId="LiveId" clId="{5C5EDFC0-8567-49CA-8B11-91E0F7C7D785}" dt="2023-04-14T21:49:43.116" v="1548" actId="14100"/>
          <ac:spMkLst>
            <pc:docMk/>
            <pc:sldMk cId="3473724131" sldId="258"/>
            <ac:spMk id="21" creationId="{64B8F11D-21AC-03B1-2BCC-D386279E8BC7}"/>
          </ac:spMkLst>
        </pc:spChg>
        <pc:spChg chg="add mod">
          <ac:chgData name="Eleanor Parker" userId="5e527870b5ad62b2" providerId="LiveId" clId="{5C5EDFC0-8567-49CA-8B11-91E0F7C7D785}" dt="2023-04-14T21:55:05.504" v="1633" actId="1076"/>
          <ac:spMkLst>
            <pc:docMk/>
            <pc:sldMk cId="3473724131" sldId="258"/>
            <ac:spMk id="23" creationId="{9E98245A-27B3-BF65-A70F-55CAD69BC0EA}"/>
          </ac:spMkLst>
        </pc:spChg>
        <pc:spChg chg="add mod">
          <ac:chgData name="Eleanor Parker" userId="5e527870b5ad62b2" providerId="LiveId" clId="{5C5EDFC0-8567-49CA-8B11-91E0F7C7D785}" dt="2023-04-14T21:54:28.871" v="1627"/>
          <ac:spMkLst>
            <pc:docMk/>
            <pc:sldMk cId="3473724131" sldId="258"/>
            <ac:spMk id="25" creationId="{CE4B6F68-FCF4-79EB-116D-9D9E3ED4EDE8}"/>
          </ac:spMkLst>
        </pc:spChg>
        <pc:picChg chg="add del mod modCrop">
          <ac:chgData name="Eleanor Parker" userId="5e527870b5ad62b2" providerId="LiveId" clId="{5C5EDFC0-8567-49CA-8B11-91E0F7C7D785}" dt="2023-04-14T21:37:56.055" v="1353" actId="478"/>
          <ac:picMkLst>
            <pc:docMk/>
            <pc:sldMk cId="3473724131" sldId="258"/>
            <ac:picMk id="4" creationId="{8E36BCFC-E2C0-ECDC-9E9A-8F1ECA64D236}"/>
          </ac:picMkLst>
        </pc:picChg>
        <pc:picChg chg="add del mod modCrop">
          <ac:chgData name="Eleanor Parker" userId="5e527870b5ad62b2" providerId="LiveId" clId="{5C5EDFC0-8567-49CA-8B11-91E0F7C7D785}" dt="2023-04-14T21:32:03.007" v="1210" actId="478"/>
          <ac:picMkLst>
            <pc:docMk/>
            <pc:sldMk cId="3473724131" sldId="258"/>
            <ac:picMk id="6" creationId="{B6EDC2CD-9C48-6E6A-A8E6-81410D90AF23}"/>
          </ac:picMkLst>
        </pc:picChg>
        <pc:picChg chg="add mod modCrop">
          <ac:chgData name="Eleanor Parker" userId="5e527870b5ad62b2" providerId="LiveId" clId="{5C5EDFC0-8567-49CA-8B11-91E0F7C7D785}" dt="2023-04-14T21:47:44.628" v="1496" actId="1076"/>
          <ac:picMkLst>
            <pc:docMk/>
            <pc:sldMk cId="3473724131" sldId="258"/>
            <ac:picMk id="11" creationId="{730E7435-6475-F32E-CEBC-3D66A07BB4E4}"/>
          </ac:picMkLst>
        </pc:picChg>
        <pc:picChg chg="add mod modCrop">
          <ac:chgData name="Eleanor Parker" userId="5e527870b5ad62b2" providerId="LiveId" clId="{5C5EDFC0-8567-49CA-8B11-91E0F7C7D785}" dt="2023-04-14T21:55:19.441" v="1634" actId="1076"/>
          <ac:picMkLst>
            <pc:docMk/>
            <pc:sldMk cId="3473724131" sldId="258"/>
            <ac:picMk id="15" creationId="{1B0D8D1D-A59D-8E9E-8301-E875AFD5E2F3}"/>
          </ac:picMkLst>
        </pc:picChg>
        <pc:picChg chg="add mod">
          <ac:chgData name="Eleanor Parker" userId="5e527870b5ad62b2" providerId="LiveId" clId="{5C5EDFC0-8567-49CA-8B11-91E0F7C7D785}" dt="2023-04-14T21:50:00.523" v="1550" actId="1076"/>
          <ac:picMkLst>
            <pc:docMk/>
            <pc:sldMk cId="3473724131" sldId="258"/>
            <ac:picMk id="2050" creationId="{9FB3F384-645F-6207-92D0-34C4517439B5}"/>
          </ac:picMkLst>
        </pc:picChg>
      </pc:sldChg>
      <pc:sldChg chg="addSp delSp modSp new mod">
        <pc:chgData name="Eleanor Parker" userId="5e527870b5ad62b2" providerId="LiveId" clId="{5C5EDFC0-8567-49CA-8B11-91E0F7C7D785}" dt="2023-04-14T22:41:55.277" v="2309" actId="403"/>
        <pc:sldMkLst>
          <pc:docMk/>
          <pc:sldMk cId="665323123" sldId="259"/>
        </pc:sldMkLst>
        <pc:spChg chg="add mod ord">
          <ac:chgData name="Eleanor Parker" userId="5e527870b5ad62b2" providerId="LiveId" clId="{5C5EDFC0-8567-49CA-8B11-91E0F7C7D785}" dt="2023-04-14T22:41:55.277" v="2309" actId="403"/>
          <ac:spMkLst>
            <pc:docMk/>
            <pc:sldMk cId="665323123" sldId="259"/>
            <ac:spMk id="2" creationId="{ED87EE83-76E2-890B-DF77-F8C5B258E741}"/>
          </ac:spMkLst>
        </pc:spChg>
        <pc:spChg chg="add del mod">
          <ac:chgData name="Eleanor Parker" userId="5e527870b5ad62b2" providerId="LiveId" clId="{5C5EDFC0-8567-49CA-8B11-91E0F7C7D785}" dt="2023-04-14T22:38:35.927" v="2233" actId="478"/>
          <ac:spMkLst>
            <pc:docMk/>
            <pc:sldMk cId="665323123" sldId="259"/>
            <ac:spMk id="9" creationId="{AEAD196A-626A-B42B-FFCE-8C4A523BD9D2}"/>
          </ac:spMkLst>
        </pc:spChg>
        <pc:spChg chg="add del mod">
          <ac:chgData name="Eleanor Parker" userId="5e527870b5ad62b2" providerId="LiveId" clId="{5C5EDFC0-8567-49CA-8B11-91E0F7C7D785}" dt="2023-04-14T22:33:41.734" v="2184"/>
          <ac:spMkLst>
            <pc:docMk/>
            <pc:sldMk cId="665323123" sldId="259"/>
            <ac:spMk id="13" creationId="{AA904A43-B717-4352-BFC0-2FF842B34B54}"/>
          </ac:spMkLst>
        </pc:spChg>
        <pc:spChg chg="add mod">
          <ac:chgData name="Eleanor Parker" userId="5e527870b5ad62b2" providerId="LiveId" clId="{5C5EDFC0-8567-49CA-8B11-91E0F7C7D785}" dt="2023-04-14T22:40:45.448" v="2292" actId="20577"/>
          <ac:spMkLst>
            <pc:docMk/>
            <pc:sldMk cId="665323123" sldId="259"/>
            <ac:spMk id="14" creationId="{6A0039D9-DB88-39E7-2DD1-FECA81B9B348}"/>
          </ac:spMkLst>
        </pc:spChg>
        <pc:spChg chg="add mod">
          <ac:chgData name="Eleanor Parker" userId="5e527870b5ad62b2" providerId="LiveId" clId="{5C5EDFC0-8567-49CA-8B11-91E0F7C7D785}" dt="2023-04-14T22:40:39.790" v="2290" actId="1076"/>
          <ac:spMkLst>
            <pc:docMk/>
            <pc:sldMk cId="665323123" sldId="259"/>
            <ac:spMk id="20" creationId="{E83AAE0D-C7C9-6683-C2FB-CAA5E3D41FA8}"/>
          </ac:spMkLst>
        </pc:spChg>
        <pc:spChg chg="add mod">
          <ac:chgData name="Eleanor Parker" userId="5e527870b5ad62b2" providerId="LiveId" clId="{5C5EDFC0-8567-49CA-8B11-91E0F7C7D785}" dt="2023-04-14T22:40:50.803" v="2293" actId="1076"/>
          <ac:spMkLst>
            <pc:docMk/>
            <pc:sldMk cId="665323123" sldId="259"/>
            <ac:spMk id="21" creationId="{9BDD6D47-3EE4-EE40-DC5A-70317ADE2AF1}"/>
          </ac:spMkLst>
        </pc:spChg>
        <pc:picChg chg="add del mod modCrop">
          <ac:chgData name="Eleanor Parker" userId="5e527870b5ad62b2" providerId="LiveId" clId="{5C5EDFC0-8567-49CA-8B11-91E0F7C7D785}" dt="2023-04-14T22:15:27.331" v="1684" actId="478"/>
          <ac:picMkLst>
            <pc:docMk/>
            <pc:sldMk cId="665323123" sldId="259"/>
            <ac:picMk id="4" creationId="{EB2557A5-3CAD-A364-498D-FB3BDF8ECC6E}"/>
          </ac:picMkLst>
        </pc:picChg>
        <pc:picChg chg="add del mod modCrop">
          <ac:chgData name="Eleanor Parker" userId="5e527870b5ad62b2" providerId="LiveId" clId="{5C5EDFC0-8567-49CA-8B11-91E0F7C7D785}" dt="2023-04-14T22:14:19.274" v="1669" actId="478"/>
          <ac:picMkLst>
            <pc:docMk/>
            <pc:sldMk cId="665323123" sldId="259"/>
            <ac:picMk id="6" creationId="{02CBAB79-B7A6-A4CC-B2F9-7AF374D29401}"/>
          </ac:picMkLst>
        </pc:picChg>
        <pc:picChg chg="add mod ord modCrop">
          <ac:chgData name="Eleanor Parker" userId="5e527870b5ad62b2" providerId="LiveId" clId="{5C5EDFC0-8567-49CA-8B11-91E0F7C7D785}" dt="2023-04-14T22:19:28.404" v="1764" actId="167"/>
          <ac:picMkLst>
            <pc:docMk/>
            <pc:sldMk cId="665323123" sldId="259"/>
            <ac:picMk id="8" creationId="{EDC3862F-BC38-5A36-0783-1CB8C27E86C4}"/>
          </ac:picMkLst>
        </pc:picChg>
        <pc:picChg chg="add del mod modCrop">
          <ac:chgData name="Eleanor Parker" userId="5e527870b5ad62b2" providerId="LiveId" clId="{5C5EDFC0-8567-49CA-8B11-91E0F7C7D785}" dt="2023-04-14T22:33:46.815" v="2185" actId="478"/>
          <ac:picMkLst>
            <pc:docMk/>
            <pc:sldMk cId="665323123" sldId="259"/>
            <ac:picMk id="11" creationId="{8B6CB529-C7A1-81BE-D2C4-CA6F5E4F26C9}"/>
          </ac:picMkLst>
        </pc:picChg>
        <pc:picChg chg="add mod modCrop">
          <ac:chgData name="Eleanor Parker" userId="5e527870b5ad62b2" providerId="LiveId" clId="{5C5EDFC0-8567-49CA-8B11-91E0F7C7D785}" dt="2023-04-14T22:40:31.082" v="2288" actId="1076"/>
          <ac:picMkLst>
            <pc:docMk/>
            <pc:sldMk cId="665323123" sldId="259"/>
            <ac:picMk id="16" creationId="{96C99803-5C00-56CA-7ABC-4A8EB2D70159}"/>
          </ac:picMkLst>
        </pc:picChg>
        <pc:picChg chg="add mod modCrop">
          <ac:chgData name="Eleanor Parker" userId="5e527870b5ad62b2" providerId="LiveId" clId="{5C5EDFC0-8567-49CA-8B11-91E0F7C7D785}" dt="2023-04-14T22:40:36.713" v="2289" actId="1076"/>
          <ac:picMkLst>
            <pc:docMk/>
            <pc:sldMk cId="665323123" sldId="259"/>
            <ac:picMk id="18" creationId="{282203CA-06FA-2D29-D870-90A14824C870}"/>
          </ac:picMkLst>
        </pc:picChg>
      </pc:sldChg>
      <pc:sldChg chg="addSp delSp modSp new del mod">
        <pc:chgData name="Eleanor Parker" userId="5e527870b5ad62b2" providerId="LiveId" clId="{5C5EDFC0-8567-49CA-8B11-91E0F7C7D785}" dt="2023-04-14T22:36:22.046" v="2222" actId="47"/>
        <pc:sldMkLst>
          <pc:docMk/>
          <pc:sldMk cId="2962348158" sldId="260"/>
        </pc:sldMkLst>
        <pc:spChg chg="add del mod">
          <ac:chgData name="Eleanor Parker" userId="5e527870b5ad62b2" providerId="LiveId" clId="{5C5EDFC0-8567-49CA-8B11-91E0F7C7D785}" dt="2023-04-14T22:36:11.771" v="2219" actId="21"/>
          <ac:spMkLst>
            <pc:docMk/>
            <pc:sldMk cId="2962348158" sldId="260"/>
            <ac:spMk id="2" creationId="{F8F08579-A11E-F2D1-67C7-CDDEE8C75D4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AACB97-3007-4D57-A1AC-957A1CC3D926}" type="datetimeFigureOut">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0119-5535-487B-8A3E-D8B08867673A}" type="slidenum">
              <a:rPr lang="en-GB" smtClean="0"/>
              <a:t>‹#›</a:t>
            </a:fld>
            <a:endParaRPr lang="en-GB"/>
          </a:p>
        </p:txBody>
      </p:sp>
    </p:spTree>
    <p:extLst>
      <p:ext uri="{BB962C8B-B14F-4D97-AF65-F5344CB8AC3E}">
        <p14:creationId xmlns:p14="http://schemas.microsoft.com/office/powerpoint/2010/main" val="1394942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AACB97-3007-4D57-A1AC-957A1CC3D926}" type="datetimeFigureOut">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0119-5535-487B-8A3E-D8B08867673A}" type="slidenum">
              <a:rPr lang="en-GB" smtClean="0"/>
              <a:t>‹#›</a:t>
            </a:fld>
            <a:endParaRPr lang="en-GB"/>
          </a:p>
        </p:txBody>
      </p:sp>
    </p:spTree>
    <p:extLst>
      <p:ext uri="{BB962C8B-B14F-4D97-AF65-F5344CB8AC3E}">
        <p14:creationId xmlns:p14="http://schemas.microsoft.com/office/powerpoint/2010/main" val="182768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AACB97-3007-4D57-A1AC-957A1CC3D926}" type="datetimeFigureOut">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0119-5535-487B-8A3E-D8B08867673A}" type="slidenum">
              <a:rPr lang="en-GB" smtClean="0"/>
              <a:t>‹#›</a:t>
            </a:fld>
            <a:endParaRPr lang="en-GB"/>
          </a:p>
        </p:txBody>
      </p:sp>
    </p:spTree>
    <p:extLst>
      <p:ext uri="{BB962C8B-B14F-4D97-AF65-F5344CB8AC3E}">
        <p14:creationId xmlns:p14="http://schemas.microsoft.com/office/powerpoint/2010/main" val="233133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AACB97-3007-4D57-A1AC-957A1CC3D926}" type="datetimeFigureOut">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0119-5535-487B-8A3E-D8B08867673A}" type="slidenum">
              <a:rPr lang="en-GB" smtClean="0"/>
              <a:t>‹#›</a:t>
            </a:fld>
            <a:endParaRPr lang="en-GB"/>
          </a:p>
        </p:txBody>
      </p:sp>
    </p:spTree>
    <p:extLst>
      <p:ext uri="{BB962C8B-B14F-4D97-AF65-F5344CB8AC3E}">
        <p14:creationId xmlns:p14="http://schemas.microsoft.com/office/powerpoint/2010/main" val="316253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AACB97-3007-4D57-A1AC-957A1CC3D926}" type="datetimeFigureOut">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0119-5535-487B-8A3E-D8B08867673A}" type="slidenum">
              <a:rPr lang="en-GB" smtClean="0"/>
              <a:t>‹#›</a:t>
            </a:fld>
            <a:endParaRPr lang="en-GB"/>
          </a:p>
        </p:txBody>
      </p:sp>
    </p:spTree>
    <p:extLst>
      <p:ext uri="{BB962C8B-B14F-4D97-AF65-F5344CB8AC3E}">
        <p14:creationId xmlns:p14="http://schemas.microsoft.com/office/powerpoint/2010/main" val="3182406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ACB97-3007-4D57-A1AC-957A1CC3D926}" type="datetimeFigureOut">
              <a:rPr lang="en-GB" smtClean="0"/>
              <a:t>14/04/2023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730119-5535-487B-8A3E-D8B08867673A}" type="slidenum">
              <a:rPr lang="en-GB" smtClean="0"/>
              <a:t>‹#›</a:t>
            </a:fld>
            <a:endParaRPr lang="en-GB"/>
          </a:p>
        </p:txBody>
      </p:sp>
    </p:spTree>
    <p:extLst>
      <p:ext uri="{BB962C8B-B14F-4D97-AF65-F5344CB8AC3E}">
        <p14:creationId xmlns:p14="http://schemas.microsoft.com/office/powerpoint/2010/main" val="72096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AACB97-3007-4D57-A1AC-957A1CC3D926}" type="datetimeFigureOut">
              <a:rPr lang="en-GB" smtClean="0"/>
              <a:t>14/04/2023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730119-5535-487B-8A3E-D8B08867673A}" type="slidenum">
              <a:rPr lang="en-GB" smtClean="0"/>
              <a:t>‹#›</a:t>
            </a:fld>
            <a:endParaRPr lang="en-GB"/>
          </a:p>
        </p:txBody>
      </p:sp>
    </p:spTree>
    <p:extLst>
      <p:ext uri="{BB962C8B-B14F-4D97-AF65-F5344CB8AC3E}">
        <p14:creationId xmlns:p14="http://schemas.microsoft.com/office/powerpoint/2010/main" val="178649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AACB97-3007-4D57-A1AC-957A1CC3D926}" type="datetimeFigureOut">
              <a:rPr lang="en-GB" smtClean="0"/>
              <a:t>14/04/2023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730119-5535-487B-8A3E-D8B08867673A}" type="slidenum">
              <a:rPr lang="en-GB" smtClean="0"/>
              <a:t>‹#›</a:t>
            </a:fld>
            <a:endParaRPr lang="en-GB"/>
          </a:p>
        </p:txBody>
      </p:sp>
    </p:spTree>
    <p:extLst>
      <p:ext uri="{BB962C8B-B14F-4D97-AF65-F5344CB8AC3E}">
        <p14:creationId xmlns:p14="http://schemas.microsoft.com/office/powerpoint/2010/main" val="272123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ACB97-3007-4D57-A1AC-957A1CC3D926}" type="datetimeFigureOut">
              <a:rPr lang="en-GB" smtClean="0"/>
              <a:t>14/04/2023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730119-5535-487B-8A3E-D8B08867673A}" type="slidenum">
              <a:rPr lang="en-GB" smtClean="0"/>
              <a:t>‹#›</a:t>
            </a:fld>
            <a:endParaRPr lang="en-GB"/>
          </a:p>
        </p:txBody>
      </p:sp>
    </p:spTree>
    <p:extLst>
      <p:ext uri="{BB962C8B-B14F-4D97-AF65-F5344CB8AC3E}">
        <p14:creationId xmlns:p14="http://schemas.microsoft.com/office/powerpoint/2010/main" val="375102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AACB97-3007-4D57-A1AC-957A1CC3D926}" type="datetimeFigureOut">
              <a:rPr lang="en-GB" smtClean="0"/>
              <a:t>14/04/2023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730119-5535-487B-8A3E-D8B08867673A}" type="slidenum">
              <a:rPr lang="en-GB" smtClean="0"/>
              <a:t>‹#›</a:t>
            </a:fld>
            <a:endParaRPr lang="en-GB"/>
          </a:p>
        </p:txBody>
      </p:sp>
    </p:spTree>
    <p:extLst>
      <p:ext uri="{BB962C8B-B14F-4D97-AF65-F5344CB8AC3E}">
        <p14:creationId xmlns:p14="http://schemas.microsoft.com/office/powerpoint/2010/main" val="32926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AACB97-3007-4D57-A1AC-957A1CC3D926}" type="datetimeFigureOut">
              <a:rPr lang="en-GB" smtClean="0"/>
              <a:t>14/04/2023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730119-5535-487B-8A3E-D8B08867673A}" type="slidenum">
              <a:rPr lang="en-GB" smtClean="0"/>
              <a:t>‹#›</a:t>
            </a:fld>
            <a:endParaRPr lang="en-GB"/>
          </a:p>
        </p:txBody>
      </p:sp>
    </p:spTree>
    <p:extLst>
      <p:ext uri="{BB962C8B-B14F-4D97-AF65-F5344CB8AC3E}">
        <p14:creationId xmlns:p14="http://schemas.microsoft.com/office/powerpoint/2010/main" val="422850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ACB97-3007-4D57-A1AC-957A1CC3D926}" type="datetimeFigureOut">
              <a:rPr lang="en-GB" smtClean="0"/>
              <a:t>14/04/2023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30119-5535-487B-8A3E-D8B08867673A}" type="slidenum">
              <a:rPr lang="en-GB" smtClean="0"/>
              <a:t>‹#›</a:t>
            </a:fld>
            <a:endParaRPr lang="en-GB"/>
          </a:p>
        </p:txBody>
      </p:sp>
    </p:spTree>
    <p:extLst>
      <p:ext uri="{BB962C8B-B14F-4D97-AF65-F5344CB8AC3E}">
        <p14:creationId xmlns:p14="http://schemas.microsoft.com/office/powerpoint/2010/main" val="3623388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D19295-AF02-53E2-6ABA-3D18456271EC}"/>
              </a:ext>
            </a:extLst>
          </p:cNvPr>
          <p:cNvSpPr txBox="1"/>
          <p:nvPr/>
        </p:nvSpPr>
        <p:spPr>
          <a:xfrm>
            <a:off x="4616559" y="196346"/>
            <a:ext cx="1173719" cy="338554"/>
          </a:xfrm>
          <a:prstGeom prst="rect">
            <a:avLst/>
          </a:prstGeom>
          <a:noFill/>
          <a:ln w="38100">
            <a:solidFill>
              <a:srgbClr val="00B050"/>
            </a:solidFill>
          </a:ln>
        </p:spPr>
        <p:txBody>
          <a:bodyPr wrap="none" rtlCol="0">
            <a:spAutoFit/>
          </a:bodyPr>
          <a:lstStyle/>
          <a:p>
            <a:pPr algn="ctr"/>
            <a:r>
              <a:rPr lang="en-GB" sz="1600" b="1" dirty="0"/>
              <a:t>Cell Biology</a:t>
            </a:r>
          </a:p>
        </p:txBody>
      </p:sp>
      <p:sp>
        <p:nvSpPr>
          <p:cNvPr id="5" name="TextBox 4">
            <a:extLst>
              <a:ext uri="{FF2B5EF4-FFF2-40B4-BE49-F238E27FC236}">
                <a16:creationId xmlns:a16="http://schemas.microsoft.com/office/drawing/2014/main" id="{346C568B-85EC-C305-1748-24644D5A4659}"/>
              </a:ext>
            </a:extLst>
          </p:cNvPr>
          <p:cNvSpPr txBox="1"/>
          <p:nvPr/>
        </p:nvSpPr>
        <p:spPr>
          <a:xfrm>
            <a:off x="143221" y="143220"/>
            <a:ext cx="3722724" cy="2400657"/>
          </a:xfrm>
          <a:prstGeom prst="rect">
            <a:avLst/>
          </a:prstGeom>
          <a:noFill/>
          <a:ln w="38100">
            <a:solidFill>
              <a:srgbClr val="00B050"/>
            </a:solidFill>
          </a:ln>
        </p:spPr>
        <p:txBody>
          <a:bodyPr wrap="square" rtlCol="0">
            <a:spAutoFit/>
          </a:bodyPr>
          <a:lstStyle/>
          <a:p>
            <a:r>
              <a:rPr lang="en-GB" sz="1000" b="1" dirty="0"/>
              <a:t>Eukaryotic &amp; Prokaryotic Cells</a:t>
            </a:r>
          </a:p>
          <a:p>
            <a:pPr algn="l"/>
            <a:endParaRPr lang="en-GB" sz="1000" b="0" i="0" dirty="0">
              <a:solidFill>
                <a:srgbClr val="323232"/>
              </a:solidFill>
              <a:effectLst/>
            </a:endParaRPr>
          </a:p>
          <a:p>
            <a:pPr algn="l"/>
            <a:r>
              <a:rPr lang="en-GB" sz="1000" b="0" i="0" dirty="0">
                <a:solidFill>
                  <a:srgbClr val="323232"/>
                </a:solidFill>
                <a:effectLst/>
              </a:rPr>
              <a:t>A defining feature of </a:t>
            </a:r>
            <a:r>
              <a:rPr lang="en-GB" sz="1000" b="1" i="0" dirty="0">
                <a:solidFill>
                  <a:srgbClr val="323232"/>
                </a:solidFill>
                <a:effectLst/>
              </a:rPr>
              <a:t>eukaryotic cells </a:t>
            </a:r>
            <a:r>
              <a:rPr lang="en-GB" sz="1000" b="0" i="0" dirty="0">
                <a:solidFill>
                  <a:srgbClr val="323232"/>
                </a:solidFill>
                <a:effectLst/>
              </a:rPr>
              <a:t>is that their genetic material (DNA) is enclosed within a nucleus. Eukaryotic cells vary in size, usually between 10 and 100 µm and they have subcellular structures, each carrying out a particular function called organelles. </a:t>
            </a:r>
            <a:r>
              <a:rPr lang="en-GB" sz="1000" dirty="0">
                <a:solidFill>
                  <a:srgbClr val="323232"/>
                </a:solidFill>
              </a:rPr>
              <a:t>Animal, plant and fungi are eukaryotic. </a:t>
            </a:r>
          </a:p>
          <a:p>
            <a:pPr algn="l"/>
            <a:endParaRPr lang="en-GB" sz="1000" b="0" i="0" dirty="0">
              <a:solidFill>
                <a:srgbClr val="323232"/>
              </a:solidFill>
              <a:effectLst/>
            </a:endParaRPr>
          </a:p>
          <a:p>
            <a:pPr algn="l"/>
            <a:r>
              <a:rPr lang="en-GB" sz="1000" b="0" i="0" dirty="0">
                <a:solidFill>
                  <a:srgbClr val="323232"/>
                </a:solidFill>
                <a:effectLst/>
              </a:rPr>
              <a:t>Bacterial cells are a type of </a:t>
            </a:r>
            <a:r>
              <a:rPr lang="en-GB" sz="1000" b="1" i="0" dirty="0">
                <a:solidFill>
                  <a:srgbClr val="323232"/>
                </a:solidFill>
                <a:effectLst/>
              </a:rPr>
              <a:t>prokaryotic cell</a:t>
            </a:r>
            <a:r>
              <a:rPr lang="en-GB" sz="1000" b="0" i="0" dirty="0">
                <a:solidFill>
                  <a:srgbClr val="323232"/>
                </a:solidFill>
                <a:effectLst/>
              </a:rPr>
              <a:t>. A defining feature of prokaryotic cells is that their genetic material is not enclosed within a nucleus, it is found as a single loop of DNA within the cytoplasm</a:t>
            </a:r>
          </a:p>
          <a:p>
            <a:pPr algn="l"/>
            <a:r>
              <a:rPr lang="en-GB" sz="1000" b="0" i="0" dirty="0">
                <a:solidFill>
                  <a:srgbClr val="323232"/>
                </a:solidFill>
                <a:effectLst/>
              </a:rPr>
              <a:t>Additional smaller, circular pieces of DNA called plasmids may also be present. The cell membranes of all prokaryotic cells are surrounded by a cell wall. Prokaryotic cells are much smaller in comparison to eukaryotic cells, with many measuring ~ 1 µm in size. </a:t>
            </a:r>
          </a:p>
        </p:txBody>
      </p:sp>
      <p:pic>
        <p:nvPicPr>
          <p:cNvPr id="7" name="Picture 6">
            <a:extLst>
              <a:ext uri="{FF2B5EF4-FFF2-40B4-BE49-F238E27FC236}">
                <a16:creationId xmlns:a16="http://schemas.microsoft.com/office/drawing/2014/main" id="{6A6521ED-B367-1E74-3D0C-2B1AA554A53F}"/>
              </a:ext>
            </a:extLst>
          </p:cNvPr>
          <p:cNvPicPr>
            <a:picLocks noChangeAspect="1"/>
          </p:cNvPicPr>
          <p:nvPr/>
        </p:nvPicPr>
        <p:blipFill rotWithShape="1">
          <a:blip r:embed="rId2"/>
          <a:srcRect r="27016"/>
          <a:stretch/>
        </p:blipFill>
        <p:spPr>
          <a:xfrm>
            <a:off x="3930483" y="644655"/>
            <a:ext cx="2397971" cy="1837619"/>
          </a:xfrm>
          <a:prstGeom prst="rect">
            <a:avLst/>
          </a:prstGeom>
        </p:spPr>
      </p:pic>
      <p:sp>
        <p:nvSpPr>
          <p:cNvPr id="8" name="TextBox 7">
            <a:extLst>
              <a:ext uri="{FF2B5EF4-FFF2-40B4-BE49-F238E27FC236}">
                <a16:creationId xmlns:a16="http://schemas.microsoft.com/office/drawing/2014/main" id="{D1B140AA-F10B-2C11-ECB2-7D9529F6B4A9}"/>
              </a:ext>
            </a:extLst>
          </p:cNvPr>
          <p:cNvSpPr txBox="1"/>
          <p:nvPr/>
        </p:nvSpPr>
        <p:spPr>
          <a:xfrm>
            <a:off x="3327722" y="2618552"/>
            <a:ext cx="5717893" cy="4093428"/>
          </a:xfrm>
          <a:prstGeom prst="rect">
            <a:avLst/>
          </a:prstGeom>
          <a:noFill/>
          <a:ln w="38100">
            <a:solidFill>
              <a:srgbClr val="00B050"/>
            </a:solidFill>
          </a:ln>
        </p:spPr>
        <p:txBody>
          <a:bodyPr wrap="square" rtlCol="0">
            <a:spAutoFit/>
          </a:bodyPr>
          <a:lstStyle/>
          <a:p>
            <a:r>
              <a:rPr lang="en-GB" sz="1000" b="1" dirty="0"/>
              <a:t>Required Practical: </a:t>
            </a:r>
            <a:r>
              <a:rPr lang="en-GB" sz="1000" b="1" i="1" dirty="0"/>
              <a:t>use a light microscope to observe, draw and label a selection of plant and animal cells. A magnification scale must be included.</a:t>
            </a:r>
          </a:p>
          <a:p>
            <a:r>
              <a:rPr lang="en-GB" sz="1000" b="0" i="0" dirty="0">
                <a:solidFill>
                  <a:srgbClr val="231F20"/>
                </a:solidFill>
                <a:effectLst/>
              </a:rPr>
              <a:t>Microscopes use lenses to magnify the image of a biological specimen so that it appears larger.</a:t>
            </a:r>
          </a:p>
          <a:p>
            <a:pPr algn="l"/>
            <a:r>
              <a:rPr lang="en-GB" sz="1000" b="1" i="0" dirty="0">
                <a:solidFill>
                  <a:srgbClr val="231F20"/>
                </a:solidFill>
                <a:effectLst/>
              </a:rPr>
              <a:t>Magnification of the microscope = magnification of eyepiece × magnification of objective</a:t>
            </a:r>
            <a:r>
              <a:rPr lang="en-GB" sz="1000" b="1" dirty="0">
                <a:solidFill>
                  <a:srgbClr val="323232"/>
                </a:solidFill>
              </a:rPr>
              <a:t>. </a:t>
            </a:r>
            <a:r>
              <a:rPr lang="en-GB" sz="1000" b="0" i="0" dirty="0">
                <a:solidFill>
                  <a:srgbClr val="231F20"/>
                </a:solidFill>
                <a:effectLst/>
              </a:rPr>
              <a:t>So, if the magnification of an eyepiece is ×10 and the objective is ×4, the magnification of the microscope is 40.</a:t>
            </a:r>
          </a:p>
          <a:p>
            <a:pPr algn="l"/>
            <a:endParaRPr lang="en-GB" sz="1000" dirty="0">
              <a:solidFill>
                <a:srgbClr val="231F20"/>
              </a:solidFill>
            </a:endParaRPr>
          </a:p>
          <a:p>
            <a:pPr algn="l"/>
            <a:r>
              <a:rPr lang="en-GB" sz="1000" b="0" i="0" dirty="0">
                <a:solidFill>
                  <a:srgbClr val="231F20"/>
                </a:solidFill>
                <a:effectLst/>
              </a:rPr>
              <a:t>The formula to calculate magnification of an image is:</a:t>
            </a:r>
          </a:p>
          <a:p>
            <a:pPr algn="l"/>
            <a:endParaRPr lang="en-GB" sz="1000" b="1" i="0" dirty="0">
              <a:solidFill>
                <a:srgbClr val="323232"/>
              </a:solidFill>
              <a:effectLst/>
            </a:endParaRPr>
          </a:p>
          <a:p>
            <a:pPr algn="l"/>
            <a:r>
              <a:rPr lang="en-GB" sz="1000" b="0" i="0" dirty="0">
                <a:solidFill>
                  <a:srgbClr val="231F20"/>
                </a:solidFill>
                <a:effectLst/>
              </a:rPr>
              <a:t>It’s important to work in the same units when calculating </a:t>
            </a:r>
          </a:p>
          <a:p>
            <a:pPr algn="l"/>
            <a:r>
              <a:rPr lang="en-GB" sz="1000" b="0" i="0" dirty="0">
                <a:solidFill>
                  <a:srgbClr val="231F20"/>
                </a:solidFill>
                <a:effectLst/>
              </a:rPr>
              <a:t>magnification. Sizes of most cells are given in micrometres, </a:t>
            </a:r>
            <a:r>
              <a:rPr lang="en-GB" sz="1000" b="0" i="0" dirty="0" err="1">
                <a:solidFill>
                  <a:srgbClr val="231F20"/>
                </a:solidFill>
                <a:effectLst/>
              </a:rPr>
              <a:t>μm</a:t>
            </a:r>
            <a:r>
              <a:rPr lang="en-GB" sz="1000" b="0" i="0" dirty="0">
                <a:solidFill>
                  <a:srgbClr val="231F20"/>
                </a:solidFill>
                <a:effectLst/>
              </a:rPr>
              <a:t>.</a:t>
            </a:r>
          </a:p>
          <a:p>
            <a:pPr algn="l"/>
            <a:endParaRPr lang="en-GB" sz="1000" b="0" i="0" dirty="0">
              <a:solidFill>
                <a:srgbClr val="231F20"/>
              </a:solidFill>
              <a:effectLst/>
            </a:endParaRPr>
          </a:p>
          <a:p>
            <a:pPr algn="l"/>
            <a:r>
              <a:rPr lang="en-GB" sz="1000" b="0" i="0" dirty="0">
                <a:solidFill>
                  <a:srgbClr val="231F20"/>
                </a:solidFill>
                <a:effectLst/>
              </a:rPr>
              <a:t>For example: In a book, a photo of the cell measured 100 mm. </a:t>
            </a:r>
          </a:p>
          <a:p>
            <a:pPr algn="l"/>
            <a:r>
              <a:rPr lang="en-GB" sz="1000" b="0" i="0" dirty="0">
                <a:solidFill>
                  <a:srgbClr val="231F20"/>
                </a:solidFill>
                <a:effectLst/>
              </a:rPr>
              <a:t>The real size of the cell shown is 0.05 mm. To calculate the</a:t>
            </a:r>
          </a:p>
          <a:p>
            <a:pPr algn="l"/>
            <a:r>
              <a:rPr lang="en-GB" sz="1000" b="0" i="0" dirty="0">
                <a:solidFill>
                  <a:srgbClr val="231F20"/>
                </a:solidFill>
                <a:effectLst/>
              </a:rPr>
              <a:t>magnification: 100/0.05 = 2000</a:t>
            </a:r>
          </a:p>
          <a:p>
            <a:pPr algn="l"/>
            <a:endParaRPr lang="en-GB" sz="1000" dirty="0">
              <a:solidFill>
                <a:srgbClr val="231F20"/>
              </a:solidFill>
            </a:endParaRPr>
          </a:p>
          <a:p>
            <a:pPr algn="l"/>
            <a:r>
              <a:rPr lang="en-GB" sz="1000" b="1" dirty="0"/>
              <a:t>Method </a:t>
            </a:r>
          </a:p>
          <a:p>
            <a:pPr marL="228600" indent="-228600" algn="l">
              <a:buAutoNum type="arabicPeriod"/>
            </a:pPr>
            <a:r>
              <a:rPr lang="en-GB" sz="1000" dirty="0"/>
              <a:t>Put the slide on the microscope stage and select the lowest power objective lens (this is usually ×4 objective lens). The end of the objective lens needs to almost touch the slide. </a:t>
            </a:r>
          </a:p>
          <a:p>
            <a:pPr marL="228600" indent="-228600" algn="l">
              <a:buAutoNum type="arabicPeriod"/>
            </a:pPr>
            <a:r>
              <a:rPr lang="en-GB" sz="1000" dirty="0"/>
              <a:t>Turn the coarse adjustment knob to move the lens towards the slide. Look from the side (not through the eyepiece) when you are adjusting the lens. </a:t>
            </a:r>
          </a:p>
          <a:p>
            <a:pPr marL="228600" indent="-228600" algn="l">
              <a:buAutoNum type="arabicPeriod"/>
            </a:pPr>
            <a:r>
              <a:rPr lang="en-GB" sz="1000" dirty="0"/>
              <a:t>Look through the eyepiece. Slowly turn the coarse adjustment knob in the direction to increase the distance between the objective lens and the slide. Do this until the cells come into focus.</a:t>
            </a:r>
          </a:p>
          <a:p>
            <a:pPr marL="228600" indent="-228600" algn="l">
              <a:buAutoNum type="arabicPeriod"/>
            </a:pPr>
            <a:r>
              <a:rPr lang="en-GB" sz="1000" dirty="0"/>
              <a:t>When you have found some cells, switch to a higher power lens (×100 or ×400 magnification). </a:t>
            </a:r>
          </a:p>
          <a:p>
            <a:pPr marL="228600" indent="-228600" algn="l">
              <a:buAutoNum type="arabicPeriod"/>
            </a:pPr>
            <a:r>
              <a:rPr lang="en-GB" sz="1000" dirty="0"/>
              <a:t>You will have to use the fine adjustment knob to bring the cells back into focus. </a:t>
            </a:r>
          </a:p>
          <a:p>
            <a:pPr marL="228600" indent="-228600" algn="l">
              <a:buAutoNum type="arabicPeriod"/>
            </a:pPr>
            <a:r>
              <a:rPr lang="en-GB" sz="1000" dirty="0"/>
              <a:t>Make a clear, labelled drawing of some of the cells. Make sure that you draw and label any component parts of the cell. Use a pencil to draw the cells. Write the magnification underneath your drawing. </a:t>
            </a:r>
            <a:endParaRPr lang="en-GB" sz="1000" b="0" i="0" dirty="0">
              <a:solidFill>
                <a:srgbClr val="323232"/>
              </a:solidFill>
              <a:effectLst/>
            </a:endParaRPr>
          </a:p>
        </p:txBody>
      </p:sp>
      <p:graphicFrame>
        <p:nvGraphicFramePr>
          <p:cNvPr id="10" name="Table 9">
            <a:extLst>
              <a:ext uri="{FF2B5EF4-FFF2-40B4-BE49-F238E27FC236}">
                <a16:creationId xmlns:a16="http://schemas.microsoft.com/office/drawing/2014/main" id="{CD511EF6-5C9B-C01C-C7F8-6FF47289F905}"/>
              </a:ext>
            </a:extLst>
          </p:cNvPr>
          <p:cNvGraphicFramePr>
            <a:graphicFrameLocks noGrp="1"/>
          </p:cNvGraphicFramePr>
          <p:nvPr>
            <p:extLst>
              <p:ext uri="{D42A27DB-BD31-4B8C-83A1-F6EECF244321}">
                <p14:modId xmlns:p14="http://schemas.microsoft.com/office/powerpoint/2010/main" val="2997983279"/>
              </p:ext>
            </p:extLst>
          </p:nvPr>
        </p:nvGraphicFramePr>
        <p:xfrm>
          <a:off x="143219" y="2618552"/>
          <a:ext cx="3120975" cy="4127886"/>
        </p:xfrm>
        <a:graphic>
          <a:graphicData uri="http://schemas.openxmlformats.org/drawingml/2006/table">
            <a:tbl>
              <a:tblPr>
                <a:tableStyleId>{16D9F66E-5EB9-4882-86FB-DCBF35E3C3E4}</a:tableStyleId>
              </a:tblPr>
              <a:tblGrid>
                <a:gridCol w="850912">
                  <a:extLst>
                    <a:ext uri="{9D8B030D-6E8A-4147-A177-3AD203B41FA5}">
                      <a16:colId xmlns:a16="http://schemas.microsoft.com/office/drawing/2014/main" val="2029435945"/>
                    </a:ext>
                  </a:extLst>
                </a:gridCol>
                <a:gridCol w="2270063">
                  <a:extLst>
                    <a:ext uri="{9D8B030D-6E8A-4147-A177-3AD203B41FA5}">
                      <a16:colId xmlns:a16="http://schemas.microsoft.com/office/drawing/2014/main" val="3059409098"/>
                    </a:ext>
                  </a:extLst>
                </a:gridCol>
              </a:tblGrid>
              <a:tr h="165233">
                <a:tc>
                  <a:txBody>
                    <a:bodyPr/>
                    <a:lstStyle/>
                    <a:p>
                      <a:pPr algn="ctr"/>
                      <a:r>
                        <a:rPr lang="en-GB" sz="1000" b="1" dirty="0">
                          <a:solidFill>
                            <a:srgbClr val="231F20"/>
                          </a:solidFill>
                          <a:effectLst/>
                        </a:rPr>
                        <a:t>Organelle</a:t>
                      </a:r>
                    </a:p>
                  </a:txBody>
                  <a:tcPr marL="12168" marR="12168" marT="12168" marB="1216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rgbClr val="231F20"/>
                          </a:solidFill>
                          <a:effectLst/>
                        </a:rPr>
                        <a:t>Function</a:t>
                      </a:r>
                    </a:p>
                  </a:txBody>
                  <a:tcPr marL="43805" marR="43805" marT="21903" marB="21903" anchor="ctr"/>
                </a:tc>
                <a:extLst>
                  <a:ext uri="{0D108BD9-81ED-4DB2-BD59-A6C34878D82A}">
                    <a16:rowId xmlns:a16="http://schemas.microsoft.com/office/drawing/2014/main" val="2777944337"/>
                  </a:ext>
                </a:extLst>
              </a:tr>
              <a:tr h="364757">
                <a:tc>
                  <a:txBody>
                    <a:bodyPr/>
                    <a:lstStyle/>
                    <a:p>
                      <a:pPr algn="ctr"/>
                      <a:r>
                        <a:rPr lang="en-GB" sz="1000" b="1">
                          <a:solidFill>
                            <a:srgbClr val="231F20"/>
                          </a:solidFill>
                          <a:effectLst/>
                        </a:rPr>
                        <a:t>Cytoplasm</a:t>
                      </a:r>
                    </a:p>
                  </a:txBody>
                  <a:tcPr marL="12168" marR="12168" marT="12168" marB="12168" anchor="ctr"/>
                </a:tc>
                <a:tc>
                  <a:txBody>
                    <a:bodyPr/>
                    <a:lstStyle/>
                    <a:p>
                      <a:pPr algn="ctr"/>
                      <a:r>
                        <a:rPr lang="en-GB" sz="1000" dirty="0">
                          <a:solidFill>
                            <a:srgbClr val="231F20"/>
                          </a:solidFill>
                          <a:effectLst/>
                        </a:rPr>
                        <a:t>A jelly-like material that contains dissolved nutrients and salts and structures called organelles. It is where many of the chemical reactions happen.</a:t>
                      </a:r>
                    </a:p>
                  </a:txBody>
                  <a:tcPr marL="12168" marR="12168" marT="12168" marB="12168" anchor="ctr"/>
                </a:tc>
                <a:extLst>
                  <a:ext uri="{0D108BD9-81ED-4DB2-BD59-A6C34878D82A}">
                    <a16:rowId xmlns:a16="http://schemas.microsoft.com/office/drawing/2014/main" val="2760495352"/>
                  </a:ext>
                </a:extLst>
              </a:tr>
              <a:tr h="189380">
                <a:tc>
                  <a:txBody>
                    <a:bodyPr/>
                    <a:lstStyle/>
                    <a:p>
                      <a:pPr algn="ctr"/>
                      <a:r>
                        <a:rPr lang="en-GB" sz="1000" b="1">
                          <a:solidFill>
                            <a:srgbClr val="231F20"/>
                          </a:solidFill>
                          <a:effectLst/>
                        </a:rPr>
                        <a:t>Nucleus</a:t>
                      </a:r>
                    </a:p>
                  </a:txBody>
                  <a:tcPr marL="12168" marR="12168" marT="12168" marB="12168" anchor="ctr"/>
                </a:tc>
                <a:tc>
                  <a:txBody>
                    <a:bodyPr/>
                    <a:lstStyle/>
                    <a:p>
                      <a:pPr algn="ctr"/>
                      <a:r>
                        <a:rPr lang="en-GB" sz="1000" dirty="0">
                          <a:solidFill>
                            <a:srgbClr val="231F20"/>
                          </a:solidFill>
                          <a:effectLst/>
                        </a:rPr>
                        <a:t>Contains genetic material, including DNA, which controls the cell’s activities.</a:t>
                      </a:r>
                    </a:p>
                  </a:txBody>
                  <a:tcPr marL="12168" marR="12168" marT="12168" marB="12168" anchor="ctr"/>
                </a:tc>
                <a:extLst>
                  <a:ext uri="{0D108BD9-81ED-4DB2-BD59-A6C34878D82A}">
                    <a16:rowId xmlns:a16="http://schemas.microsoft.com/office/drawing/2014/main" val="2492477077"/>
                  </a:ext>
                </a:extLst>
              </a:tr>
              <a:tr h="277069">
                <a:tc>
                  <a:txBody>
                    <a:bodyPr/>
                    <a:lstStyle/>
                    <a:p>
                      <a:pPr algn="ctr"/>
                      <a:r>
                        <a:rPr lang="en-GB" sz="1000" b="1">
                          <a:solidFill>
                            <a:srgbClr val="231F20"/>
                          </a:solidFill>
                          <a:effectLst/>
                        </a:rPr>
                        <a:t>Cell membrane</a:t>
                      </a:r>
                    </a:p>
                  </a:txBody>
                  <a:tcPr marL="12168" marR="12168" marT="12168" marB="12168" anchor="ctr"/>
                </a:tc>
                <a:tc>
                  <a:txBody>
                    <a:bodyPr/>
                    <a:lstStyle/>
                    <a:p>
                      <a:pPr algn="ctr"/>
                      <a:r>
                        <a:rPr lang="en-GB" sz="1000" dirty="0">
                          <a:solidFill>
                            <a:srgbClr val="231F20"/>
                          </a:solidFill>
                          <a:effectLst/>
                        </a:rPr>
                        <a:t>Its structure is permeable to some substances but not to others. It therefore controls the movement of substances in and out of the cell.</a:t>
                      </a:r>
                    </a:p>
                  </a:txBody>
                  <a:tcPr marL="12168" marR="12168" marT="12168" marB="12168" anchor="ctr"/>
                </a:tc>
                <a:extLst>
                  <a:ext uri="{0D108BD9-81ED-4DB2-BD59-A6C34878D82A}">
                    <a16:rowId xmlns:a16="http://schemas.microsoft.com/office/drawing/2014/main" val="1781576373"/>
                  </a:ext>
                </a:extLst>
              </a:tr>
              <a:tr h="277069">
                <a:tc>
                  <a:txBody>
                    <a:bodyPr/>
                    <a:lstStyle/>
                    <a:p>
                      <a:pPr algn="ctr"/>
                      <a:r>
                        <a:rPr lang="en-GB" sz="1000" b="1">
                          <a:solidFill>
                            <a:srgbClr val="231F20"/>
                          </a:solidFill>
                          <a:effectLst/>
                        </a:rPr>
                        <a:t>Mitochondria</a:t>
                      </a:r>
                    </a:p>
                  </a:txBody>
                  <a:tcPr marL="12168" marR="12168" marT="12168" marB="12168" anchor="ctr"/>
                </a:tc>
                <a:tc>
                  <a:txBody>
                    <a:bodyPr/>
                    <a:lstStyle/>
                    <a:p>
                      <a:pPr algn="ctr"/>
                      <a:r>
                        <a:rPr lang="en-GB" sz="1000" dirty="0">
                          <a:solidFill>
                            <a:srgbClr val="231F20"/>
                          </a:solidFill>
                          <a:effectLst/>
                        </a:rPr>
                        <a:t>Organelles that contain the enzymes for respiration, and where most energy is released in respiration.</a:t>
                      </a:r>
                    </a:p>
                  </a:txBody>
                  <a:tcPr marL="12168" marR="12168" marT="12168" marB="12168" anchor="ctr"/>
                </a:tc>
                <a:extLst>
                  <a:ext uri="{0D108BD9-81ED-4DB2-BD59-A6C34878D82A}">
                    <a16:rowId xmlns:a16="http://schemas.microsoft.com/office/drawing/2014/main" val="2995878484"/>
                  </a:ext>
                </a:extLst>
              </a:tr>
              <a:tr h="101691">
                <a:tc>
                  <a:txBody>
                    <a:bodyPr/>
                    <a:lstStyle/>
                    <a:p>
                      <a:pPr algn="ctr"/>
                      <a:r>
                        <a:rPr lang="en-GB" sz="1000" b="1">
                          <a:solidFill>
                            <a:srgbClr val="231F20"/>
                          </a:solidFill>
                          <a:effectLst/>
                        </a:rPr>
                        <a:t>Ribosomes</a:t>
                      </a:r>
                    </a:p>
                  </a:txBody>
                  <a:tcPr marL="12168" marR="12168" marT="12168" marB="12168" anchor="ctr"/>
                </a:tc>
                <a:tc>
                  <a:txBody>
                    <a:bodyPr/>
                    <a:lstStyle/>
                    <a:p>
                      <a:pPr algn="ctr"/>
                      <a:r>
                        <a:rPr lang="en-GB" sz="1000" dirty="0">
                          <a:solidFill>
                            <a:srgbClr val="231F20"/>
                          </a:solidFill>
                          <a:effectLst/>
                        </a:rPr>
                        <a:t>Tiny structures where protein synthesis occurs.</a:t>
                      </a:r>
                    </a:p>
                  </a:txBody>
                  <a:tcPr marL="12168" marR="12168" marT="12168" marB="12168" anchor="ctr"/>
                </a:tc>
                <a:extLst>
                  <a:ext uri="{0D108BD9-81ED-4DB2-BD59-A6C34878D82A}">
                    <a16:rowId xmlns:a16="http://schemas.microsoft.com/office/drawing/2014/main" val="1364603849"/>
                  </a:ext>
                </a:extLst>
              </a:tr>
              <a:tr h="379984">
                <a:tc>
                  <a:txBody>
                    <a:bodyPr/>
                    <a:lstStyle/>
                    <a:p>
                      <a:pPr algn="ctr"/>
                      <a:r>
                        <a:rPr lang="en-GB" sz="1000" b="1" dirty="0">
                          <a:solidFill>
                            <a:srgbClr val="231F20"/>
                          </a:solidFill>
                          <a:effectLst/>
                        </a:rPr>
                        <a:t>Chloroplast</a:t>
                      </a:r>
                    </a:p>
                  </a:txBody>
                  <a:tcPr marL="25400" marR="25400" marT="25400" marB="25400" anchor="ctr"/>
                </a:tc>
                <a:tc>
                  <a:txBody>
                    <a:bodyPr/>
                    <a:lstStyle/>
                    <a:p>
                      <a:pPr algn="ctr"/>
                      <a:r>
                        <a:rPr lang="en-GB" sz="1000" dirty="0">
                          <a:solidFill>
                            <a:srgbClr val="231F20"/>
                          </a:solidFill>
                          <a:effectLst/>
                        </a:rPr>
                        <a:t>Organelles that contains the green pigment, chlorophyll, which absorbs light energy for photosynthesis. Contains the enzymes needed for photosynthesis.</a:t>
                      </a:r>
                    </a:p>
                  </a:txBody>
                  <a:tcPr marL="25400" marR="25400" marT="25400" marB="25400" anchor="ctr"/>
                </a:tc>
                <a:extLst>
                  <a:ext uri="{0D108BD9-81ED-4DB2-BD59-A6C34878D82A}">
                    <a16:rowId xmlns:a16="http://schemas.microsoft.com/office/drawing/2014/main" val="4124880258"/>
                  </a:ext>
                </a:extLst>
              </a:tr>
              <a:tr h="204607">
                <a:tc>
                  <a:txBody>
                    <a:bodyPr/>
                    <a:lstStyle/>
                    <a:p>
                      <a:pPr algn="ctr"/>
                      <a:r>
                        <a:rPr lang="en-GB" sz="1000" b="1">
                          <a:solidFill>
                            <a:srgbClr val="231F20"/>
                          </a:solidFill>
                          <a:effectLst/>
                        </a:rPr>
                        <a:t>Cell wall</a:t>
                      </a:r>
                    </a:p>
                  </a:txBody>
                  <a:tcPr marL="25400" marR="25400" marT="25400" marB="25400" anchor="ctr"/>
                </a:tc>
                <a:tc>
                  <a:txBody>
                    <a:bodyPr/>
                    <a:lstStyle/>
                    <a:p>
                      <a:pPr algn="ctr"/>
                      <a:r>
                        <a:rPr lang="en-GB" sz="1000">
                          <a:solidFill>
                            <a:srgbClr val="231F20"/>
                          </a:solidFill>
                          <a:effectLst/>
                        </a:rPr>
                        <a:t>Made from cellulose fibres and strengthens the cell and supports the plant.</a:t>
                      </a:r>
                    </a:p>
                  </a:txBody>
                  <a:tcPr marL="25400" marR="25400" marT="25400" marB="25400" anchor="ctr"/>
                </a:tc>
                <a:extLst>
                  <a:ext uri="{0D108BD9-81ED-4DB2-BD59-A6C34878D82A}">
                    <a16:rowId xmlns:a16="http://schemas.microsoft.com/office/drawing/2014/main" val="1135170094"/>
                  </a:ext>
                </a:extLst>
              </a:tr>
              <a:tr h="240848">
                <a:tc>
                  <a:txBody>
                    <a:bodyPr/>
                    <a:lstStyle/>
                    <a:p>
                      <a:pPr algn="ctr"/>
                      <a:r>
                        <a:rPr lang="en-GB" sz="1000" b="1">
                          <a:solidFill>
                            <a:srgbClr val="231F20"/>
                          </a:solidFill>
                          <a:effectLst/>
                        </a:rPr>
                        <a:t>Permanent vacuole</a:t>
                      </a:r>
                    </a:p>
                  </a:txBody>
                  <a:tcPr marL="25400" marR="25400" marT="25400" marB="25400" anchor="ctr"/>
                </a:tc>
                <a:tc>
                  <a:txBody>
                    <a:bodyPr/>
                    <a:lstStyle/>
                    <a:p>
                      <a:pPr algn="ctr"/>
                      <a:r>
                        <a:rPr lang="en-GB" sz="1000" dirty="0">
                          <a:solidFill>
                            <a:srgbClr val="231F20"/>
                          </a:solidFill>
                          <a:effectLst/>
                        </a:rPr>
                        <a:t>Filled with cell sap to help keep the cell turgid.</a:t>
                      </a:r>
                    </a:p>
                  </a:txBody>
                  <a:tcPr marL="25400" marR="25400" marT="25400" marB="25400" anchor="ctr"/>
                </a:tc>
                <a:extLst>
                  <a:ext uri="{0D108BD9-81ED-4DB2-BD59-A6C34878D82A}">
                    <a16:rowId xmlns:a16="http://schemas.microsoft.com/office/drawing/2014/main" val="1961017877"/>
                  </a:ext>
                </a:extLst>
              </a:tr>
            </a:tbl>
          </a:graphicData>
        </a:graphic>
      </p:graphicFrame>
      <p:pic>
        <p:nvPicPr>
          <p:cNvPr id="1026" name="Picture 2" descr="Changing the way you learn | Mind Map">
            <a:extLst>
              <a:ext uri="{FF2B5EF4-FFF2-40B4-BE49-F238E27FC236}">
                <a16:creationId xmlns:a16="http://schemas.microsoft.com/office/drawing/2014/main" id="{1B86EB9F-79E3-3DB6-7DDA-22E256BA2D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053"/>
          <a:stretch/>
        </p:blipFill>
        <p:spPr bwMode="auto">
          <a:xfrm>
            <a:off x="6328454" y="196346"/>
            <a:ext cx="2717161" cy="23475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A752069-1565-A1CB-3C4B-64813A4C3303}"/>
              </a:ext>
            </a:extLst>
          </p:cNvPr>
          <p:cNvPicPr>
            <a:picLocks noChangeAspect="1"/>
          </p:cNvPicPr>
          <p:nvPr/>
        </p:nvPicPr>
        <p:blipFill rotWithShape="1">
          <a:blip r:embed="rId4"/>
          <a:srcRect l="8202" t="34243" r="62083" b="57820"/>
          <a:stretch/>
        </p:blipFill>
        <p:spPr>
          <a:xfrm>
            <a:off x="6447494" y="3509606"/>
            <a:ext cx="2068494" cy="310772"/>
          </a:xfrm>
          <a:prstGeom prst="rect">
            <a:avLst/>
          </a:prstGeom>
        </p:spPr>
      </p:pic>
      <p:pic>
        <p:nvPicPr>
          <p:cNvPr id="18" name="Picture 17">
            <a:extLst>
              <a:ext uri="{FF2B5EF4-FFF2-40B4-BE49-F238E27FC236}">
                <a16:creationId xmlns:a16="http://schemas.microsoft.com/office/drawing/2014/main" id="{FF2ACDA1-4B4F-9027-DC0F-CAA338CAC747}"/>
              </a:ext>
            </a:extLst>
          </p:cNvPr>
          <p:cNvPicPr>
            <a:picLocks noChangeAspect="1"/>
          </p:cNvPicPr>
          <p:nvPr/>
        </p:nvPicPr>
        <p:blipFill rotWithShape="1">
          <a:blip r:embed="rId5"/>
          <a:srcRect l="19514" t="30494" r="25208" b="36173"/>
          <a:stretch/>
        </p:blipFill>
        <p:spPr>
          <a:xfrm>
            <a:off x="6794662" y="3951422"/>
            <a:ext cx="2104519" cy="713844"/>
          </a:xfrm>
          <a:prstGeom prst="rect">
            <a:avLst/>
          </a:prstGeom>
        </p:spPr>
      </p:pic>
    </p:spTree>
    <p:extLst>
      <p:ext uri="{BB962C8B-B14F-4D97-AF65-F5344CB8AC3E}">
        <p14:creationId xmlns:p14="http://schemas.microsoft.com/office/powerpoint/2010/main" val="119623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7B7EABD-CD3A-B802-0355-5F7ED13CBC64}"/>
              </a:ext>
            </a:extLst>
          </p:cNvPr>
          <p:cNvPicPr>
            <a:picLocks noChangeAspect="1"/>
          </p:cNvPicPr>
          <p:nvPr/>
        </p:nvPicPr>
        <p:blipFill rotWithShape="1">
          <a:blip r:embed="rId2"/>
          <a:srcRect l="43350" t="32593" r="39375" b="36542"/>
          <a:stretch/>
        </p:blipFill>
        <p:spPr>
          <a:xfrm>
            <a:off x="7740742" y="4352209"/>
            <a:ext cx="1154665" cy="1160406"/>
          </a:xfrm>
          <a:prstGeom prst="rect">
            <a:avLst/>
          </a:prstGeom>
        </p:spPr>
      </p:pic>
      <p:sp>
        <p:nvSpPr>
          <p:cNvPr id="2" name="TextBox 1">
            <a:extLst>
              <a:ext uri="{FF2B5EF4-FFF2-40B4-BE49-F238E27FC236}">
                <a16:creationId xmlns:a16="http://schemas.microsoft.com/office/drawing/2014/main" id="{F8E91036-855B-784B-9FAA-C19107C56D67}"/>
              </a:ext>
            </a:extLst>
          </p:cNvPr>
          <p:cNvSpPr txBox="1"/>
          <p:nvPr/>
        </p:nvSpPr>
        <p:spPr>
          <a:xfrm>
            <a:off x="157267" y="145216"/>
            <a:ext cx="4329671" cy="400110"/>
          </a:xfrm>
          <a:prstGeom prst="rect">
            <a:avLst/>
          </a:prstGeom>
          <a:noFill/>
          <a:ln w="38100">
            <a:solidFill>
              <a:srgbClr val="00B050"/>
            </a:solidFill>
          </a:ln>
        </p:spPr>
        <p:txBody>
          <a:bodyPr wrap="square" rtlCol="0">
            <a:spAutoFit/>
          </a:bodyPr>
          <a:lstStyle/>
          <a:p>
            <a:r>
              <a:rPr lang="en-GB" sz="1000" b="1" dirty="0"/>
              <a:t>Cell specialisation</a:t>
            </a:r>
          </a:p>
          <a:p>
            <a:r>
              <a:rPr lang="en-GB" sz="1000" dirty="0"/>
              <a:t>Cells may be have a specialised structure to carry out a particular function.</a:t>
            </a:r>
          </a:p>
        </p:txBody>
      </p:sp>
      <p:graphicFrame>
        <p:nvGraphicFramePr>
          <p:cNvPr id="5" name="Table 5">
            <a:extLst>
              <a:ext uri="{FF2B5EF4-FFF2-40B4-BE49-F238E27FC236}">
                <a16:creationId xmlns:a16="http://schemas.microsoft.com/office/drawing/2014/main" id="{027BCE7D-2796-5225-7CAE-6F6F72D660F6}"/>
              </a:ext>
            </a:extLst>
          </p:cNvPr>
          <p:cNvGraphicFramePr>
            <a:graphicFrameLocks noGrp="1"/>
          </p:cNvGraphicFramePr>
          <p:nvPr>
            <p:extLst>
              <p:ext uri="{D42A27DB-BD31-4B8C-83A1-F6EECF244321}">
                <p14:modId xmlns:p14="http://schemas.microsoft.com/office/powerpoint/2010/main" val="1107493860"/>
              </p:ext>
            </p:extLst>
          </p:nvPr>
        </p:nvGraphicFramePr>
        <p:xfrm>
          <a:off x="157268" y="578354"/>
          <a:ext cx="4329671" cy="3053080"/>
        </p:xfrm>
        <a:graphic>
          <a:graphicData uri="http://schemas.openxmlformats.org/drawingml/2006/table">
            <a:tbl>
              <a:tblPr firstRow="1" bandRow="1">
                <a:tableStyleId>{16D9F66E-5EB9-4882-86FB-DCBF35E3C3E4}</a:tableStyleId>
              </a:tblPr>
              <a:tblGrid>
                <a:gridCol w="1023768">
                  <a:extLst>
                    <a:ext uri="{9D8B030D-6E8A-4147-A177-3AD203B41FA5}">
                      <a16:colId xmlns:a16="http://schemas.microsoft.com/office/drawing/2014/main" val="335100441"/>
                    </a:ext>
                  </a:extLst>
                </a:gridCol>
                <a:gridCol w="1281235">
                  <a:extLst>
                    <a:ext uri="{9D8B030D-6E8A-4147-A177-3AD203B41FA5}">
                      <a16:colId xmlns:a16="http://schemas.microsoft.com/office/drawing/2014/main" val="3712019101"/>
                    </a:ext>
                  </a:extLst>
                </a:gridCol>
                <a:gridCol w="2024668">
                  <a:extLst>
                    <a:ext uri="{9D8B030D-6E8A-4147-A177-3AD203B41FA5}">
                      <a16:colId xmlns:a16="http://schemas.microsoft.com/office/drawing/2014/main" val="1471577760"/>
                    </a:ext>
                  </a:extLst>
                </a:gridCol>
              </a:tblGrid>
              <a:tr h="370840">
                <a:tc>
                  <a:txBody>
                    <a:bodyPr/>
                    <a:lstStyle/>
                    <a:p>
                      <a:r>
                        <a:rPr lang="en-GB" sz="1000" dirty="0"/>
                        <a:t>Specialised Cell</a:t>
                      </a:r>
                    </a:p>
                  </a:txBody>
                  <a:tcPr/>
                </a:tc>
                <a:tc>
                  <a:txBody>
                    <a:bodyPr/>
                    <a:lstStyle/>
                    <a:p>
                      <a:r>
                        <a:rPr lang="en-GB" sz="1000" dirty="0"/>
                        <a:t>Function</a:t>
                      </a:r>
                    </a:p>
                  </a:txBody>
                  <a:tcPr/>
                </a:tc>
                <a:tc>
                  <a:txBody>
                    <a:bodyPr/>
                    <a:lstStyle/>
                    <a:p>
                      <a:r>
                        <a:rPr lang="en-GB" sz="1000" dirty="0"/>
                        <a:t>Adaptation</a:t>
                      </a:r>
                    </a:p>
                  </a:txBody>
                  <a:tcPr/>
                </a:tc>
                <a:extLst>
                  <a:ext uri="{0D108BD9-81ED-4DB2-BD59-A6C34878D82A}">
                    <a16:rowId xmlns:a16="http://schemas.microsoft.com/office/drawing/2014/main" val="1431790171"/>
                  </a:ext>
                </a:extLst>
              </a:tr>
              <a:tr h="370840">
                <a:tc>
                  <a:txBody>
                    <a:bodyPr/>
                    <a:lstStyle/>
                    <a:p>
                      <a:r>
                        <a:rPr lang="en-GB" sz="1000" dirty="0"/>
                        <a:t>Sperm </a:t>
                      </a:r>
                    </a:p>
                  </a:txBody>
                  <a:tcPr/>
                </a:tc>
                <a:tc>
                  <a:txBody>
                    <a:bodyPr/>
                    <a:lstStyle/>
                    <a:p>
                      <a:r>
                        <a:rPr lang="en-GB" sz="1000" dirty="0"/>
                        <a:t>To get the male DNA to the female DNA. </a:t>
                      </a:r>
                    </a:p>
                  </a:txBody>
                  <a:tcPr/>
                </a:tc>
                <a:tc>
                  <a:txBody>
                    <a:bodyPr/>
                    <a:lstStyle/>
                    <a:p>
                      <a:r>
                        <a:rPr lang="en-GB" sz="1000" dirty="0"/>
                        <a:t>Streamlined head, long tail, lots of mitochondria to provide energy. </a:t>
                      </a:r>
                    </a:p>
                  </a:txBody>
                  <a:tcPr/>
                </a:tc>
                <a:extLst>
                  <a:ext uri="{0D108BD9-81ED-4DB2-BD59-A6C34878D82A}">
                    <a16:rowId xmlns:a16="http://schemas.microsoft.com/office/drawing/2014/main" val="1946237390"/>
                  </a:ext>
                </a:extLst>
              </a:tr>
              <a:tr h="370840">
                <a:tc>
                  <a:txBody>
                    <a:bodyPr/>
                    <a:lstStyle/>
                    <a:p>
                      <a:r>
                        <a:rPr lang="en-GB" sz="1000" dirty="0"/>
                        <a:t>Neuron</a:t>
                      </a:r>
                    </a:p>
                  </a:txBody>
                  <a:tcPr/>
                </a:tc>
                <a:tc>
                  <a:txBody>
                    <a:bodyPr/>
                    <a:lstStyle/>
                    <a:p>
                      <a:r>
                        <a:rPr lang="en-GB" sz="1000" dirty="0"/>
                        <a:t>To send electrical impulses around the body</a:t>
                      </a:r>
                    </a:p>
                  </a:txBody>
                  <a:tcPr/>
                </a:tc>
                <a:tc>
                  <a:txBody>
                    <a:bodyPr/>
                    <a:lstStyle/>
                    <a:p>
                      <a:r>
                        <a:rPr lang="en-GB" sz="1000" dirty="0"/>
                        <a:t>Long to cover more distance. Has branched connections to connect in a network. </a:t>
                      </a:r>
                    </a:p>
                  </a:txBody>
                  <a:tcPr/>
                </a:tc>
                <a:extLst>
                  <a:ext uri="{0D108BD9-81ED-4DB2-BD59-A6C34878D82A}">
                    <a16:rowId xmlns:a16="http://schemas.microsoft.com/office/drawing/2014/main" val="4121147425"/>
                  </a:ext>
                </a:extLst>
              </a:tr>
              <a:tr h="370840">
                <a:tc>
                  <a:txBody>
                    <a:bodyPr/>
                    <a:lstStyle/>
                    <a:p>
                      <a:r>
                        <a:rPr lang="en-GB" sz="1000" dirty="0"/>
                        <a:t>Muscle</a:t>
                      </a:r>
                    </a:p>
                  </a:txBody>
                  <a:tcPr/>
                </a:tc>
                <a:tc>
                  <a:txBody>
                    <a:bodyPr/>
                    <a:lstStyle/>
                    <a:p>
                      <a:r>
                        <a:rPr lang="en-GB" sz="1000" dirty="0"/>
                        <a:t>To contract quickly</a:t>
                      </a:r>
                    </a:p>
                  </a:txBody>
                  <a:tcPr/>
                </a:tc>
                <a:tc>
                  <a:txBody>
                    <a:bodyPr/>
                    <a:lstStyle/>
                    <a:p>
                      <a:r>
                        <a:rPr lang="en-GB" sz="1000" dirty="0"/>
                        <a:t>Long and contain lots of mitochondria for energy. </a:t>
                      </a:r>
                    </a:p>
                  </a:txBody>
                  <a:tcPr/>
                </a:tc>
                <a:extLst>
                  <a:ext uri="{0D108BD9-81ED-4DB2-BD59-A6C34878D82A}">
                    <a16:rowId xmlns:a16="http://schemas.microsoft.com/office/drawing/2014/main" val="1669726728"/>
                  </a:ext>
                </a:extLst>
              </a:tr>
              <a:tr h="370840">
                <a:tc>
                  <a:txBody>
                    <a:bodyPr/>
                    <a:lstStyle/>
                    <a:p>
                      <a:r>
                        <a:rPr lang="en-GB" sz="1000" dirty="0"/>
                        <a:t>Root Hair</a:t>
                      </a:r>
                    </a:p>
                  </a:txBody>
                  <a:tcPr/>
                </a:tc>
                <a:tc>
                  <a:txBody>
                    <a:bodyPr/>
                    <a:lstStyle/>
                    <a:p>
                      <a:r>
                        <a:rPr lang="en-GB" sz="1000" dirty="0"/>
                        <a:t>To absorb water from the soil.</a:t>
                      </a:r>
                    </a:p>
                  </a:txBody>
                  <a:tcPr/>
                </a:tc>
                <a:tc>
                  <a:txBody>
                    <a:bodyPr/>
                    <a:lstStyle/>
                    <a:p>
                      <a:r>
                        <a:rPr lang="en-GB" sz="1000" dirty="0"/>
                        <a:t>A large surface area to absorb more water. </a:t>
                      </a:r>
                    </a:p>
                  </a:txBody>
                  <a:tcPr/>
                </a:tc>
                <a:extLst>
                  <a:ext uri="{0D108BD9-81ED-4DB2-BD59-A6C34878D82A}">
                    <a16:rowId xmlns:a16="http://schemas.microsoft.com/office/drawing/2014/main" val="191662821"/>
                  </a:ext>
                </a:extLst>
              </a:tr>
              <a:tr h="370840">
                <a:tc>
                  <a:txBody>
                    <a:bodyPr/>
                    <a:lstStyle/>
                    <a:p>
                      <a:r>
                        <a:rPr lang="en-GB" sz="1000" dirty="0"/>
                        <a:t>Phloem</a:t>
                      </a:r>
                    </a:p>
                  </a:txBody>
                  <a:tcPr/>
                </a:tc>
                <a:tc>
                  <a:txBody>
                    <a:bodyPr/>
                    <a:lstStyle/>
                    <a:p>
                      <a:r>
                        <a:rPr lang="en-GB" sz="1000" dirty="0"/>
                        <a:t>Transports substances around the plant. </a:t>
                      </a:r>
                    </a:p>
                  </a:txBody>
                  <a:tcPr/>
                </a:tc>
                <a:tc>
                  <a:txBody>
                    <a:bodyPr/>
                    <a:lstStyle/>
                    <a:p>
                      <a:r>
                        <a:rPr lang="en-GB" sz="1000" dirty="0"/>
                        <a:t>Pores to allow cell sap to flow. Cells are long and joined end to end.</a:t>
                      </a:r>
                    </a:p>
                  </a:txBody>
                  <a:tcPr/>
                </a:tc>
                <a:extLst>
                  <a:ext uri="{0D108BD9-81ED-4DB2-BD59-A6C34878D82A}">
                    <a16:rowId xmlns:a16="http://schemas.microsoft.com/office/drawing/2014/main" val="3482048365"/>
                  </a:ext>
                </a:extLst>
              </a:tr>
              <a:tr h="370840">
                <a:tc>
                  <a:txBody>
                    <a:bodyPr/>
                    <a:lstStyle/>
                    <a:p>
                      <a:r>
                        <a:rPr lang="en-GB" sz="1000" dirty="0"/>
                        <a:t>Xylem </a:t>
                      </a:r>
                    </a:p>
                  </a:txBody>
                  <a:tcPr/>
                </a:tc>
                <a:tc>
                  <a:txBody>
                    <a:bodyPr/>
                    <a:lstStyle/>
                    <a:p>
                      <a:r>
                        <a:rPr lang="en-GB" sz="1000" dirty="0"/>
                        <a:t>Transports water through the plant. </a:t>
                      </a:r>
                    </a:p>
                  </a:txBody>
                  <a:tcPr/>
                </a:tc>
                <a:tc>
                  <a:txBody>
                    <a:bodyPr/>
                    <a:lstStyle/>
                    <a:p>
                      <a:r>
                        <a:rPr lang="en-GB" sz="1000" dirty="0"/>
                        <a:t>Hollow in the centre. Tubes are joined end-to-end</a:t>
                      </a:r>
                    </a:p>
                  </a:txBody>
                  <a:tcPr/>
                </a:tc>
                <a:extLst>
                  <a:ext uri="{0D108BD9-81ED-4DB2-BD59-A6C34878D82A}">
                    <a16:rowId xmlns:a16="http://schemas.microsoft.com/office/drawing/2014/main" val="4111668144"/>
                  </a:ext>
                </a:extLst>
              </a:tr>
            </a:tbl>
          </a:graphicData>
        </a:graphic>
      </p:graphicFrame>
      <p:sp>
        <p:nvSpPr>
          <p:cNvPr id="6" name="TextBox 5">
            <a:extLst>
              <a:ext uri="{FF2B5EF4-FFF2-40B4-BE49-F238E27FC236}">
                <a16:creationId xmlns:a16="http://schemas.microsoft.com/office/drawing/2014/main" id="{2056E1C1-5962-44EA-C57C-AA3CEFA50599}"/>
              </a:ext>
            </a:extLst>
          </p:cNvPr>
          <p:cNvSpPr txBox="1"/>
          <p:nvPr/>
        </p:nvSpPr>
        <p:spPr>
          <a:xfrm>
            <a:off x="4571999" y="2259449"/>
            <a:ext cx="4414733" cy="1169551"/>
          </a:xfrm>
          <a:prstGeom prst="rect">
            <a:avLst/>
          </a:prstGeom>
          <a:noFill/>
          <a:ln w="38100">
            <a:solidFill>
              <a:srgbClr val="00B050"/>
            </a:solidFill>
          </a:ln>
        </p:spPr>
        <p:txBody>
          <a:bodyPr wrap="square" rtlCol="0">
            <a:spAutoFit/>
          </a:bodyPr>
          <a:lstStyle/>
          <a:p>
            <a:r>
              <a:rPr lang="en-GB" sz="1000" b="1" dirty="0"/>
              <a:t>Cell differentiation</a:t>
            </a:r>
          </a:p>
          <a:p>
            <a:r>
              <a:rPr lang="en-GB" sz="1000" dirty="0"/>
              <a:t>As an organism develops, cells differentiate to form different types of cells. Most types of animal cell differentiate at an early stage. Many types of plant cells retain the ability to differentiate throughout life. In mature animals, cell division is mainly restricted to repair and replacement. As a cell differentiates it acquires different sub-cellular structures to enable it to carry out a certain function. It has become a specialised cell. </a:t>
            </a:r>
          </a:p>
        </p:txBody>
      </p:sp>
      <p:sp>
        <p:nvSpPr>
          <p:cNvPr id="8" name="TextBox 7">
            <a:extLst>
              <a:ext uri="{FF2B5EF4-FFF2-40B4-BE49-F238E27FC236}">
                <a16:creationId xmlns:a16="http://schemas.microsoft.com/office/drawing/2014/main" id="{9198B55E-8782-B660-07CD-14151B826B00}"/>
              </a:ext>
            </a:extLst>
          </p:cNvPr>
          <p:cNvSpPr txBox="1"/>
          <p:nvPr/>
        </p:nvSpPr>
        <p:spPr>
          <a:xfrm>
            <a:off x="4572000" y="143220"/>
            <a:ext cx="4428779" cy="1938992"/>
          </a:xfrm>
          <a:prstGeom prst="rect">
            <a:avLst/>
          </a:prstGeom>
          <a:noFill/>
          <a:ln w="38100">
            <a:solidFill>
              <a:srgbClr val="00B050"/>
            </a:solidFill>
          </a:ln>
        </p:spPr>
        <p:txBody>
          <a:bodyPr wrap="square">
            <a:spAutoFit/>
          </a:bodyPr>
          <a:lstStyle/>
          <a:p>
            <a:r>
              <a:rPr lang="en-GB" sz="1000" b="1" i="0" dirty="0">
                <a:solidFill>
                  <a:srgbClr val="231F20"/>
                </a:solidFill>
                <a:effectLst/>
              </a:rPr>
              <a:t>Development of Microscopes</a:t>
            </a:r>
          </a:p>
          <a:p>
            <a:r>
              <a:rPr lang="en-GB" sz="1000" b="0" i="0" dirty="0">
                <a:solidFill>
                  <a:srgbClr val="231F20"/>
                </a:solidFill>
                <a:effectLst/>
              </a:rPr>
              <a:t>Throughout their development, the </a:t>
            </a:r>
            <a:r>
              <a:rPr lang="en-GB" sz="1000" b="1" i="0" dirty="0">
                <a:solidFill>
                  <a:srgbClr val="231F20"/>
                </a:solidFill>
                <a:effectLst/>
              </a:rPr>
              <a:t>magnification</a:t>
            </a:r>
            <a:r>
              <a:rPr lang="en-GB" sz="1000" b="0" i="0" dirty="0">
                <a:solidFill>
                  <a:srgbClr val="231F20"/>
                </a:solidFill>
                <a:effectLst/>
              </a:rPr>
              <a:t> of </a:t>
            </a:r>
            <a:r>
              <a:rPr lang="en-GB" sz="1000" b="1" i="0" dirty="0">
                <a:solidFill>
                  <a:srgbClr val="231F20"/>
                </a:solidFill>
                <a:effectLst/>
              </a:rPr>
              <a:t>light microscopes </a:t>
            </a:r>
            <a:r>
              <a:rPr lang="en-GB" sz="1000" b="0" i="0" dirty="0">
                <a:solidFill>
                  <a:srgbClr val="231F20"/>
                </a:solidFill>
                <a:effectLst/>
              </a:rPr>
              <a:t>has increased, but very high magnifications are not possible. The maximum magnification with a light microscope is around ×1500.</a:t>
            </a:r>
          </a:p>
          <a:p>
            <a:r>
              <a:rPr lang="en-GB" sz="1000" b="0" i="0" dirty="0">
                <a:solidFill>
                  <a:srgbClr val="231F20"/>
                </a:solidFill>
                <a:effectLst/>
              </a:rPr>
              <a:t>The ability to see greater detail in an image depends on the </a:t>
            </a:r>
            <a:r>
              <a:rPr lang="en-GB" sz="1000" b="1" i="0" dirty="0">
                <a:solidFill>
                  <a:srgbClr val="231F20"/>
                </a:solidFill>
                <a:effectLst/>
              </a:rPr>
              <a:t>resolution</a:t>
            </a:r>
            <a:r>
              <a:rPr lang="en-GB" sz="1000" b="0" i="0" dirty="0">
                <a:solidFill>
                  <a:srgbClr val="231F20"/>
                </a:solidFill>
                <a:effectLst/>
              </a:rPr>
              <a:t> or resolving power. This is the ability to see two points as two points, rather than merged into one. The resolution of a light microscope is around 0.2 </a:t>
            </a:r>
            <a:r>
              <a:rPr lang="en-GB" sz="1000" b="0" i="0" dirty="0" err="1">
                <a:solidFill>
                  <a:srgbClr val="231F20"/>
                </a:solidFill>
                <a:effectLst/>
              </a:rPr>
              <a:t>μm</a:t>
            </a:r>
            <a:r>
              <a:rPr lang="en-GB" sz="1000" b="0" i="0" dirty="0">
                <a:solidFill>
                  <a:srgbClr val="231F20"/>
                </a:solidFill>
                <a:effectLst/>
              </a:rPr>
              <a:t>, or 200 nm. This means that it cannot distinguish two points closer than 200 nm.</a:t>
            </a:r>
          </a:p>
          <a:p>
            <a:r>
              <a:rPr lang="en-GB" sz="1000" b="1" i="0" dirty="0">
                <a:solidFill>
                  <a:srgbClr val="231F20"/>
                </a:solidFill>
                <a:effectLst/>
              </a:rPr>
              <a:t>Electron microscopes </a:t>
            </a:r>
            <a:r>
              <a:rPr lang="en-GB" sz="1000" b="0" i="0" dirty="0">
                <a:solidFill>
                  <a:srgbClr val="231F20"/>
                </a:solidFill>
                <a:effectLst/>
              </a:rPr>
              <a:t>use a beam of electrons instead of light rays. They have a maximum magnification of around ×1 000 000, but images can be enlarged beyond that photographically. The limit of resolution of the electron microscope is now less than 1 nm.</a:t>
            </a:r>
            <a:endParaRPr lang="en-GB" sz="1000" dirty="0"/>
          </a:p>
        </p:txBody>
      </p:sp>
      <p:sp>
        <p:nvSpPr>
          <p:cNvPr id="9" name="TextBox 8">
            <a:extLst>
              <a:ext uri="{FF2B5EF4-FFF2-40B4-BE49-F238E27FC236}">
                <a16:creationId xmlns:a16="http://schemas.microsoft.com/office/drawing/2014/main" id="{26E6A8D0-A5F9-95B8-8146-7596D699E9A5}"/>
              </a:ext>
            </a:extLst>
          </p:cNvPr>
          <p:cNvSpPr txBox="1"/>
          <p:nvPr/>
        </p:nvSpPr>
        <p:spPr>
          <a:xfrm>
            <a:off x="143221" y="3742740"/>
            <a:ext cx="8857558" cy="2970044"/>
          </a:xfrm>
          <a:prstGeom prst="rect">
            <a:avLst/>
          </a:prstGeom>
          <a:noFill/>
          <a:ln w="38100">
            <a:solidFill>
              <a:srgbClr val="00B050"/>
            </a:solidFill>
          </a:ln>
        </p:spPr>
        <p:txBody>
          <a:bodyPr wrap="square" rtlCol="0">
            <a:spAutoFit/>
          </a:bodyPr>
          <a:lstStyle/>
          <a:p>
            <a:r>
              <a:rPr lang="en-GB" sz="1000" b="1" dirty="0"/>
              <a:t>Culturing microorganisms (biology only)</a:t>
            </a:r>
          </a:p>
          <a:p>
            <a:r>
              <a:rPr lang="en-GB" sz="1000" dirty="0"/>
              <a:t>Bacteria multiply by simple cell division (</a:t>
            </a:r>
            <a:r>
              <a:rPr lang="en-GB" sz="1000" b="1" dirty="0"/>
              <a:t>binary fission</a:t>
            </a:r>
            <a:r>
              <a:rPr lang="en-GB" sz="1000" dirty="0"/>
              <a:t>) as often as once every 20 minutes if they have enough nutrients and a suitable temperature. Bacteria can be grown in a nutrient broth solution or as colonies on an agar gel plate. Uncontaminated cultures of microorganisms are required for investigating the action of disinfectants and antibiotics.</a:t>
            </a:r>
          </a:p>
          <a:p>
            <a:r>
              <a:rPr lang="en-GB" sz="1000" b="1" dirty="0"/>
              <a:t>Required practical activity: </a:t>
            </a:r>
            <a:r>
              <a:rPr lang="en-GB" sz="1000" b="1" i="1" dirty="0"/>
              <a:t>investigate the effect of antiseptics or antibiotics on bacterial growth using agar plates</a:t>
            </a:r>
          </a:p>
          <a:p>
            <a:r>
              <a:rPr lang="en-GB" sz="1000" b="1" i="1" dirty="0"/>
              <a:t>and measuring zones of inhibition</a:t>
            </a:r>
          </a:p>
          <a:p>
            <a:endParaRPr lang="en-GB" sz="700" b="1" i="1" dirty="0"/>
          </a:p>
          <a:p>
            <a:r>
              <a:rPr lang="en-GB" sz="1000" b="1" dirty="0"/>
              <a:t>Method</a:t>
            </a:r>
            <a:r>
              <a:rPr lang="en-GB" sz="1000" dirty="0"/>
              <a:t> </a:t>
            </a:r>
          </a:p>
          <a:p>
            <a:pPr marL="228600" indent="-228600">
              <a:buAutoNum type="arabicPeriod"/>
            </a:pPr>
            <a:r>
              <a:rPr lang="en-GB" sz="1000" dirty="0"/>
              <a:t>Make sure your hands and work space are thoroughly clean before and after the experiment. </a:t>
            </a:r>
          </a:p>
          <a:p>
            <a:pPr marL="228600" indent="-228600">
              <a:buAutoNum type="arabicPeriod"/>
            </a:pPr>
            <a:r>
              <a:rPr lang="en-GB" sz="1000" dirty="0"/>
              <a:t>Use a permanent marker to mark the bottom of the nutrient agar plate (not the lid) as shown in the diagram below. Make sure that the lid</a:t>
            </a:r>
          </a:p>
          <a:p>
            <a:r>
              <a:rPr lang="en-GB" sz="1000" dirty="0"/>
              <a:t>        stays in place to avoid contamination.</a:t>
            </a:r>
          </a:p>
          <a:p>
            <a:pPr marL="228600" indent="-228600">
              <a:buAutoNum type="arabicPeriod"/>
            </a:pPr>
            <a:r>
              <a:rPr lang="en-GB" sz="1000" dirty="0"/>
              <a:t>Divide the plate into three equal sections and number them 1, 2 and 3 around the edge. Add your initials, the date and the name of the bacteria. </a:t>
            </a:r>
          </a:p>
          <a:p>
            <a:pPr marL="228600" indent="-228600">
              <a:buAutoNum type="arabicPeriod"/>
            </a:pPr>
            <a:r>
              <a:rPr lang="en-GB" sz="1000" dirty="0"/>
              <a:t>Put a different antiseptic onto each of three filter paper discs, being careful to shake off excess liquid to avoid splashing. </a:t>
            </a:r>
          </a:p>
          <a:p>
            <a:pPr marL="228600" indent="-228600">
              <a:buAutoNum type="arabicPeriod"/>
            </a:pPr>
            <a:r>
              <a:rPr lang="en-GB" sz="1000" dirty="0"/>
              <a:t>Carefully lift the lid of the agar plate at an angle away from your face. Do not open it fully.</a:t>
            </a:r>
          </a:p>
          <a:p>
            <a:pPr marL="228600" indent="-228600">
              <a:buAutoNum type="arabicPeriod"/>
            </a:pPr>
            <a:r>
              <a:rPr lang="en-GB" sz="1000" dirty="0"/>
              <a:t>Use the forceps to carefully put each disc onto each section. Make a note of which antiseptic is in each section. </a:t>
            </a:r>
          </a:p>
          <a:p>
            <a:pPr marL="228600" indent="-228600">
              <a:buAutoNum type="arabicPeriod"/>
            </a:pPr>
            <a:r>
              <a:rPr lang="en-GB" sz="1000" dirty="0"/>
              <a:t>Secure the lid of the agar plate in place using two small pieces of clear tape. Do not seal the lid all the way around as this creates anaerobic conditions. Anaerobic conditions will prevent the bacteria from growing and can encourage some other very nasty bacteria to grow. </a:t>
            </a:r>
          </a:p>
          <a:p>
            <a:pPr marL="228600" indent="-228600">
              <a:buAutoNum type="arabicPeriod"/>
            </a:pPr>
            <a:r>
              <a:rPr lang="en-GB" sz="1000" dirty="0"/>
              <a:t>Incubate the plate at 25 °C for 48 hours and store upside down to prevent water condensing on the agar and disturbing the bacteria growth. </a:t>
            </a:r>
          </a:p>
          <a:p>
            <a:pPr marL="228600" indent="-228600">
              <a:buAutoNum type="arabicPeriod"/>
            </a:pPr>
            <a:r>
              <a:rPr lang="en-GB" sz="1000" dirty="0"/>
              <a:t>Measure the diameter of the clear zone around each disc. Measure again at 90° to your first measurement, then calculate the mean diameter. </a:t>
            </a:r>
            <a:endParaRPr lang="en-GB" sz="1000" b="1" i="1" dirty="0"/>
          </a:p>
        </p:txBody>
      </p:sp>
      <p:sp>
        <p:nvSpPr>
          <p:cNvPr id="13" name="TextBox 12">
            <a:extLst>
              <a:ext uri="{FF2B5EF4-FFF2-40B4-BE49-F238E27FC236}">
                <a16:creationId xmlns:a16="http://schemas.microsoft.com/office/drawing/2014/main" id="{47F973ED-A8DB-002E-D1AC-9733D237CC47}"/>
              </a:ext>
            </a:extLst>
          </p:cNvPr>
          <p:cNvSpPr txBox="1"/>
          <p:nvPr/>
        </p:nvSpPr>
        <p:spPr>
          <a:xfrm>
            <a:off x="6637222" y="4352209"/>
            <a:ext cx="1427064" cy="400110"/>
          </a:xfrm>
          <a:prstGeom prst="rect">
            <a:avLst/>
          </a:prstGeom>
          <a:noFill/>
        </p:spPr>
        <p:txBody>
          <a:bodyPr wrap="square">
            <a:spAutoFit/>
          </a:bodyPr>
          <a:lstStyle/>
          <a:p>
            <a:pPr algn="ctr"/>
            <a:r>
              <a:rPr lang="en-GB" sz="1000" dirty="0"/>
              <a:t>Two measurements of each clear zone</a:t>
            </a:r>
          </a:p>
        </p:txBody>
      </p:sp>
    </p:spTree>
    <p:extLst>
      <p:ext uri="{BB962C8B-B14F-4D97-AF65-F5344CB8AC3E}">
        <p14:creationId xmlns:p14="http://schemas.microsoft.com/office/powerpoint/2010/main" val="393021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658F5A-F911-8FC6-AD84-878086FF25EF}"/>
              </a:ext>
            </a:extLst>
          </p:cNvPr>
          <p:cNvSpPr txBox="1"/>
          <p:nvPr/>
        </p:nvSpPr>
        <p:spPr>
          <a:xfrm>
            <a:off x="157267" y="133271"/>
            <a:ext cx="4414733" cy="3170099"/>
          </a:xfrm>
          <a:prstGeom prst="rect">
            <a:avLst/>
          </a:prstGeom>
          <a:noFill/>
          <a:ln w="38100">
            <a:solidFill>
              <a:srgbClr val="00B050"/>
            </a:solidFill>
          </a:ln>
        </p:spPr>
        <p:txBody>
          <a:bodyPr wrap="square" rtlCol="0">
            <a:spAutoFit/>
          </a:bodyPr>
          <a:lstStyle/>
          <a:p>
            <a:r>
              <a:rPr lang="en-GB" sz="1000" b="1" dirty="0"/>
              <a:t>Cell Division</a:t>
            </a:r>
          </a:p>
          <a:p>
            <a:r>
              <a:rPr lang="en-GB" sz="1000" dirty="0"/>
              <a:t>The nucleus of a cell contains chromosomes made of DNA molecules. Each chromosome carries a large number of genes. In body cells the chromosomes are normally found in pairs. Cells divide in a series of stages called the cell cycle.</a:t>
            </a:r>
          </a:p>
          <a:p>
            <a:endParaRPr lang="en-GB" sz="1000" dirty="0">
              <a:solidFill>
                <a:srgbClr val="231F20"/>
              </a:solidFill>
              <a:latin typeface="ReithSans"/>
            </a:endParaRPr>
          </a:p>
          <a:p>
            <a:endParaRPr lang="en-GB" sz="1000" dirty="0">
              <a:solidFill>
                <a:srgbClr val="231F20"/>
              </a:solidFill>
              <a:latin typeface="ReithSans"/>
            </a:endParaRPr>
          </a:p>
          <a:p>
            <a:endParaRPr lang="en-GB" sz="1000" dirty="0">
              <a:solidFill>
                <a:srgbClr val="231F20"/>
              </a:solidFill>
              <a:latin typeface="ReithSans"/>
            </a:endParaRPr>
          </a:p>
          <a:p>
            <a:endParaRPr lang="en-GB" sz="1000" dirty="0">
              <a:solidFill>
                <a:srgbClr val="231F20"/>
              </a:solidFill>
              <a:latin typeface="ReithSans"/>
            </a:endParaRPr>
          </a:p>
          <a:p>
            <a:endParaRPr lang="en-GB" sz="1000" dirty="0">
              <a:solidFill>
                <a:srgbClr val="231F20"/>
              </a:solidFill>
              <a:latin typeface="ReithSans"/>
            </a:endParaRPr>
          </a:p>
          <a:p>
            <a:endParaRPr lang="en-GB" sz="1000" dirty="0">
              <a:solidFill>
                <a:srgbClr val="231F20"/>
              </a:solidFill>
              <a:latin typeface="ReithSans"/>
            </a:endParaRPr>
          </a:p>
          <a:p>
            <a:endParaRPr lang="en-GB" sz="1000" dirty="0">
              <a:solidFill>
                <a:srgbClr val="231F20"/>
              </a:solidFill>
              <a:latin typeface="ReithSans"/>
            </a:endParaRPr>
          </a:p>
          <a:p>
            <a:endParaRPr lang="en-GB" sz="1000" dirty="0">
              <a:solidFill>
                <a:srgbClr val="231F20"/>
              </a:solidFill>
              <a:latin typeface="ReithSans"/>
            </a:endParaRPr>
          </a:p>
          <a:p>
            <a:endParaRPr lang="en-GB" sz="1000" dirty="0">
              <a:solidFill>
                <a:srgbClr val="231F20"/>
              </a:solidFill>
              <a:latin typeface="ReithSans"/>
            </a:endParaRPr>
          </a:p>
          <a:p>
            <a:endParaRPr lang="en-GB" sz="1000" dirty="0">
              <a:solidFill>
                <a:srgbClr val="231F20"/>
              </a:solidFill>
              <a:latin typeface="ReithSans"/>
            </a:endParaRPr>
          </a:p>
          <a:p>
            <a:endParaRPr lang="en-GB" sz="1000" dirty="0">
              <a:solidFill>
                <a:srgbClr val="231F20"/>
              </a:solidFill>
              <a:latin typeface="ReithSans"/>
            </a:endParaRPr>
          </a:p>
          <a:p>
            <a:endParaRPr lang="en-GB" sz="1000" dirty="0">
              <a:solidFill>
                <a:srgbClr val="231F20"/>
              </a:solidFill>
              <a:latin typeface="ReithSans"/>
            </a:endParaRPr>
          </a:p>
          <a:p>
            <a:endParaRPr lang="en-GB" sz="1000" dirty="0"/>
          </a:p>
          <a:p>
            <a:endParaRPr lang="en-GB" sz="1000" dirty="0"/>
          </a:p>
          <a:p>
            <a:r>
              <a:rPr lang="en-GB" sz="1000" dirty="0"/>
              <a:t>Cell division by mitosis is important in the growth and development of multicellular organisms.</a:t>
            </a:r>
          </a:p>
        </p:txBody>
      </p:sp>
      <p:pic>
        <p:nvPicPr>
          <p:cNvPr id="2050" name="Picture 2" descr="Question paper (Foundation) : Paper 1 - June 2018">
            <a:extLst>
              <a:ext uri="{FF2B5EF4-FFF2-40B4-BE49-F238E27FC236}">
                <a16:creationId xmlns:a16="http://schemas.microsoft.com/office/drawing/2014/main" id="{9FB3F384-645F-6207-92D0-34C451743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54" y="949165"/>
            <a:ext cx="1706481" cy="16838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8925742-D3A4-D174-D29C-1AFB67F41F2F}"/>
              </a:ext>
            </a:extLst>
          </p:cNvPr>
          <p:cNvSpPr txBox="1"/>
          <p:nvPr/>
        </p:nvSpPr>
        <p:spPr>
          <a:xfrm>
            <a:off x="1879220" y="831560"/>
            <a:ext cx="2692779" cy="2092881"/>
          </a:xfrm>
          <a:prstGeom prst="rect">
            <a:avLst/>
          </a:prstGeom>
          <a:noFill/>
        </p:spPr>
        <p:txBody>
          <a:bodyPr wrap="square">
            <a:spAutoFit/>
          </a:bodyPr>
          <a:lstStyle/>
          <a:p>
            <a:r>
              <a:rPr lang="en-GB" sz="1000" dirty="0"/>
              <a:t>During the cell cycle the genetic material is </a:t>
            </a:r>
            <a:r>
              <a:rPr lang="en-GB" sz="1000" b="1" dirty="0"/>
              <a:t>doubled</a:t>
            </a:r>
            <a:r>
              <a:rPr lang="en-GB" sz="1000" dirty="0"/>
              <a:t> and then divided into </a:t>
            </a:r>
            <a:r>
              <a:rPr lang="en-GB" sz="1000" b="1" dirty="0"/>
              <a:t>two identical </a:t>
            </a:r>
            <a:r>
              <a:rPr lang="en-GB" sz="1000" dirty="0"/>
              <a:t>cells. There are three stages to the cell cycle:</a:t>
            </a:r>
          </a:p>
          <a:p>
            <a:endParaRPr lang="en-GB" sz="1000" dirty="0"/>
          </a:p>
          <a:p>
            <a:r>
              <a:rPr lang="en-GB" sz="1000" b="1" dirty="0"/>
              <a:t>Cell growth</a:t>
            </a:r>
            <a:r>
              <a:rPr lang="en-GB" sz="1000" dirty="0"/>
              <a:t>: Before a cell can divide it needs to grow and increase the number of sub-cellular structures such as ribosomes and mitochondria.</a:t>
            </a:r>
          </a:p>
          <a:p>
            <a:r>
              <a:rPr lang="en-GB" sz="1000" b="1" dirty="0"/>
              <a:t>Copying of chromosomes: </a:t>
            </a:r>
            <a:r>
              <a:rPr lang="en-GB" sz="1000" dirty="0"/>
              <a:t>The DNA replicates to form two copies of each chromosome.</a:t>
            </a:r>
          </a:p>
          <a:p>
            <a:r>
              <a:rPr lang="en-GB" sz="1000" b="1" dirty="0"/>
              <a:t>Mitosis:</a:t>
            </a:r>
            <a:r>
              <a:rPr lang="en-GB" sz="1000" dirty="0"/>
              <a:t> one set of chromosomes is pulled to each end of the cell and the nucleus divides. Finally the cytoplasm and cell membranes divide to form two identical cells.</a:t>
            </a:r>
          </a:p>
        </p:txBody>
      </p:sp>
      <p:sp>
        <p:nvSpPr>
          <p:cNvPr id="9" name="TextBox 8">
            <a:extLst>
              <a:ext uri="{FF2B5EF4-FFF2-40B4-BE49-F238E27FC236}">
                <a16:creationId xmlns:a16="http://schemas.microsoft.com/office/drawing/2014/main" id="{16102F79-D620-4F17-CBB3-1978EAFA6C75}"/>
              </a:ext>
            </a:extLst>
          </p:cNvPr>
          <p:cNvSpPr txBox="1"/>
          <p:nvPr/>
        </p:nvSpPr>
        <p:spPr>
          <a:xfrm>
            <a:off x="4653066" y="133271"/>
            <a:ext cx="4414733" cy="1938992"/>
          </a:xfrm>
          <a:prstGeom prst="rect">
            <a:avLst/>
          </a:prstGeom>
          <a:noFill/>
          <a:ln w="38100">
            <a:solidFill>
              <a:srgbClr val="00B050"/>
            </a:solidFill>
          </a:ln>
        </p:spPr>
        <p:txBody>
          <a:bodyPr wrap="square" rtlCol="0">
            <a:spAutoFit/>
          </a:bodyPr>
          <a:lstStyle/>
          <a:p>
            <a:r>
              <a:rPr lang="en-GB" sz="1000" b="1" dirty="0"/>
              <a:t>Stem Cells</a:t>
            </a:r>
          </a:p>
          <a:p>
            <a:r>
              <a:rPr lang="en-GB" sz="1000" dirty="0"/>
              <a:t>A stem cell is an </a:t>
            </a:r>
            <a:r>
              <a:rPr lang="en-GB" sz="1000" b="1" dirty="0"/>
              <a:t>undifferentiated</a:t>
            </a:r>
            <a:r>
              <a:rPr lang="en-GB" sz="1000" dirty="0"/>
              <a:t> cell of an organism which is capable of giving rise to many more cells of the same type, and from which certain other cells can arise from differentiation.</a:t>
            </a:r>
            <a:endParaRPr lang="en-GB" sz="1000" b="1" dirty="0"/>
          </a:p>
          <a:p>
            <a:pPr algn="l"/>
            <a:r>
              <a:rPr lang="en-GB" sz="1000" b="0" i="0" dirty="0">
                <a:solidFill>
                  <a:srgbClr val="231F20"/>
                </a:solidFill>
                <a:effectLst/>
              </a:rPr>
              <a:t>An </a:t>
            </a:r>
            <a:r>
              <a:rPr lang="en-GB" sz="1000" b="1" i="0" dirty="0">
                <a:solidFill>
                  <a:srgbClr val="231F20"/>
                </a:solidFill>
                <a:effectLst/>
              </a:rPr>
              <a:t>embryo</a:t>
            </a:r>
            <a:r>
              <a:rPr lang="en-GB" sz="1000" b="0" i="0" dirty="0">
                <a:solidFill>
                  <a:srgbClr val="231F20"/>
                </a:solidFill>
                <a:effectLst/>
              </a:rPr>
              <a:t> develops from a fertilised egg. Cells at the early stages in the development of the embryo are stem cells. If cells are removed from the embryo – called </a:t>
            </a:r>
            <a:r>
              <a:rPr lang="en-GB" sz="1000" b="1" i="0" dirty="0">
                <a:solidFill>
                  <a:srgbClr val="231F20"/>
                </a:solidFill>
                <a:effectLst/>
              </a:rPr>
              <a:t>embryonic stem cells</a:t>
            </a:r>
            <a:r>
              <a:rPr lang="en-GB" sz="1000" b="0" i="0" dirty="0">
                <a:solidFill>
                  <a:srgbClr val="231F20"/>
                </a:solidFill>
                <a:effectLst/>
              </a:rPr>
              <a:t> - they will differentiate into any cell type.</a:t>
            </a:r>
          </a:p>
          <a:p>
            <a:pPr algn="l"/>
            <a:r>
              <a:rPr lang="en-GB" sz="1000" b="0" i="0" dirty="0">
                <a:solidFill>
                  <a:srgbClr val="231F20"/>
                </a:solidFill>
                <a:effectLst/>
              </a:rPr>
              <a:t>Some stem cells remain in the bodies of adults – </a:t>
            </a:r>
            <a:r>
              <a:rPr lang="en-GB" sz="1000" b="1" i="0" dirty="0">
                <a:solidFill>
                  <a:srgbClr val="231F20"/>
                </a:solidFill>
                <a:effectLst/>
              </a:rPr>
              <a:t>adult stem cells</a:t>
            </a:r>
            <a:r>
              <a:rPr lang="en-GB" sz="1000" b="0" i="0" dirty="0">
                <a:solidFill>
                  <a:srgbClr val="231F20"/>
                </a:solidFill>
                <a:effectLst/>
              </a:rPr>
              <a:t>. Adult stem cells are found in limited numbers at certain locations in the body.</a:t>
            </a:r>
          </a:p>
          <a:p>
            <a:r>
              <a:rPr lang="en-GB" sz="1000" b="0" i="0" dirty="0">
                <a:solidFill>
                  <a:srgbClr val="231F20"/>
                </a:solidFill>
                <a:effectLst/>
              </a:rPr>
              <a:t>Adult stem cells can differentiate into related cell types only, for example, </a:t>
            </a:r>
            <a:r>
              <a:rPr lang="en-GB" sz="1000" b="1" i="0" dirty="0">
                <a:solidFill>
                  <a:srgbClr val="231F20"/>
                </a:solidFill>
                <a:effectLst/>
              </a:rPr>
              <a:t>bone marrow</a:t>
            </a:r>
            <a:r>
              <a:rPr lang="en-GB" sz="1000" b="0" i="0" dirty="0">
                <a:solidFill>
                  <a:srgbClr val="231F20"/>
                </a:solidFill>
                <a:effectLst/>
              </a:rPr>
              <a:t> cells can differentiate into blood cells and cells of the </a:t>
            </a:r>
            <a:r>
              <a:rPr lang="en-GB" sz="1000" b="1" i="0" dirty="0">
                <a:solidFill>
                  <a:srgbClr val="231F20"/>
                </a:solidFill>
                <a:effectLst/>
              </a:rPr>
              <a:t>immune system</a:t>
            </a:r>
            <a:r>
              <a:rPr lang="en-GB" sz="1000" b="0" i="0" dirty="0">
                <a:solidFill>
                  <a:srgbClr val="231F20"/>
                </a:solidFill>
                <a:effectLst/>
              </a:rPr>
              <a:t> but not other cell types.</a:t>
            </a:r>
            <a:endParaRPr lang="en-GB" sz="1000" b="1" dirty="0"/>
          </a:p>
        </p:txBody>
      </p:sp>
      <p:pic>
        <p:nvPicPr>
          <p:cNvPr id="11" name="Picture 10">
            <a:extLst>
              <a:ext uri="{FF2B5EF4-FFF2-40B4-BE49-F238E27FC236}">
                <a16:creationId xmlns:a16="http://schemas.microsoft.com/office/drawing/2014/main" id="{730E7435-6475-F32E-CEBC-3D66A07BB4E4}"/>
              </a:ext>
            </a:extLst>
          </p:cNvPr>
          <p:cNvPicPr>
            <a:picLocks noChangeAspect="1"/>
          </p:cNvPicPr>
          <p:nvPr/>
        </p:nvPicPr>
        <p:blipFill rotWithShape="1">
          <a:blip r:embed="rId3"/>
          <a:srcRect r="36000"/>
          <a:stretch/>
        </p:blipFill>
        <p:spPr>
          <a:xfrm>
            <a:off x="6792173" y="2360859"/>
            <a:ext cx="2194560" cy="1989260"/>
          </a:xfrm>
          <a:prstGeom prst="rect">
            <a:avLst/>
          </a:prstGeom>
        </p:spPr>
      </p:pic>
      <p:sp>
        <p:nvSpPr>
          <p:cNvPr id="13" name="TextBox 12">
            <a:extLst>
              <a:ext uri="{FF2B5EF4-FFF2-40B4-BE49-F238E27FC236}">
                <a16:creationId xmlns:a16="http://schemas.microsoft.com/office/drawing/2014/main" id="{B85A579C-0FA6-D633-A965-81C4721B7A2B}"/>
              </a:ext>
            </a:extLst>
          </p:cNvPr>
          <p:cNvSpPr txBox="1"/>
          <p:nvPr/>
        </p:nvSpPr>
        <p:spPr>
          <a:xfrm>
            <a:off x="4653066" y="2156510"/>
            <a:ext cx="4414733" cy="2862322"/>
          </a:xfrm>
          <a:prstGeom prst="rect">
            <a:avLst/>
          </a:prstGeom>
          <a:noFill/>
          <a:ln w="38100">
            <a:solidFill>
              <a:srgbClr val="00B050"/>
            </a:solidFill>
          </a:ln>
        </p:spPr>
        <p:txBody>
          <a:bodyPr wrap="square">
            <a:spAutoFit/>
          </a:bodyPr>
          <a:lstStyle/>
          <a:p>
            <a:pPr algn="l"/>
            <a:r>
              <a:rPr lang="en-GB" sz="1000" b="1" i="0" dirty="0">
                <a:solidFill>
                  <a:srgbClr val="231F20"/>
                </a:solidFill>
                <a:effectLst/>
              </a:rPr>
              <a:t>Stem Cells in Plants</a:t>
            </a:r>
          </a:p>
          <a:p>
            <a:pPr algn="l"/>
            <a:endParaRPr lang="en-GB" sz="1000" b="1" dirty="0">
              <a:solidFill>
                <a:srgbClr val="231F20"/>
              </a:solidFill>
            </a:endParaRPr>
          </a:p>
          <a:p>
            <a:pPr algn="l"/>
            <a:endParaRPr lang="en-GB" sz="1000" b="1" i="0" dirty="0">
              <a:solidFill>
                <a:srgbClr val="231F20"/>
              </a:solidFill>
              <a:effectLst/>
            </a:endParaRPr>
          </a:p>
          <a:p>
            <a:pPr algn="l"/>
            <a:endParaRPr lang="en-GB" sz="1000" b="1" dirty="0">
              <a:solidFill>
                <a:srgbClr val="231F20"/>
              </a:solidFill>
            </a:endParaRPr>
          </a:p>
          <a:p>
            <a:pPr algn="l"/>
            <a:endParaRPr lang="en-GB" sz="1000" b="1" i="0" dirty="0">
              <a:solidFill>
                <a:srgbClr val="231F20"/>
              </a:solidFill>
              <a:effectLst/>
            </a:endParaRPr>
          </a:p>
          <a:p>
            <a:pPr algn="l"/>
            <a:endParaRPr lang="en-GB" sz="1000" b="1" dirty="0">
              <a:solidFill>
                <a:srgbClr val="231F20"/>
              </a:solidFill>
            </a:endParaRPr>
          </a:p>
          <a:p>
            <a:pPr algn="l"/>
            <a:endParaRPr lang="en-GB" sz="1000" b="1" i="0" dirty="0">
              <a:solidFill>
                <a:srgbClr val="231F20"/>
              </a:solidFill>
              <a:effectLst/>
            </a:endParaRPr>
          </a:p>
          <a:p>
            <a:pPr algn="l"/>
            <a:endParaRPr lang="en-GB" sz="1000" b="1" dirty="0">
              <a:solidFill>
                <a:srgbClr val="231F20"/>
              </a:solidFill>
            </a:endParaRPr>
          </a:p>
          <a:p>
            <a:pPr algn="l"/>
            <a:endParaRPr lang="en-GB" sz="1000" b="1" i="0" dirty="0">
              <a:solidFill>
                <a:srgbClr val="231F20"/>
              </a:solidFill>
              <a:effectLst/>
            </a:endParaRPr>
          </a:p>
          <a:p>
            <a:pPr algn="l"/>
            <a:endParaRPr lang="en-GB" sz="1000" b="1" dirty="0">
              <a:solidFill>
                <a:srgbClr val="231F20"/>
              </a:solidFill>
            </a:endParaRPr>
          </a:p>
          <a:p>
            <a:pPr algn="l"/>
            <a:endParaRPr lang="en-GB" sz="1000" b="1" i="0" dirty="0">
              <a:solidFill>
                <a:srgbClr val="231F20"/>
              </a:solidFill>
              <a:effectLst/>
            </a:endParaRPr>
          </a:p>
          <a:p>
            <a:pPr algn="l"/>
            <a:endParaRPr lang="en-GB" sz="1000" b="1" dirty="0">
              <a:solidFill>
                <a:srgbClr val="231F20"/>
              </a:solidFill>
            </a:endParaRPr>
          </a:p>
          <a:p>
            <a:pPr algn="l"/>
            <a:endParaRPr lang="en-GB" sz="1000" b="1" i="0" dirty="0">
              <a:solidFill>
                <a:srgbClr val="231F20"/>
              </a:solidFill>
              <a:effectLst/>
            </a:endParaRPr>
          </a:p>
          <a:p>
            <a:pPr algn="l"/>
            <a:endParaRPr lang="en-GB" sz="1000" b="1" dirty="0">
              <a:solidFill>
                <a:srgbClr val="231F20"/>
              </a:solidFill>
            </a:endParaRPr>
          </a:p>
          <a:p>
            <a:pPr algn="l"/>
            <a:endParaRPr lang="en-GB" sz="1000" b="1" i="0" dirty="0">
              <a:solidFill>
                <a:srgbClr val="231F20"/>
              </a:solidFill>
              <a:effectLst/>
            </a:endParaRPr>
          </a:p>
          <a:p>
            <a:pPr algn="l"/>
            <a:endParaRPr lang="en-GB" sz="1000" b="1" dirty="0">
              <a:solidFill>
                <a:srgbClr val="231F20"/>
              </a:solidFill>
            </a:endParaRPr>
          </a:p>
          <a:p>
            <a:pPr algn="l"/>
            <a:endParaRPr lang="en-GB" sz="1000" b="1" i="0" dirty="0">
              <a:solidFill>
                <a:srgbClr val="231F20"/>
              </a:solidFill>
              <a:effectLst/>
            </a:endParaRPr>
          </a:p>
          <a:p>
            <a:pPr algn="l"/>
            <a:endParaRPr lang="en-GB" sz="1000" b="1" i="0" dirty="0">
              <a:solidFill>
                <a:srgbClr val="231F20"/>
              </a:solidFill>
              <a:effectLst/>
            </a:endParaRPr>
          </a:p>
        </p:txBody>
      </p:sp>
      <p:pic>
        <p:nvPicPr>
          <p:cNvPr id="15" name="Picture 14">
            <a:extLst>
              <a:ext uri="{FF2B5EF4-FFF2-40B4-BE49-F238E27FC236}">
                <a16:creationId xmlns:a16="http://schemas.microsoft.com/office/drawing/2014/main" id="{1B0D8D1D-A59D-8E9E-8301-E875AFD5E2F3}"/>
              </a:ext>
            </a:extLst>
          </p:cNvPr>
          <p:cNvPicPr>
            <a:picLocks noChangeAspect="1"/>
          </p:cNvPicPr>
          <p:nvPr/>
        </p:nvPicPr>
        <p:blipFill rotWithShape="1">
          <a:blip r:embed="rId4"/>
          <a:srcRect r="27077"/>
          <a:stretch/>
        </p:blipFill>
        <p:spPr>
          <a:xfrm>
            <a:off x="157267" y="3844240"/>
            <a:ext cx="2977641" cy="2349184"/>
          </a:xfrm>
          <a:prstGeom prst="rect">
            <a:avLst/>
          </a:prstGeom>
        </p:spPr>
      </p:pic>
      <p:sp>
        <p:nvSpPr>
          <p:cNvPr id="17" name="TextBox 16">
            <a:extLst>
              <a:ext uri="{FF2B5EF4-FFF2-40B4-BE49-F238E27FC236}">
                <a16:creationId xmlns:a16="http://schemas.microsoft.com/office/drawing/2014/main" id="{9A3D0122-741F-387B-DAF9-3BFF884A79BD}"/>
              </a:ext>
            </a:extLst>
          </p:cNvPr>
          <p:cNvSpPr txBox="1"/>
          <p:nvPr/>
        </p:nvSpPr>
        <p:spPr>
          <a:xfrm>
            <a:off x="4653066" y="2298150"/>
            <a:ext cx="2139107" cy="1477328"/>
          </a:xfrm>
          <a:prstGeom prst="rect">
            <a:avLst/>
          </a:prstGeom>
          <a:noFill/>
        </p:spPr>
        <p:txBody>
          <a:bodyPr wrap="square">
            <a:spAutoFit/>
          </a:bodyPr>
          <a:lstStyle/>
          <a:p>
            <a:pPr algn="l"/>
            <a:r>
              <a:rPr lang="en-GB" sz="1000" b="0" i="0" dirty="0">
                <a:solidFill>
                  <a:srgbClr val="231F20"/>
                </a:solidFill>
                <a:effectLst/>
              </a:rPr>
              <a:t>Cell division in plants occurs in regions called </a:t>
            </a:r>
            <a:r>
              <a:rPr lang="en-GB" sz="1000" b="1" i="0" dirty="0">
                <a:solidFill>
                  <a:srgbClr val="231F20"/>
                </a:solidFill>
                <a:effectLst/>
              </a:rPr>
              <a:t>meristems</a:t>
            </a:r>
            <a:r>
              <a:rPr lang="en-GB" sz="1000" b="0" i="0" dirty="0">
                <a:solidFill>
                  <a:srgbClr val="231F20"/>
                </a:solidFill>
                <a:effectLst/>
              </a:rPr>
              <a:t>.</a:t>
            </a:r>
          </a:p>
          <a:p>
            <a:pPr algn="l"/>
            <a:r>
              <a:rPr lang="en-GB" sz="1000" b="0" i="0" dirty="0">
                <a:solidFill>
                  <a:srgbClr val="231F20"/>
                </a:solidFill>
                <a:effectLst/>
              </a:rPr>
              <a:t>Cells of the meristem can differentiate to produce all types of plant cells at any time during the life of the plant.</a:t>
            </a:r>
          </a:p>
          <a:p>
            <a:pPr algn="l"/>
            <a:r>
              <a:rPr lang="en-GB" sz="1000" b="0" i="0" dirty="0">
                <a:solidFill>
                  <a:srgbClr val="231F20"/>
                </a:solidFill>
                <a:effectLst/>
              </a:rPr>
              <a:t>The main meristems are close to the tip of the shoot, and the tip of the root.</a:t>
            </a:r>
          </a:p>
        </p:txBody>
      </p:sp>
      <p:sp>
        <p:nvSpPr>
          <p:cNvPr id="19" name="TextBox 18">
            <a:extLst>
              <a:ext uri="{FF2B5EF4-FFF2-40B4-BE49-F238E27FC236}">
                <a16:creationId xmlns:a16="http://schemas.microsoft.com/office/drawing/2014/main" id="{6ED41A73-318C-2D29-D58F-A68FB4B39916}"/>
              </a:ext>
            </a:extLst>
          </p:cNvPr>
          <p:cNvSpPr txBox="1"/>
          <p:nvPr/>
        </p:nvSpPr>
        <p:spPr>
          <a:xfrm>
            <a:off x="4653066" y="4360673"/>
            <a:ext cx="4414733" cy="553998"/>
          </a:xfrm>
          <a:prstGeom prst="rect">
            <a:avLst/>
          </a:prstGeom>
          <a:noFill/>
        </p:spPr>
        <p:txBody>
          <a:bodyPr wrap="square">
            <a:spAutoFit/>
          </a:bodyPr>
          <a:lstStyle/>
          <a:p>
            <a:r>
              <a:rPr lang="en-GB" sz="1000" dirty="0"/>
              <a:t>• Rare species can be cloned to protect from extinction. </a:t>
            </a:r>
          </a:p>
          <a:p>
            <a:r>
              <a:rPr lang="en-GB" sz="1000" dirty="0"/>
              <a:t>• Crop plants with special features such as disease resistance can be cloned to produce large numbers of identical plants for farmers</a:t>
            </a:r>
          </a:p>
        </p:txBody>
      </p:sp>
      <p:sp>
        <p:nvSpPr>
          <p:cNvPr id="21" name="TextBox 20">
            <a:extLst>
              <a:ext uri="{FF2B5EF4-FFF2-40B4-BE49-F238E27FC236}">
                <a16:creationId xmlns:a16="http://schemas.microsoft.com/office/drawing/2014/main" id="{64B8F11D-21AC-03B1-2BCC-D386279E8BC7}"/>
              </a:ext>
            </a:extLst>
          </p:cNvPr>
          <p:cNvSpPr txBox="1"/>
          <p:nvPr/>
        </p:nvSpPr>
        <p:spPr>
          <a:xfrm>
            <a:off x="4653066" y="3746538"/>
            <a:ext cx="2683399" cy="553998"/>
          </a:xfrm>
          <a:prstGeom prst="rect">
            <a:avLst/>
          </a:prstGeom>
          <a:noFill/>
        </p:spPr>
        <p:txBody>
          <a:bodyPr wrap="square">
            <a:spAutoFit/>
          </a:bodyPr>
          <a:lstStyle/>
          <a:p>
            <a:r>
              <a:rPr lang="en-GB" sz="1000" dirty="0"/>
              <a:t>Stem cells from meristems in plants can be used to produce clones of plants quickly and economically.</a:t>
            </a:r>
          </a:p>
        </p:txBody>
      </p:sp>
      <p:sp>
        <p:nvSpPr>
          <p:cNvPr id="23" name="TextBox 22">
            <a:extLst>
              <a:ext uri="{FF2B5EF4-FFF2-40B4-BE49-F238E27FC236}">
                <a16:creationId xmlns:a16="http://schemas.microsoft.com/office/drawing/2014/main" id="{9E98245A-27B3-BF65-A70F-55CAD69BC0EA}"/>
              </a:ext>
            </a:extLst>
          </p:cNvPr>
          <p:cNvSpPr txBox="1"/>
          <p:nvPr/>
        </p:nvSpPr>
        <p:spPr>
          <a:xfrm>
            <a:off x="3187699" y="3386198"/>
            <a:ext cx="1384300" cy="3323987"/>
          </a:xfrm>
          <a:prstGeom prst="rect">
            <a:avLst/>
          </a:prstGeom>
          <a:noFill/>
          <a:ln w="38100">
            <a:solidFill>
              <a:srgbClr val="00B050"/>
            </a:solidFill>
          </a:ln>
        </p:spPr>
        <p:txBody>
          <a:bodyPr wrap="square">
            <a:spAutoFit/>
          </a:bodyPr>
          <a:lstStyle/>
          <a:p>
            <a:r>
              <a:rPr lang="en-GB" sz="1000" b="1" dirty="0"/>
              <a:t>Stem Cell Treatments</a:t>
            </a:r>
          </a:p>
          <a:p>
            <a:endParaRPr lang="en-GB" sz="1000" b="1" dirty="0"/>
          </a:p>
          <a:p>
            <a:r>
              <a:rPr lang="en-GB" sz="1000" dirty="0"/>
              <a:t>Treatment with stem cells may be able to help conditions such as diabetes and paralysis. </a:t>
            </a:r>
          </a:p>
          <a:p>
            <a:r>
              <a:rPr lang="en-GB" sz="1000" dirty="0"/>
              <a:t>In therapeutic cloning an embryo is produced with the same genes as the patient. Stem cells from the embryo are not rejected by the patient’s body so they may be used for medical treatment. The use of stem cells has potential risks such as transfer of viral infection, and some people have ethical or religious objections.</a:t>
            </a:r>
          </a:p>
        </p:txBody>
      </p:sp>
      <p:sp>
        <p:nvSpPr>
          <p:cNvPr id="25" name="TextBox 24">
            <a:extLst>
              <a:ext uri="{FF2B5EF4-FFF2-40B4-BE49-F238E27FC236}">
                <a16:creationId xmlns:a16="http://schemas.microsoft.com/office/drawing/2014/main" id="{CE4B6F68-FCF4-79EB-116D-9D9E3ED4EDE8}"/>
              </a:ext>
            </a:extLst>
          </p:cNvPr>
          <p:cNvSpPr txBox="1"/>
          <p:nvPr/>
        </p:nvSpPr>
        <p:spPr>
          <a:xfrm>
            <a:off x="4653066" y="5078969"/>
            <a:ext cx="4414733" cy="1631216"/>
          </a:xfrm>
          <a:prstGeom prst="rect">
            <a:avLst/>
          </a:prstGeom>
          <a:noFill/>
          <a:ln w="28575">
            <a:solidFill>
              <a:srgbClr val="00B050"/>
            </a:solidFill>
          </a:ln>
        </p:spPr>
        <p:txBody>
          <a:bodyPr wrap="square">
            <a:spAutoFit/>
          </a:bodyPr>
          <a:lstStyle/>
          <a:p>
            <a:pPr algn="l"/>
            <a:r>
              <a:rPr lang="en-GB" sz="1000" b="1" i="0" dirty="0">
                <a:solidFill>
                  <a:srgbClr val="231F20"/>
                </a:solidFill>
                <a:effectLst/>
              </a:rPr>
              <a:t>Stem Cell Ethical issues</a:t>
            </a:r>
          </a:p>
          <a:p>
            <a:pPr algn="l">
              <a:buFont typeface="Arial" panose="020B0604020202020204" pitchFamily="34" charset="0"/>
              <a:buChar char="•"/>
            </a:pPr>
            <a:r>
              <a:rPr lang="en-GB" sz="1000" b="0" i="0" dirty="0">
                <a:solidFill>
                  <a:srgbClr val="231F20"/>
                </a:solidFill>
                <a:effectLst/>
              </a:rPr>
              <a:t> A source of embryonic stem cells is unused embryos produced by </a:t>
            </a:r>
            <a:r>
              <a:rPr lang="en-GB" sz="1000" b="0" i="1" dirty="0">
                <a:solidFill>
                  <a:srgbClr val="231F20"/>
                </a:solidFill>
                <a:effectLst/>
              </a:rPr>
              <a:t>in vitro</a:t>
            </a:r>
            <a:r>
              <a:rPr lang="en-GB" sz="1000" b="0" i="0" dirty="0">
                <a:solidFill>
                  <a:srgbClr val="231F20"/>
                </a:solidFill>
                <a:effectLst/>
              </a:rPr>
              <a:t> fertilisation (IVF)</a:t>
            </a:r>
          </a:p>
          <a:p>
            <a:pPr algn="l">
              <a:buFont typeface="Arial" panose="020B0604020202020204" pitchFamily="34" charset="0"/>
              <a:buChar char="•"/>
            </a:pPr>
            <a:r>
              <a:rPr lang="en-GB" sz="1000" b="0" i="0" dirty="0">
                <a:solidFill>
                  <a:srgbClr val="231F20"/>
                </a:solidFill>
                <a:effectLst/>
              </a:rPr>
              <a:t> For therapeutic cloning is it right to create embryos for therapy, and destroy them in the process?</a:t>
            </a:r>
          </a:p>
          <a:p>
            <a:pPr algn="l">
              <a:buFont typeface="Arial" panose="020B0604020202020204" pitchFamily="34" charset="0"/>
              <a:buChar char="•"/>
            </a:pPr>
            <a:r>
              <a:rPr lang="en-GB" sz="1000" b="0" i="0" dirty="0">
                <a:solidFill>
                  <a:srgbClr val="231F20"/>
                </a:solidFill>
                <a:effectLst/>
              </a:rPr>
              <a:t> At what stage of its development should an embryo be regarded as, and treated as a person?</a:t>
            </a:r>
          </a:p>
          <a:p>
            <a:pPr algn="l"/>
            <a:r>
              <a:rPr lang="en-GB" sz="1000" b="1" i="0" dirty="0">
                <a:solidFill>
                  <a:srgbClr val="231F20"/>
                </a:solidFill>
                <a:effectLst/>
              </a:rPr>
              <a:t>Stem Cell Social issues</a:t>
            </a:r>
          </a:p>
          <a:p>
            <a:pPr algn="l">
              <a:buFont typeface="Arial" panose="020B0604020202020204" pitchFamily="34" charset="0"/>
              <a:buChar char="•"/>
            </a:pPr>
            <a:r>
              <a:rPr lang="en-GB" sz="1000" b="0" i="0" dirty="0">
                <a:solidFill>
                  <a:srgbClr val="231F20"/>
                </a:solidFill>
                <a:effectLst/>
              </a:rPr>
              <a:t> Educating the public about what stem cells can, and can't do, is important.</a:t>
            </a:r>
          </a:p>
          <a:p>
            <a:pPr algn="l">
              <a:buFont typeface="Arial" panose="020B0604020202020204" pitchFamily="34" charset="0"/>
              <a:buChar char="•"/>
            </a:pPr>
            <a:r>
              <a:rPr lang="en-GB" sz="1000" b="0" i="0" dirty="0">
                <a:solidFill>
                  <a:srgbClr val="231F20"/>
                </a:solidFill>
                <a:effectLst/>
              </a:rPr>
              <a:t> Whether the benefits of stem cell use outweigh the objections.</a:t>
            </a:r>
          </a:p>
        </p:txBody>
      </p:sp>
    </p:spTree>
    <p:extLst>
      <p:ext uri="{BB962C8B-B14F-4D97-AF65-F5344CB8AC3E}">
        <p14:creationId xmlns:p14="http://schemas.microsoft.com/office/powerpoint/2010/main" val="347372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C3862F-BC38-5A36-0783-1CB8C27E86C4}"/>
              </a:ext>
            </a:extLst>
          </p:cNvPr>
          <p:cNvPicPr>
            <a:picLocks noChangeAspect="1"/>
          </p:cNvPicPr>
          <p:nvPr/>
        </p:nvPicPr>
        <p:blipFill rotWithShape="1">
          <a:blip r:embed="rId2"/>
          <a:srcRect r="35470"/>
          <a:stretch/>
        </p:blipFill>
        <p:spPr>
          <a:xfrm>
            <a:off x="680809" y="3001504"/>
            <a:ext cx="2230611" cy="1584325"/>
          </a:xfrm>
          <a:prstGeom prst="rect">
            <a:avLst/>
          </a:prstGeom>
        </p:spPr>
      </p:pic>
      <p:sp>
        <p:nvSpPr>
          <p:cNvPr id="2" name="TextBox 1">
            <a:extLst>
              <a:ext uri="{FF2B5EF4-FFF2-40B4-BE49-F238E27FC236}">
                <a16:creationId xmlns:a16="http://schemas.microsoft.com/office/drawing/2014/main" id="{ED87EE83-76E2-890B-DF77-F8C5B258E741}"/>
              </a:ext>
            </a:extLst>
          </p:cNvPr>
          <p:cNvSpPr txBox="1"/>
          <p:nvPr/>
        </p:nvSpPr>
        <p:spPr>
          <a:xfrm>
            <a:off x="157266" y="133271"/>
            <a:ext cx="3134183" cy="6586418"/>
          </a:xfrm>
          <a:prstGeom prst="rect">
            <a:avLst/>
          </a:prstGeom>
          <a:noFill/>
          <a:ln w="38100">
            <a:solidFill>
              <a:srgbClr val="00B050"/>
            </a:solidFill>
          </a:ln>
        </p:spPr>
        <p:txBody>
          <a:bodyPr wrap="square" rtlCol="0">
            <a:spAutoFit/>
          </a:bodyPr>
          <a:lstStyle/>
          <a:p>
            <a:r>
              <a:rPr lang="en-GB" sz="1000" b="1" dirty="0"/>
              <a:t>Diffusion</a:t>
            </a:r>
          </a:p>
          <a:p>
            <a:r>
              <a:rPr lang="en-GB" sz="1000" dirty="0"/>
              <a:t>Substances may move into and out of cells across the cell membranes via diffusion. </a:t>
            </a:r>
            <a:r>
              <a:rPr lang="en-GB" sz="1000" b="1" dirty="0"/>
              <a:t>Diffusion</a:t>
            </a:r>
            <a:r>
              <a:rPr lang="en-GB" sz="1000" dirty="0"/>
              <a:t> is the spreading out of the particles of any substance in solution, or particles of a gas, resulting in a net movement from an area of higher concentration to an area of lower concentration. Some of the substances transported in and out of cells by diffusion are oxygen and carbon dioxide in gas exchange, and of the waste product urea from cells into the blood plasma for excretion in the kidney.</a:t>
            </a:r>
            <a:endParaRPr lang="en-GB" sz="1000" b="1" dirty="0"/>
          </a:p>
          <a:p>
            <a:r>
              <a:rPr lang="en-GB" sz="1000" dirty="0"/>
              <a:t>Factors which affect the rate of diffusion are: </a:t>
            </a:r>
          </a:p>
          <a:p>
            <a:r>
              <a:rPr lang="en-GB" sz="1000" dirty="0"/>
              <a:t>• the difference in concentrations (concentration gradient) </a:t>
            </a:r>
          </a:p>
          <a:p>
            <a:r>
              <a:rPr lang="en-GB" sz="1000" dirty="0"/>
              <a:t>• the temperature </a:t>
            </a:r>
          </a:p>
          <a:p>
            <a:r>
              <a:rPr lang="en-GB" sz="1000" dirty="0"/>
              <a:t>• the surface area of the membrane.</a:t>
            </a:r>
            <a:endParaRPr lang="en-GB" sz="1000" b="1" dirty="0"/>
          </a:p>
          <a:p>
            <a:r>
              <a:rPr lang="en-GB" sz="1000" dirty="0"/>
              <a:t>A single-celled organism has a relatively large </a:t>
            </a:r>
            <a:r>
              <a:rPr lang="en-GB" sz="1000" b="1" dirty="0"/>
              <a:t>surface area to volume ratio</a:t>
            </a:r>
            <a:r>
              <a:rPr lang="en-GB" sz="1000" dirty="0"/>
              <a:t>. This allows sufficient transport of molecules into and out of the cell to meet the needs of the organism.</a:t>
            </a:r>
          </a:p>
          <a:p>
            <a:endParaRPr lang="en-GB" sz="1000" dirty="0"/>
          </a:p>
          <a:p>
            <a:endParaRPr lang="en-GB" sz="1600" dirty="0"/>
          </a:p>
          <a:p>
            <a:endParaRPr lang="en-GB" sz="1000" dirty="0"/>
          </a:p>
          <a:p>
            <a:endParaRPr lang="en-GB" sz="1000" dirty="0"/>
          </a:p>
          <a:p>
            <a:endParaRPr lang="en-GB" sz="1000" dirty="0"/>
          </a:p>
          <a:p>
            <a:endParaRPr lang="en-GB" sz="1000" dirty="0"/>
          </a:p>
          <a:p>
            <a:endParaRPr lang="en-GB" sz="1000" dirty="0"/>
          </a:p>
          <a:p>
            <a:endParaRPr lang="en-GB" sz="1600" dirty="0"/>
          </a:p>
          <a:p>
            <a:endParaRPr lang="en-GB" sz="1000" dirty="0"/>
          </a:p>
          <a:p>
            <a:r>
              <a:rPr lang="en-GB" sz="1000" dirty="0"/>
              <a:t>In multicellular organisms, surfaces and organ systems are specialised for exchanging materials. This is to allow sufficient molecules to be transported into and out of cells for the organism’s needs. For example, the small intestine and lungs in mammals, gills in fish, and the roots and leaves in plants, are adapted for exchanging materials</a:t>
            </a:r>
          </a:p>
          <a:p>
            <a:r>
              <a:rPr lang="en-GB" sz="1000" dirty="0"/>
              <a:t>The effectiveness of an exchange surface is increased by: </a:t>
            </a:r>
          </a:p>
          <a:p>
            <a:r>
              <a:rPr lang="en-GB" sz="1000" dirty="0"/>
              <a:t>• having a large surface area</a:t>
            </a:r>
          </a:p>
          <a:p>
            <a:r>
              <a:rPr lang="en-GB" sz="1000" dirty="0"/>
              <a:t>• a membrane that is thin, to provide a short diffusion path </a:t>
            </a:r>
          </a:p>
          <a:p>
            <a:r>
              <a:rPr lang="en-GB" sz="1000" dirty="0"/>
              <a:t>• (in animals) having an efficient blood supply </a:t>
            </a:r>
          </a:p>
          <a:p>
            <a:r>
              <a:rPr lang="en-GB" sz="1000" dirty="0"/>
              <a:t>• (in animals, for gaseous exchange) being ventilated.</a:t>
            </a:r>
          </a:p>
        </p:txBody>
      </p:sp>
      <p:sp>
        <p:nvSpPr>
          <p:cNvPr id="14" name="TextBox 13">
            <a:extLst>
              <a:ext uri="{FF2B5EF4-FFF2-40B4-BE49-F238E27FC236}">
                <a16:creationId xmlns:a16="http://schemas.microsoft.com/office/drawing/2014/main" id="{6A0039D9-DB88-39E7-2DD1-FECA81B9B348}"/>
              </a:ext>
            </a:extLst>
          </p:cNvPr>
          <p:cNvSpPr txBox="1"/>
          <p:nvPr/>
        </p:nvSpPr>
        <p:spPr>
          <a:xfrm>
            <a:off x="3377033" y="133271"/>
            <a:ext cx="5609700" cy="5416868"/>
          </a:xfrm>
          <a:prstGeom prst="rect">
            <a:avLst/>
          </a:prstGeom>
          <a:noFill/>
          <a:ln w="38100">
            <a:solidFill>
              <a:srgbClr val="00B050"/>
            </a:solidFill>
          </a:ln>
        </p:spPr>
        <p:txBody>
          <a:bodyPr wrap="square" rtlCol="0">
            <a:spAutoFit/>
          </a:bodyPr>
          <a:lstStyle/>
          <a:p>
            <a:r>
              <a:rPr lang="en-GB" sz="1000" b="1" dirty="0"/>
              <a:t>Osmosis</a:t>
            </a:r>
          </a:p>
          <a:p>
            <a:r>
              <a:rPr lang="en-GB" sz="1000" dirty="0"/>
              <a:t>Water may move across cell membranes via osmosis. Osmosis is the diffusion of water from a dilute solution to a concentrated solution through a partially permeable membrane.</a:t>
            </a:r>
          </a:p>
          <a:p>
            <a:endParaRPr lang="en-GB" sz="300" b="1" dirty="0"/>
          </a:p>
          <a:p>
            <a:r>
              <a:rPr lang="en-GB" sz="1000" b="1" dirty="0"/>
              <a:t>Required Practical: I</a:t>
            </a:r>
            <a:r>
              <a:rPr lang="en-GB" sz="1000" b="1" i="1" dirty="0"/>
              <a:t>nvestigate the effect of a range of concentrations of salt or sugar solutions on the mass of plant tissue. </a:t>
            </a:r>
          </a:p>
          <a:p>
            <a:r>
              <a:rPr lang="en-GB" sz="1000" b="1" dirty="0"/>
              <a:t>Method</a:t>
            </a:r>
          </a:p>
          <a:p>
            <a:pPr marL="228600" indent="-228600">
              <a:buAutoNum type="arabicPeriod"/>
            </a:pPr>
            <a:r>
              <a:rPr lang="en-GB" sz="1000" dirty="0"/>
              <a:t>Use a cork borer to cut five potato cylinders of the same diameter. Use the knife to trim off any potato skin on each potato cylinder. Then trim each potato cylinder so that they are all the same length. </a:t>
            </a:r>
          </a:p>
          <a:p>
            <a:pPr marL="228600" indent="-228600">
              <a:buAutoNum type="arabicPeriod"/>
            </a:pPr>
            <a:r>
              <a:rPr lang="en-GB" sz="1000" dirty="0"/>
              <a:t>Accurately measure the mass and length of each potato cylinder. Record your measurements in a table</a:t>
            </a:r>
          </a:p>
          <a:p>
            <a:pPr marL="228600" indent="-228600">
              <a:buAutoNum type="arabicPeriod"/>
            </a:pPr>
            <a:r>
              <a:rPr lang="en-GB" sz="1000" dirty="0"/>
              <a:t>Measure 10 cm</a:t>
            </a:r>
            <a:r>
              <a:rPr lang="en-GB" sz="1000" baseline="30000" dirty="0"/>
              <a:t>3</a:t>
            </a:r>
            <a:r>
              <a:rPr lang="en-GB" sz="1000" dirty="0"/>
              <a:t> of each concentration of sugar or salt solution and put into boiling tubes. Label each boiling tube clearly.</a:t>
            </a:r>
          </a:p>
          <a:p>
            <a:pPr marL="228600" indent="-228600">
              <a:buAutoNum type="arabicPeriod"/>
            </a:pPr>
            <a:r>
              <a:rPr lang="en-GB" sz="1000" dirty="0"/>
              <a:t>Add one potato cylinder to each boiling tube and leave 24hrs</a:t>
            </a:r>
          </a:p>
          <a:p>
            <a:pPr marL="228600" indent="-228600">
              <a:buAutoNum type="arabicPeriod"/>
            </a:pPr>
            <a:r>
              <a:rPr lang="en-GB" sz="1000" dirty="0"/>
              <a:t>Remove the potato cylinders from the boiling tubes and carefully blot them dry with the paper towels.</a:t>
            </a:r>
          </a:p>
          <a:p>
            <a:pPr marL="228600" indent="-228600">
              <a:buAutoNum type="arabicPeriod"/>
            </a:pPr>
            <a:r>
              <a:rPr lang="en-GB" sz="1000" dirty="0"/>
              <a:t>Measure the new mass and length of each potato cylinder again. Record your measurements for each concentration in your table. </a:t>
            </a:r>
          </a:p>
          <a:p>
            <a:pPr marL="228600" indent="-228600">
              <a:buAutoNum type="arabicPeriod"/>
            </a:pPr>
            <a:r>
              <a:rPr lang="en-GB" sz="1000" dirty="0"/>
              <a:t>Calculate the percentage change in mass and length of each potato cylinder and record your results in your table.</a:t>
            </a:r>
          </a:p>
          <a:p>
            <a:pPr marL="228600" indent="-228600">
              <a:buAutoNum type="arabicPeriod"/>
            </a:pPr>
            <a:endParaRPr lang="en-GB" sz="1000" dirty="0"/>
          </a:p>
          <a:p>
            <a:pPr marL="228600" indent="-228600">
              <a:buAutoNum type="arabicPeriod"/>
            </a:pPr>
            <a:endParaRPr lang="en-GB" sz="1000" dirty="0"/>
          </a:p>
          <a:p>
            <a:pPr marL="228600" indent="-228600">
              <a:buAutoNum type="arabicPeriod"/>
            </a:pPr>
            <a:endParaRPr lang="en-GB" sz="1000" dirty="0"/>
          </a:p>
          <a:p>
            <a:pPr marL="228600" indent="-228600">
              <a:buAutoNum type="arabicPeriod"/>
            </a:pPr>
            <a:endParaRPr lang="en-GB" sz="1000" dirty="0"/>
          </a:p>
          <a:p>
            <a:pPr marL="228600" indent="-228600">
              <a:buAutoNum type="arabicPeriod"/>
            </a:pPr>
            <a:endParaRPr lang="en-GB" sz="1000" dirty="0"/>
          </a:p>
          <a:p>
            <a:pPr marL="228600" indent="-228600">
              <a:buAutoNum type="arabicPeriod"/>
            </a:pPr>
            <a:endParaRPr lang="en-GB" sz="1000" dirty="0"/>
          </a:p>
          <a:p>
            <a:pPr marL="228600" indent="-228600">
              <a:buAutoNum type="arabicPeriod"/>
            </a:pPr>
            <a:endParaRPr lang="en-GB" sz="1000" dirty="0"/>
          </a:p>
          <a:p>
            <a:pPr marL="228600" indent="-228600">
              <a:buAutoNum type="arabicPeriod"/>
            </a:pPr>
            <a:endParaRPr lang="en-GB" sz="1000" dirty="0"/>
          </a:p>
          <a:p>
            <a:pPr marL="228600" indent="-228600">
              <a:buAutoNum type="arabicPeriod"/>
            </a:pPr>
            <a:endParaRPr lang="en-GB" sz="1000" dirty="0"/>
          </a:p>
          <a:p>
            <a:pPr marL="228600" indent="-228600">
              <a:buAutoNum type="arabicPeriod"/>
            </a:pPr>
            <a:endParaRPr lang="en-GB" sz="1000" dirty="0"/>
          </a:p>
          <a:p>
            <a:pPr marL="228600" indent="-228600">
              <a:buAutoNum type="arabicPeriod"/>
            </a:pPr>
            <a:endParaRPr lang="en-GB" sz="1000" dirty="0"/>
          </a:p>
          <a:p>
            <a:endParaRPr lang="en-GB" sz="1000" dirty="0"/>
          </a:p>
          <a:p>
            <a:pPr marL="228600" indent="-228600">
              <a:buAutoNum type="arabicPeriod"/>
            </a:pPr>
            <a:endParaRPr lang="en-GB" sz="1000" dirty="0"/>
          </a:p>
          <a:p>
            <a:pPr marL="228600" indent="-228600">
              <a:buAutoNum type="arabicPeriod"/>
            </a:pPr>
            <a:endParaRPr lang="en-GB" sz="1000" dirty="0"/>
          </a:p>
          <a:p>
            <a:pPr marL="228600" indent="-228600">
              <a:buAutoNum type="arabicPeriod"/>
            </a:pPr>
            <a:endParaRPr lang="en-GB" sz="300" dirty="0"/>
          </a:p>
        </p:txBody>
      </p:sp>
      <p:pic>
        <p:nvPicPr>
          <p:cNvPr id="16" name="Picture 15">
            <a:extLst>
              <a:ext uri="{FF2B5EF4-FFF2-40B4-BE49-F238E27FC236}">
                <a16:creationId xmlns:a16="http://schemas.microsoft.com/office/drawing/2014/main" id="{96C99803-5C00-56CA-7ABC-4A8EB2D70159}"/>
              </a:ext>
            </a:extLst>
          </p:cNvPr>
          <p:cNvPicPr>
            <a:picLocks noChangeAspect="1"/>
          </p:cNvPicPr>
          <p:nvPr/>
        </p:nvPicPr>
        <p:blipFill rotWithShape="1">
          <a:blip r:embed="rId3"/>
          <a:srcRect l="24000" t="40448" r="29652" b="26077"/>
          <a:stretch/>
        </p:blipFill>
        <p:spPr>
          <a:xfrm>
            <a:off x="3506909" y="3256606"/>
            <a:ext cx="3546945" cy="1441013"/>
          </a:xfrm>
          <a:prstGeom prst="rect">
            <a:avLst/>
          </a:prstGeom>
        </p:spPr>
      </p:pic>
      <p:pic>
        <p:nvPicPr>
          <p:cNvPr id="18" name="Picture 17">
            <a:extLst>
              <a:ext uri="{FF2B5EF4-FFF2-40B4-BE49-F238E27FC236}">
                <a16:creationId xmlns:a16="http://schemas.microsoft.com/office/drawing/2014/main" id="{282203CA-06FA-2D29-D870-90A14824C870}"/>
              </a:ext>
            </a:extLst>
          </p:cNvPr>
          <p:cNvPicPr>
            <a:picLocks noChangeAspect="1"/>
          </p:cNvPicPr>
          <p:nvPr/>
        </p:nvPicPr>
        <p:blipFill rotWithShape="1">
          <a:blip r:embed="rId4"/>
          <a:srcRect r="57834" b="5612"/>
          <a:stretch/>
        </p:blipFill>
        <p:spPr>
          <a:xfrm>
            <a:off x="7183730" y="3175638"/>
            <a:ext cx="1706269" cy="2130067"/>
          </a:xfrm>
          <a:prstGeom prst="rect">
            <a:avLst/>
          </a:prstGeom>
        </p:spPr>
      </p:pic>
      <p:sp>
        <p:nvSpPr>
          <p:cNvPr id="20" name="TextBox 19">
            <a:extLst>
              <a:ext uri="{FF2B5EF4-FFF2-40B4-BE49-F238E27FC236}">
                <a16:creationId xmlns:a16="http://schemas.microsoft.com/office/drawing/2014/main" id="{E83AAE0D-C7C9-6683-C2FB-CAA5E3D41FA8}"/>
              </a:ext>
            </a:extLst>
          </p:cNvPr>
          <p:cNvSpPr txBox="1"/>
          <p:nvPr/>
        </p:nvSpPr>
        <p:spPr>
          <a:xfrm>
            <a:off x="3388183" y="4690598"/>
            <a:ext cx="4001445" cy="861774"/>
          </a:xfrm>
          <a:prstGeom prst="rect">
            <a:avLst/>
          </a:prstGeom>
          <a:noFill/>
        </p:spPr>
        <p:txBody>
          <a:bodyPr wrap="square">
            <a:spAutoFit/>
          </a:bodyPr>
          <a:lstStyle/>
          <a:p>
            <a:pPr algn="l"/>
            <a:r>
              <a:rPr lang="en-GB" sz="1000" b="0" i="0" dirty="0">
                <a:solidFill>
                  <a:srgbClr val="231F20"/>
                </a:solidFill>
                <a:effectLst/>
              </a:rPr>
              <a:t>Where the plotted line crosses the horizontal axis at 0 per cent change in mass, the sucrose concentration is equal to the concentration of dissolved substances in the potato cells.</a:t>
            </a:r>
          </a:p>
          <a:p>
            <a:pPr algn="l"/>
            <a:r>
              <a:rPr lang="en-GB" sz="1000" b="0" i="0" dirty="0">
                <a:solidFill>
                  <a:srgbClr val="231F20"/>
                </a:solidFill>
                <a:effectLst/>
              </a:rPr>
              <a:t>This can be identified on the graph as the point which shows no change in mass, and therefore represents no </a:t>
            </a:r>
            <a:r>
              <a:rPr lang="en-GB" sz="1000" b="1" i="0" dirty="0">
                <a:solidFill>
                  <a:srgbClr val="231F20"/>
                </a:solidFill>
                <a:effectLst/>
              </a:rPr>
              <a:t>net</a:t>
            </a:r>
            <a:r>
              <a:rPr lang="en-GB" sz="1000" b="0" i="0" dirty="0">
                <a:solidFill>
                  <a:srgbClr val="231F20"/>
                </a:solidFill>
                <a:effectLst/>
              </a:rPr>
              <a:t> movement of water by osmosis.</a:t>
            </a:r>
          </a:p>
        </p:txBody>
      </p:sp>
      <p:sp>
        <p:nvSpPr>
          <p:cNvPr id="21" name="TextBox 20">
            <a:extLst>
              <a:ext uri="{FF2B5EF4-FFF2-40B4-BE49-F238E27FC236}">
                <a16:creationId xmlns:a16="http://schemas.microsoft.com/office/drawing/2014/main" id="{9BDD6D47-3EE4-EE40-DC5A-70317ADE2AF1}"/>
              </a:ext>
            </a:extLst>
          </p:cNvPr>
          <p:cNvSpPr txBox="1"/>
          <p:nvPr/>
        </p:nvSpPr>
        <p:spPr>
          <a:xfrm>
            <a:off x="3388183" y="5623779"/>
            <a:ext cx="5609700" cy="1015663"/>
          </a:xfrm>
          <a:prstGeom prst="rect">
            <a:avLst/>
          </a:prstGeom>
          <a:noFill/>
          <a:ln w="38100">
            <a:solidFill>
              <a:srgbClr val="00B050"/>
            </a:solidFill>
          </a:ln>
        </p:spPr>
        <p:txBody>
          <a:bodyPr wrap="square" rtlCol="0">
            <a:spAutoFit/>
          </a:bodyPr>
          <a:lstStyle/>
          <a:p>
            <a:r>
              <a:rPr lang="en-GB" sz="1000" b="1" dirty="0"/>
              <a:t>Active Transport</a:t>
            </a:r>
          </a:p>
          <a:p>
            <a:r>
              <a:rPr lang="en-GB" sz="1000" dirty="0"/>
              <a:t>Active transport moves substances from a more dilute solution to a more concentrated solution (against a concentration gradient). This requires energy from respiration. Active transport allows mineral ions to be absorbed into plant root hairs from very dilute solutions in the soil. Plants require ions for healthy growth. It also allows sugar molecules to be absorbed from lower concentrations in the gut into the blood which has a higher sugar concentration. Sugar molecules are used for cell respiration.</a:t>
            </a:r>
            <a:endParaRPr lang="en-GB" sz="1000" b="0" i="0" dirty="0">
              <a:solidFill>
                <a:srgbClr val="231F20"/>
              </a:solidFill>
              <a:effectLst/>
            </a:endParaRPr>
          </a:p>
        </p:txBody>
      </p:sp>
    </p:spTree>
    <p:extLst>
      <p:ext uri="{BB962C8B-B14F-4D97-AF65-F5344CB8AC3E}">
        <p14:creationId xmlns:p14="http://schemas.microsoft.com/office/powerpoint/2010/main" val="6653231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200A1427A9D645B9CFD1A1A8B065B3" ma:contentTypeVersion="4" ma:contentTypeDescription="Create a new document." ma:contentTypeScope="" ma:versionID="33bf7e9959602a569ed5708cb50bfd6d">
  <xsd:schema xmlns:xsd="http://www.w3.org/2001/XMLSchema" xmlns:xs="http://www.w3.org/2001/XMLSchema" xmlns:p="http://schemas.microsoft.com/office/2006/metadata/properties" xmlns:ns2="aef8632f-f0dc-4867-8d80-544330cb397b" targetNamespace="http://schemas.microsoft.com/office/2006/metadata/properties" ma:root="true" ma:fieldsID="acdc54436b4b01dd430ecdc9e22b23d5" ns2:_="">
    <xsd:import namespace="aef8632f-f0dc-4867-8d80-544330cb39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8632f-f0dc-4867-8d80-544330cb39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482579-F4D5-45EE-BCFE-C9023AD072CD}"/>
</file>

<file path=customXml/itemProps2.xml><?xml version="1.0" encoding="utf-8"?>
<ds:datastoreItem xmlns:ds="http://schemas.openxmlformats.org/officeDocument/2006/customXml" ds:itemID="{8335540E-4A2C-4F65-9681-84EF1DAAB49D}"/>
</file>

<file path=customXml/itemProps3.xml><?xml version="1.0" encoding="utf-8"?>
<ds:datastoreItem xmlns:ds="http://schemas.openxmlformats.org/officeDocument/2006/customXml" ds:itemID="{3690521E-F6E5-4BD7-B927-6C023035978F}"/>
</file>

<file path=docProps/app.xml><?xml version="1.0" encoding="utf-8"?>
<Properties xmlns="http://schemas.openxmlformats.org/officeDocument/2006/extended-properties" xmlns:vt="http://schemas.openxmlformats.org/officeDocument/2006/docPropsVTypes">
  <Template>Office Theme 2013 - 2022</Template>
  <TotalTime>185</TotalTime>
  <Words>2551</Words>
  <Application>Microsoft Office PowerPoint</Application>
  <PresentationFormat>On-screen Show (4:3)</PresentationFormat>
  <Paragraphs>202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ReithSans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Parker</dc:creator>
  <cp:lastModifiedBy>Eleanor Parker</cp:lastModifiedBy>
  <cp:revision>1</cp:revision>
  <dcterms:created xsi:type="dcterms:W3CDTF">2023-04-14T19:36:08Z</dcterms:created>
  <dcterms:modified xsi:type="dcterms:W3CDTF">2023-04-14T22:42:02Z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0x01010096200A1427A9D645B9CFD1A1A8B065B3</vt:lpwstr>
  </property>
</Properties>
</file>