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2" r:id="rId6"/>
    <p:sldId id="288" r:id="rId7"/>
    <p:sldId id="284" r:id="rId8"/>
    <p:sldId id="285" r:id="rId9"/>
    <p:sldId id="286" r:id="rId10"/>
    <p:sldId id="287" r:id="rId11"/>
    <p:sldId id="275" r:id="rId12"/>
    <p:sldId id="276" r:id="rId13"/>
    <p:sldId id="277" r:id="rId14"/>
    <p:sldId id="279" r:id="rId15"/>
    <p:sldId id="289" r:id="rId16"/>
    <p:sldId id="292" r:id="rId17"/>
    <p:sldId id="293" r:id="rId18"/>
    <p:sldId id="278" r:id="rId19"/>
    <p:sldId id="280" r:id="rId20"/>
    <p:sldId id="281" r:id="rId21"/>
    <p:sldId id="283" r:id="rId22"/>
    <p:sldId id="263" r:id="rId23"/>
    <p:sldId id="266" r:id="rId24"/>
    <p:sldId id="269" r:id="rId25"/>
    <p:sldId id="273" r:id="rId26"/>
    <p:sldId id="274" r:id="rId27"/>
    <p:sldId id="294" r:id="rId28"/>
    <p:sldId id="290" r:id="rId29"/>
    <p:sldId id="291" r:id="rId30"/>
    <p:sldId id="26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888F8-DB1B-419E-B34A-7CF08FA7CB31}" v="4" dt="2025-09-24T06:58:06.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6CB9-93DD-BB95-3A5B-3B58444A286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ACC7209-13F9-F08E-53B9-163E45DC96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9B3905C-29F1-AFE8-F8C8-20763CC3EF19}"/>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5" name="Footer Placeholder 4">
            <a:extLst>
              <a:ext uri="{FF2B5EF4-FFF2-40B4-BE49-F238E27FC236}">
                <a16:creationId xmlns:a16="http://schemas.microsoft.com/office/drawing/2014/main" id="{2CB34700-D570-A3C2-E5D6-0634CE8C4F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20842-8137-3FDC-DBDF-4005EE78ADEE}"/>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142468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0D11-42E8-F039-2292-217B4C0146D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302B865-84D7-C5D0-DEDA-8C84ECA254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61F86DB-4B80-025B-1D50-78613D88530F}"/>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5" name="Footer Placeholder 4">
            <a:extLst>
              <a:ext uri="{FF2B5EF4-FFF2-40B4-BE49-F238E27FC236}">
                <a16:creationId xmlns:a16="http://schemas.microsoft.com/office/drawing/2014/main" id="{90BAF875-A1DD-B47C-EECC-CC921FA66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7C13E0-FAF1-117D-0187-E60BE070FBB7}"/>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335467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09C067-6DE9-2E80-C461-B28A8870DB0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E352DEC-40ED-511B-1076-DEEE51F0777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337C94F-3AF3-9A55-F1C8-FD6F81617F09}"/>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5" name="Footer Placeholder 4">
            <a:extLst>
              <a:ext uri="{FF2B5EF4-FFF2-40B4-BE49-F238E27FC236}">
                <a16:creationId xmlns:a16="http://schemas.microsoft.com/office/drawing/2014/main" id="{EF447640-1FAA-D663-3A96-1259B47923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2ED74E-7AE5-8934-0167-CBA2507CBAB3}"/>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233195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1952-C218-A245-3F92-9C1AC863D1F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D52B008-C9A6-066C-3E1B-FC75492C0B5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85F24B9-F359-5D79-F500-376A2CE136D3}"/>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5" name="Footer Placeholder 4">
            <a:extLst>
              <a:ext uri="{FF2B5EF4-FFF2-40B4-BE49-F238E27FC236}">
                <a16:creationId xmlns:a16="http://schemas.microsoft.com/office/drawing/2014/main" id="{252D1EA4-E0AE-33A2-BAEA-423B8317C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C6D19-574F-FC84-0A1E-D5A9585AF638}"/>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50562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7BE02-E65D-1676-17CC-49B34E00F68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9EA9A2C-82D9-7187-CF26-478C3787DB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87725D7-58E1-403F-E367-6B7C8797A501}"/>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5" name="Footer Placeholder 4">
            <a:extLst>
              <a:ext uri="{FF2B5EF4-FFF2-40B4-BE49-F238E27FC236}">
                <a16:creationId xmlns:a16="http://schemas.microsoft.com/office/drawing/2014/main" id="{18B9CA3F-206B-FE97-B5D5-0C727110E3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D7D879-17B6-1573-AF71-4DB41E80A6AC}"/>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91160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9B75E-DF57-1A76-FE25-8D354CF09C5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7D9D4F-2467-ACF7-7988-64A0FF79059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12C7B67-EABA-8BB5-D2FE-8C2C3A6639C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06F0E88-7A0F-7360-1E70-BAB9F2CF3441}"/>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6" name="Footer Placeholder 5">
            <a:extLst>
              <a:ext uri="{FF2B5EF4-FFF2-40B4-BE49-F238E27FC236}">
                <a16:creationId xmlns:a16="http://schemas.microsoft.com/office/drawing/2014/main" id="{8F77D948-9926-2E54-8CDB-BF8FAF3CB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AA311B-569D-9B01-F49C-EC6F5D925C4F}"/>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184211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C0B9-C7C1-6232-44BE-07E44DEE7C89}"/>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DE4B524-4B00-3B23-B8BA-2CC416CB80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B282DF8-0224-6C57-C173-F2013A12903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A6E82CB-8FC8-1D02-7058-8BA0E8D406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0923FC3-698F-20C0-79E1-A3324FCDE0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3593203-37AC-2AEE-28A5-2CA20ED4822B}"/>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8" name="Footer Placeholder 7">
            <a:extLst>
              <a:ext uri="{FF2B5EF4-FFF2-40B4-BE49-F238E27FC236}">
                <a16:creationId xmlns:a16="http://schemas.microsoft.com/office/drawing/2014/main" id="{E40F489E-ED08-7937-A617-27C7226CF9F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8FCA18-1E6A-7BA7-20DC-B86A763E3CCF}"/>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40867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E0A1C-93B2-F552-5CB3-62D67AFCECB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4659F84-09FA-C1C8-3AF2-103558C805B1}"/>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4" name="Footer Placeholder 3">
            <a:extLst>
              <a:ext uri="{FF2B5EF4-FFF2-40B4-BE49-F238E27FC236}">
                <a16:creationId xmlns:a16="http://schemas.microsoft.com/office/drawing/2014/main" id="{7C4E9762-3346-E672-27E3-D0ADAA6F63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C1F2E50-7868-6A08-7B39-73F60913C008}"/>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1404462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2B27AD-D646-A0AB-44A6-C1AFF3C886C4}"/>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3" name="Footer Placeholder 2">
            <a:extLst>
              <a:ext uri="{FF2B5EF4-FFF2-40B4-BE49-F238E27FC236}">
                <a16:creationId xmlns:a16="http://schemas.microsoft.com/office/drawing/2014/main" id="{D08ED192-4091-90D5-420B-372B184639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765774-2027-2511-E788-E0617B30C2AD}"/>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3843400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7BAB-22C9-9AFC-68CE-03EBEF8106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C6E9493D-8E4B-1049-443E-402DFC81ED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331EDC0-403D-A3DA-C019-664F6184AB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B7866E-C7E3-7949-FD2F-3C7A659F78C7}"/>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6" name="Footer Placeholder 5">
            <a:extLst>
              <a:ext uri="{FF2B5EF4-FFF2-40B4-BE49-F238E27FC236}">
                <a16:creationId xmlns:a16="http://schemas.microsoft.com/office/drawing/2014/main" id="{4029A059-9FE9-0EE8-D1B5-9CC2918129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5F66F7-A428-4CEE-E452-76CA22B7E49F}"/>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1170169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E86A9-3050-26EE-C4E7-3284BAB054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9E4697E-769E-CC21-8DEC-FBA9B7403B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F212A37-694B-2FD1-08A3-FAB82726C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265AFC-9F35-2987-9597-E47247191E13}"/>
              </a:ext>
            </a:extLst>
          </p:cNvPr>
          <p:cNvSpPr>
            <a:spLocks noGrp="1"/>
          </p:cNvSpPr>
          <p:nvPr>
            <p:ph type="dt" sz="half" idx="10"/>
          </p:nvPr>
        </p:nvSpPr>
        <p:spPr/>
        <p:txBody>
          <a:bodyPr/>
          <a:lstStyle/>
          <a:p>
            <a:fld id="{D9581262-553E-4B6B-9361-57A46C27EF14}" type="datetimeFigureOut">
              <a:rPr lang="en-GB" smtClean="0"/>
              <a:t>24/09/2025</a:t>
            </a:fld>
            <a:endParaRPr lang="en-GB"/>
          </a:p>
        </p:txBody>
      </p:sp>
      <p:sp>
        <p:nvSpPr>
          <p:cNvPr id="6" name="Footer Placeholder 5">
            <a:extLst>
              <a:ext uri="{FF2B5EF4-FFF2-40B4-BE49-F238E27FC236}">
                <a16:creationId xmlns:a16="http://schemas.microsoft.com/office/drawing/2014/main" id="{59BE4ABD-2763-87BB-90CC-E72AA6A946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070514-C937-7835-B27E-3909D4053EA3}"/>
              </a:ext>
            </a:extLst>
          </p:cNvPr>
          <p:cNvSpPr>
            <a:spLocks noGrp="1"/>
          </p:cNvSpPr>
          <p:nvPr>
            <p:ph type="sldNum" sz="quarter" idx="12"/>
          </p:nvPr>
        </p:nvSpPr>
        <p:spPr/>
        <p:txBody>
          <a:bodyPr/>
          <a:lstStyle/>
          <a:p>
            <a:fld id="{57B51C4E-CA9C-47FF-8955-5CDA35FF5C72}" type="slidenum">
              <a:rPr lang="en-GB" smtClean="0"/>
              <a:t>‹#›</a:t>
            </a:fld>
            <a:endParaRPr lang="en-GB"/>
          </a:p>
        </p:txBody>
      </p:sp>
    </p:spTree>
    <p:extLst>
      <p:ext uri="{BB962C8B-B14F-4D97-AF65-F5344CB8AC3E}">
        <p14:creationId xmlns:p14="http://schemas.microsoft.com/office/powerpoint/2010/main" val="103067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24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AF221-3901-42A2-5A4F-2004F96BC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41DF8FF-AE26-7180-C963-4FFCBD907C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7EE652D-2912-C0C0-A585-6A3011FBD3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581262-553E-4B6B-9361-57A46C27EF14}" type="datetimeFigureOut">
              <a:rPr lang="en-GB" smtClean="0"/>
              <a:t>24/09/2025</a:t>
            </a:fld>
            <a:endParaRPr lang="en-GB"/>
          </a:p>
        </p:txBody>
      </p:sp>
      <p:sp>
        <p:nvSpPr>
          <p:cNvPr id="5" name="Footer Placeholder 4">
            <a:extLst>
              <a:ext uri="{FF2B5EF4-FFF2-40B4-BE49-F238E27FC236}">
                <a16:creationId xmlns:a16="http://schemas.microsoft.com/office/drawing/2014/main" id="{828B0514-906B-A2E3-F3F0-6155ECD2B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3396BA2-FA26-6D0F-B7E0-9287821A49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B51C4E-CA9C-47FF-8955-5CDA35FF5C72}" type="slidenum">
              <a:rPr lang="en-GB" smtClean="0"/>
              <a:t>‹#›</a:t>
            </a:fld>
            <a:endParaRPr lang="en-GB"/>
          </a:p>
        </p:txBody>
      </p:sp>
    </p:spTree>
    <p:extLst>
      <p:ext uri="{BB962C8B-B14F-4D97-AF65-F5344CB8AC3E}">
        <p14:creationId xmlns:p14="http://schemas.microsoft.com/office/powerpoint/2010/main" val="109206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hyperlink" Target="https://www.amazon.co.uk/Revision-Notes-Eduqas-Religious-Studies/dp/1510414622/ref=asc_df_1510414622?mcid=a5f1e011cf5539b397a23a56904683fe&amp;th=1&amp;psc=1&amp;hvocijid=13595218138357907589-1510414622-&amp;hvexpln=74&amp;tag=googshopuk-21&amp;linkCode=df0&amp;hvadid=696285193871&amp;hvpos=&amp;hvnetw=g&amp;hvrand=13595218138357907589&amp;hvpone=&amp;hvptwo=&amp;hvqmt=&amp;hvdev=c&amp;hvdvcmdl=&amp;hvlocint=&amp;hvlocphy=1006613&amp;hvtargid=pla-2281435177338&amp;psc=1&amp;gad_source=1" TargetMode="External"/><Relationship Id="rId1" Type="http://schemas.openxmlformats.org/officeDocument/2006/relationships/slideLayout" Target="../slideLayouts/slideLayout7.xml"/><Relationship Id="rId5" Type="http://schemas.openxmlformats.org/officeDocument/2006/relationships/image" Target="../media/image2.tmp"/><Relationship Id="rId4" Type="http://schemas.openxmlformats.org/officeDocument/2006/relationships/hyperlink" Target="https://www.amazon.co.uk/Eduqas-GCSE-Religious-Studies-9-1/dp/138200952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7.xml"/><Relationship Id="rId4" Type="http://schemas.openxmlformats.org/officeDocument/2006/relationships/hyperlink" Target="https://padlet.com/ToynbeeR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28498E-BDFB-F548-550B-92FC9B7854BA}"/>
              </a:ext>
            </a:extLst>
          </p:cNvPr>
          <p:cNvSpPr txBox="1"/>
          <p:nvPr/>
        </p:nvSpPr>
        <p:spPr>
          <a:xfrm>
            <a:off x="822037" y="1246909"/>
            <a:ext cx="9476509" cy="2862322"/>
          </a:xfrm>
          <a:prstGeom prst="rect">
            <a:avLst/>
          </a:prstGeom>
          <a:noFill/>
        </p:spPr>
        <p:txBody>
          <a:bodyPr wrap="square" rtlCol="0">
            <a:spAutoFit/>
          </a:bodyPr>
          <a:lstStyle/>
          <a:p>
            <a:pPr algn="ctr"/>
            <a:r>
              <a:rPr lang="en-GB" sz="6000" b="1" dirty="0"/>
              <a:t>GRADE 7+ IN RS</a:t>
            </a:r>
          </a:p>
          <a:p>
            <a:pPr algn="ctr"/>
            <a:endParaRPr lang="en-GB" sz="6000" b="1" dirty="0"/>
          </a:p>
          <a:p>
            <a:pPr algn="ctr"/>
            <a:r>
              <a:rPr lang="en-GB" sz="6000" b="1" dirty="0"/>
              <a:t>2025-2026</a:t>
            </a:r>
          </a:p>
        </p:txBody>
      </p:sp>
    </p:spTree>
    <p:extLst>
      <p:ext uri="{BB962C8B-B14F-4D97-AF65-F5344CB8AC3E}">
        <p14:creationId xmlns:p14="http://schemas.microsoft.com/office/powerpoint/2010/main" val="104106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0F777-69D0-9ED8-1765-3EF94388C7E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15D803-EFF1-30BD-01C2-1960FC022C74}"/>
              </a:ext>
            </a:extLst>
          </p:cNvPr>
          <p:cNvSpPr txBox="1"/>
          <p:nvPr/>
        </p:nvSpPr>
        <p:spPr>
          <a:xfrm>
            <a:off x="203201" y="914399"/>
            <a:ext cx="5384800" cy="5262979"/>
          </a:xfrm>
          <a:prstGeom prst="rect">
            <a:avLst/>
          </a:prstGeom>
          <a:noFill/>
        </p:spPr>
        <p:txBody>
          <a:bodyPr wrap="square" rtlCol="0">
            <a:spAutoFit/>
          </a:bodyPr>
          <a:lstStyle/>
          <a:p>
            <a:pPr marL="342900" indent="-342900">
              <a:buAutoNum type="alphaLcParenR" startAt="3"/>
            </a:pPr>
            <a:endParaRPr lang="en-GB" b="1" dirty="0"/>
          </a:p>
          <a:p>
            <a:pPr algn="ctr"/>
            <a:r>
              <a:rPr lang="en-GB" sz="2300" b="1" dirty="0"/>
              <a:t>‘</a:t>
            </a:r>
            <a:r>
              <a:rPr lang="en-GB" sz="2300" b="1" dirty="0">
                <a:solidFill>
                  <a:srgbClr val="002060"/>
                </a:solidFill>
              </a:rPr>
              <a:t>Explain</a:t>
            </a:r>
            <a:r>
              <a:rPr lang="en-GB" sz="2300" b="1" dirty="0"/>
              <a:t> </a:t>
            </a:r>
            <a:r>
              <a:rPr lang="en-GB" sz="2300" b="1" dirty="0">
                <a:solidFill>
                  <a:schemeClr val="accent3">
                    <a:lumMod val="50000"/>
                  </a:schemeClr>
                </a:solidFill>
              </a:rPr>
              <a:t>Christian</a:t>
            </a:r>
            <a:r>
              <a:rPr lang="en-GB" sz="2300" b="1" dirty="0"/>
              <a:t> views on the </a:t>
            </a:r>
            <a:r>
              <a:rPr lang="en-GB" sz="2300" b="1" dirty="0">
                <a:solidFill>
                  <a:schemeClr val="accent5">
                    <a:lumMod val="50000"/>
                  </a:schemeClr>
                </a:solidFill>
              </a:rPr>
              <a:t>use of Wealth</a:t>
            </a:r>
            <a:r>
              <a:rPr lang="en-GB" sz="2300" b="1" dirty="0"/>
              <a:t>’ (8)</a:t>
            </a:r>
          </a:p>
          <a:p>
            <a:pPr marL="342900" indent="-342900">
              <a:buAutoNum type="alphaLcParenR" startAt="3"/>
            </a:pPr>
            <a:endParaRPr lang="en-GB" sz="2300" b="1" dirty="0"/>
          </a:p>
          <a:p>
            <a:r>
              <a:rPr lang="en-GB" sz="2100" b="1" dirty="0"/>
              <a:t>POINT:  Some Christians believe that their wealth should be used to help others.</a:t>
            </a:r>
          </a:p>
          <a:p>
            <a:endParaRPr lang="en-GB" sz="2100" b="1" dirty="0"/>
          </a:p>
          <a:p>
            <a:r>
              <a:rPr lang="en-GB" sz="2100" b="1" dirty="0"/>
              <a:t>EVIDENCE:  This is because of teachings in the Bible, such as The Parable of the Rich Man and Lazarus</a:t>
            </a:r>
          </a:p>
          <a:p>
            <a:endParaRPr lang="en-GB" sz="2100" b="1" dirty="0"/>
          </a:p>
          <a:p>
            <a:r>
              <a:rPr lang="en-GB" sz="2100" b="1" dirty="0"/>
              <a:t>EXAMPLE:  This can influence them to donate to or even work for charities that help others, for example, Christian Aid.</a:t>
            </a:r>
          </a:p>
          <a:p>
            <a:endParaRPr lang="en-GB" sz="2100" b="1" dirty="0"/>
          </a:p>
          <a:p>
            <a:endParaRPr lang="en-GB" b="1" dirty="0"/>
          </a:p>
        </p:txBody>
      </p:sp>
      <p:cxnSp>
        <p:nvCxnSpPr>
          <p:cNvPr id="5" name="Straight Arrow Connector 4">
            <a:extLst>
              <a:ext uri="{FF2B5EF4-FFF2-40B4-BE49-F238E27FC236}">
                <a16:creationId xmlns:a16="http://schemas.microsoft.com/office/drawing/2014/main" id="{A1D85A42-53B8-3F50-273F-FF5CE99BF65F}"/>
              </a:ext>
            </a:extLst>
          </p:cNvPr>
          <p:cNvCxnSpPr>
            <a:cxnSpLocks/>
          </p:cNvCxnSpPr>
          <p:nvPr/>
        </p:nvCxnSpPr>
        <p:spPr>
          <a:xfrm flipH="1">
            <a:off x="5383068" y="3189753"/>
            <a:ext cx="951344" cy="478493"/>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99F73D6A-7D3E-21C5-2177-5983078D75DB}"/>
              </a:ext>
            </a:extLst>
          </p:cNvPr>
          <p:cNvCxnSpPr>
            <a:cxnSpLocks/>
          </p:cNvCxnSpPr>
          <p:nvPr/>
        </p:nvCxnSpPr>
        <p:spPr>
          <a:xfrm flipH="1" flipV="1">
            <a:off x="5090681" y="5343236"/>
            <a:ext cx="1243731" cy="383536"/>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5D9EAD51-3E6A-B02E-5BA3-6D1B4716DF72}"/>
              </a:ext>
            </a:extLst>
          </p:cNvPr>
          <p:cNvCxnSpPr>
            <a:cxnSpLocks/>
          </p:cNvCxnSpPr>
          <p:nvPr/>
        </p:nvCxnSpPr>
        <p:spPr>
          <a:xfrm flipH="1">
            <a:off x="5413086" y="1514764"/>
            <a:ext cx="994640" cy="1002687"/>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71884217-E286-4A33-02E3-C12E5D1A4944}"/>
              </a:ext>
            </a:extLst>
          </p:cNvPr>
          <p:cNvSpPr txBox="1"/>
          <p:nvPr/>
        </p:nvSpPr>
        <p:spPr>
          <a:xfrm>
            <a:off x="6539344" y="914399"/>
            <a:ext cx="5292437" cy="830997"/>
          </a:xfrm>
          <a:prstGeom prst="rect">
            <a:avLst/>
          </a:prstGeom>
          <a:noFill/>
        </p:spPr>
        <p:txBody>
          <a:bodyPr wrap="square" rtlCol="0">
            <a:spAutoFit/>
          </a:bodyPr>
          <a:lstStyle/>
          <a:p>
            <a:r>
              <a:rPr lang="en-GB" sz="1600" b="1" dirty="0"/>
              <a:t>Notice the</a:t>
            </a:r>
            <a:r>
              <a:rPr lang="en-GB" sz="1600" b="1" dirty="0">
                <a:solidFill>
                  <a:srgbClr val="FF0000"/>
                </a:solidFill>
              </a:rPr>
              <a:t> use of the wording of the question in the opening line, </a:t>
            </a:r>
            <a:r>
              <a:rPr lang="en-GB" sz="1600" b="1" dirty="0"/>
              <a:t>this shows focus and relevance to the examiner and helps you to keep focus in your answer</a:t>
            </a:r>
          </a:p>
        </p:txBody>
      </p:sp>
      <p:sp>
        <p:nvSpPr>
          <p:cNvPr id="14" name="TextBox 13">
            <a:extLst>
              <a:ext uri="{FF2B5EF4-FFF2-40B4-BE49-F238E27FC236}">
                <a16:creationId xmlns:a16="http://schemas.microsoft.com/office/drawing/2014/main" id="{C8D5045D-5132-E7CE-E81A-E7B886E1C6D2}"/>
              </a:ext>
            </a:extLst>
          </p:cNvPr>
          <p:cNvSpPr txBox="1"/>
          <p:nvPr/>
        </p:nvSpPr>
        <p:spPr>
          <a:xfrm>
            <a:off x="6449289" y="2212590"/>
            <a:ext cx="5070763" cy="2308324"/>
          </a:xfrm>
          <a:prstGeom prst="rect">
            <a:avLst/>
          </a:prstGeom>
          <a:noFill/>
        </p:spPr>
        <p:txBody>
          <a:bodyPr wrap="square" rtlCol="0">
            <a:spAutoFit/>
          </a:bodyPr>
          <a:lstStyle/>
          <a:p>
            <a:r>
              <a:rPr lang="en-GB" sz="1600" b="1" dirty="0">
                <a:solidFill>
                  <a:srgbClr val="FF0000"/>
                </a:solidFill>
              </a:rPr>
              <a:t>Correct but short, lacks detail.  </a:t>
            </a:r>
            <a:r>
              <a:rPr lang="en-GB" sz="1600" b="1" dirty="0"/>
              <a:t>Examiner wants to give you marks but needs more relevant detail to do that.  Basically, you need to add a sentence of explanation for what this teaching is about and why it relates to the subject of ‘wealth’.  Also, </a:t>
            </a:r>
            <a:r>
              <a:rPr lang="en-GB" sz="1600" b="1" dirty="0">
                <a:solidFill>
                  <a:srgbClr val="FF0000"/>
                </a:solidFill>
              </a:rPr>
              <a:t>why are you only using one teaching?  </a:t>
            </a:r>
            <a:r>
              <a:rPr lang="en-GB" sz="1600" b="1" dirty="0"/>
              <a:t>This one is wealth-specific which is great but all the usual ‘Love teachings’ also apply here, so add more, </a:t>
            </a:r>
            <a:r>
              <a:rPr lang="en-GB" sz="1600" b="1" dirty="0" err="1"/>
              <a:t>eg</a:t>
            </a:r>
            <a:r>
              <a:rPr lang="en-GB" sz="1600" b="1" dirty="0"/>
              <a:t> ‘Love thy neighbour’ to increase depth of knowledge and marks.</a:t>
            </a:r>
          </a:p>
        </p:txBody>
      </p:sp>
      <p:sp>
        <p:nvSpPr>
          <p:cNvPr id="18" name="TextBox 17">
            <a:extLst>
              <a:ext uri="{FF2B5EF4-FFF2-40B4-BE49-F238E27FC236}">
                <a16:creationId xmlns:a16="http://schemas.microsoft.com/office/drawing/2014/main" id="{5F2CB1A3-3FD5-2545-CAEB-FAA4CE0B9F9A}"/>
              </a:ext>
            </a:extLst>
          </p:cNvPr>
          <p:cNvSpPr txBox="1"/>
          <p:nvPr/>
        </p:nvSpPr>
        <p:spPr>
          <a:xfrm>
            <a:off x="6493162" y="4988108"/>
            <a:ext cx="5384799" cy="1477328"/>
          </a:xfrm>
          <a:prstGeom prst="rect">
            <a:avLst/>
          </a:prstGeom>
          <a:noFill/>
        </p:spPr>
        <p:txBody>
          <a:bodyPr wrap="square" rtlCol="0">
            <a:spAutoFit/>
          </a:bodyPr>
          <a:lstStyle/>
          <a:p>
            <a:r>
              <a:rPr lang="en-GB" sz="1500" b="1" dirty="0">
                <a:solidFill>
                  <a:srgbClr val="FF0000"/>
                </a:solidFill>
              </a:rPr>
              <a:t>Same again!  Correct but short, lacks detail</a:t>
            </a:r>
            <a:r>
              <a:rPr lang="en-GB" sz="1500" b="1" dirty="0"/>
              <a:t>.  Examiner wants to give you marks but needs more relevant detail to do that.  Basically, how does Christian Aid actually help people using the donations it receives?</a:t>
            </a:r>
            <a:r>
              <a:rPr lang="en-GB" sz="1500" b="1" dirty="0">
                <a:solidFill>
                  <a:srgbClr val="FF0000"/>
                </a:solidFill>
              </a:rPr>
              <a:t>  Can you add another example as well?  </a:t>
            </a:r>
            <a:r>
              <a:rPr lang="en-GB" sz="1500" b="1" dirty="0"/>
              <a:t>What about Tearfund?  What about the Trussell Trust?  Eastleigh Food Bank?  </a:t>
            </a:r>
          </a:p>
        </p:txBody>
      </p:sp>
    </p:spTree>
    <p:extLst>
      <p:ext uri="{BB962C8B-B14F-4D97-AF65-F5344CB8AC3E}">
        <p14:creationId xmlns:p14="http://schemas.microsoft.com/office/powerpoint/2010/main" val="2510849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4DFC1-B992-57C5-8102-4B91E71B6F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679041C-40FE-72E2-0B9A-E0E12BB95A64}"/>
              </a:ext>
            </a:extLst>
          </p:cNvPr>
          <p:cNvSpPr txBox="1"/>
          <p:nvPr/>
        </p:nvSpPr>
        <p:spPr>
          <a:xfrm>
            <a:off x="203201" y="914399"/>
            <a:ext cx="5384800" cy="5262979"/>
          </a:xfrm>
          <a:prstGeom prst="rect">
            <a:avLst/>
          </a:prstGeom>
          <a:noFill/>
        </p:spPr>
        <p:txBody>
          <a:bodyPr wrap="square" rtlCol="0">
            <a:spAutoFit/>
          </a:bodyPr>
          <a:lstStyle/>
          <a:p>
            <a:pPr marL="342900" indent="-342900">
              <a:buAutoNum type="alphaLcParenR" startAt="3"/>
            </a:pPr>
            <a:endParaRPr lang="en-GB" b="1" dirty="0"/>
          </a:p>
          <a:p>
            <a:pPr algn="ctr"/>
            <a:r>
              <a:rPr lang="en-GB" sz="2300" b="1" dirty="0"/>
              <a:t>‘</a:t>
            </a:r>
            <a:r>
              <a:rPr lang="en-GB" sz="2300" b="1" dirty="0">
                <a:solidFill>
                  <a:srgbClr val="002060"/>
                </a:solidFill>
              </a:rPr>
              <a:t>Explain</a:t>
            </a:r>
            <a:r>
              <a:rPr lang="en-GB" sz="2300" b="1" dirty="0"/>
              <a:t> </a:t>
            </a:r>
            <a:r>
              <a:rPr lang="en-GB" sz="2300" b="1" dirty="0">
                <a:solidFill>
                  <a:schemeClr val="accent3">
                    <a:lumMod val="50000"/>
                  </a:schemeClr>
                </a:solidFill>
              </a:rPr>
              <a:t>religious </a:t>
            </a:r>
            <a:r>
              <a:rPr lang="en-GB" sz="2300" b="1" dirty="0"/>
              <a:t> views on the </a:t>
            </a:r>
            <a:r>
              <a:rPr lang="en-GB" sz="2300" b="1" dirty="0">
                <a:solidFill>
                  <a:schemeClr val="accent5">
                    <a:lumMod val="50000"/>
                  </a:schemeClr>
                </a:solidFill>
              </a:rPr>
              <a:t>use of Wealth</a:t>
            </a:r>
            <a:r>
              <a:rPr lang="en-GB" sz="2300" b="1" dirty="0"/>
              <a:t>’ (8)</a:t>
            </a:r>
          </a:p>
          <a:p>
            <a:pPr marL="342900" indent="-342900">
              <a:buAutoNum type="alphaLcParenR" startAt="3"/>
            </a:pPr>
            <a:endParaRPr lang="en-GB" sz="2300" b="1" dirty="0"/>
          </a:p>
          <a:p>
            <a:r>
              <a:rPr lang="en-GB" sz="2100" b="1" dirty="0"/>
              <a:t>POINT:  Some Christians believe that their wealth should be used to help others.</a:t>
            </a:r>
          </a:p>
          <a:p>
            <a:endParaRPr lang="en-GB" sz="2100" b="1" dirty="0"/>
          </a:p>
          <a:p>
            <a:r>
              <a:rPr lang="en-GB" sz="2100" b="1" dirty="0"/>
              <a:t>EVIDENCE:  This is because of teachings in the Bible, such as The Parable of the Rich Man and Lazarus</a:t>
            </a:r>
          </a:p>
          <a:p>
            <a:endParaRPr lang="en-GB" sz="2100" b="1" dirty="0"/>
          </a:p>
          <a:p>
            <a:r>
              <a:rPr lang="en-GB" sz="2100" b="1" dirty="0"/>
              <a:t>EXAMPLE:  This can influence them to donate to or even work for charities that help others, for example, Christian Aid.</a:t>
            </a:r>
          </a:p>
          <a:p>
            <a:endParaRPr lang="en-GB" sz="2100" b="1" dirty="0"/>
          </a:p>
          <a:p>
            <a:endParaRPr lang="en-GB" b="1" dirty="0"/>
          </a:p>
        </p:txBody>
      </p:sp>
      <p:sp>
        <p:nvSpPr>
          <p:cNvPr id="13" name="TextBox 12">
            <a:extLst>
              <a:ext uri="{FF2B5EF4-FFF2-40B4-BE49-F238E27FC236}">
                <a16:creationId xmlns:a16="http://schemas.microsoft.com/office/drawing/2014/main" id="{BBC38694-EAC7-33E6-1527-5CA9A0D524EF}"/>
              </a:ext>
            </a:extLst>
          </p:cNvPr>
          <p:cNvSpPr txBox="1"/>
          <p:nvPr/>
        </p:nvSpPr>
        <p:spPr>
          <a:xfrm>
            <a:off x="6539344" y="914399"/>
            <a:ext cx="5292437" cy="830997"/>
          </a:xfrm>
          <a:prstGeom prst="rect">
            <a:avLst/>
          </a:prstGeom>
          <a:noFill/>
        </p:spPr>
        <p:txBody>
          <a:bodyPr wrap="square" rtlCol="0">
            <a:spAutoFit/>
          </a:bodyPr>
          <a:lstStyle/>
          <a:p>
            <a:r>
              <a:rPr lang="en-GB" sz="1600" b="1" dirty="0"/>
              <a:t>Notice the</a:t>
            </a:r>
            <a:r>
              <a:rPr lang="en-GB" sz="1600" b="1" dirty="0">
                <a:solidFill>
                  <a:srgbClr val="FF0000"/>
                </a:solidFill>
              </a:rPr>
              <a:t> use of the wording of the question in the opening line, </a:t>
            </a:r>
            <a:r>
              <a:rPr lang="en-GB" sz="1600" b="1" dirty="0"/>
              <a:t>this shows focus and relevance to the examiner and helps you to keep focus in your answer</a:t>
            </a:r>
          </a:p>
        </p:txBody>
      </p:sp>
      <p:sp>
        <p:nvSpPr>
          <p:cNvPr id="14" name="TextBox 13">
            <a:extLst>
              <a:ext uri="{FF2B5EF4-FFF2-40B4-BE49-F238E27FC236}">
                <a16:creationId xmlns:a16="http://schemas.microsoft.com/office/drawing/2014/main" id="{38E53421-C13A-5678-329C-34884591E95B}"/>
              </a:ext>
            </a:extLst>
          </p:cNvPr>
          <p:cNvSpPr txBox="1"/>
          <p:nvPr/>
        </p:nvSpPr>
        <p:spPr>
          <a:xfrm>
            <a:off x="6449289" y="2212590"/>
            <a:ext cx="5070763" cy="2308324"/>
          </a:xfrm>
          <a:prstGeom prst="rect">
            <a:avLst/>
          </a:prstGeom>
          <a:noFill/>
        </p:spPr>
        <p:txBody>
          <a:bodyPr wrap="square" rtlCol="0">
            <a:spAutoFit/>
          </a:bodyPr>
          <a:lstStyle/>
          <a:p>
            <a:r>
              <a:rPr lang="en-GB" sz="1600" b="1" dirty="0">
                <a:solidFill>
                  <a:srgbClr val="FF0000"/>
                </a:solidFill>
              </a:rPr>
              <a:t>Correct but short, lacks detail.  </a:t>
            </a:r>
            <a:r>
              <a:rPr lang="en-GB" sz="1600" b="1" dirty="0"/>
              <a:t>Examiner wants to give you marks but needs more relevant detail to do that.  Basically, you need to add a sentence of explanation for what this teaching is about and why it relates to the subject of ‘wealth’.  Also, </a:t>
            </a:r>
            <a:r>
              <a:rPr lang="en-GB" sz="1600" b="1" dirty="0">
                <a:solidFill>
                  <a:srgbClr val="FF0000"/>
                </a:solidFill>
              </a:rPr>
              <a:t>why are you only using one teaching?  </a:t>
            </a:r>
            <a:r>
              <a:rPr lang="en-GB" sz="1600" b="1" dirty="0"/>
              <a:t>This one is wealth-specific which is great but all the usual ‘Love teachings’ also apply here, so add more, </a:t>
            </a:r>
            <a:r>
              <a:rPr lang="en-GB" sz="1600" b="1" dirty="0" err="1"/>
              <a:t>eg</a:t>
            </a:r>
            <a:r>
              <a:rPr lang="en-GB" sz="1600" b="1" dirty="0"/>
              <a:t> ‘Love thy neighbour’ to increase depth of knowledge and marks.</a:t>
            </a:r>
          </a:p>
        </p:txBody>
      </p:sp>
      <p:sp>
        <p:nvSpPr>
          <p:cNvPr id="18" name="TextBox 17">
            <a:extLst>
              <a:ext uri="{FF2B5EF4-FFF2-40B4-BE49-F238E27FC236}">
                <a16:creationId xmlns:a16="http://schemas.microsoft.com/office/drawing/2014/main" id="{4962D854-2D1B-658C-FC87-658A0BD60AB0}"/>
              </a:ext>
            </a:extLst>
          </p:cNvPr>
          <p:cNvSpPr txBox="1"/>
          <p:nvPr/>
        </p:nvSpPr>
        <p:spPr>
          <a:xfrm>
            <a:off x="6493162" y="4988108"/>
            <a:ext cx="5384799" cy="1477328"/>
          </a:xfrm>
          <a:prstGeom prst="rect">
            <a:avLst/>
          </a:prstGeom>
          <a:noFill/>
        </p:spPr>
        <p:txBody>
          <a:bodyPr wrap="square" rtlCol="0">
            <a:spAutoFit/>
          </a:bodyPr>
          <a:lstStyle/>
          <a:p>
            <a:r>
              <a:rPr lang="en-GB" sz="1500" b="1" dirty="0">
                <a:solidFill>
                  <a:srgbClr val="FF0000"/>
                </a:solidFill>
              </a:rPr>
              <a:t>Same again!  Correct but short, lacks detail</a:t>
            </a:r>
            <a:r>
              <a:rPr lang="en-GB" sz="1500" b="1" dirty="0"/>
              <a:t>.  Examiner wants to give you marks but needs more relevant detail to do that.  Basically, how does Christian Aid actually help people using the donations it receives?</a:t>
            </a:r>
            <a:r>
              <a:rPr lang="en-GB" sz="1500" b="1" dirty="0">
                <a:solidFill>
                  <a:srgbClr val="FF0000"/>
                </a:solidFill>
              </a:rPr>
              <a:t>  Can you add another example as well?  </a:t>
            </a:r>
            <a:r>
              <a:rPr lang="en-GB" sz="1500" b="1" dirty="0"/>
              <a:t>What about Tearfund?  What about the Trussell Trust?  Eastleigh Food Bank?  </a:t>
            </a:r>
          </a:p>
        </p:txBody>
      </p:sp>
      <p:sp>
        <p:nvSpPr>
          <p:cNvPr id="2" name="Rectangle 1">
            <a:extLst>
              <a:ext uri="{FF2B5EF4-FFF2-40B4-BE49-F238E27FC236}">
                <a16:creationId xmlns:a16="http://schemas.microsoft.com/office/drawing/2014/main" id="{898D1B61-A344-05F6-E6F1-189AC76443FE}"/>
              </a:ext>
            </a:extLst>
          </p:cNvPr>
          <p:cNvSpPr/>
          <p:nvPr/>
        </p:nvSpPr>
        <p:spPr>
          <a:xfrm>
            <a:off x="5588001" y="997527"/>
            <a:ext cx="6132944" cy="54679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0D7781F-A21C-8C83-F869-AB737510C85A}"/>
              </a:ext>
            </a:extLst>
          </p:cNvPr>
          <p:cNvSpPr txBox="1"/>
          <p:nvPr/>
        </p:nvSpPr>
        <p:spPr>
          <a:xfrm>
            <a:off x="5588001" y="1145309"/>
            <a:ext cx="5800434" cy="4708981"/>
          </a:xfrm>
          <a:prstGeom prst="rect">
            <a:avLst/>
          </a:prstGeom>
          <a:noFill/>
        </p:spPr>
        <p:txBody>
          <a:bodyPr wrap="square" rtlCol="0">
            <a:spAutoFit/>
          </a:bodyPr>
          <a:lstStyle/>
          <a:p>
            <a:pPr algn="ctr"/>
            <a:r>
              <a:rPr lang="en-GB" sz="2000" b="1" dirty="0">
                <a:highlight>
                  <a:srgbClr val="FFFF00"/>
                </a:highlight>
              </a:rPr>
              <a:t>8 MARK ANSWERS  -- EXAM PAPER HAS ONE SIDE OF A4 FOR THESE.  THAT’S PARTLY IN CASE YOU HAVE BIG HANDWRITING BUT IT ALSO MEANS YOU NEED TO WRITE AS MUCH AS YOU CAN IN ABOUT 7-8 MINUTES MAXIMUM.</a:t>
            </a:r>
          </a:p>
          <a:p>
            <a:pPr algn="ctr"/>
            <a:endParaRPr lang="en-GB" sz="2000" b="1" dirty="0">
              <a:highlight>
                <a:srgbClr val="FFFF00"/>
              </a:highlight>
            </a:endParaRPr>
          </a:p>
          <a:p>
            <a:pPr algn="ctr"/>
            <a:r>
              <a:rPr lang="en-GB" sz="2000" b="1" dirty="0">
                <a:highlight>
                  <a:srgbClr val="FFFF00"/>
                </a:highlight>
              </a:rPr>
              <a:t>THIS COULD BE SEVERAL SHORT PEE PARAGRAPHS OR 1 / 2 BIG ONES!</a:t>
            </a:r>
          </a:p>
          <a:p>
            <a:pPr algn="ctr"/>
            <a:endParaRPr lang="en-GB" sz="2000" b="1" dirty="0">
              <a:highlight>
                <a:srgbClr val="FFFF00"/>
              </a:highlight>
            </a:endParaRPr>
          </a:p>
          <a:p>
            <a:pPr algn="ctr"/>
            <a:r>
              <a:rPr lang="en-GB" sz="2000" b="1" dirty="0">
                <a:highlight>
                  <a:srgbClr val="FFFF00"/>
                </a:highlight>
              </a:rPr>
              <a:t>REMEMBER, ON THE ETHICS PAPER THEY WILL NOT SPECIFY THE RELIGION OR RELIGIOUS TRADITION.  SO YOU CAN USE CHRISTIANITY, ISLAM, CATHOLICS, PROTESTANTS, SUNNI, SHIA.  IF YOU KNOW ANOTHER RELIGION, EG HINDUISM, YOU CAN ADD THAT TOO!</a:t>
            </a:r>
          </a:p>
        </p:txBody>
      </p:sp>
    </p:spTree>
    <p:extLst>
      <p:ext uri="{BB962C8B-B14F-4D97-AF65-F5344CB8AC3E}">
        <p14:creationId xmlns:p14="http://schemas.microsoft.com/office/powerpoint/2010/main" val="62686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3115A8-8F60-CF05-3365-38AA778651AD}"/>
              </a:ext>
            </a:extLst>
          </p:cNvPr>
          <p:cNvSpPr txBox="1"/>
          <p:nvPr/>
        </p:nvSpPr>
        <p:spPr>
          <a:xfrm>
            <a:off x="166255" y="225891"/>
            <a:ext cx="12025745" cy="369332"/>
          </a:xfrm>
          <a:prstGeom prst="rect">
            <a:avLst/>
          </a:prstGeom>
          <a:noFill/>
        </p:spPr>
        <p:txBody>
          <a:bodyPr wrap="square" rtlCol="0">
            <a:spAutoFit/>
          </a:bodyPr>
          <a:lstStyle/>
          <a:p>
            <a:r>
              <a:rPr lang="en-GB" b="1" dirty="0">
                <a:solidFill>
                  <a:srgbClr val="7030A0"/>
                </a:solidFill>
              </a:rPr>
              <a:t>IF YOU ARE STRUGGLING TO ADD DETAIL…CALM DOWN, BREAK YOUR ANSWER DOWN AND EXTEND EACH POINT.</a:t>
            </a:r>
          </a:p>
        </p:txBody>
      </p:sp>
      <p:sp>
        <p:nvSpPr>
          <p:cNvPr id="4" name="TextBox 3">
            <a:extLst>
              <a:ext uri="{FF2B5EF4-FFF2-40B4-BE49-F238E27FC236}">
                <a16:creationId xmlns:a16="http://schemas.microsoft.com/office/drawing/2014/main" id="{7DECA3F7-8DDC-89FB-81D3-90CFC2450F4F}"/>
              </a:ext>
            </a:extLst>
          </p:cNvPr>
          <p:cNvSpPr txBox="1"/>
          <p:nvPr/>
        </p:nvSpPr>
        <p:spPr>
          <a:xfrm>
            <a:off x="443345" y="1492240"/>
            <a:ext cx="6096000" cy="4770537"/>
          </a:xfrm>
          <a:prstGeom prst="rect">
            <a:avLst/>
          </a:prstGeom>
          <a:noFill/>
        </p:spPr>
        <p:txBody>
          <a:bodyPr wrap="square">
            <a:spAutoFit/>
          </a:bodyPr>
          <a:lstStyle/>
          <a:p>
            <a:pPr algn="ctr"/>
            <a:r>
              <a:rPr lang="en-GB" sz="2200" b="1" dirty="0"/>
              <a:t>‘</a:t>
            </a:r>
            <a:r>
              <a:rPr lang="en-GB" sz="2200" b="1" dirty="0">
                <a:solidFill>
                  <a:srgbClr val="002060"/>
                </a:solidFill>
              </a:rPr>
              <a:t>Explain</a:t>
            </a:r>
            <a:r>
              <a:rPr lang="en-GB" sz="2200" b="1" dirty="0"/>
              <a:t> </a:t>
            </a:r>
            <a:r>
              <a:rPr lang="en-GB" sz="2200" b="1" dirty="0">
                <a:solidFill>
                  <a:schemeClr val="accent3">
                    <a:lumMod val="50000"/>
                  </a:schemeClr>
                </a:solidFill>
              </a:rPr>
              <a:t>Christian</a:t>
            </a:r>
            <a:r>
              <a:rPr lang="en-GB" sz="2200" b="1" dirty="0"/>
              <a:t> views on the </a:t>
            </a:r>
            <a:r>
              <a:rPr lang="en-GB" sz="2200" b="1" dirty="0">
                <a:solidFill>
                  <a:schemeClr val="accent5">
                    <a:lumMod val="50000"/>
                  </a:schemeClr>
                </a:solidFill>
              </a:rPr>
              <a:t>use of Wealth</a:t>
            </a:r>
            <a:r>
              <a:rPr lang="en-GB" sz="2200" b="1" dirty="0"/>
              <a:t>’ (8)</a:t>
            </a:r>
          </a:p>
          <a:p>
            <a:pPr marL="342900" indent="-342900">
              <a:buAutoNum type="alphaLcParenR" startAt="3"/>
            </a:pPr>
            <a:endParaRPr lang="en-GB" sz="2200" b="1" dirty="0"/>
          </a:p>
          <a:p>
            <a:r>
              <a:rPr lang="en-GB" sz="2200" b="1" dirty="0"/>
              <a:t>POINT:  Some Christians believe that their wealth should be used to help others.</a:t>
            </a:r>
          </a:p>
          <a:p>
            <a:endParaRPr lang="en-GB" sz="2200" b="1" dirty="0"/>
          </a:p>
          <a:p>
            <a:r>
              <a:rPr lang="en-GB" sz="2200" b="1" dirty="0"/>
              <a:t>EVIDENCE:  This is because of teachings in the Bible, such as The Parable of the Rich Man and Lazarus</a:t>
            </a:r>
          </a:p>
          <a:p>
            <a:endParaRPr lang="en-GB" sz="2200" b="1" dirty="0"/>
          </a:p>
          <a:p>
            <a:r>
              <a:rPr lang="en-GB" sz="2200" b="1" dirty="0"/>
              <a:t>EXAMPLE:  This can influence them to donate to or even work for charities that help others, for example, Christian Aid.</a:t>
            </a:r>
          </a:p>
          <a:p>
            <a:endParaRPr lang="en-GB" sz="1800" b="1" dirty="0"/>
          </a:p>
        </p:txBody>
      </p:sp>
      <p:cxnSp>
        <p:nvCxnSpPr>
          <p:cNvPr id="5" name="Straight Arrow Connector 4">
            <a:extLst>
              <a:ext uri="{FF2B5EF4-FFF2-40B4-BE49-F238E27FC236}">
                <a16:creationId xmlns:a16="http://schemas.microsoft.com/office/drawing/2014/main" id="{8F6ACD3A-646C-8CA4-8102-630A50F5CC5E}"/>
              </a:ext>
            </a:extLst>
          </p:cNvPr>
          <p:cNvCxnSpPr>
            <a:cxnSpLocks/>
          </p:cNvCxnSpPr>
          <p:nvPr/>
        </p:nvCxnSpPr>
        <p:spPr>
          <a:xfrm flipH="1">
            <a:off x="6031345" y="1681019"/>
            <a:ext cx="1263071" cy="1071417"/>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91DD242-EAFB-3FBC-1BF0-D8B2624B686E}"/>
              </a:ext>
            </a:extLst>
          </p:cNvPr>
          <p:cNvSpPr txBox="1"/>
          <p:nvPr/>
        </p:nvSpPr>
        <p:spPr>
          <a:xfrm>
            <a:off x="7361382" y="1016398"/>
            <a:ext cx="4387273" cy="1200329"/>
          </a:xfrm>
          <a:prstGeom prst="rect">
            <a:avLst/>
          </a:prstGeom>
          <a:noFill/>
        </p:spPr>
        <p:txBody>
          <a:bodyPr wrap="square" rtlCol="0">
            <a:spAutoFit/>
          </a:bodyPr>
          <a:lstStyle/>
          <a:p>
            <a:r>
              <a:rPr lang="en-GB" b="1" dirty="0"/>
              <a:t>Some Christians, for example, Catholics and Protestants..(ADDED DETAIL AND SHOWN GREATER DEPTH OF KNOWLEDGE) etc </a:t>
            </a:r>
            <a:r>
              <a:rPr lang="en-GB" b="1" dirty="0" err="1"/>
              <a:t>etc</a:t>
            </a:r>
            <a:r>
              <a:rPr lang="en-GB" b="1" dirty="0"/>
              <a:t>!</a:t>
            </a:r>
          </a:p>
        </p:txBody>
      </p:sp>
      <p:cxnSp>
        <p:nvCxnSpPr>
          <p:cNvPr id="8" name="Straight Arrow Connector 7">
            <a:extLst>
              <a:ext uri="{FF2B5EF4-FFF2-40B4-BE49-F238E27FC236}">
                <a16:creationId xmlns:a16="http://schemas.microsoft.com/office/drawing/2014/main" id="{F918063C-331A-B940-A63C-689FC35FA660}"/>
              </a:ext>
            </a:extLst>
          </p:cNvPr>
          <p:cNvCxnSpPr>
            <a:cxnSpLocks/>
          </p:cNvCxnSpPr>
          <p:nvPr/>
        </p:nvCxnSpPr>
        <p:spPr>
          <a:xfrm flipH="1">
            <a:off x="6539345" y="3164144"/>
            <a:ext cx="1219200" cy="800564"/>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2B1152F-F1C7-47F7-28C5-B1F29E70AEEA}"/>
              </a:ext>
            </a:extLst>
          </p:cNvPr>
          <p:cNvSpPr txBox="1"/>
          <p:nvPr/>
        </p:nvSpPr>
        <p:spPr>
          <a:xfrm>
            <a:off x="7906328" y="2564324"/>
            <a:ext cx="3842328" cy="3293209"/>
          </a:xfrm>
          <a:prstGeom prst="rect">
            <a:avLst/>
          </a:prstGeom>
          <a:noFill/>
        </p:spPr>
        <p:txBody>
          <a:bodyPr wrap="square">
            <a:spAutoFit/>
          </a:bodyPr>
          <a:lstStyle/>
          <a:p>
            <a:r>
              <a:rPr lang="en-GB" sz="1600" b="1" dirty="0"/>
              <a:t>What is the Bible? Why is it important to Christians?  Link to God, why is God important to Christians?  Why are they doing what God tells them to?  Parables are stories told by Jesus, so mention Jesus, why is Jesus important to Christians?  Add a brief (one or two sentences, don’t overdo the description as it is an 8 mark ‘explain’ answer) summary of the story/meaning of the parable..(ADDED DETAIL AND SHOWN GREATER DEPTH OF KNOWLEDGE) etc </a:t>
            </a:r>
            <a:r>
              <a:rPr lang="en-GB" sz="1600" b="1" dirty="0" err="1"/>
              <a:t>etc</a:t>
            </a:r>
            <a:r>
              <a:rPr lang="en-GB" sz="1600" b="1" dirty="0"/>
              <a:t>!</a:t>
            </a:r>
          </a:p>
        </p:txBody>
      </p:sp>
      <p:cxnSp>
        <p:nvCxnSpPr>
          <p:cNvPr id="12" name="Straight Arrow Connector 11">
            <a:extLst>
              <a:ext uri="{FF2B5EF4-FFF2-40B4-BE49-F238E27FC236}">
                <a16:creationId xmlns:a16="http://schemas.microsoft.com/office/drawing/2014/main" id="{FA3C850B-600E-2F82-6C8F-9AA5BF173714}"/>
              </a:ext>
            </a:extLst>
          </p:cNvPr>
          <p:cNvCxnSpPr>
            <a:cxnSpLocks/>
          </p:cNvCxnSpPr>
          <p:nvPr/>
        </p:nvCxnSpPr>
        <p:spPr>
          <a:xfrm flipH="1" flipV="1">
            <a:off x="4096327" y="5766042"/>
            <a:ext cx="1048328" cy="496735"/>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10D67A00-DEC5-465B-7C86-6532455189B2}"/>
              </a:ext>
            </a:extLst>
          </p:cNvPr>
          <p:cNvSpPr txBox="1"/>
          <p:nvPr/>
        </p:nvSpPr>
        <p:spPr>
          <a:xfrm>
            <a:off x="5227782" y="6014409"/>
            <a:ext cx="5440218" cy="738664"/>
          </a:xfrm>
          <a:prstGeom prst="rect">
            <a:avLst/>
          </a:prstGeom>
          <a:noFill/>
        </p:spPr>
        <p:txBody>
          <a:bodyPr wrap="square" rtlCol="0">
            <a:spAutoFit/>
          </a:bodyPr>
          <a:lstStyle/>
          <a:p>
            <a:r>
              <a:rPr lang="en-GB" sz="1400" b="1" dirty="0"/>
              <a:t>Learn some specific things that the charity/example does and add it to answers..(ADDED DETAIL AND SHOWN GREATER DEPTH OF KNOWLEDGE) etc </a:t>
            </a:r>
            <a:r>
              <a:rPr lang="en-GB" sz="1400" b="1" dirty="0" err="1"/>
              <a:t>etc</a:t>
            </a:r>
            <a:r>
              <a:rPr lang="en-GB" sz="1400" b="1" dirty="0"/>
              <a:t>!</a:t>
            </a:r>
            <a:endParaRPr lang="en-GB" sz="1400" dirty="0"/>
          </a:p>
        </p:txBody>
      </p:sp>
    </p:spTree>
    <p:extLst>
      <p:ext uri="{BB962C8B-B14F-4D97-AF65-F5344CB8AC3E}">
        <p14:creationId xmlns:p14="http://schemas.microsoft.com/office/powerpoint/2010/main" val="1838475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2C819-AAAD-43EE-63BE-4611ADA28467}"/>
              </a:ext>
            </a:extLst>
          </p:cNvPr>
          <p:cNvSpPr txBox="1"/>
          <p:nvPr/>
        </p:nvSpPr>
        <p:spPr>
          <a:xfrm>
            <a:off x="329184" y="146304"/>
            <a:ext cx="11862816" cy="6463308"/>
          </a:xfrm>
          <a:prstGeom prst="rect">
            <a:avLst/>
          </a:prstGeom>
          <a:noFill/>
        </p:spPr>
        <p:txBody>
          <a:bodyPr wrap="square" rtlCol="0">
            <a:spAutoFit/>
          </a:bodyPr>
          <a:lstStyle/>
          <a:p>
            <a:r>
              <a:rPr lang="en-GB" sz="2000" b="1" dirty="0">
                <a:solidFill>
                  <a:srgbClr val="FF0000"/>
                </a:solidFill>
              </a:rPr>
              <a:t>TIPS FOR 8 MARK QUESTIONS!</a:t>
            </a:r>
          </a:p>
          <a:p>
            <a:endParaRPr lang="en-GB" b="1" dirty="0"/>
          </a:p>
          <a:p>
            <a:r>
              <a:rPr lang="en-GB" b="1" dirty="0"/>
              <a:t>‘EXPLAIN X FROM ONE/TWO DIFFERENT RELIGIONS OR RELIGIOUS TRADITIONS’ (8)</a:t>
            </a:r>
          </a:p>
          <a:p>
            <a:endParaRPr lang="en-GB" b="1" dirty="0"/>
          </a:p>
          <a:p>
            <a:r>
              <a:rPr lang="en-GB" b="1" dirty="0"/>
              <a:t>IN THIS CONTEXT, ‘TRADITIONS’ DOES NOT MEAN ‘TRADITIONALLY CHRISTIANS EAT TURKEY AT CHRISTMAS’.  </a:t>
            </a:r>
          </a:p>
          <a:p>
            <a:endParaRPr lang="en-GB" b="1" dirty="0"/>
          </a:p>
          <a:p>
            <a:r>
              <a:rPr lang="en-GB" b="1" dirty="0"/>
              <a:t>BASICALLY, THESE QUESTIONS ARE ASKING YOU TO WRITE ABOUT ONE/TWO RELIGIONS (EG CHRISTIANITY AND ISLAM) OR ONE/TWO GROUPS/DENOMINATIONS WITHIN A RELIGION (EG CATHOLICS/PROTESTANTS OR SUNNI/SHIA’</a:t>
            </a:r>
          </a:p>
          <a:p>
            <a:endParaRPr lang="en-GB" b="1" dirty="0"/>
          </a:p>
          <a:p>
            <a:r>
              <a:rPr lang="en-GB" b="1" dirty="0"/>
              <a:t>SO, IN THE CASE OF TWO RELIGIONS/TRADITIONS, YOUR PARAGRAPHS START SOMETHING LIKE THIS…</a:t>
            </a:r>
          </a:p>
          <a:p>
            <a:endParaRPr lang="en-GB" b="1" dirty="0"/>
          </a:p>
          <a:p>
            <a:r>
              <a:rPr lang="en-GB" b="1" dirty="0"/>
              <a:t>MANY CHRISTIANS….</a:t>
            </a:r>
          </a:p>
          <a:p>
            <a:endParaRPr lang="en-GB" b="1" dirty="0"/>
          </a:p>
          <a:p>
            <a:r>
              <a:rPr lang="en-GB" b="1" dirty="0"/>
              <a:t>MANY MUSLIMS</a:t>
            </a:r>
          </a:p>
          <a:p>
            <a:endParaRPr lang="en-GB" b="1" dirty="0"/>
          </a:p>
          <a:p>
            <a:r>
              <a:rPr lang="en-GB" b="1" dirty="0"/>
              <a:t>OR</a:t>
            </a:r>
          </a:p>
          <a:p>
            <a:endParaRPr lang="en-GB" b="1" dirty="0"/>
          </a:p>
          <a:p>
            <a:r>
              <a:rPr lang="en-GB" b="1" dirty="0"/>
              <a:t>MANY CATHOLICS</a:t>
            </a:r>
          </a:p>
          <a:p>
            <a:endParaRPr lang="en-GB" b="1" dirty="0"/>
          </a:p>
          <a:p>
            <a:r>
              <a:rPr lang="en-GB" b="1" dirty="0"/>
              <a:t>MANY PROTESTANTS</a:t>
            </a:r>
          </a:p>
          <a:p>
            <a:endParaRPr lang="en-GB" b="1" dirty="0"/>
          </a:p>
          <a:p>
            <a:r>
              <a:rPr lang="en-GB" b="1" dirty="0"/>
              <a:t>ETC</a:t>
            </a:r>
          </a:p>
        </p:txBody>
      </p:sp>
    </p:spTree>
    <p:extLst>
      <p:ext uri="{BB962C8B-B14F-4D97-AF65-F5344CB8AC3E}">
        <p14:creationId xmlns:p14="http://schemas.microsoft.com/office/powerpoint/2010/main" val="3835009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7AF5-2F4B-321F-CC9E-67D0DDDAB0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15A5FDD-D7B1-0475-38E1-C3A85658A8D8}"/>
              </a:ext>
            </a:extLst>
          </p:cNvPr>
          <p:cNvSpPr txBox="1"/>
          <p:nvPr/>
        </p:nvSpPr>
        <p:spPr>
          <a:xfrm>
            <a:off x="329184" y="146304"/>
            <a:ext cx="11862816" cy="4278094"/>
          </a:xfrm>
          <a:prstGeom prst="rect">
            <a:avLst/>
          </a:prstGeom>
          <a:noFill/>
        </p:spPr>
        <p:txBody>
          <a:bodyPr wrap="square" rtlCol="0">
            <a:spAutoFit/>
          </a:bodyPr>
          <a:lstStyle/>
          <a:p>
            <a:r>
              <a:rPr lang="en-GB" sz="2000" b="1" dirty="0">
                <a:solidFill>
                  <a:srgbClr val="FF0000"/>
                </a:solidFill>
              </a:rPr>
              <a:t>TIPS FOR 8 MARK QUESTIONS!</a:t>
            </a:r>
          </a:p>
          <a:p>
            <a:endParaRPr lang="en-GB" sz="1200" b="1" dirty="0"/>
          </a:p>
          <a:p>
            <a:r>
              <a:rPr lang="en-GB" sz="1200" b="1" dirty="0"/>
              <a:t>‘EXPLAIN X FROM ONE/TWO DIFFERENT RELIGIONS OR RELIGIOUS TRADITIONS’ (8)</a:t>
            </a:r>
          </a:p>
          <a:p>
            <a:endParaRPr lang="en-GB" sz="1200" b="1" dirty="0"/>
          </a:p>
          <a:p>
            <a:r>
              <a:rPr lang="en-GB" sz="1200" b="1" dirty="0"/>
              <a:t>IN THIS CONTEXT, ‘TRADITIONS’ DOES NOT MEAN ‘TRADITIONALLY CHRISTIANS EAT TURKEY AT CHRISTMAS’.  </a:t>
            </a:r>
          </a:p>
          <a:p>
            <a:endParaRPr lang="en-GB" sz="1200" b="1" dirty="0"/>
          </a:p>
          <a:p>
            <a:r>
              <a:rPr lang="en-GB" sz="1200" b="1" dirty="0"/>
              <a:t>BASICALLY, THESE QUESTIONS ARE ASKING YOU TO WRITE ABOUT ONE/TWO RELIGIONS (EG CHRISTIANITY AND ISLAM) OR ONE/TWO GROUPS/DENOMINATIONS WITHIN A RELIGION (EG CATHOLICS/PROTESTANTS OR SUNNI/SHIA’</a:t>
            </a:r>
          </a:p>
          <a:p>
            <a:endParaRPr lang="en-GB" sz="1200" b="1" dirty="0"/>
          </a:p>
          <a:p>
            <a:r>
              <a:rPr lang="en-GB" sz="1200" b="1" dirty="0"/>
              <a:t>SO, IN THE CASE OF TWO RELIGIONS/TRADITIONS, YOUR PARAGRAPHS START SOMETHING LIKE THIS…</a:t>
            </a:r>
          </a:p>
          <a:p>
            <a:endParaRPr lang="en-GB" sz="1200" b="1" dirty="0"/>
          </a:p>
          <a:p>
            <a:r>
              <a:rPr lang="en-GB" sz="1200" b="1" dirty="0"/>
              <a:t>MANY CHRISTIANS….</a:t>
            </a:r>
          </a:p>
          <a:p>
            <a:endParaRPr lang="en-GB" sz="1200" b="1" dirty="0"/>
          </a:p>
          <a:p>
            <a:r>
              <a:rPr lang="en-GB" sz="1200" b="1" dirty="0"/>
              <a:t>MANY MUSLIMS</a:t>
            </a:r>
          </a:p>
          <a:p>
            <a:endParaRPr lang="en-GB" sz="1200" b="1" dirty="0"/>
          </a:p>
          <a:p>
            <a:r>
              <a:rPr lang="en-GB" sz="1200" b="1" dirty="0"/>
              <a:t>OR</a:t>
            </a:r>
          </a:p>
          <a:p>
            <a:endParaRPr lang="en-GB" sz="1200" b="1" dirty="0"/>
          </a:p>
          <a:p>
            <a:r>
              <a:rPr lang="en-GB" sz="1200" b="1" dirty="0"/>
              <a:t>MANY CATHOLICS</a:t>
            </a:r>
          </a:p>
          <a:p>
            <a:endParaRPr lang="en-GB" sz="1200" b="1" dirty="0"/>
          </a:p>
          <a:p>
            <a:r>
              <a:rPr lang="en-GB" sz="1200" b="1" dirty="0"/>
              <a:t>MANY PROTESTANTS</a:t>
            </a:r>
          </a:p>
          <a:p>
            <a:endParaRPr lang="en-GB" sz="1200" b="1" dirty="0"/>
          </a:p>
          <a:p>
            <a:r>
              <a:rPr lang="en-GB" sz="1200" b="1" dirty="0"/>
              <a:t>ETC</a:t>
            </a:r>
          </a:p>
        </p:txBody>
      </p:sp>
      <p:sp>
        <p:nvSpPr>
          <p:cNvPr id="3" name="Rectangle 2">
            <a:extLst>
              <a:ext uri="{FF2B5EF4-FFF2-40B4-BE49-F238E27FC236}">
                <a16:creationId xmlns:a16="http://schemas.microsoft.com/office/drawing/2014/main" id="{514261D5-75CC-C570-CF33-0032686E42E8}"/>
              </a:ext>
            </a:extLst>
          </p:cNvPr>
          <p:cNvSpPr/>
          <p:nvPr/>
        </p:nvSpPr>
        <p:spPr>
          <a:xfrm>
            <a:off x="2953512" y="2350008"/>
            <a:ext cx="8909304" cy="4361688"/>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AF0A27A0-5946-8C0C-D996-02A7DECE0B4B}"/>
              </a:ext>
            </a:extLst>
          </p:cNvPr>
          <p:cNvSpPr txBox="1"/>
          <p:nvPr/>
        </p:nvSpPr>
        <p:spPr>
          <a:xfrm>
            <a:off x="3081528" y="2450592"/>
            <a:ext cx="8650224" cy="3970318"/>
          </a:xfrm>
          <a:prstGeom prst="rect">
            <a:avLst/>
          </a:prstGeom>
          <a:noFill/>
        </p:spPr>
        <p:txBody>
          <a:bodyPr wrap="square" rtlCol="0">
            <a:spAutoFit/>
          </a:bodyPr>
          <a:lstStyle/>
          <a:p>
            <a:r>
              <a:rPr lang="en-GB" b="1" dirty="0">
                <a:solidFill>
                  <a:srgbClr val="FF0000"/>
                </a:solidFill>
              </a:rPr>
              <a:t>IMPORTANT:  </a:t>
            </a:r>
            <a:r>
              <a:rPr lang="en-GB" b="1" dirty="0"/>
              <a:t>IF YOU CAN ONLY WRITE ABOUT ONE RELIGION AND IT IS ASKING FOR TWO, EG YOU ONLY KNOW TWO CHRISTIAN VIEWS ON ABORTION, AND YOU CAN’T REMEMBER SPECIFIC CATHOLIC/PROTESTANT VIEWS,</a:t>
            </a:r>
            <a:r>
              <a:rPr lang="en-GB" b="1" dirty="0">
                <a:solidFill>
                  <a:srgbClr val="FF0000"/>
                </a:solidFill>
              </a:rPr>
              <a:t> YOU CAN DO ONE PARAGRAPH USING ‘MANY CONSERVATIVE CHRISTIANS…’ AND ONE PARAGRAPH USING ‘MANY LIBERAL CHRISTIANS’.  </a:t>
            </a:r>
            <a:r>
              <a:rPr lang="en-GB" b="1" dirty="0"/>
              <a:t>THIS WILL BE ACCEPTED AS TWO SPECIFIC TYPES OF CHRISTIAN BY THE EXAMINER.</a:t>
            </a:r>
          </a:p>
          <a:p>
            <a:endParaRPr lang="en-GB" b="1" dirty="0"/>
          </a:p>
          <a:p>
            <a:r>
              <a:rPr lang="en-GB" b="1" dirty="0"/>
              <a:t>BASICALLY, ‘CONSERVATIVE CHRISTIANS’ TEND TO BE STRICTER, MORE TRADITIONAL, RULE-BASED, SO THEY ARE USUALLY ANTI-ABORTION, ANTI-EUTHANASIA, PRO DEATH PENALTY ETC</a:t>
            </a:r>
          </a:p>
          <a:p>
            <a:endParaRPr lang="en-GB" b="1" dirty="0"/>
          </a:p>
          <a:p>
            <a:r>
              <a:rPr lang="en-GB" b="1" dirty="0"/>
              <a:t>‘LIBERAL CHRISTIANS’ TEND TO BE MORE ACCEPTING, MORE OPEN TO NEW IDEAS AND CHANGES IN SOCIETY ETC SO THEY ARE MORE LIKELY TO BE PRO-CHOICE, PRO EUTHANASIA AND ANTI DEATH PENALTY.  </a:t>
            </a:r>
          </a:p>
        </p:txBody>
      </p:sp>
    </p:spTree>
    <p:extLst>
      <p:ext uri="{BB962C8B-B14F-4D97-AF65-F5344CB8AC3E}">
        <p14:creationId xmlns:p14="http://schemas.microsoft.com/office/powerpoint/2010/main" val="1913470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8FBAE-B2AC-263B-8038-5CE6F9945A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34FD88C-2CD1-63A4-AD7D-320DD97281DF}"/>
              </a:ext>
            </a:extLst>
          </p:cNvPr>
          <p:cNvSpPr txBox="1"/>
          <p:nvPr/>
        </p:nvSpPr>
        <p:spPr>
          <a:xfrm>
            <a:off x="203201" y="914399"/>
            <a:ext cx="5384800" cy="3416320"/>
          </a:xfrm>
          <a:prstGeom prst="rect">
            <a:avLst/>
          </a:prstGeom>
          <a:noFill/>
        </p:spPr>
        <p:txBody>
          <a:bodyPr wrap="square" rtlCol="0">
            <a:spAutoFit/>
          </a:bodyPr>
          <a:lstStyle/>
          <a:p>
            <a:pPr marL="342900" indent="-342900">
              <a:buAutoNum type="alphaLcParenR" startAt="3"/>
            </a:pPr>
            <a:endParaRPr lang="en-GB" b="1" dirty="0"/>
          </a:p>
          <a:p>
            <a:pPr algn="ctr"/>
            <a:r>
              <a:rPr lang="en-GB" sz="1500" b="1" dirty="0"/>
              <a:t>‘</a:t>
            </a:r>
            <a:r>
              <a:rPr lang="en-GB" sz="1500" b="1" dirty="0">
                <a:solidFill>
                  <a:srgbClr val="002060"/>
                </a:solidFill>
              </a:rPr>
              <a:t>Explain</a:t>
            </a:r>
            <a:r>
              <a:rPr lang="en-GB" sz="1500" b="1" dirty="0"/>
              <a:t> </a:t>
            </a:r>
            <a:r>
              <a:rPr lang="en-GB" sz="1500" b="1" dirty="0">
                <a:solidFill>
                  <a:schemeClr val="accent3">
                    <a:lumMod val="50000"/>
                  </a:schemeClr>
                </a:solidFill>
              </a:rPr>
              <a:t>Christian</a:t>
            </a:r>
            <a:r>
              <a:rPr lang="en-GB" sz="1500" b="1" dirty="0"/>
              <a:t> views on the </a:t>
            </a:r>
            <a:r>
              <a:rPr lang="en-GB" sz="1500" b="1" dirty="0">
                <a:solidFill>
                  <a:schemeClr val="accent5">
                    <a:lumMod val="50000"/>
                  </a:schemeClr>
                </a:solidFill>
              </a:rPr>
              <a:t>use of Wealth</a:t>
            </a:r>
            <a:r>
              <a:rPr lang="en-GB" sz="1500" b="1" dirty="0"/>
              <a:t>’ (8)</a:t>
            </a:r>
          </a:p>
          <a:p>
            <a:pPr marL="342900" indent="-342900">
              <a:buAutoNum type="alphaLcParenR" startAt="3"/>
            </a:pPr>
            <a:endParaRPr lang="en-GB" sz="1500" b="1" dirty="0"/>
          </a:p>
          <a:p>
            <a:r>
              <a:rPr lang="en-GB" sz="1500" b="1" dirty="0"/>
              <a:t>POINT:  Some Christians believe that their wealth should be used to help others.</a:t>
            </a:r>
          </a:p>
          <a:p>
            <a:endParaRPr lang="en-GB" sz="1500" b="1" dirty="0"/>
          </a:p>
          <a:p>
            <a:r>
              <a:rPr lang="en-GB" sz="1500" b="1" dirty="0"/>
              <a:t>EVIDENCE:  This is because of teachings in the Bible, such as The Parable of the Rich Man and Lazarus</a:t>
            </a:r>
          </a:p>
          <a:p>
            <a:endParaRPr lang="en-GB" sz="1500" b="1" dirty="0"/>
          </a:p>
          <a:p>
            <a:r>
              <a:rPr lang="en-GB" sz="1500" b="1" dirty="0"/>
              <a:t>EXAMPLE:  This can influence them to donate to or even work for charities that help others, for example, Christian Aid.</a:t>
            </a:r>
          </a:p>
          <a:p>
            <a:endParaRPr lang="en-GB" sz="1500" b="1" dirty="0"/>
          </a:p>
          <a:p>
            <a:endParaRPr lang="en-GB" b="1" dirty="0"/>
          </a:p>
        </p:txBody>
      </p:sp>
      <p:cxnSp>
        <p:nvCxnSpPr>
          <p:cNvPr id="5" name="Straight Arrow Connector 4">
            <a:extLst>
              <a:ext uri="{FF2B5EF4-FFF2-40B4-BE49-F238E27FC236}">
                <a16:creationId xmlns:a16="http://schemas.microsoft.com/office/drawing/2014/main" id="{ACBE18C0-B377-3B4C-C97F-6AC72EED2D9B}"/>
              </a:ext>
            </a:extLst>
          </p:cNvPr>
          <p:cNvCxnSpPr>
            <a:cxnSpLocks/>
          </p:cNvCxnSpPr>
          <p:nvPr/>
        </p:nvCxnSpPr>
        <p:spPr>
          <a:xfrm flipH="1">
            <a:off x="5383068" y="2098252"/>
            <a:ext cx="951344" cy="478493"/>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27D05EF4-D13B-38EC-FBD8-F8CCFC439446}"/>
              </a:ext>
            </a:extLst>
          </p:cNvPr>
          <p:cNvCxnSpPr>
            <a:cxnSpLocks/>
          </p:cNvCxnSpPr>
          <p:nvPr/>
        </p:nvCxnSpPr>
        <p:spPr>
          <a:xfrm flipH="1">
            <a:off x="5282771" y="3429000"/>
            <a:ext cx="937918" cy="0"/>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4454E444-3E84-B3EF-9C06-3C583F201B32}"/>
              </a:ext>
            </a:extLst>
          </p:cNvPr>
          <p:cNvCxnSpPr>
            <a:cxnSpLocks/>
            <a:stCxn id="13" idx="1"/>
          </p:cNvCxnSpPr>
          <p:nvPr/>
        </p:nvCxnSpPr>
        <p:spPr>
          <a:xfrm flipH="1">
            <a:off x="5498522" y="961355"/>
            <a:ext cx="1087002" cy="869885"/>
          </a:xfrm>
          <a:prstGeom prst="straightConnector1">
            <a:avLst/>
          </a:prstGeom>
          <a:ln w="69850">
            <a:solidFill>
              <a:schemeClr val="accent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5606655E-B560-1C14-1352-2677E8E6E13E}"/>
              </a:ext>
            </a:extLst>
          </p:cNvPr>
          <p:cNvSpPr txBox="1"/>
          <p:nvPr/>
        </p:nvSpPr>
        <p:spPr>
          <a:xfrm>
            <a:off x="6585524" y="638189"/>
            <a:ext cx="5292437" cy="646331"/>
          </a:xfrm>
          <a:prstGeom prst="rect">
            <a:avLst/>
          </a:prstGeom>
          <a:noFill/>
        </p:spPr>
        <p:txBody>
          <a:bodyPr wrap="square" rtlCol="0">
            <a:spAutoFit/>
          </a:bodyPr>
          <a:lstStyle/>
          <a:p>
            <a:r>
              <a:rPr lang="en-GB" sz="1200" b="1" dirty="0"/>
              <a:t>Notice the</a:t>
            </a:r>
            <a:r>
              <a:rPr lang="en-GB" sz="1200" b="1" dirty="0">
                <a:solidFill>
                  <a:srgbClr val="FF0000"/>
                </a:solidFill>
              </a:rPr>
              <a:t> use of the wording of the question in the opening line, </a:t>
            </a:r>
            <a:r>
              <a:rPr lang="en-GB" sz="1200" b="1" dirty="0"/>
              <a:t>this shows focus and relevance to the examiner and helps you to keep focus in your answer</a:t>
            </a:r>
          </a:p>
        </p:txBody>
      </p:sp>
      <p:sp>
        <p:nvSpPr>
          <p:cNvPr id="14" name="TextBox 13">
            <a:extLst>
              <a:ext uri="{FF2B5EF4-FFF2-40B4-BE49-F238E27FC236}">
                <a16:creationId xmlns:a16="http://schemas.microsoft.com/office/drawing/2014/main" id="{8CF43FCC-B9C1-E4C0-EC90-9458243ADA3A}"/>
              </a:ext>
            </a:extLst>
          </p:cNvPr>
          <p:cNvSpPr txBox="1"/>
          <p:nvPr/>
        </p:nvSpPr>
        <p:spPr>
          <a:xfrm>
            <a:off x="6445249" y="1607686"/>
            <a:ext cx="5070763" cy="1384995"/>
          </a:xfrm>
          <a:prstGeom prst="rect">
            <a:avLst/>
          </a:prstGeom>
          <a:noFill/>
        </p:spPr>
        <p:txBody>
          <a:bodyPr wrap="square" rtlCol="0">
            <a:spAutoFit/>
          </a:bodyPr>
          <a:lstStyle/>
          <a:p>
            <a:r>
              <a:rPr lang="en-GB" sz="1200" b="1" dirty="0">
                <a:solidFill>
                  <a:srgbClr val="FF0000"/>
                </a:solidFill>
              </a:rPr>
              <a:t>Correct but short, lacks detail.  </a:t>
            </a:r>
            <a:r>
              <a:rPr lang="en-GB" sz="1200" b="1" dirty="0"/>
              <a:t>Examiner wants to give you marks but needs more relevant detail to do that.  Basically, you need to add a sentence of explanation for what this teaching is about and why it relates to the subject of ‘wealth’.  Also, </a:t>
            </a:r>
            <a:r>
              <a:rPr lang="en-GB" sz="1200" b="1" dirty="0">
                <a:solidFill>
                  <a:srgbClr val="FF0000"/>
                </a:solidFill>
              </a:rPr>
              <a:t>why are you only using one teaching?  </a:t>
            </a:r>
            <a:r>
              <a:rPr lang="en-GB" sz="1200" b="1" dirty="0"/>
              <a:t>This one is wealth-specific which is great but all the usual ‘Love teachings’ also apply here, so add more, </a:t>
            </a:r>
            <a:r>
              <a:rPr lang="en-GB" sz="1200" b="1" dirty="0" err="1"/>
              <a:t>eg</a:t>
            </a:r>
            <a:r>
              <a:rPr lang="en-GB" sz="1200" b="1" dirty="0"/>
              <a:t> ‘Love thy neighbour’ to increase depth of knowledge and marks.</a:t>
            </a:r>
          </a:p>
        </p:txBody>
      </p:sp>
      <p:sp>
        <p:nvSpPr>
          <p:cNvPr id="18" name="TextBox 17">
            <a:extLst>
              <a:ext uri="{FF2B5EF4-FFF2-40B4-BE49-F238E27FC236}">
                <a16:creationId xmlns:a16="http://schemas.microsoft.com/office/drawing/2014/main" id="{0A70FC3D-BBBF-34B4-72A7-6D482BB129C0}"/>
              </a:ext>
            </a:extLst>
          </p:cNvPr>
          <p:cNvSpPr txBox="1"/>
          <p:nvPr/>
        </p:nvSpPr>
        <p:spPr>
          <a:xfrm>
            <a:off x="6445249" y="3223962"/>
            <a:ext cx="5384799" cy="938719"/>
          </a:xfrm>
          <a:prstGeom prst="rect">
            <a:avLst/>
          </a:prstGeom>
          <a:noFill/>
        </p:spPr>
        <p:txBody>
          <a:bodyPr wrap="square" rtlCol="0">
            <a:spAutoFit/>
          </a:bodyPr>
          <a:lstStyle/>
          <a:p>
            <a:r>
              <a:rPr lang="en-GB" sz="1100" b="1" dirty="0">
                <a:solidFill>
                  <a:srgbClr val="FF0000"/>
                </a:solidFill>
              </a:rPr>
              <a:t>Same again!  Correct but short, lacks detail</a:t>
            </a:r>
            <a:r>
              <a:rPr lang="en-GB" sz="1100" b="1" dirty="0"/>
              <a:t>.  Examiner wants to give you marks but needs more relevant detail to do that.  Basically, how does Christian Aid actually help people using the donations it receives?</a:t>
            </a:r>
            <a:r>
              <a:rPr lang="en-GB" sz="1100" b="1" dirty="0">
                <a:solidFill>
                  <a:srgbClr val="FF0000"/>
                </a:solidFill>
              </a:rPr>
              <a:t>  Can you add another example as well?  </a:t>
            </a:r>
            <a:r>
              <a:rPr lang="en-GB" sz="1100" b="1" dirty="0"/>
              <a:t>What about Tearfund?  What about the Trussell Trust?  Eastleigh Food Bank?  </a:t>
            </a:r>
          </a:p>
        </p:txBody>
      </p:sp>
      <p:sp>
        <p:nvSpPr>
          <p:cNvPr id="8" name="TextBox 7">
            <a:extLst>
              <a:ext uri="{FF2B5EF4-FFF2-40B4-BE49-F238E27FC236}">
                <a16:creationId xmlns:a16="http://schemas.microsoft.com/office/drawing/2014/main" id="{6E2D3A0E-BE8A-E75E-9156-B7915FD36ACC}"/>
              </a:ext>
            </a:extLst>
          </p:cNvPr>
          <p:cNvSpPr txBox="1"/>
          <p:nvPr/>
        </p:nvSpPr>
        <p:spPr>
          <a:xfrm>
            <a:off x="1586345" y="4190693"/>
            <a:ext cx="8636001" cy="1477328"/>
          </a:xfrm>
          <a:prstGeom prst="rect">
            <a:avLst/>
          </a:prstGeom>
          <a:noFill/>
        </p:spPr>
        <p:txBody>
          <a:bodyPr wrap="square" rtlCol="0">
            <a:spAutoFit/>
          </a:bodyPr>
          <a:lstStyle/>
          <a:p>
            <a:r>
              <a:rPr lang="en-GB" b="1" u="sng" dirty="0">
                <a:solidFill>
                  <a:schemeClr val="accent5">
                    <a:lumMod val="50000"/>
                  </a:schemeClr>
                </a:solidFill>
              </a:rPr>
              <a:t>THIS 8 MARK PARAGRAPH STRUCTURE IS ALSO USED IN 15 MARK ANSWERS – </a:t>
            </a:r>
          </a:p>
          <a:p>
            <a:pPr algn="ctr"/>
            <a:endParaRPr lang="en-GB" b="1" u="sng" dirty="0">
              <a:solidFill>
                <a:srgbClr val="C00000"/>
              </a:solidFill>
            </a:endParaRPr>
          </a:p>
          <a:p>
            <a:pPr algn="ctr"/>
            <a:r>
              <a:rPr lang="en-GB" b="1" u="sng" dirty="0">
                <a:solidFill>
                  <a:srgbClr val="C00000"/>
                </a:solidFill>
              </a:rPr>
              <a:t>WE JUST ADD EVALUATION.</a:t>
            </a:r>
          </a:p>
          <a:p>
            <a:pPr algn="ctr"/>
            <a:endParaRPr lang="en-GB" b="1" u="sng" dirty="0">
              <a:solidFill>
                <a:srgbClr val="C00000"/>
              </a:solidFill>
            </a:endParaRPr>
          </a:p>
          <a:p>
            <a:pPr algn="ctr"/>
            <a:r>
              <a:rPr lang="en-GB" b="1" u="sng" dirty="0">
                <a:solidFill>
                  <a:srgbClr val="C00000"/>
                </a:solidFill>
              </a:rPr>
              <a:t>SEE NEXT SLIDE…</a:t>
            </a:r>
          </a:p>
        </p:txBody>
      </p:sp>
    </p:spTree>
    <p:extLst>
      <p:ext uri="{BB962C8B-B14F-4D97-AF65-F5344CB8AC3E}">
        <p14:creationId xmlns:p14="http://schemas.microsoft.com/office/powerpoint/2010/main" val="2259545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738F4-1F64-063E-0874-93C51C6081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2BFDEE9-C10C-A3A6-2C22-668252CF389F}"/>
              </a:ext>
            </a:extLst>
          </p:cNvPr>
          <p:cNvSpPr txBox="1"/>
          <p:nvPr/>
        </p:nvSpPr>
        <p:spPr>
          <a:xfrm>
            <a:off x="1043708" y="0"/>
            <a:ext cx="10335491" cy="369332"/>
          </a:xfrm>
          <a:prstGeom prst="rect">
            <a:avLst/>
          </a:prstGeom>
          <a:noFill/>
        </p:spPr>
        <p:txBody>
          <a:bodyPr wrap="square">
            <a:spAutoFit/>
          </a:bodyPr>
          <a:lstStyle/>
          <a:p>
            <a:r>
              <a:rPr lang="en-GB" b="1" u="sng" dirty="0"/>
              <a:t>Structure of different types of answers (2/5/8/15 mark questions use different structures)</a:t>
            </a:r>
          </a:p>
        </p:txBody>
      </p:sp>
      <p:sp>
        <p:nvSpPr>
          <p:cNvPr id="4" name="TextBox 3">
            <a:extLst>
              <a:ext uri="{FF2B5EF4-FFF2-40B4-BE49-F238E27FC236}">
                <a16:creationId xmlns:a16="http://schemas.microsoft.com/office/drawing/2014/main" id="{E3A8E91C-F587-4C55-05C9-0FAE45A3CF68}"/>
              </a:ext>
            </a:extLst>
          </p:cNvPr>
          <p:cNvSpPr txBox="1"/>
          <p:nvPr/>
        </p:nvSpPr>
        <p:spPr>
          <a:xfrm>
            <a:off x="221672" y="1173017"/>
            <a:ext cx="11545455" cy="5124480"/>
          </a:xfrm>
          <a:prstGeom prst="rect">
            <a:avLst/>
          </a:prstGeom>
          <a:noFill/>
        </p:spPr>
        <p:txBody>
          <a:bodyPr wrap="square" rtlCol="0">
            <a:spAutoFit/>
          </a:bodyPr>
          <a:lstStyle/>
          <a:p>
            <a:pPr marL="342900" indent="-342900">
              <a:buAutoNum type="alphaLcParenR" startAt="3"/>
            </a:pPr>
            <a:endParaRPr lang="en-GB" b="1" dirty="0"/>
          </a:p>
          <a:p>
            <a:pPr algn="ctr"/>
            <a:r>
              <a:rPr lang="en-GB" b="1" u="sng" dirty="0"/>
              <a:t>‘Rich people should help the poor’ </a:t>
            </a:r>
            <a:r>
              <a:rPr lang="en-GB" b="1" u="sng" dirty="0">
                <a:solidFill>
                  <a:srgbClr val="7030A0"/>
                </a:solidFill>
              </a:rPr>
              <a:t>Discuss.</a:t>
            </a:r>
            <a:r>
              <a:rPr lang="en-GB" b="1" u="sng" dirty="0"/>
              <a:t> (15)</a:t>
            </a:r>
          </a:p>
          <a:p>
            <a:pPr marL="342900" indent="-342900">
              <a:buAutoNum type="alphaLcParenR" startAt="3"/>
            </a:pPr>
            <a:endParaRPr lang="en-GB" b="1" u="sng" dirty="0"/>
          </a:p>
          <a:p>
            <a:r>
              <a:rPr lang="en-GB" sz="1600" b="1" dirty="0"/>
              <a:t>POINT:  Some </a:t>
            </a:r>
            <a:r>
              <a:rPr lang="en-GB" sz="1600" b="1" u="sng" dirty="0">
                <a:solidFill>
                  <a:srgbClr val="002060"/>
                </a:solidFill>
              </a:rPr>
              <a:t>Christians </a:t>
            </a:r>
            <a:r>
              <a:rPr lang="en-GB" sz="1600" b="1" dirty="0"/>
              <a:t>believe that their wealth should be used to help others, such as poor people.</a:t>
            </a:r>
          </a:p>
          <a:p>
            <a:endParaRPr lang="en-GB" sz="1600" b="1" dirty="0"/>
          </a:p>
          <a:p>
            <a:r>
              <a:rPr lang="en-GB" sz="1600" b="1" dirty="0"/>
              <a:t>EVIDENCE:  This is because of teachings in the Bible, such as The Parable of the Rich Man and Lazarus</a:t>
            </a:r>
          </a:p>
          <a:p>
            <a:endParaRPr lang="en-GB" sz="1600" b="1" dirty="0"/>
          </a:p>
          <a:p>
            <a:r>
              <a:rPr lang="en-GB" sz="1600" b="1" dirty="0"/>
              <a:t>EXAMPLE:  This can influence them to donate to or even work for charities that help poor people, for example, Christian Aid.</a:t>
            </a:r>
          </a:p>
          <a:p>
            <a:endParaRPr lang="en-GB" sz="1600" b="1" dirty="0"/>
          </a:p>
          <a:p>
            <a:r>
              <a:rPr lang="en-GB" sz="1600" b="1" dirty="0">
                <a:solidFill>
                  <a:srgbClr val="C00000"/>
                </a:solidFill>
              </a:rPr>
              <a:t>THEN YOUR SECOND PARAGRAPH HAS TO START WITH AN EVALUATIVE CONNECTIVE!  IN THIS CASE, ‘ALSO’ WOULD WORK…</a:t>
            </a:r>
          </a:p>
          <a:p>
            <a:endParaRPr lang="en-GB" sz="1600" b="1" dirty="0"/>
          </a:p>
          <a:p>
            <a:r>
              <a:rPr lang="en-GB" sz="1600" b="1" dirty="0"/>
              <a:t>POINT:  </a:t>
            </a:r>
            <a:r>
              <a:rPr lang="en-GB" sz="1600" b="1" dirty="0">
                <a:solidFill>
                  <a:srgbClr val="C00000"/>
                </a:solidFill>
              </a:rPr>
              <a:t>ALSO </a:t>
            </a:r>
            <a:r>
              <a:rPr lang="en-GB" sz="1600" b="1" dirty="0"/>
              <a:t>Some </a:t>
            </a:r>
            <a:r>
              <a:rPr lang="en-GB" sz="1600" b="1" u="sng" dirty="0"/>
              <a:t>Muslims</a:t>
            </a:r>
            <a:r>
              <a:rPr lang="en-GB" sz="1600" b="1" dirty="0"/>
              <a:t> believe that their wealth should be used to help others, such as poor people.</a:t>
            </a:r>
          </a:p>
          <a:p>
            <a:endParaRPr lang="en-GB" sz="1600" b="1" dirty="0"/>
          </a:p>
          <a:p>
            <a:r>
              <a:rPr lang="en-GB" sz="1600" b="1" dirty="0"/>
              <a:t>EVIDENCE:  This is because of Islamic teachings such as The Pillar of Zakat, donating 2.5% of their wealth to charity every year</a:t>
            </a:r>
          </a:p>
          <a:p>
            <a:endParaRPr lang="en-GB" sz="1600" b="1" dirty="0"/>
          </a:p>
          <a:p>
            <a:r>
              <a:rPr lang="en-GB" sz="1600" b="1" dirty="0"/>
              <a:t>EXAMPLE:  This can influence them to donate to or even work for charities that help poor people, for example, Islamic Relief.</a:t>
            </a:r>
          </a:p>
          <a:p>
            <a:endParaRPr lang="en-GB" sz="1500" b="1" dirty="0"/>
          </a:p>
          <a:p>
            <a:endParaRPr lang="en-GB" b="1" dirty="0"/>
          </a:p>
        </p:txBody>
      </p:sp>
      <p:sp>
        <p:nvSpPr>
          <p:cNvPr id="8" name="TextBox 7">
            <a:extLst>
              <a:ext uri="{FF2B5EF4-FFF2-40B4-BE49-F238E27FC236}">
                <a16:creationId xmlns:a16="http://schemas.microsoft.com/office/drawing/2014/main" id="{A2C2007D-672F-BC29-9A51-30071A75B852}"/>
              </a:ext>
            </a:extLst>
          </p:cNvPr>
          <p:cNvSpPr txBox="1"/>
          <p:nvPr/>
        </p:nvSpPr>
        <p:spPr>
          <a:xfrm>
            <a:off x="330200" y="369332"/>
            <a:ext cx="9885218" cy="1200329"/>
          </a:xfrm>
          <a:prstGeom prst="rect">
            <a:avLst/>
          </a:prstGeom>
          <a:noFill/>
        </p:spPr>
        <p:txBody>
          <a:bodyPr wrap="square" rtlCol="0">
            <a:spAutoFit/>
          </a:bodyPr>
          <a:lstStyle/>
          <a:p>
            <a:r>
              <a:rPr lang="en-GB" b="1" u="sng" dirty="0">
                <a:solidFill>
                  <a:schemeClr val="accent5">
                    <a:lumMod val="50000"/>
                  </a:schemeClr>
                </a:solidFill>
              </a:rPr>
              <a:t>THIS 8 MARK PARAGRAPH STRUCTURE IS ALSO USED IN 15 MARK ANSWERS – </a:t>
            </a:r>
          </a:p>
          <a:p>
            <a:pPr algn="ctr"/>
            <a:endParaRPr lang="en-GB" b="1" u="sng" dirty="0">
              <a:solidFill>
                <a:srgbClr val="C00000"/>
              </a:solidFill>
            </a:endParaRPr>
          </a:p>
          <a:p>
            <a:pPr algn="ctr"/>
            <a:r>
              <a:rPr lang="en-GB" b="1" u="sng" dirty="0">
                <a:solidFill>
                  <a:srgbClr val="C00000"/>
                </a:solidFill>
              </a:rPr>
              <a:t>WE JUST ADD EVALUATION.</a:t>
            </a:r>
          </a:p>
          <a:p>
            <a:pPr algn="ctr"/>
            <a:endParaRPr lang="en-GB" b="1" u="sng" dirty="0">
              <a:solidFill>
                <a:srgbClr val="C00000"/>
              </a:solidFill>
            </a:endParaRPr>
          </a:p>
        </p:txBody>
      </p:sp>
      <p:sp>
        <p:nvSpPr>
          <p:cNvPr id="6" name="TextBox 5">
            <a:extLst>
              <a:ext uri="{FF2B5EF4-FFF2-40B4-BE49-F238E27FC236}">
                <a16:creationId xmlns:a16="http://schemas.microsoft.com/office/drawing/2014/main" id="{50172639-41A1-339D-79C8-126415208380}"/>
              </a:ext>
            </a:extLst>
          </p:cNvPr>
          <p:cNvSpPr txBox="1"/>
          <p:nvPr/>
        </p:nvSpPr>
        <p:spPr>
          <a:xfrm>
            <a:off x="572655" y="5835832"/>
            <a:ext cx="11194472" cy="923330"/>
          </a:xfrm>
          <a:prstGeom prst="rect">
            <a:avLst/>
          </a:prstGeom>
          <a:noFill/>
        </p:spPr>
        <p:txBody>
          <a:bodyPr wrap="square" rtlCol="0">
            <a:spAutoFit/>
          </a:bodyPr>
          <a:lstStyle/>
          <a:p>
            <a:pPr algn="ctr"/>
            <a:r>
              <a:rPr lang="en-GB" b="1" dirty="0">
                <a:solidFill>
                  <a:srgbClr val="002060"/>
                </a:solidFill>
              </a:rPr>
              <a:t>THIS IS THE </a:t>
            </a:r>
            <a:r>
              <a:rPr lang="en-GB" b="1" u="sng" dirty="0">
                <a:solidFill>
                  <a:srgbClr val="002060"/>
                </a:solidFill>
              </a:rPr>
              <a:t>MINIMUM</a:t>
            </a:r>
            <a:r>
              <a:rPr lang="en-GB" b="1" dirty="0">
                <a:solidFill>
                  <a:srgbClr val="002060"/>
                </a:solidFill>
              </a:rPr>
              <a:t> YOU NEED TO DO FOR A 15 MARK ANSWER!  IF YOU DO NOT PUT THE EVALUATIVE CONNECTIVE ON THE SECOND PARAGRAPH, YOU WILL SCORE MUCH LOWER MARKS THAN SOMEONE WHO PUTS THE CONNECTIVE IN.  SO DO IT!</a:t>
            </a:r>
          </a:p>
        </p:txBody>
      </p:sp>
    </p:spTree>
    <p:extLst>
      <p:ext uri="{BB962C8B-B14F-4D97-AF65-F5344CB8AC3E}">
        <p14:creationId xmlns:p14="http://schemas.microsoft.com/office/powerpoint/2010/main" val="150937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2D58D-7357-FE59-F9C1-3FAC5D5B7B4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FDEF058-8C5E-69D9-2EB5-A52C629B3D94}"/>
              </a:ext>
            </a:extLst>
          </p:cNvPr>
          <p:cNvSpPr txBox="1"/>
          <p:nvPr/>
        </p:nvSpPr>
        <p:spPr>
          <a:xfrm>
            <a:off x="1043708" y="0"/>
            <a:ext cx="10335491" cy="369332"/>
          </a:xfrm>
          <a:prstGeom prst="rect">
            <a:avLst/>
          </a:prstGeom>
          <a:noFill/>
        </p:spPr>
        <p:txBody>
          <a:bodyPr wrap="square">
            <a:spAutoFit/>
          </a:bodyPr>
          <a:lstStyle/>
          <a:p>
            <a:r>
              <a:rPr lang="en-GB" b="1" u="sng" dirty="0"/>
              <a:t>Structure of different types of answers (2/5/8/15 mark questions use different structures)</a:t>
            </a:r>
          </a:p>
        </p:txBody>
      </p:sp>
      <p:sp>
        <p:nvSpPr>
          <p:cNvPr id="4" name="TextBox 3">
            <a:extLst>
              <a:ext uri="{FF2B5EF4-FFF2-40B4-BE49-F238E27FC236}">
                <a16:creationId xmlns:a16="http://schemas.microsoft.com/office/drawing/2014/main" id="{81612A72-7955-335A-E267-91E6C540C0E9}"/>
              </a:ext>
            </a:extLst>
          </p:cNvPr>
          <p:cNvSpPr txBox="1"/>
          <p:nvPr/>
        </p:nvSpPr>
        <p:spPr>
          <a:xfrm>
            <a:off x="221673" y="1173017"/>
            <a:ext cx="3075710" cy="5262979"/>
          </a:xfrm>
          <a:prstGeom prst="rect">
            <a:avLst/>
          </a:prstGeom>
          <a:noFill/>
        </p:spPr>
        <p:txBody>
          <a:bodyPr wrap="square" rtlCol="0">
            <a:spAutoFit/>
          </a:bodyPr>
          <a:lstStyle/>
          <a:p>
            <a:pPr marL="342900" indent="-342900">
              <a:buAutoNum type="alphaLcParenR" startAt="3"/>
            </a:pPr>
            <a:endParaRPr lang="en-GB" b="1" dirty="0"/>
          </a:p>
          <a:p>
            <a:pPr algn="ctr"/>
            <a:r>
              <a:rPr lang="en-GB" sz="1000" b="1" u="sng" dirty="0"/>
              <a:t>‘Rich people should help the poor’ </a:t>
            </a:r>
            <a:r>
              <a:rPr lang="en-GB" sz="1000" b="1" u="sng" dirty="0">
                <a:solidFill>
                  <a:srgbClr val="7030A0"/>
                </a:solidFill>
              </a:rPr>
              <a:t>Discuss.</a:t>
            </a:r>
            <a:r>
              <a:rPr lang="en-GB" sz="1000" b="1" u="sng" dirty="0"/>
              <a:t> (15)</a:t>
            </a:r>
          </a:p>
          <a:p>
            <a:pPr marL="342900" indent="-342900">
              <a:buAutoNum type="alphaLcParenR" startAt="3"/>
            </a:pPr>
            <a:endParaRPr lang="en-GB" sz="1000" b="1" u="sng" dirty="0"/>
          </a:p>
          <a:p>
            <a:r>
              <a:rPr lang="en-GB" sz="1000" b="1" dirty="0"/>
              <a:t>POINT:  Some </a:t>
            </a:r>
            <a:r>
              <a:rPr lang="en-GB" sz="1000" b="1" u="sng" dirty="0">
                <a:solidFill>
                  <a:srgbClr val="002060"/>
                </a:solidFill>
              </a:rPr>
              <a:t>Christians </a:t>
            </a:r>
            <a:r>
              <a:rPr lang="en-GB" sz="1000" b="1" dirty="0"/>
              <a:t>believe that their wealth should be used to help others, such as poor people.</a:t>
            </a:r>
          </a:p>
          <a:p>
            <a:endParaRPr lang="en-GB" sz="1000" b="1" dirty="0"/>
          </a:p>
          <a:p>
            <a:r>
              <a:rPr lang="en-GB" sz="1000" b="1" dirty="0"/>
              <a:t>EVIDENCE:  This is because of teachings in the Bible, such as The Parable of the Rich Man and Lazarus</a:t>
            </a:r>
          </a:p>
          <a:p>
            <a:endParaRPr lang="en-GB" sz="1000" b="1" dirty="0"/>
          </a:p>
          <a:p>
            <a:r>
              <a:rPr lang="en-GB" sz="1000" b="1" dirty="0"/>
              <a:t>EXAMPLE:  This can influence them to donate to or even work for charities that help poor people, for example, Christian Aid.</a:t>
            </a:r>
          </a:p>
          <a:p>
            <a:endParaRPr lang="en-GB" sz="1000" b="1" dirty="0"/>
          </a:p>
          <a:p>
            <a:r>
              <a:rPr lang="en-GB" sz="1000" b="1" dirty="0">
                <a:solidFill>
                  <a:srgbClr val="C00000"/>
                </a:solidFill>
              </a:rPr>
              <a:t>THEN </a:t>
            </a:r>
            <a:r>
              <a:rPr lang="en-GB" sz="1000" b="1" u="sng" dirty="0">
                <a:solidFill>
                  <a:srgbClr val="C00000"/>
                </a:solidFill>
              </a:rPr>
              <a:t>YOUR SECOND PARAGRAPH </a:t>
            </a:r>
            <a:r>
              <a:rPr lang="en-GB" sz="1000" b="1" dirty="0">
                <a:solidFill>
                  <a:srgbClr val="C00000"/>
                </a:solidFill>
              </a:rPr>
              <a:t>HAS TO START WITH AN EVALUATIVE CONNECTIVE!  IN THIS CASE, ‘ALSO’ WOULD WORK…</a:t>
            </a:r>
          </a:p>
          <a:p>
            <a:endParaRPr lang="en-GB" sz="1000" b="1" dirty="0"/>
          </a:p>
          <a:p>
            <a:r>
              <a:rPr lang="en-GB" sz="1000" b="1" dirty="0"/>
              <a:t>POINT: </a:t>
            </a:r>
            <a:r>
              <a:rPr lang="en-GB" sz="1000" b="1" dirty="0">
                <a:solidFill>
                  <a:srgbClr val="C00000"/>
                </a:solidFill>
              </a:rPr>
              <a:t>ALSO </a:t>
            </a:r>
            <a:r>
              <a:rPr lang="en-GB" sz="1000" b="1" dirty="0"/>
              <a:t>Some </a:t>
            </a:r>
            <a:r>
              <a:rPr lang="en-GB" sz="1000" b="1" u="sng" dirty="0"/>
              <a:t>Muslims</a:t>
            </a:r>
            <a:r>
              <a:rPr lang="en-GB" sz="1000" b="1" dirty="0"/>
              <a:t> believe that their wealth should be used to help others, such as poor people.</a:t>
            </a:r>
          </a:p>
          <a:p>
            <a:endParaRPr lang="en-GB" sz="1000" b="1" dirty="0"/>
          </a:p>
          <a:p>
            <a:r>
              <a:rPr lang="en-GB" sz="1000" b="1" dirty="0"/>
              <a:t>EVIDENCE:  This is because of Islamic teachings such as The Pillar of Zakat, donating 2.5% of their wealth to charity every year</a:t>
            </a:r>
          </a:p>
          <a:p>
            <a:endParaRPr lang="en-GB" sz="1000" b="1" dirty="0"/>
          </a:p>
          <a:p>
            <a:r>
              <a:rPr lang="en-GB" sz="1000" b="1" dirty="0"/>
              <a:t>EXAMPLE:  This can influence them to donate to or even work for charities that help poor people, for example, Islamic Relief.</a:t>
            </a:r>
          </a:p>
          <a:p>
            <a:endParaRPr lang="en-GB" sz="1000" b="1" dirty="0"/>
          </a:p>
          <a:p>
            <a:endParaRPr lang="en-GB" b="1" dirty="0"/>
          </a:p>
        </p:txBody>
      </p:sp>
      <p:sp>
        <p:nvSpPr>
          <p:cNvPr id="8" name="TextBox 7">
            <a:extLst>
              <a:ext uri="{FF2B5EF4-FFF2-40B4-BE49-F238E27FC236}">
                <a16:creationId xmlns:a16="http://schemas.microsoft.com/office/drawing/2014/main" id="{9D90728C-5F7E-ABF7-9DF3-BF2DCAD1B520}"/>
              </a:ext>
            </a:extLst>
          </p:cNvPr>
          <p:cNvSpPr txBox="1"/>
          <p:nvPr/>
        </p:nvSpPr>
        <p:spPr>
          <a:xfrm>
            <a:off x="330200" y="369332"/>
            <a:ext cx="9885218" cy="584775"/>
          </a:xfrm>
          <a:prstGeom prst="rect">
            <a:avLst/>
          </a:prstGeom>
          <a:noFill/>
        </p:spPr>
        <p:txBody>
          <a:bodyPr wrap="square" rtlCol="0">
            <a:spAutoFit/>
          </a:bodyPr>
          <a:lstStyle/>
          <a:p>
            <a:r>
              <a:rPr lang="en-GB" sz="1400" b="1" u="sng" dirty="0">
                <a:solidFill>
                  <a:schemeClr val="accent5">
                    <a:lumMod val="50000"/>
                  </a:schemeClr>
                </a:solidFill>
              </a:rPr>
              <a:t>THIS 8 MARK PARAGRAPH STRUCTURE IS ALSO USED IN 15 MARK ANSWERS –   </a:t>
            </a:r>
            <a:r>
              <a:rPr lang="en-GB" sz="1400" b="1" u="sng" dirty="0">
                <a:solidFill>
                  <a:srgbClr val="C00000"/>
                </a:solidFill>
              </a:rPr>
              <a:t>WE JUST ADD EVALUATION.</a:t>
            </a:r>
          </a:p>
          <a:p>
            <a:pPr algn="ctr"/>
            <a:endParaRPr lang="en-GB" b="1" u="sng" dirty="0">
              <a:solidFill>
                <a:srgbClr val="C00000"/>
              </a:solidFill>
            </a:endParaRPr>
          </a:p>
        </p:txBody>
      </p:sp>
      <p:sp>
        <p:nvSpPr>
          <p:cNvPr id="2" name="Rectangle 1">
            <a:extLst>
              <a:ext uri="{FF2B5EF4-FFF2-40B4-BE49-F238E27FC236}">
                <a16:creationId xmlns:a16="http://schemas.microsoft.com/office/drawing/2014/main" id="{5278974B-2474-424B-C602-9593028F9F4B}"/>
              </a:ext>
            </a:extLst>
          </p:cNvPr>
          <p:cNvSpPr/>
          <p:nvPr/>
        </p:nvSpPr>
        <p:spPr>
          <a:xfrm>
            <a:off x="3763816" y="806603"/>
            <a:ext cx="4895273" cy="593404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6F21A4D-48BA-5098-CDCE-B7D4B4BE8CC9}"/>
              </a:ext>
            </a:extLst>
          </p:cNvPr>
          <p:cNvSpPr txBox="1"/>
          <p:nvPr/>
        </p:nvSpPr>
        <p:spPr>
          <a:xfrm>
            <a:off x="4087088" y="892214"/>
            <a:ext cx="4248728" cy="5724644"/>
          </a:xfrm>
          <a:prstGeom prst="rect">
            <a:avLst/>
          </a:prstGeom>
          <a:noFill/>
        </p:spPr>
        <p:txBody>
          <a:bodyPr wrap="square" rtlCol="0">
            <a:spAutoFit/>
          </a:bodyPr>
          <a:lstStyle/>
          <a:p>
            <a:r>
              <a:rPr lang="en-GB" b="1" dirty="0"/>
              <a:t>7+:</a:t>
            </a:r>
          </a:p>
          <a:p>
            <a:endParaRPr lang="en-GB" b="1" dirty="0"/>
          </a:p>
          <a:p>
            <a:r>
              <a:rPr lang="en-GB" sz="1500" b="1" dirty="0"/>
              <a:t>Both paragraphs need bulking out with </a:t>
            </a:r>
            <a:r>
              <a:rPr lang="en-GB" sz="1500" b="1" dirty="0">
                <a:solidFill>
                  <a:srgbClr val="C00000"/>
                </a:solidFill>
              </a:rPr>
              <a:t>greater explanation of teachings and examples</a:t>
            </a:r>
          </a:p>
          <a:p>
            <a:endParaRPr lang="en-GB" sz="1500" b="1" dirty="0"/>
          </a:p>
          <a:p>
            <a:r>
              <a:rPr lang="en-GB" sz="1500" b="1" dirty="0"/>
              <a:t>Both paragraphs need bulking out with </a:t>
            </a:r>
            <a:r>
              <a:rPr lang="en-GB" sz="1500" b="1" dirty="0">
                <a:solidFill>
                  <a:srgbClr val="C00000"/>
                </a:solidFill>
              </a:rPr>
              <a:t>evaluation.  </a:t>
            </a:r>
            <a:r>
              <a:rPr lang="en-GB" sz="1500" b="1" dirty="0">
                <a:solidFill>
                  <a:srgbClr val="7030A0"/>
                </a:solidFill>
              </a:rPr>
              <a:t>Basically, the benefits for the ‘Individual and Society’ – </a:t>
            </a:r>
            <a:r>
              <a:rPr lang="en-GB" sz="1500" b="1" dirty="0"/>
              <a:t>this is usually something like:</a:t>
            </a:r>
          </a:p>
          <a:p>
            <a:endParaRPr lang="en-GB" sz="1500" b="1" dirty="0"/>
          </a:p>
          <a:p>
            <a:r>
              <a:rPr lang="en-GB" sz="1500" b="1" dirty="0">
                <a:solidFill>
                  <a:srgbClr val="7030A0"/>
                </a:solidFill>
              </a:rPr>
              <a:t>Individual:  How does ‘helping the poor’ benefit the individual person donating?  </a:t>
            </a:r>
            <a:r>
              <a:rPr lang="en-GB" sz="1500" b="1" dirty="0"/>
              <a:t>Reward in Heaven, obeying God, helping others right now in the real world.</a:t>
            </a:r>
          </a:p>
          <a:p>
            <a:endParaRPr lang="en-GB" sz="1500" b="1" dirty="0"/>
          </a:p>
          <a:p>
            <a:r>
              <a:rPr lang="en-GB" sz="1500" b="1" dirty="0">
                <a:solidFill>
                  <a:srgbClr val="7030A0"/>
                </a:solidFill>
              </a:rPr>
              <a:t>Benefit the individual person receiving the donation?  </a:t>
            </a:r>
            <a:r>
              <a:rPr lang="en-GB" sz="1500" b="1" dirty="0"/>
              <a:t>Reduces their suffering etc.</a:t>
            </a:r>
          </a:p>
          <a:p>
            <a:endParaRPr lang="en-GB" sz="1500" b="1" dirty="0"/>
          </a:p>
          <a:p>
            <a:r>
              <a:rPr lang="en-GB" sz="1500" b="1" dirty="0">
                <a:solidFill>
                  <a:srgbClr val="7030A0"/>
                </a:solidFill>
              </a:rPr>
              <a:t>Benefit society?  </a:t>
            </a:r>
            <a:r>
              <a:rPr lang="en-GB" sz="1500" b="1" dirty="0"/>
              <a:t>Reduces overall poverty/suffering etc.</a:t>
            </a:r>
          </a:p>
          <a:p>
            <a:endParaRPr lang="en-GB" sz="1500" b="1" dirty="0"/>
          </a:p>
          <a:p>
            <a:pPr algn="ctr"/>
            <a:r>
              <a:rPr lang="en-GB" sz="1500" b="1" dirty="0">
                <a:solidFill>
                  <a:srgbClr val="C00000"/>
                </a:solidFill>
              </a:rPr>
              <a:t>What you write in your evaluation is dependent on what you write in your answer, I can’t just give you a list of ‘Evaluation’ points to make.  </a:t>
            </a:r>
          </a:p>
        </p:txBody>
      </p:sp>
      <p:sp>
        <p:nvSpPr>
          <p:cNvPr id="7" name="Rectangle: Rounded Corners 6">
            <a:extLst>
              <a:ext uri="{FF2B5EF4-FFF2-40B4-BE49-F238E27FC236}">
                <a16:creationId xmlns:a16="http://schemas.microsoft.com/office/drawing/2014/main" id="{7386C2A6-A37E-4419-3255-D810E9AACAA6}"/>
              </a:ext>
            </a:extLst>
          </p:cNvPr>
          <p:cNvSpPr/>
          <p:nvPr/>
        </p:nvSpPr>
        <p:spPr>
          <a:xfrm>
            <a:off x="8922327" y="1422400"/>
            <a:ext cx="3170378" cy="5066268"/>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09CE82E-D982-6DB2-F13E-8997AA4A3FC7}"/>
              </a:ext>
            </a:extLst>
          </p:cNvPr>
          <p:cNvSpPr txBox="1"/>
          <p:nvPr/>
        </p:nvSpPr>
        <p:spPr>
          <a:xfrm>
            <a:off x="9159006" y="1548854"/>
            <a:ext cx="2811321" cy="4939814"/>
          </a:xfrm>
          <a:prstGeom prst="rect">
            <a:avLst/>
          </a:prstGeom>
          <a:noFill/>
        </p:spPr>
        <p:txBody>
          <a:bodyPr wrap="square" rtlCol="0">
            <a:spAutoFit/>
          </a:bodyPr>
          <a:lstStyle/>
          <a:p>
            <a:r>
              <a:rPr lang="en-GB" sz="1500" b="1" dirty="0">
                <a:highlight>
                  <a:srgbClr val="FFFF00"/>
                </a:highlight>
              </a:rPr>
              <a:t>Sentence starters for evaluation:</a:t>
            </a:r>
          </a:p>
          <a:p>
            <a:endParaRPr lang="en-GB" sz="1500" b="1" dirty="0">
              <a:highlight>
                <a:srgbClr val="FFFF00"/>
              </a:highlight>
            </a:endParaRPr>
          </a:p>
          <a:p>
            <a:r>
              <a:rPr lang="en-GB" sz="1500" b="1" dirty="0">
                <a:highlight>
                  <a:srgbClr val="FFFF00"/>
                </a:highlight>
              </a:rPr>
              <a:t>Basic:  ‘This is a good thing because…(</a:t>
            </a:r>
            <a:r>
              <a:rPr lang="en-GB" sz="1500" b="1" dirty="0" err="1">
                <a:highlight>
                  <a:srgbClr val="FFFF00"/>
                </a:highlight>
              </a:rPr>
              <a:t>eg</a:t>
            </a:r>
            <a:r>
              <a:rPr lang="en-GB" sz="1500" b="1" dirty="0">
                <a:highlight>
                  <a:srgbClr val="FFFF00"/>
                </a:highlight>
              </a:rPr>
              <a:t> Christian Aid can use this money to save people’s lives)</a:t>
            </a:r>
          </a:p>
          <a:p>
            <a:endParaRPr lang="en-GB" sz="1500" b="1" dirty="0">
              <a:highlight>
                <a:srgbClr val="FFFF00"/>
              </a:highlight>
            </a:endParaRPr>
          </a:p>
          <a:p>
            <a:r>
              <a:rPr lang="en-GB" sz="1500" b="1" u="sng" dirty="0">
                <a:highlight>
                  <a:srgbClr val="FFFF00"/>
                </a:highlight>
              </a:rPr>
              <a:t>Advanced:  ‘</a:t>
            </a:r>
            <a:r>
              <a:rPr lang="en-GB" sz="1500" b="1" dirty="0">
                <a:highlight>
                  <a:srgbClr val="FFFF00"/>
                </a:highlight>
              </a:rPr>
              <a:t>This is a strong argument that rich people should help the poor because…(</a:t>
            </a:r>
            <a:r>
              <a:rPr lang="en-GB" sz="1500" b="1" dirty="0" err="1">
                <a:highlight>
                  <a:srgbClr val="FFFF00"/>
                </a:highlight>
              </a:rPr>
              <a:t>eg</a:t>
            </a:r>
            <a:r>
              <a:rPr lang="en-GB" sz="1500" b="1" dirty="0">
                <a:highlight>
                  <a:srgbClr val="FFFF00"/>
                </a:highlight>
              </a:rPr>
              <a:t> by donating their Zakat money, the individual Muslim is fulfilling their duty to Allah and could be rewarded in the afterlife and society benefits from the increase in charitable donations and the help this provides to poorer communities’</a:t>
            </a:r>
          </a:p>
        </p:txBody>
      </p:sp>
    </p:spTree>
    <p:extLst>
      <p:ext uri="{BB962C8B-B14F-4D97-AF65-F5344CB8AC3E}">
        <p14:creationId xmlns:p14="http://schemas.microsoft.com/office/powerpoint/2010/main" val="2524204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7219-B19B-702F-C95B-36E34B6EA0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EE5500-97C4-0D7A-903F-1CDD40633544}"/>
              </a:ext>
            </a:extLst>
          </p:cNvPr>
          <p:cNvSpPr txBox="1"/>
          <p:nvPr/>
        </p:nvSpPr>
        <p:spPr>
          <a:xfrm>
            <a:off x="609600" y="332509"/>
            <a:ext cx="10474036" cy="5170646"/>
          </a:xfrm>
          <a:prstGeom prst="rect">
            <a:avLst/>
          </a:prstGeom>
          <a:noFill/>
        </p:spPr>
        <p:txBody>
          <a:bodyPr wrap="square" rtlCol="0">
            <a:spAutoFit/>
          </a:bodyPr>
          <a:lstStyle/>
          <a:p>
            <a:r>
              <a:rPr lang="en-GB" sz="2000" b="1" dirty="0">
                <a:solidFill>
                  <a:srgbClr val="7030A0"/>
                </a:solidFill>
              </a:rPr>
              <a:t>REMEMBER:  15 mark questions are ‘Discuss’ questions. </a:t>
            </a:r>
          </a:p>
          <a:p>
            <a:endParaRPr lang="en-GB" b="1" dirty="0"/>
          </a:p>
          <a:p>
            <a:r>
              <a:rPr lang="en-GB" sz="2000" b="1" dirty="0">
                <a:solidFill>
                  <a:srgbClr val="C00000"/>
                </a:solidFill>
              </a:rPr>
              <a:t>You need at least two views but you can have as many views as you want, you just can’t have only one because that would not be a ‘discussion’</a:t>
            </a:r>
          </a:p>
          <a:p>
            <a:endParaRPr lang="en-GB" b="1" dirty="0"/>
          </a:p>
          <a:p>
            <a:r>
              <a:rPr lang="en-GB" b="1" dirty="0"/>
              <a:t>Does not have to be ‘agree/disagree’, can be ‘agree/agree’, ‘disagree/disagree’ etc </a:t>
            </a:r>
            <a:r>
              <a:rPr lang="en-GB" b="1" dirty="0" err="1"/>
              <a:t>etc</a:t>
            </a:r>
            <a:r>
              <a:rPr lang="en-GB" b="1" dirty="0"/>
              <a:t>.</a:t>
            </a:r>
          </a:p>
          <a:p>
            <a:endParaRPr lang="en-GB" b="1" dirty="0"/>
          </a:p>
          <a:p>
            <a:r>
              <a:rPr lang="en-GB" b="1" dirty="0"/>
              <a:t>Some candidates take 30 seconds at the start to write a little note on the exam paper as a guide for their answer.  Eg ‘Christians – parable Rich Man Lazarus – Christian Aid + Islam – Zakat – Islamic Relief. This can help focus your thoughts and remind you what you are going to write.</a:t>
            </a:r>
          </a:p>
          <a:p>
            <a:endParaRPr lang="en-GB" b="1" dirty="0"/>
          </a:p>
          <a:p>
            <a:r>
              <a:rPr lang="en-GB" b="1" dirty="0"/>
              <a:t>DO NOT SPEND ALL THE 15 MINS WRITING ONE VIEW/PARAGRAPH, IT IS ALMOST POINTLESS!  YOU WILL GET HIGHER MARKS WITH TWO WEAK VIEWS/PARAGRAPHS THAN ONE STRONG VIEW/PARAGRAPH BECAUSE OF THE RULE ABOUT ‘DISCUSS’ IN YOUR ANSWER.</a:t>
            </a:r>
          </a:p>
          <a:p>
            <a:endParaRPr lang="en-GB" dirty="0"/>
          </a:p>
          <a:p>
            <a:endParaRPr lang="en-GB" dirty="0"/>
          </a:p>
          <a:p>
            <a:r>
              <a:rPr lang="en-GB" b="1" dirty="0">
                <a:solidFill>
                  <a:srgbClr val="C00000"/>
                </a:solidFill>
              </a:rPr>
              <a:t>DO NOT BOTHER EVALUATING IN 5 OR 8 MARK ANSWERS, IT IS NOT GOING TO SCORE MARKS!</a:t>
            </a:r>
          </a:p>
          <a:p>
            <a:endParaRPr lang="en-GB" dirty="0"/>
          </a:p>
        </p:txBody>
      </p:sp>
    </p:spTree>
    <p:extLst>
      <p:ext uri="{BB962C8B-B14F-4D97-AF65-F5344CB8AC3E}">
        <p14:creationId xmlns:p14="http://schemas.microsoft.com/office/powerpoint/2010/main" val="1804055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5A867F-C017-9EF3-C7A0-9A2E5BF02F2B}"/>
              </a:ext>
            </a:extLst>
          </p:cNvPr>
          <p:cNvSpPr txBox="1"/>
          <p:nvPr/>
        </p:nvSpPr>
        <p:spPr>
          <a:xfrm>
            <a:off x="338328" y="374904"/>
            <a:ext cx="10963656" cy="5632311"/>
          </a:xfrm>
          <a:prstGeom prst="rect">
            <a:avLst/>
          </a:prstGeom>
          <a:noFill/>
        </p:spPr>
        <p:txBody>
          <a:bodyPr wrap="square" rtlCol="0">
            <a:spAutoFit/>
          </a:bodyPr>
          <a:lstStyle/>
          <a:p>
            <a:r>
              <a:rPr lang="en-GB" sz="2400" b="1" dirty="0"/>
              <a:t>Exam skills:</a:t>
            </a:r>
          </a:p>
          <a:p>
            <a:endParaRPr lang="en-GB" sz="2400" b="1" dirty="0"/>
          </a:p>
          <a:p>
            <a:pPr marL="342900" indent="-342900">
              <a:buFontTx/>
              <a:buAutoNum type="arabicParenR"/>
            </a:pPr>
            <a:r>
              <a:rPr lang="en-GB" sz="2400" b="1" dirty="0">
                <a:solidFill>
                  <a:srgbClr val="7030A0"/>
                </a:solidFill>
              </a:rPr>
              <a:t>You can do the questions in any order.  Read the questions carefully, doing the 8/15 mark questions first is not  a bad idea, particularly if you struggle with keeping to the time limit.</a:t>
            </a:r>
          </a:p>
          <a:p>
            <a:pPr marL="342900" indent="-342900">
              <a:buFontTx/>
              <a:buAutoNum type="arabicParenR"/>
            </a:pPr>
            <a:endParaRPr lang="en-GB" sz="2400" b="1" dirty="0">
              <a:solidFill>
                <a:srgbClr val="7030A0"/>
              </a:solidFill>
            </a:endParaRPr>
          </a:p>
          <a:p>
            <a:pPr marL="342900" indent="-342900">
              <a:buAutoNum type="arabicParenR"/>
            </a:pPr>
            <a:r>
              <a:rPr lang="en-GB" sz="2400" b="1" u="sng" dirty="0">
                <a:solidFill>
                  <a:srgbClr val="C00000"/>
                </a:solidFill>
              </a:rPr>
              <a:t>Examiners cannot penalise you for repeating teachings/examples etc in different questions.  </a:t>
            </a:r>
            <a:r>
              <a:rPr lang="en-GB" sz="2400" b="1" dirty="0">
                <a:solidFill>
                  <a:srgbClr val="7030A0"/>
                </a:solidFill>
              </a:rPr>
              <a:t>This is why we focus on a relatively small number of teachings that can be applied to a variety of issues/topics </a:t>
            </a:r>
            <a:r>
              <a:rPr lang="en-GB" sz="2400" b="1" dirty="0" err="1">
                <a:solidFill>
                  <a:srgbClr val="7030A0"/>
                </a:solidFill>
              </a:rPr>
              <a:t>eg</a:t>
            </a:r>
            <a:r>
              <a:rPr lang="en-GB" sz="2400" b="1" dirty="0">
                <a:solidFill>
                  <a:srgbClr val="7030A0"/>
                </a:solidFill>
              </a:rPr>
              <a:t> Love thy Neighbour.  This is also why we have pre-prepared paragraphs that can be memorised and used in answers repeatedly to speed up your answers and score higher marks…</a:t>
            </a:r>
          </a:p>
          <a:p>
            <a:endParaRPr lang="en-GB" dirty="0"/>
          </a:p>
          <a:p>
            <a:endParaRPr lang="en-GB" dirty="0"/>
          </a:p>
          <a:p>
            <a:pPr marL="342900" indent="-342900">
              <a:buAutoNum type="arabicParenR"/>
            </a:pPr>
            <a:endParaRPr lang="en-GB" dirty="0"/>
          </a:p>
          <a:p>
            <a:pPr marL="342900" indent="-342900">
              <a:buAutoNum type="arabicParenR"/>
            </a:pPr>
            <a:endParaRPr lang="en-GB" dirty="0"/>
          </a:p>
        </p:txBody>
      </p:sp>
    </p:spTree>
    <p:extLst>
      <p:ext uri="{BB962C8B-B14F-4D97-AF65-F5344CB8AC3E}">
        <p14:creationId xmlns:p14="http://schemas.microsoft.com/office/powerpoint/2010/main" val="241174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822B6C-1132-3FA5-D70F-655819252375}"/>
              </a:ext>
            </a:extLst>
          </p:cNvPr>
          <p:cNvSpPr txBox="1"/>
          <p:nvPr/>
        </p:nvSpPr>
        <p:spPr>
          <a:xfrm>
            <a:off x="757657" y="289376"/>
            <a:ext cx="11184959" cy="6863417"/>
          </a:xfrm>
          <a:prstGeom prst="rect">
            <a:avLst/>
          </a:prstGeom>
          <a:noFill/>
        </p:spPr>
        <p:txBody>
          <a:bodyPr wrap="square" rtlCol="0">
            <a:spAutoFit/>
          </a:bodyPr>
          <a:lstStyle/>
          <a:p>
            <a:pPr algn="ctr"/>
            <a:r>
              <a:rPr lang="en-GB" sz="2000" b="1" dirty="0">
                <a:solidFill>
                  <a:srgbClr val="C00000"/>
                </a:solidFill>
              </a:rPr>
              <a:t>Your chances of grades 7+ in any subject will dramatically increase if you revise at home as well as work in school. There will be weekly RS revision sessions at school but they won’t be enough on their own.  </a:t>
            </a:r>
            <a:r>
              <a:rPr lang="en-GB" sz="2000" b="1" u="sng" dirty="0">
                <a:solidFill>
                  <a:srgbClr val="C00000"/>
                </a:solidFill>
              </a:rPr>
              <a:t>Basically, if you want grades 7+ you will need to revise at home as well as working in lessons.</a:t>
            </a:r>
          </a:p>
          <a:p>
            <a:endParaRPr lang="en-GB" b="1" dirty="0"/>
          </a:p>
          <a:p>
            <a:r>
              <a:rPr lang="en-GB" b="1" dirty="0"/>
              <a:t> </a:t>
            </a:r>
          </a:p>
          <a:p>
            <a:r>
              <a:rPr lang="en-GB" b="1" dirty="0"/>
              <a:t>You have already been shown the most effective revision strategies/methods </a:t>
            </a:r>
            <a:r>
              <a:rPr lang="en-GB" b="1" dirty="0" err="1"/>
              <a:t>eg</a:t>
            </a:r>
            <a:r>
              <a:rPr lang="en-GB" b="1" dirty="0"/>
              <a:t> flashcards etc</a:t>
            </a:r>
          </a:p>
          <a:p>
            <a:endParaRPr lang="en-GB" b="1" dirty="0"/>
          </a:p>
          <a:p>
            <a:r>
              <a:rPr lang="en-GB" b="1" dirty="0">
                <a:solidFill>
                  <a:srgbClr val="C00000"/>
                </a:solidFill>
              </a:rPr>
              <a:t>In the RS exams themselves, basically three things are going to increase your chances of grades 7+:</a:t>
            </a:r>
          </a:p>
          <a:p>
            <a:endParaRPr lang="en-GB" b="1" dirty="0">
              <a:solidFill>
                <a:srgbClr val="C00000"/>
              </a:solidFill>
            </a:endParaRPr>
          </a:p>
          <a:p>
            <a:pPr marL="342900" indent="-342900">
              <a:buAutoNum type="arabicParenR"/>
            </a:pPr>
            <a:r>
              <a:rPr lang="en-GB" b="1" u="sng" dirty="0">
                <a:solidFill>
                  <a:srgbClr val="7030A0"/>
                </a:solidFill>
              </a:rPr>
              <a:t>Depth of knowledge – all areas/topics</a:t>
            </a:r>
          </a:p>
          <a:p>
            <a:pPr marL="342900" indent="-342900">
              <a:buAutoNum type="arabicParenR"/>
            </a:pPr>
            <a:endParaRPr lang="en-GB" b="1" u="sng" dirty="0">
              <a:solidFill>
                <a:srgbClr val="7030A0"/>
              </a:solidFill>
            </a:endParaRPr>
          </a:p>
          <a:p>
            <a:pPr marL="342900" indent="-342900">
              <a:buAutoNum type="arabicParenR"/>
            </a:pPr>
            <a:r>
              <a:rPr lang="en-GB" b="1" u="sng" dirty="0">
                <a:solidFill>
                  <a:srgbClr val="7030A0"/>
                </a:solidFill>
              </a:rPr>
              <a:t>Correct structure of different types of answers </a:t>
            </a:r>
            <a:r>
              <a:rPr lang="en-GB" b="1" dirty="0">
                <a:solidFill>
                  <a:srgbClr val="7030A0"/>
                </a:solidFill>
              </a:rPr>
              <a:t>(2/5/8/15 mark questions use different structures)</a:t>
            </a:r>
          </a:p>
          <a:p>
            <a:pPr marL="342900" indent="-342900">
              <a:buAutoNum type="arabicParenR"/>
            </a:pPr>
            <a:endParaRPr lang="en-GB" b="1" dirty="0">
              <a:solidFill>
                <a:srgbClr val="7030A0"/>
              </a:solidFill>
            </a:endParaRPr>
          </a:p>
          <a:p>
            <a:pPr marL="342900" indent="-342900">
              <a:buAutoNum type="arabicParenR"/>
            </a:pPr>
            <a:r>
              <a:rPr lang="en-GB" b="1" u="sng" dirty="0">
                <a:solidFill>
                  <a:srgbClr val="7030A0"/>
                </a:solidFill>
              </a:rPr>
              <a:t>Timings</a:t>
            </a:r>
            <a:r>
              <a:rPr lang="en-GB" b="1" dirty="0">
                <a:solidFill>
                  <a:srgbClr val="7030A0"/>
                </a:solidFill>
              </a:rPr>
              <a:t> – basically, it’s one mark per minute (for those who do not get extra time etc) so an 8 mark question, for example, is 8 minutes or slightly less.  If you do it in 1 minute, you have not written enough and if you do it in 15 minutes, you have lost time for the other questions which could cost you a lot of marks.</a:t>
            </a:r>
          </a:p>
          <a:p>
            <a:endParaRPr lang="en-GB" b="1" dirty="0">
              <a:solidFill>
                <a:srgbClr val="C00000"/>
              </a:solidFill>
            </a:endParaRPr>
          </a:p>
          <a:p>
            <a:r>
              <a:rPr lang="en-GB" b="1" dirty="0">
                <a:solidFill>
                  <a:srgbClr val="C00000"/>
                </a:solidFill>
              </a:rPr>
              <a:t>To work on all three of these at once:  </a:t>
            </a:r>
            <a:r>
              <a:rPr lang="en-GB" b="1" dirty="0"/>
              <a:t>Try writing practice answers, at home/LRC etc in timed conditions and you can give them to me for marking/feedback.   Practice questions etc are available on the RS </a:t>
            </a:r>
            <a:r>
              <a:rPr lang="en-GB" b="1" dirty="0" err="1"/>
              <a:t>padlet</a:t>
            </a:r>
            <a:r>
              <a:rPr lang="en-GB" b="1" dirty="0"/>
              <a:t> site (see following slides).</a:t>
            </a:r>
          </a:p>
          <a:p>
            <a:endParaRPr lang="en-GB" b="1" dirty="0"/>
          </a:p>
          <a:p>
            <a:endParaRPr lang="en-GB" b="1" dirty="0"/>
          </a:p>
        </p:txBody>
      </p:sp>
      <p:sp>
        <p:nvSpPr>
          <p:cNvPr id="3" name="Star: 5 Points 2">
            <a:extLst>
              <a:ext uri="{FF2B5EF4-FFF2-40B4-BE49-F238E27FC236}">
                <a16:creationId xmlns:a16="http://schemas.microsoft.com/office/drawing/2014/main" id="{350A69CC-E142-EB34-5479-4A647E107BD6}"/>
              </a:ext>
            </a:extLst>
          </p:cNvPr>
          <p:cNvSpPr/>
          <p:nvPr/>
        </p:nvSpPr>
        <p:spPr>
          <a:xfrm>
            <a:off x="166255" y="5819263"/>
            <a:ext cx="591402" cy="69429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16575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9280" y="30592"/>
            <a:ext cx="4824536" cy="584775"/>
          </a:xfrm>
          <a:prstGeom prst="rect">
            <a:avLst/>
          </a:prstGeom>
          <a:noFill/>
        </p:spPr>
        <p:txBody>
          <a:bodyPr wrap="square" rtlCol="0">
            <a:spAutoFit/>
          </a:bodyPr>
          <a:lstStyle/>
          <a:p>
            <a:r>
              <a:rPr lang="en-GB" sz="3200" b="1" dirty="0"/>
              <a:t>The love paragraph!</a:t>
            </a:r>
          </a:p>
        </p:txBody>
      </p:sp>
      <p:sp>
        <p:nvSpPr>
          <p:cNvPr id="3" name="TextBox 2"/>
          <p:cNvSpPr txBox="1"/>
          <p:nvPr/>
        </p:nvSpPr>
        <p:spPr>
          <a:xfrm>
            <a:off x="4954401" y="2830507"/>
            <a:ext cx="4896544" cy="3539430"/>
          </a:xfrm>
          <a:prstGeom prst="rect">
            <a:avLst/>
          </a:prstGeom>
          <a:noFill/>
        </p:spPr>
        <p:txBody>
          <a:bodyPr wrap="square" rtlCol="0">
            <a:spAutoFit/>
          </a:bodyPr>
          <a:lstStyle/>
          <a:p>
            <a:pPr algn="ctr"/>
            <a:r>
              <a:rPr lang="en-GB" sz="3200" b="1" dirty="0">
                <a:solidFill>
                  <a:srgbClr val="00B050"/>
                </a:solidFill>
              </a:rPr>
              <a:t>TEACHINGS</a:t>
            </a:r>
          </a:p>
          <a:p>
            <a:pPr algn="ctr"/>
            <a:endParaRPr lang="en-GB" sz="3200" b="1" dirty="0">
              <a:solidFill>
                <a:srgbClr val="C00000"/>
              </a:solidFill>
            </a:endParaRPr>
          </a:p>
          <a:p>
            <a:pPr algn="ctr"/>
            <a:r>
              <a:rPr lang="en-GB" sz="3200" b="1" dirty="0">
                <a:solidFill>
                  <a:srgbClr val="002060"/>
                </a:solidFill>
              </a:rPr>
              <a:t>MLK/CHRISTIAN AID/TEARFUND</a:t>
            </a:r>
          </a:p>
          <a:p>
            <a:pPr algn="ctr"/>
            <a:endParaRPr lang="en-GB" sz="3200" b="1" dirty="0">
              <a:solidFill>
                <a:srgbClr val="002060"/>
              </a:solidFill>
            </a:endParaRPr>
          </a:p>
          <a:p>
            <a:pPr algn="ctr"/>
            <a:r>
              <a:rPr lang="en-GB" sz="3200" b="1" dirty="0">
                <a:solidFill>
                  <a:srgbClr val="0070C0"/>
                </a:solidFill>
              </a:rPr>
              <a:t>THIS IS A STRONG ARGUMENT BECAUSE..</a:t>
            </a:r>
          </a:p>
        </p:txBody>
      </p:sp>
      <p:cxnSp>
        <p:nvCxnSpPr>
          <p:cNvPr id="5" name="Straight Arrow Connector 4"/>
          <p:cNvCxnSpPr/>
          <p:nvPr/>
        </p:nvCxnSpPr>
        <p:spPr>
          <a:xfrm>
            <a:off x="4511824" y="2218064"/>
            <a:ext cx="1440160" cy="7920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 idx="3"/>
          </p:cNvCxnSpPr>
          <p:nvPr/>
        </p:nvCxnSpPr>
        <p:spPr>
          <a:xfrm flipV="1">
            <a:off x="4151784" y="5769772"/>
            <a:ext cx="1407694" cy="1385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95800" y="3645024"/>
            <a:ext cx="1440160" cy="79208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79576" y="1556792"/>
            <a:ext cx="2736304" cy="923330"/>
          </a:xfrm>
          <a:prstGeom prst="rect">
            <a:avLst/>
          </a:prstGeom>
          <a:noFill/>
        </p:spPr>
        <p:txBody>
          <a:bodyPr wrap="square" rtlCol="0">
            <a:spAutoFit/>
          </a:bodyPr>
          <a:lstStyle/>
          <a:p>
            <a:pPr algn="ctr"/>
            <a:r>
              <a:rPr lang="en-GB" b="1" dirty="0">
                <a:solidFill>
                  <a:srgbClr val="FF0000"/>
                </a:solidFill>
              </a:rPr>
              <a:t>SPECIALIST LANGUAGE </a:t>
            </a:r>
            <a:r>
              <a:rPr lang="en-GB" b="1" dirty="0"/>
              <a:t>AND </a:t>
            </a:r>
            <a:r>
              <a:rPr lang="en-GB" b="1" dirty="0">
                <a:solidFill>
                  <a:srgbClr val="FF0000"/>
                </a:solidFill>
              </a:rPr>
              <a:t>SOURCES OF AUTHORITY</a:t>
            </a:r>
          </a:p>
        </p:txBody>
      </p:sp>
      <p:sp>
        <p:nvSpPr>
          <p:cNvPr id="10" name="TextBox 9"/>
          <p:cNvSpPr txBox="1"/>
          <p:nvPr/>
        </p:nvSpPr>
        <p:spPr>
          <a:xfrm>
            <a:off x="2279576" y="2998694"/>
            <a:ext cx="2448272" cy="646331"/>
          </a:xfrm>
          <a:prstGeom prst="rect">
            <a:avLst/>
          </a:prstGeom>
          <a:noFill/>
        </p:spPr>
        <p:txBody>
          <a:bodyPr wrap="square" rtlCol="0">
            <a:spAutoFit/>
          </a:bodyPr>
          <a:lstStyle/>
          <a:p>
            <a:pPr algn="ctr"/>
            <a:r>
              <a:rPr lang="en-GB" b="1" dirty="0">
                <a:solidFill>
                  <a:srgbClr val="FF0000"/>
                </a:solidFill>
              </a:rPr>
              <a:t>INFLUENCE </a:t>
            </a:r>
            <a:r>
              <a:rPr lang="en-GB" b="1" dirty="0"/>
              <a:t>OF THESE ON BELIEVERS</a:t>
            </a:r>
          </a:p>
        </p:txBody>
      </p:sp>
      <p:sp>
        <p:nvSpPr>
          <p:cNvPr id="11" name="TextBox 10"/>
          <p:cNvSpPr txBox="1"/>
          <p:nvPr/>
        </p:nvSpPr>
        <p:spPr>
          <a:xfrm>
            <a:off x="1703512" y="5446607"/>
            <a:ext cx="2448272" cy="923330"/>
          </a:xfrm>
          <a:prstGeom prst="rect">
            <a:avLst/>
          </a:prstGeom>
          <a:noFill/>
        </p:spPr>
        <p:txBody>
          <a:bodyPr wrap="square" rtlCol="0">
            <a:spAutoFit/>
          </a:bodyPr>
          <a:lstStyle/>
          <a:p>
            <a:pPr algn="ctr"/>
            <a:r>
              <a:rPr lang="en-GB" b="1" dirty="0">
                <a:solidFill>
                  <a:srgbClr val="7030A0"/>
                </a:solidFill>
              </a:rPr>
              <a:t>D (15 mark) QUESTIONS ONLY – </a:t>
            </a:r>
            <a:r>
              <a:rPr lang="en-GB" b="1" dirty="0"/>
              <a:t>MORAL EVALUATION</a:t>
            </a:r>
          </a:p>
        </p:txBody>
      </p:sp>
      <p:sp>
        <p:nvSpPr>
          <p:cNvPr id="4" name="Right Brace 3">
            <a:extLst>
              <a:ext uri="{FF2B5EF4-FFF2-40B4-BE49-F238E27FC236}">
                <a16:creationId xmlns:a16="http://schemas.microsoft.com/office/drawing/2014/main" id="{DD991161-54F1-EA22-0A61-E58C15377AD0}"/>
              </a:ext>
            </a:extLst>
          </p:cNvPr>
          <p:cNvSpPr/>
          <p:nvPr/>
        </p:nvSpPr>
        <p:spPr>
          <a:xfrm>
            <a:off x="8604504" y="2480122"/>
            <a:ext cx="1106170" cy="2640518"/>
          </a:xfrm>
          <a:prstGeom prst="rightBrace">
            <a:avLst/>
          </a:pr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1F8F85B5-997D-E71C-94B3-26717E93A42D}"/>
              </a:ext>
            </a:extLst>
          </p:cNvPr>
          <p:cNvSpPr txBox="1"/>
          <p:nvPr/>
        </p:nvSpPr>
        <p:spPr>
          <a:xfrm>
            <a:off x="9559521" y="2075363"/>
            <a:ext cx="2448272" cy="3139321"/>
          </a:xfrm>
          <a:prstGeom prst="rect">
            <a:avLst/>
          </a:prstGeom>
          <a:noFill/>
        </p:spPr>
        <p:txBody>
          <a:bodyPr wrap="square" rtlCol="0">
            <a:spAutoFit/>
          </a:bodyPr>
          <a:lstStyle/>
          <a:p>
            <a:pPr algn="ctr"/>
            <a:r>
              <a:rPr lang="en-GB" dirty="0"/>
              <a:t>Basic 8 mark answer paragraph structure</a:t>
            </a:r>
          </a:p>
          <a:p>
            <a:pPr algn="ctr"/>
            <a:endParaRPr lang="en-GB" dirty="0"/>
          </a:p>
          <a:p>
            <a:pPr algn="ctr"/>
            <a:r>
              <a:rPr lang="en-GB" dirty="0"/>
              <a:t>Use also in 15 mark answers BUT YOU MUST ADD EVALUATION, even if just an evaluative connective at start of paragraph, </a:t>
            </a:r>
            <a:r>
              <a:rPr lang="en-GB" dirty="0" err="1"/>
              <a:t>eg</a:t>
            </a:r>
            <a:r>
              <a:rPr lang="en-GB" dirty="0"/>
              <a:t> ‘However’.</a:t>
            </a:r>
          </a:p>
        </p:txBody>
      </p:sp>
      <p:sp>
        <p:nvSpPr>
          <p:cNvPr id="12" name="Right Brace 11">
            <a:extLst>
              <a:ext uri="{FF2B5EF4-FFF2-40B4-BE49-F238E27FC236}">
                <a16:creationId xmlns:a16="http://schemas.microsoft.com/office/drawing/2014/main" id="{5F116294-6512-ABB7-DF05-CB3195FDAF17}"/>
              </a:ext>
            </a:extLst>
          </p:cNvPr>
          <p:cNvSpPr/>
          <p:nvPr/>
        </p:nvSpPr>
        <p:spPr>
          <a:xfrm>
            <a:off x="9773945" y="5453053"/>
            <a:ext cx="303553" cy="1033549"/>
          </a:xfrm>
          <a:prstGeom prst="rightBrace">
            <a:avLst/>
          </a:prstGeom>
          <a:ln w="571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Box 12">
            <a:extLst>
              <a:ext uri="{FF2B5EF4-FFF2-40B4-BE49-F238E27FC236}">
                <a16:creationId xmlns:a16="http://schemas.microsoft.com/office/drawing/2014/main" id="{4CFC67C1-3B8F-C301-1EF6-1371EBA67331}"/>
              </a:ext>
            </a:extLst>
          </p:cNvPr>
          <p:cNvSpPr txBox="1"/>
          <p:nvPr/>
        </p:nvSpPr>
        <p:spPr>
          <a:xfrm>
            <a:off x="10326255" y="5643418"/>
            <a:ext cx="1413163" cy="923330"/>
          </a:xfrm>
          <a:prstGeom prst="rect">
            <a:avLst/>
          </a:prstGeom>
          <a:noFill/>
        </p:spPr>
        <p:txBody>
          <a:bodyPr wrap="square" rtlCol="0">
            <a:spAutoFit/>
          </a:bodyPr>
          <a:lstStyle/>
          <a:p>
            <a:r>
              <a:rPr lang="en-GB" dirty="0"/>
              <a:t>15 mark answers only</a:t>
            </a:r>
          </a:p>
        </p:txBody>
      </p:sp>
      <p:sp>
        <p:nvSpPr>
          <p:cNvPr id="15" name="TextBox 14">
            <a:extLst>
              <a:ext uri="{FF2B5EF4-FFF2-40B4-BE49-F238E27FC236}">
                <a16:creationId xmlns:a16="http://schemas.microsoft.com/office/drawing/2014/main" id="{6A4C1974-0A83-AD2D-5D96-870FBFFD81E2}"/>
              </a:ext>
            </a:extLst>
          </p:cNvPr>
          <p:cNvSpPr txBox="1"/>
          <p:nvPr/>
        </p:nvSpPr>
        <p:spPr>
          <a:xfrm>
            <a:off x="5679729" y="85632"/>
            <a:ext cx="6096000" cy="923330"/>
          </a:xfrm>
          <a:prstGeom prst="rect">
            <a:avLst/>
          </a:prstGeom>
          <a:noFill/>
        </p:spPr>
        <p:txBody>
          <a:bodyPr wrap="square">
            <a:spAutoFit/>
          </a:bodyPr>
          <a:lstStyle/>
          <a:p>
            <a:r>
              <a:rPr lang="en-GB" sz="1800" b="1" dirty="0">
                <a:solidFill>
                  <a:srgbClr val="7030A0"/>
                </a:solidFill>
              </a:rPr>
              <a:t>Pre-prepared paragraphs that can be memorised and used in answers repeatedly to speed up your answers and score higher marks…</a:t>
            </a:r>
            <a:endParaRPr lang="en-GB" dirty="0"/>
          </a:p>
        </p:txBody>
      </p:sp>
    </p:spTree>
    <p:extLst>
      <p:ext uri="{BB962C8B-B14F-4D97-AF65-F5344CB8AC3E}">
        <p14:creationId xmlns:p14="http://schemas.microsoft.com/office/powerpoint/2010/main" val="2923549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2" y="422493"/>
            <a:ext cx="8756073" cy="6740307"/>
          </a:xfrm>
          <a:prstGeom prst="rect">
            <a:avLst/>
          </a:prstGeom>
          <a:noFill/>
        </p:spPr>
        <p:txBody>
          <a:bodyPr wrap="square" rtlCol="0">
            <a:spAutoFit/>
          </a:bodyPr>
          <a:lstStyle/>
          <a:p>
            <a:r>
              <a:rPr lang="en-GB" b="1" dirty="0"/>
              <a:t>SOME </a:t>
            </a:r>
            <a:r>
              <a:rPr lang="en-GB" b="1" dirty="0">
                <a:solidFill>
                  <a:srgbClr val="002060"/>
                </a:solidFill>
              </a:rPr>
              <a:t>CHRISTIANS</a:t>
            </a:r>
            <a:r>
              <a:rPr lang="en-GB" b="1" dirty="0"/>
              <a:t> WOULD AGREE/DISAGREE WITH (TOPIC OF THE QUESTION </a:t>
            </a:r>
            <a:r>
              <a:rPr lang="en-GB" b="1" dirty="0" err="1"/>
              <a:t>eg</a:t>
            </a:r>
            <a:r>
              <a:rPr lang="en-GB" b="1" dirty="0"/>
              <a:t> ABORTION)  BECAUSE THE BIBLE SAYS ‘LOVE THY NEIGHBOUR’, WHICH MEANS THAT THEY MUST SHOW UNCONDITIONAL (AGAPE) LOVE TO ALL PEOPLE, THIS IS THE MESSAGE OF THE PARABLE OF THE GOOD SAMARITAN.  JESUS ALSO TOLD HIS FOLLOWERS TO ‘LOVE ONE ANOTHER’ AND ‘BLESSED ARE THE PEACEMAKERS’ THIS MEANS THAT THEY SHOULD BASE THEIR MORAL ACTIONS ON THE BASIS OF THE MOST LOVING ACTION, SO THEY WILL ALLOW (ABORTION ETC).  THEY ALSO DO THIS BECAUSE THEY BELIEVE THEY WILL BE JUDGED BY GOD AT THE END OF THEIR LIVES AND REWARDED WITH HEAVEN OR PUNISHED WITH HELL BASED ON THE THEIR ACTIONS IN LIFE, THIS IS BECAUSE OF TEACHINGS SUCH AS ‘THE PARABLE OF THE SHEEP AND GOATS’ WHICH CLEARLY EXPLAIN THE CONSEQUENCES OF CARING FOR OTHER PEOPLE.  THIS WILL INFLUENCE TO…MLK, CHRISTIAN AID, TEARFUND (EXPLAIN WHAT THEY DO)</a:t>
            </a:r>
          </a:p>
          <a:p>
            <a:endParaRPr lang="en-GB" b="1" dirty="0"/>
          </a:p>
          <a:p>
            <a:r>
              <a:rPr lang="en-GB" b="1" dirty="0"/>
              <a:t>THIS IS A STRONG ARGUMENT BECAUSE… (WHAT ARE THE GOOD/BAD THINGS FOR A PERSON OR SOCIETY IN GENERAL IF THIS IS DONE/NOT DONE)  IT HELPS POOR PEOPLE, OR IT GIVES WOMEN CONTROL OVER THEIR BODIES (ABORTION) OR IT ENDS SOMEONE’S SUFFERING (ASSISTED SUICIDE) </a:t>
            </a:r>
            <a:r>
              <a:rPr lang="en-GB" b="1" dirty="0" err="1"/>
              <a:t>etc</a:t>
            </a:r>
            <a:r>
              <a:rPr lang="en-GB" b="1" dirty="0"/>
              <a:t> </a:t>
            </a:r>
            <a:r>
              <a:rPr lang="en-GB" b="1" dirty="0" err="1"/>
              <a:t>etc</a:t>
            </a:r>
            <a:endParaRPr lang="en-GB" b="1" dirty="0"/>
          </a:p>
          <a:p>
            <a:endParaRPr lang="en-GB" b="1" dirty="0"/>
          </a:p>
          <a:p>
            <a:r>
              <a:rPr lang="en-GB" b="1" dirty="0"/>
              <a:t>AND/OR </a:t>
            </a:r>
          </a:p>
          <a:p>
            <a:endParaRPr lang="en-GB" b="1" dirty="0"/>
          </a:p>
          <a:p>
            <a:r>
              <a:rPr lang="en-GB" b="1" dirty="0"/>
              <a:t>THIS IS A WEAK ARGUMENT BECAUSE (BAD THINGS, EG GOD HAS A PLAN FOR EVERYONE EVEN BEFORE THEY ARE BORN – abortion) ETC </a:t>
            </a:r>
            <a:r>
              <a:rPr lang="en-GB" b="1" dirty="0" err="1"/>
              <a:t>ETC</a:t>
            </a:r>
            <a:r>
              <a:rPr lang="en-GB" b="1" dirty="0"/>
              <a:t>.</a:t>
            </a:r>
          </a:p>
          <a:p>
            <a:endParaRPr lang="en-GB" dirty="0"/>
          </a:p>
        </p:txBody>
      </p:sp>
      <p:sp>
        <p:nvSpPr>
          <p:cNvPr id="3" name="Rectangle 2">
            <a:extLst>
              <a:ext uri="{FF2B5EF4-FFF2-40B4-BE49-F238E27FC236}">
                <a16:creationId xmlns:a16="http://schemas.microsoft.com/office/drawing/2014/main" id="{D83BEBF1-AFD6-6902-2E33-58DB78E02173}"/>
              </a:ext>
            </a:extLst>
          </p:cNvPr>
          <p:cNvSpPr/>
          <p:nvPr/>
        </p:nvSpPr>
        <p:spPr>
          <a:xfrm>
            <a:off x="9236364" y="1237673"/>
            <a:ext cx="2706254" cy="463665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0A9DC1EE-9BB3-366E-5CC4-75B04FA69903}"/>
              </a:ext>
            </a:extLst>
          </p:cNvPr>
          <p:cNvSpPr txBox="1"/>
          <p:nvPr/>
        </p:nvSpPr>
        <p:spPr>
          <a:xfrm>
            <a:off x="9347200" y="1385455"/>
            <a:ext cx="2595418" cy="2308324"/>
          </a:xfrm>
          <a:prstGeom prst="rect">
            <a:avLst/>
          </a:prstGeom>
          <a:noFill/>
        </p:spPr>
        <p:txBody>
          <a:bodyPr wrap="square" rtlCol="0">
            <a:spAutoFit/>
          </a:bodyPr>
          <a:lstStyle/>
          <a:p>
            <a:r>
              <a:rPr lang="en-GB" b="1" dirty="0"/>
              <a:t>7+</a:t>
            </a:r>
          </a:p>
          <a:p>
            <a:endParaRPr lang="en-GB" b="1" dirty="0"/>
          </a:p>
          <a:p>
            <a:r>
              <a:rPr lang="en-GB" b="1" dirty="0"/>
              <a:t>EXTEND THIS PARAGRAPH WITH MORE TEACHINGS/ MORE EXPLANATION OF EXAMPLES, MORE EVALUATION ETC.</a:t>
            </a:r>
          </a:p>
        </p:txBody>
      </p:sp>
      <p:sp>
        <p:nvSpPr>
          <p:cNvPr id="6" name="TextBox 5">
            <a:extLst>
              <a:ext uri="{FF2B5EF4-FFF2-40B4-BE49-F238E27FC236}">
                <a16:creationId xmlns:a16="http://schemas.microsoft.com/office/drawing/2014/main" id="{E8A8230A-6F16-A848-B875-16C9A7DA1690}"/>
              </a:ext>
            </a:extLst>
          </p:cNvPr>
          <p:cNvSpPr txBox="1"/>
          <p:nvPr/>
        </p:nvSpPr>
        <p:spPr>
          <a:xfrm>
            <a:off x="3574474" y="53161"/>
            <a:ext cx="6096000" cy="369332"/>
          </a:xfrm>
          <a:prstGeom prst="rect">
            <a:avLst/>
          </a:prstGeom>
          <a:noFill/>
        </p:spPr>
        <p:txBody>
          <a:bodyPr wrap="square">
            <a:spAutoFit/>
          </a:bodyPr>
          <a:lstStyle/>
          <a:p>
            <a:r>
              <a:rPr lang="en-GB" sz="1800" b="1" u="sng" dirty="0">
                <a:solidFill>
                  <a:srgbClr val="7030A0"/>
                </a:solidFill>
              </a:rPr>
              <a:t>THE LOVE PARAGRAPH FOR CHRISTIANITY!</a:t>
            </a:r>
          </a:p>
        </p:txBody>
      </p:sp>
    </p:spTree>
    <p:extLst>
      <p:ext uri="{BB962C8B-B14F-4D97-AF65-F5344CB8AC3E}">
        <p14:creationId xmlns:p14="http://schemas.microsoft.com/office/powerpoint/2010/main" val="170184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99CE20-1DC8-A4C3-CD13-A20A6CA22001}"/>
              </a:ext>
            </a:extLst>
          </p:cNvPr>
          <p:cNvSpPr/>
          <p:nvPr/>
        </p:nvSpPr>
        <p:spPr>
          <a:xfrm>
            <a:off x="8894618" y="1325663"/>
            <a:ext cx="2706254" cy="463665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08537" y="948690"/>
            <a:ext cx="7978717" cy="5909310"/>
          </a:xfrm>
          <a:prstGeom prst="rect">
            <a:avLst/>
          </a:prstGeom>
          <a:noFill/>
        </p:spPr>
        <p:txBody>
          <a:bodyPr wrap="square" rtlCol="0">
            <a:spAutoFit/>
          </a:bodyPr>
          <a:lstStyle/>
          <a:p>
            <a:r>
              <a:rPr lang="en-GB" b="1" dirty="0"/>
              <a:t>SOME MUSLIMS WILL AGREE/DISAGREE  BECAUSE THERE ARE MANY ISLAMIC TEACHINGS EMPHASISING THE IMPORTANCE OF (LOVE/PEACE/EQUALITY/HUMANS RIGHTS ETC), SUCH AS THE PILLAR OF ZAKAT, WHICH MEANS THAT MUSLIMS SHOULD GIVE 2.5% OF THEIR WEALTH TO CHARITY EVERY YEAR.  ALSO, PROPHET MUHAMMAD SAID ‘WE ARE ALL EQUAL LIKE THE TEETH OF A COMB’.  THIS IS BECAUSE MUSLIMS WANT TO HELP THOSE LESS FORTUNATE/PROMOTE EQUALITY…HUMAN RIGHTS…SOCIAL JUSTICE  etc.  ANOTHER TEACHING ON EQUALITY COULD BE SAWM, FASTING DURING RAMADAN, THIS ALLOWS MUSLIMS TO EXPERIENCE HUNGER, AND SO EMPATHISE WITH THE POOR  THIS MAKES THEM MORE LIKELY TO HELP THE POOR</a:t>
            </a:r>
          </a:p>
          <a:p>
            <a:endParaRPr lang="en-GB" b="1" dirty="0"/>
          </a:p>
          <a:p>
            <a:r>
              <a:rPr lang="en-GB" b="1" dirty="0"/>
              <a:t>THIS COULD INFLUENCE THEM TO SUPPORT CHARITIES SUCH AS ISLAMIC RELIEF/MUSLIM AID (ADD SOME DETAIL ABOUT WHAT THESE CHARITIES DO)</a:t>
            </a:r>
          </a:p>
          <a:p>
            <a:endParaRPr lang="en-GB" b="1" dirty="0"/>
          </a:p>
          <a:p>
            <a:r>
              <a:rPr lang="en-GB" b="1" dirty="0"/>
              <a:t>A GOOD THING ABOUT THIS IS..(OR ‘THIS IS A STRONG ARGUMENT BECAUSE…)</a:t>
            </a:r>
          </a:p>
          <a:p>
            <a:endParaRPr lang="en-GB" b="1" dirty="0"/>
          </a:p>
          <a:p>
            <a:r>
              <a:rPr lang="en-GB" b="1" dirty="0"/>
              <a:t>BAD THINGS..(OR ‘THIS IS A WEAK ARGUMENT BECAUSE…)</a:t>
            </a:r>
          </a:p>
          <a:p>
            <a:endParaRPr lang="en-GB" b="1" dirty="0"/>
          </a:p>
        </p:txBody>
      </p:sp>
      <p:sp>
        <p:nvSpPr>
          <p:cNvPr id="3" name="TextBox 2"/>
          <p:cNvSpPr txBox="1"/>
          <p:nvPr/>
        </p:nvSpPr>
        <p:spPr>
          <a:xfrm>
            <a:off x="3359696" y="260648"/>
            <a:ext cx="5184576" cy="369332"/>
          </a:xfrm>
          <a:prstGeom prst="rect">
            <a:avLst/>
          </a:prstGeom>
          <a:noFill/>
        </p:spPr>
        <p:txBody>
          <a:bodyPr wrap="square" rtlCol="0">
            <a:spAutoFit/>
          </a:bodyPr>
          <a:lstStyle/>
          <a:p>
            <a:r>
              <a:rPr lang="en-GB" b="1" u="sng" dirty="0">
                <a:solidFill>
                  <a:srgbClr val="7030A0"/>
                </a:solidFill>
              </a:rPr>
              <a:t>LOVE PARAGRAPH FOR ISLAMIC VIEWS</a:t>
            </a:r>
          </a:p>
        </p:txBody>
      </p:sp>
      <p:sp>
        <p:nvSpPr>
          <p:cNvPr id="5" name="TextBox 4">
            <a:extLst>
              <a:ext uri="{FF2B5EF4-FFF2-40B4-BE49-F238E27FC236}">
                <a16:creationId xmlns:a16="http://schemas.microsoft.com/office/drawing/2014/main" id="{417369C3-F03A-0C66-0F3C-95D04C69294C}"/>
              </a:ext>
            </a:extLst>
          </p:cNvPr>
          <p:cNvSpPr txBox="1"/>
          <p:nvPr/>
        </p:nvSpPr>
        <p:spPr>
          <a:xfrm>
            <a:off x="8903854" y="1418026"/>
            <a:ext cx="2697018" cy="2308324"/>
          </a:xfrm>
          <a:prstGeom prst="rect">
            <a:avLst/>
          </a:prstGeom>
          <a:noFill/>
        </p:spPr>
        <p:txBody>
          <a:bodyPr wrap="square">
            <a:spAutoFit/>
          </a:bodyPr>
          <a:lstStyle/>
          <a:p>
            <a:r>
              <a:rPr lang="en-GB" b="1" dirty="0"/>
              <a:t>7+</a:t>
            </a:r>
          </a:p>
          <a:p>
            <a:endParaRPr lang="en-GB" b="1" dirty="0"/>
          </a:p>
          <a:p>
            <a:r>
              <a:rPr lang="en-GB" b="1" dirty="0"/>
              <a:t>EXTEND THIS PARAGRAPH WITH MORE TEACHINGS/ MORE EXPLANATION OF EXAMPLES, MORE EVALUATION ETC.</a:t>
            </a:r>
          </a:p>
        </p:txBody>
      </p:sp>
    </p:spTree>
    <p:extLst>
      <p:ext uri="{BB962C8B-B14F-4D97-AF65-F5344CB8AC3E}">
        <p14:creationId xmlns:p14="http://schemas.microsoft.com/office/powerpoint/2010/main" val="2169184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1664" y="188640"/>
            <a:ext cx="7128792" cy="369332"/>
          </a:xfrm>
          <a:prstGeom prst="rect">
            <a:avLst/>
          </a:prstGeom>
          <a:noFill/>
        </p:spPr>
        <p:txBody>
          <a:bodyPr wrap="square" rtlCol="0">
            <a:spAutoFit/>
          </a:bodyPr>
          <a:lstStyle/>
          <a:p>
            <a:r>
              <a:rPr lang="en-GB" b="1" u="sng" dirty="0">
                <a:solidFill>
                  <a:srgbClr val="7030A0"/>
                </a:solidFill>
              </a:rPr>
              <a:t>HUMANIST LOVE PARAGRAPH</a:t>
            </a:r>
          </a:p>
        </p:txBody>
      </p:sp>
      <p:sp>
        <p:nvSpPr>
          <p:cNvPr id="3" name="TextBox 2"/>
          <p:cNvSpPr txBox="1"/>
          <p:nvPr/>
        </p:nvSpPr>
        <p:spPr>
          <a:xfrm>
            <a:off x="1003253" y="897602"/>
            <a:ext cx="6336704" cy="5324535"/>
          </a:xfrm>
          <a:prstGeom prst="rect">
            <a:avLst/>
          </a:prstGeom>
          <a:noFill/>
        </p:spPr>
        <p:txBody>
          <a:bodyPr wrap="square" rtlCol="0">
            <a:spAutoFit/>
          </a:bodyPr>
          <a:lstStyle/>
          <a:p>
            <a:r>
              <a:rPr lang="en-GB" sz="2000" b="1" dirty="0"/>
              <a:t>HUMANISTS SUCH AS STEPHEN FRY AND RICHARD DAWKINS WILL AGREE/DISAGREE BECAUSE ACTIVELY DOING GOOD IN THE WORLD IS OF CENTRAL IMPORTANCE TO HUMANISM, NOT BECAUSE THEY FOLLOW A HOLY BOOK OR EXPECT TO BE REWARDED/PUNISHED IN THE AFTERLIFE BUT BECAUSE THEY BELIEVE WE ONLY HAVE ‘ONE LIFE AND ONE WORLD’ AND WE HAVE TO MAKE THIS LIFE AND THIS WORLD AS GOOD FOR ALL OF US AS WE CAN DURING THIS ONE LIFETIME.  SO, THEY WILL TRY TO TAKE THE MOST LOVING /KIND ACTION IN ANY CIRCUMSTANCE, EG IF IT IS LOVING TO HELP THE POOR /ALLOW ABORTION/ALLOW ASSISTED SUICIDE ETC </a:t>
            </a:r>
            <a:r>
              <a:rPr lang="en-GB" sz="2000" b="1" dirty="0" err="1"/>
              <a:t>ETC</a:t>
            </a:r>
            <a:r>
              <a:rPr lang="en-GB" sz="2000" b="1" dirty="0"/>
              <a:t> </a:t>
            </a:r>
            <a:r>
              <a:rPr lang="en-GB" sz="2000" b="1" dirty="0" err="1"/>
              <a:t>ETC</a:t>
            </a:r>
            <a:r>
              <a:rPr lang="en-GB" sz="2000" b="1" dirty="0"/>
              <a:t> THEN THEY WILL SUPPORT THIS/AGREE/DISAGREE WITH IT.</a:t>
            </a:r>
          </a:p>
          <a:p>
            <a:endParaRPr lang="en-GB" sz="2000" b="1" dirty="0"/>
          </a:p>
          <a:p>
            <a:r>
              <a:rPr lang="en-GB" sz="2000" b="1" dirty="0"/>
              <a:t>GOOD THINGS/BAD THINGS ABOUT THIS…ETC </a:t>
            </a:r>
            <a:r>
              <a:rPr lang="en-GB" sz="2000" b="1" dirty="0" err="1"/>
              <a:t>ETC</a:t>
            </a:r>
            <a:endParaRPr lang="en-GB" sz="2000" b="1" dirty="0"/>
          </a:p>
        </p:txBody>
      </p:sp>
      <p:sp>
        <p:nvSpPr>
          <p:cNvPr id="4" name="Rectangle 3">
            <a:extLst>
              <a:ext uri="{FF2B5EF4-FFF2-40B4-BE49-F238E27FC236}">
                <a16:creationId xmlns:a16="http://schemas.microsoft.com/office/drawing/2014/main" id="{9889368D-8D70-2C01-58B9-E48D2D807DAB}"/>
              </a:ext>
            </a:extLst>
          </p:cNvPr>
          <p:cNvSpPr/>
          <p:nvPr/>
        </p:nvSpPr>
        <p:spPr>
          <a:xfrm>
            <a:off x="9236364" y="1237673"/>
            <a:ext cx="2706254" cy="4636654"/>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E9F357A-4E08-85DD-C65C-0B1DC60A1259}"/>
              </a:ext>
            </a:extLst>
          </p:cNvPr>
          <p:cNvSpPr txBox="1"/>
          <p:nvPr/>
        </p:nvSpPr>
        <p:spPr>
          <a:xfrm>
            <a:off x="9393382" y="1815190"/>
            <a:ext cx="2392218" cy="2308324"/>
          </a:xfrm>
          <a:prstGeom prst="rect">
            <a:avLst/>
          </a:prstGeom>
          <a:noFill/>
        </p:spPr>
        <p:txBody>
          <a:bodyPr wrap="square">
            <a:spAutoFit/>
          </a:bodyPr>
          <a:lstStyle/>
          <a:p>
            <a:r>
              <a:rPr lang="en-GB" b="1" dirty="0"/>
              <a:t>7+</a:t>
            </a:r>
          </a:p>
          <a:p>
            <a:endParaRPr lang="en-GB" b="1" dirty="0"/>
          </a:p>
          <a:p>
            <a:r>
              <a:rPr lang="en-GB" b="1" dirty="0"/>
              <a:t>EXTEND THIS PARAGRAPH WITH MORE TEACHINGS/ MORE EXPLANATION OF EXAMPLES, MORE EVALUATION ETC.</a:t>
            </a:r>
          </a:p>
        </p:txBody>
      </p:sp>
    </p:spTree>
    <p:extLst>
      <p:ext uri="{BB962C8B-B14F-4D97-AF65-F5344CB8AC3E}">
        <p14:creationId xmlns:p14="http://schemas.microsoft.com/office/powerpoint/2010/main" val="693765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0DC541-C37A-A1F6-32CC-149BB16DADE9}"/>
              </a:ext>
            </a:extLst>
          </p:cNvPr>
          <p:cNvSpPr txBox="1"/>
          <p:nvPr/>
        </p:nvSpPr>
        <p:spPr>
          <a:xfrm>
            <a:off x="283464" y="356616"/>
            <a:ext cx="10497312" cy="5632311"/>
          </a:xfrm>
          <a:prstGeom prst="rect">
            <a:avLst/>
          </a:prstGeom>
          <a:noFill/>
        </p:spPr>
        <p:txBody>
          <a:bodyPr wrap="square" rtlCol="0">
            <a:spAutoFit/>
          </a:bodyPr>
          <a:lstStyle/>
          <a:p>
            <a:r>
              <a:rPr lang="en-GB" b="1" dirty="0">
                <a:solidFill>
                  <a:srgbClr val="FF0000"/>
                </a:solidFill>
              </a:rPr>
              <a:t>IMPORTANT TIPS!</a:t>
            </a:r>
          </a:p>
          <a:p>
            <a:endParaRPr lang="en-GB" b="1" dirty="0">
              <a:solidFill>
                <a:srgbClr val="FF0000"/>
              </a:solidFill>
            </a:endParaRPr>
          </a:p>
          <a:p>
            <a:r>
              <a:rPr lang="en-GB" b="1" dirty="0">
                <a:solidFill>
                  <a:srgbClr val="FF0000"/>
                </a:solidFill>
              </a:rPr>
              <a:t>THE EXAMINERS ARE </a:t>
            </a:r>
            <a:r>
              <a:rPr lang="en-GB" b="1" u="sng" dirty="0">
                <a:solidFill>
                  <a:srgbClr val="FF0000"/>
                </a:solidFill>
              </a:rPr>
              <a:t>REALLY</a:t>
            </a:r>
            <a:r>
              <a:rPr lang="en-GB" b="1" dirty="0">
                <a:solidFill>
                  <a:srgbClr val="FF0000"/>
                </a:solidFill>
              </a:rPr>
              <a:t> IMPRESSED BY:</a:t>
            </a:r>
          </a:p>
          <a:p>
            <a:endParaRPr lang="en-GB" b="1" dirty="0">
              <a:solidFill>
                <a:srgbClr val="002060"/>
              </a:solidFill>
            </a:endParaRPr>
          </a:p>
          <a:p>
            <a:r>
              <a:rPr lang="en-GB" b="1" dirty="0">
                <a:solidFill>
                  <a:srgbClr val="7030A0"/>
                </a:solidFill>
              </a:rPr>
              <a:t>‘DIVERSITY OF VIEWS WITHIN A RELIGION’ </a:t>
            </a:r>
            <a:r>
              <a:rPr lang="en-GB" b="1" dirty="0">
                <a:solidFill>
                  <a:srgbClr val="002060"/>
                </a:solidFill>
              </a:rPr>
              <a:t>WHICH IS WHY IT IS REALLY USEFUL IF YOU CAN WRITE ABOUT DIFFERENT CHRISTIAN BELIEFS IN THE SAME ANSWER (EG CATHOLIC/PROTESTANT, SUNNI/SHIA,  CONSERVATIVE/LIBERAL)</a:t>
            </a:r>
          </a:p>
          <a:p>
            <a:endParaRPr lang="en-GB" b="1" dirty="0">
              <a:solidFill>
                <a:srgbClr val="7030A0"/>
              </a:solidFill>
            </a:endParaRPr>
          </a:p>
          <a:p>
            <a:r>
              <a:rPr lang="en-GB" b="1" dirty="0">
                <a:solidFill>
                  <a:srgbClr val="7030A0"/>
                </a:solidFill>
              </a:rPr>
              <a:t>‘GOLDEN NUGGETS’ </a:t>
            </a:r>
            <a:r>
              <a:rPr lang="en-GB" b="1" dirty="0">
                <a:solidFill>
                  <a:srgbClr val="002060"/>
                </a:solidFill>
              </a:rPr>
              <a:t>– THIS NAUSEATINGLY CRINGE TERM IS USED BY THE EXAM BOARD TO SIGNIFY POINTS MADE IN ANSWERS THAT SURPRISE THEM, SO BASICALLY IT’S STUFF THAT IS NOT IN THE TEXTBOOK.  THIS IS WHY WE COVER STUFF IN LESSONS THAT IS NOT IN THE TEXTBOOK, EG THE MURDER OF STEPHEN LAWRENCE. BUT THERE IS NO REASON WHY YOU CAN’T ADD YOUR OWN ‘GOLDEN NUGGETS’ WHEN YOU GET THE CHANCE.  ANYTHING RELEVANT TO THE TOPIC OF YOUR ANSWER CAN GAIN MARKS.  SO, IF YOU ARE WRITING ABOUT SOMETHING AND YOU THINK ‘HANG ON, THAT LINKS TO SOMETHING I SAW ON THE NEWS, OR A DOCUMENTARY, OR A BOOK, OR SOMETHING I SAW ON TIK TOK OR WHATEVER, AS LONG AS IT IS FACTUALLY CORRECT AND RELEVANT TO YOUR ANSWER, IT MAKES YOUR ANSWER STAND OUT AS BEING WRITTEN BY SOMEONE WHO ACTUALLY PAYS ATTENTION TO THE WORLD AROUND THEM, IS ACTUALLY DOING MORE THAN JUST REGURGITATING KNOWLEDGE FROM LESSONS ETC AND SO IT IMPRESSED THE EXAMINER AND COULD ADD SOME MARKS.</a:t>
            </a:r>
          </a:p>
        </p:txBody>
      </p:sp>
    </p:spTree>
    <p:extLst>
      <p:ext uri="{BB962C8B-B14F-4D97-AF65-F5344CB8AC3E}">
        <p14:creationId xmlns:p14="http://schemas.microsoft.com/office/powerpoint/2010/main" val="3708012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7B8EF1-5712-D804-3C1D-5CF6B9B23CDC}"/>
              </a:ext>
            </a:extLst>
          </p:cNvPr>
          <p:cNvSpPr txBox="1"/>
          <p:nvPr/>
        </p:nvSpPr>
        <p:spPr>
          <a:xfrm>
            <a:off x="230907" y="694496"/>
            <a:ext cx="11369966" cy="6740307"/>
          </a:xfrm>
          <a:prstGeom prst="rect">
            <a:avLst/>
          </a:prstGeom>
          <a:noFill/>
        </p:spPr>
        <p:txBody>
          <a:bodyPr wrap="square" rtlCol="0">
            <a:spAutoFit/>
          </a:bodyPr>
          <a:lstStyle/>
          <a:p>
            <a:r>
              <a:rPr lang="en-GB" sz="1600" b="1" dirty="0"/>
              <a:t>FOR ETHICS EXAM:  CREATE YOUR OWN, DETAILED VERSIONS OF THE THREE ‘LOVE PARAGRAPHS’ FOR USE IN EMERGENCIES IN THE ETHICS EXAM.  </a:t>
            </a:r>
          </a:p>
          <a:p>
            <a:endParaRPr lang="en-GB" sz="1600" b="1" dirty="0"/>
          </a:p>
          <a:p>
            <a:r>
              <a:rPr lang="en-GB" sz="1600" b="1" dirty="0"/>
              <a:t>WHEN/IF YOU USE THEM, MAKE SURE YOU LINK THEM CLEARLY AND SPECIFICALLY TO THE TOPIC OF THE QUESTION.</a:t>
            </a:r>
          </a:p>
          <a:p>
            <a:endParaRPr lang="en-GB" sz="1600" b="1" dirty="0"/>
          </a:p>
          <a:p>
            <a:r>
              <a:rPr lang="en-GB" sz="1600" b="1" dirty="0"/>
              <a:t>(DO NOT JUST WRITE ‘BECAUSE LOVE THY NEIGHBOUR’, EXPLAIN THE TEACHING, EXPLAIN WHY CHRISTIANS ARE FOLLOWING IT, THEN EXPLAIN HOW IT LINKS DIRECTLY TO THE TOPIC OF THE QUESTION, EG DONATING TO CHARITY.)</a:t>
            </a:r>
          </a:p>
          <a:p>
            <a:endParaRPr lang="en-GB" sz="1600" b="1" dirty="0"/>
          </a:p>
          <a:p>
            <a:r>
              <a:rPr lang="en-GB" sz="1600" b="1" dirty="0"/>
              <a:t>KNOW THE BIG AND FAMOUS EXAMPLES OF PEOPLE AND ORGANISATIONS WE COVER IN LESSONS, APPLY THEM AS OFTEN AS POSSIBLE AND LINK THEM CLEARLY AND SPECIFICALLY TO THE TOPIC OF THE QUESTION.</a:t>
            </a:r>
          </a:p>
          <a:p>
            <a:endParaRPr lang="en-GB" sz="1600" b="1" dirty="0"/>
          </a:p>
          <a:p>
            <a:r>
              <a:rPr lang="en-GB" sz="1600" b="1" dirty="0"/>
              <a:t>USE THE CORRECT STRUCTURE IN EACH QUESTION</a:t>
            </a:r>
          </a:p>
          <a:p>
            <a:endParaRPr lang="en-GB" sz="1600" b="1" dirty="0"/>
          </a:p>
          <a:p>
            <a:r>
              <a:rPr lang="en-GB" sz="1600" b="1" dirty="0"/>
              <a:t>WATCH YOUR TIMINGS IN EXAMS</a:t>
            </a:r>
          </a:p>
          <a:p>
            <a:endParaRPr lang="en-GB" sz="1600" b="1" dirty="0"/>
          </a:p>
          <a:p>
            <a:r>
              <a:rPr lang="en-GB" sz="1600" b="1" dirty="0"/>
              <a:t>WORK HARD IN LESSONS</a:t>
            </a:r>
          </a:p>
          <a:p>
            <a:endParaRPr lang="en-GB" sz="1600" b="1" dirty="0"/>
          </a:p>
          <a:p>
            <a:r>
              <a:rPr lang="en-GB" sz="1600" b="1" dirty="0"/>
              <a:t>REVISE AT HOME</a:t>
            </a:r>
          </a:p>
          <a:p>
            <a:endParaRPr lang="en-GB" sz="1600" b="1" dirty="0"/>
          </a:p>
          <a:p>
            <a:r>
              <a:rPr lang="en-GB" sz="1600" b="1" dirty="0"/>
              <a:t>WRITE PRACTICE ANSWERS AT HOME, GIVE THEM TO ME FOR MARKING AND FEEDBACK</a:t>
            </a:r>
          </a:p>
          <a:p>
            <a:endParaRPr lang="en-GB" sz="1600" b="1" dirty="0"/>
          </a:p>
          <a:p>
            <a:r>
              <a:rPr lang="en-GB" sz="1600" b="1" dirty="0"/>
              <a:t>DO NOT IGNORE THE LESS EXCITING PARTS OF THE COURSE.  YOU MAY PREFER LEARNING ABOUT WAR THAN PEACE BUT THEY LIKE TO ASK EXAM QUESTIONS ON THE LESS INTERESTING PARTS OF THE COURSE.</a:t>
            </a:r>
          </a:p>
          <a:p>
            <a:endParaRPr lang="en-GB" sz="1600" b="1" dirty="0"/>
          </a:p>
          <a:p>
            <a:endParaRPr lang="en-GB" sz="1600" b="1" dirty="0"/>
          </a:p>
          <a:p>
            <a:endParaRPr lang="en-GB" sz="1600" b="1" dirty="0"/>
          </a:p>
          <a:p>
            <a:endParaRPr lang="en-GB" sz="1600" b="1" dirty="0"/>
          </a:p>
        </p:txBody>
      </p:sp>
    </p:spTree>
    <p:extLst>
      <p:ext uri="{BB962C8B-B14F-4D97-AF65-F5344CB8AC3E}">
        <p14:creationId xmlns:p14="http://schemas.microsoft.com/office/powerpoint/2010/main" val="1119500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0AF18-4A33-085D-E4DE-97B60B0BD386}"/>
              </a:ext>
            </a:extLst>
          </p:cNvPr>
          <p:cNvSpPr txBox="1"/>
          <p:nvPr/>
        </p:nvSpPr>
        <p:spPr>
          <a:xfrm>
            <a:off x="1865746" y="1413164"/>
            <a:ext cx="8155709" cy="2554545"/>
          </a:xfrm>
          <a:prstGeom prst="rect">
            <a:avLst/>
          </a:prstGeom>
          <a:noFill/>
        </p:spPr>
        <p:txBody>
          <a:bodyPr wrap="square" rtlCol="0">
            <a:spAutoFit/>
          </a:bodyPr>
          <a:lstStyle/>
          <a:p>
            <a:pPr algn="ctr"/>
            <a:r>
              <a:rPr lang="en-GB" sz="8000" b="1" dirty="0">
                <a:solidFill>
                  <a:srgbClr val="7030A0"/>
                </a:solidFill>
              </a:rPr>
              <a:t>ANY QUESTIONS?</a:t>
            </a:r>
          </a:p>
        </p:txBody>
      </p:sp>
    </p:spTree>
    <p:extLst>
      <p:ext uri="{BB962C8B-B14F-4D97-AF65-F5344CB8AC3E}">
        <p14:creationId xmlns:p14="http://schemas.microsoft.com/office/powerpoint/2010/main" val="3243611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website&#10;&#10;AI-generated content may be incorrect.">
            <a:extLst>
              <a:ext uri="{FF2B5EF4-FFF2-40B4-BE49-F238E27FC236}">
                <a16:creationId xmlns:a16="http://schemas.microsoft.com/office/drawing/2014/main" id="{B8A32B82-D12A-C014-4158-9D78A302F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3669" y="671002"/>
            <a:ext cx="9478698" cy="5992061"/>
          </a:xfrm>
          <a:prstGeom prst="rect">
            <a:avLst/>
          </a:prstGeom>
        </p:spPr>
      </p:pic>
      <p:sp>
        <p:nvSpPr>
          <p:cNvPr id="3" name="TextBox 2">
            <a:extLst>
              <a:ext uri="{FF2B5EF4-FFF2-40B4-BE49-F238E27FC236}">
                <a16:creationId xmlns:a16="http://schemas.microsoft.com/office/drawing/2014/main" id="{A5BC2E99-AED8-82E0-5A30-786A2718C10B}"/>
              </a:ext>
            </a:extLst>
          </p:cNvPr>
          <p:cNvSpPr txBox="1"/>
          <p:nvPr/>
        </p:nvSpPr>
        <p:spPr>
          <a:xfrm>
            <a:off x="785091" y="147782"/>
            <a:ext cx="11240654" cy="523220"/>
          </a:xfrm>
          <a:prstGeom prst="rect">
            <a:avLst/>
          </a:prstGeom>
          <a:noFill/>
        </p:spPr>
        <p:txBody>
          <a:bodyPr wrap="square" rtlCol="0">
            <a:spAutoFit/>
          </a:bodyPr>
          <a:lstStyle/>
          <a:p>
            <a:r>
              <a:rPr lang="en-GB" sz="2800" b="1" dirty="0">
                <a:solidFill>
                  <a:srgbClr val="C00000"/>
                </a:solidFill>
              </a:rPr>
              <a:t>HAVE A LOOK AT WHAT THERE IS ON PADLET TODAY!  GET REVISING ! </a:t>
            </a:r>
          </a:p>
        </p:txBody>
      </p:sp>
    </p:spTree>
    <p:extLst>
      <p:ext uri="{BB962C8B-B14F-4D97-AF65-F5344CB8AC3E}">
        <p14:creationId xmlns:p14="http://schemas.microsoft.com/office/powerpoint/2010/main" val="95171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F10DF-E1D4-7791-D516-2C2B617EBD79}"/>
            </a:ext>
          </a:extLst>
        </p:cNvPr>
        <p:cNvGrpSpPr/>
        <p:nvPr/>
      </p:nvGrpSpPr>
      <p:grpSpPr>
        <a:xfrm>
          <a:off x="0" y="0"/>
          <a:ext cx="0" cy="0"/>
          <a:chOff x="0" y="0"/>
          <a:chExt cx="0" cy="0"/>
        </a:xfrm>
      </p:grpSpPr>
      <p:pic>
        <p:nvPicPr>
          <p:cNvPr id="3" name="Picture 2" descr="A book cover with a tree&#10;&#10;AI-generated content may be incorrect.">
            <a:hlinkClick r:id="rId2"/>
            <a:extLst>
              <a:ext uri="{FF2B5EF4-FFF2-40B4-BE49-F238E27FC236}">
                <a16:creationId xmlns:a16="http://schemas.microsoft.com/office/drawing/2014/main" id="{B674D6C9-A219-1E73-9E43-4F53A8A29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952" y="523469"/>
            <a:ext cx="4163006" cy="5811061"/>
          </a:xfrm>
          <a:prstGeom prst="rect">
            <a:avLst/>
          </a:prstGeom>
        </p:spPr>
      </p:pic>
      <p:pic>
        <p:nvPicPr>
          <p:cNvPr id="5" name="Picture 4" descr="A book cover with a bird and a cup&#10;&#10;AI-generated content may be incorrect.">
            <a:hlinkClick r:id="rId4"/>
            <a:extLst>
              <a:ext uri="{FF2B5EF4-FFF2-40B4-BE49-F238E27FC236}">
                <a16:creationId xmlns:a16="http://schemas.microsoft.com/office/drawing/2014/main" id="{3759D9DC-0C3C-AD0B-D311-EC427B4C0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4891" y="604635"/>
            <a:ext cx="4494500" cy="5648730"/>
          </a:xfrm>
          <a:prstGeom prst="rect">
            <a:avLst/>
          </a:prstGeom>
        </p:spPr>
      </p:pic>
      <p:sp>
        <p:nvSpPr>
          <p:cNvPr id="7" name="TextBox 6">
            <a:extLst>
              <a:ext uri="{FF2B5EF4-FFF2-40B4-BE49-F238E27FC236}">
                <a16:creationId xmlns:a16="http://schemas.microsoft.com/office/drawing/2014/main" id="{77A12833-003C-D1B2-7B0B-842079CFBCF0}"/>
              </a:ext>
            </a:extLst>
          </p:cNvPr>
          <p:cNvSpPr txBox="1"/>
          <p:nvPr/>
        </p:nvSpPr>
        <p:spPr>
          <a:xfrm>
            <a:off x="4379976" y="88315"/>
            <a:ext cx="7477506" cy="369332"/>
          </a:xfrm>
          <a:prstGeom prst="rect">
            <a:avLst/>
          </a:prstGeom>
          <a:noFill/>
        </p:spPr>
        <p:txBody>
          <a:bodyPr wrap="square">
            <a:spAutoFit/>
          </a:bodyPr>
          <a:lstStyle/>
          <a:p>
            <a:r>
              <a:rPr lang="en-GB" b="1" dirty="0"/>
              <a:t>LINK IS ALSO IN THE WEEKLY YEAR 11 NEWSLETTER SENT HOME!</a:t>
            </a:r>
          </a:p>
        </p:txBody>
      </p:sp>
      <p:sp>
        <p:nvSpPr>
          <p:cNvPr id="8" name="TextBox 7">
            <a:extLst>
              <a:ext uri="{FF2B5EF4-FFF2-40B4-BE49-F238E27FC236}">
                <a16:creationId xmlns:a16="http://schemas.microsoft.com/office/drawing/2014/main" id="{4AC8290A-4B50-5A90-7001-2658259864AC}"/>
              </a:ext>
            </a:extLst>
          </p:cNvPr>
          <p:cNvSpPr txBox="1"/>
          <p:nvPr/>
        </p:nvSpPr>
        <p:spPr>
          <a:xfrm>
            <a:off x="5146929" y="726095"/>
            <a:ext cx="5943600" cy="276999"/>
          </a:xfrm>
          <a:prstGeom prst="rect">
            <a:avLst/>
          </a:prstGeom>
          <a:noFill/>
        </p:spPr>
        <p:txBody>
          <a:bodyPr wrap="square" rtlCol="0">
            <a:spAutoFit/>
          </a:bodyPr>
          <a:lstStyle/>
          <a:p>
            <a:r>
              <a:rPr lang="en-GB" sz="1200" b="1" dirty="0"/>
              <a:t>CLICK PICS FOR LINKS</a:t>
            </a:r>
          </a:p>
        </p:txBody>
      </p:sp>
      <p:sp>
        <p:nvSpPr>
          <p:cNvPr id="2" name="TextBox 1">
            <a:extLst>
              <a:ext uri="{FF2B5EF4-FFF2-40B4-BE49-F238E27FC236}">
                <a16:creationId xmlns:a16="http://schemas.microsoft.com/office/drawing/2014/main" id="{9B02A89F-CD27-8EAE-235E-B01C5693D55B}"/>
              </a:ext>
            </a:extLst>
          </p:cNvPr>
          <p:cNvSpPr txBox="1"/>
          <p:nvPr/>
        </p:nvSpPr>
        <p:spPr>
          <a:xfrm>
            <a:off x="7601527" y="6334530"/>
            <a:ext cx="3847864" cy="369332"/>
          </a:xfrm>
          <a:prstGeom prst="rect">
            <a:avLst/>
          </a:prstGeom>
          <a:noFill/>
        </p:spPr>
        <p:txBody>
          <a:bodyPr wrap="square" rtlCol="0">
            <a:spAutoFit/>
          </a:bodyPr>
          <a:lstStyle/>
          <a:p>
            <a:r>
              <a:rPr lang="en-GB" dirty="0"/>
              <a:t>This is the textbook we use</a:t>
            </a:r>
          </a:p>
        </p:txBody>
      </p:sp>
      <p:sp>
        <p:nvSpPr>
          <p:cNvPr id="4" name="TextBox 3">
            <a:extLst>
              <a:ext uri="{FF2B5EF4-FFF2-40B4-BE49-F238E27FC236}">
                <a16:creationId xmlns:a16="http://schemas.microsoft.com/office/drawing/2014/main" id="{EDCB0415-9066-BB70-8F67-BA116725DFDF}"/>
              </a:ext>
            </a:extLst>
          </p:cNvPr>
          <p:cNvSpPr txBox="1"/>
          <p:nvPr/>
        </p:nvSpPr>
        <p:spPr>
          <a:xfrm>
            <a:off x="120073" y="6415695"/>
            <a:ext cx="5116945" cy="369332"/>
          </a:xfrm>
          <a:prstGeom prst="rect">
            <a:avLst/>
          </a:prstGeom>
          <a:noFill/>
        </p:spPr>
        <p:txBody>
          <a:bodyPr wrap="square" rtlCol="0">
            <a:spAutoFit/>
          </a:bodyPr>
          <a:lstStyle/>
          <a:p>
            <a:r>
              <a:rPr lang="en-GB" dirty="0"/>
              <a:t>This is the official revision guide you can purchase</a:t>
            </a:r>
          </a:p>
        </p:txBody>
      </p:sp>
    </p:spTree>
    <p:extLst>
      <p:ext uri="{BB962C8B-B14F-4D97-AF65-F5344CB8AC3E}">
        <p14:creationId xmlns:p14="http://schemas.microsoft.com/office/powerpoint/2010/main" val="3611984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B8685-2EFB-AED5-682E-774F74974481}"/>
            </a:ext>
          </a:extLst>
        </p:cNvPr>
        <p:cNvGrpSpPr/>
        <p:nvPr/>
      </p:nvGrpSpPr>
      <p:grpSpPr>
        <a:xfrm>
          <a:off x="0" y="0"/>
          <a:ext cx="0" cy="0"/>
          <a:chOff x="0" y="0"/>
          <a:chExt cx="0" cy="0"/>
        </a:xfrm>
      </p:grpSpPr>
      <p:pic>
        <p:nvPicPr>
          <p:cNvPr id="5" name="Picture 4" descr="A screenshot of a website&#10;&#10;AI-generated content may be incorrect.">
            <a:extLst>
              <a:ext uri="{FF2B5EF4-FFF2-40B4-BE49-F238E27FC236}">
                <a16:creationId xmlns:a16="http://schemas.microsoft.com/office/drawing/2014/main" id="{6CFFDBF0-12CE-D5E0-2169-C5979CC01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651" y="432969"/>
            <a:ext cx="9478698" cy="5992061"/>
          </a:xfrm>
          <a:prstGeom prst="rect">
            <a:avLst/>
          </a:prstGeom>
        </p:spPr>
      </p:pic>
      <p:pic>
        <p:nvPicPr>
          <p:cNvPr id="7" name="Picture 6" descr="A close-up of a website&#10;&#10;AI-generated content may be incorrect.">
            <a:extLst>
              <a:ext uri="{FF2B5EF4-FFF2-40B4-BE49-F238E27FC236}">
                <a16:creationId xmlns:a16="http://schemas.microsoft.com/office/drawing/2014/main" id="{1FAEAC75-7AA4-9883-EE3C-092840A2B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59" y="394869"/>
            <a:ext cx="4267139" cy="1052931"/>
          </a:xfrm>
          <a:prstGeom prst="rect">
            <a:avLst/>
          </a:prstGeom>
        </p:spPr>
      </p:pic>
      <p:sp>
        <p:nvSpPr>
          <p:cNvPr id="8" name="TextBox 7">
            <a:extLst>
              <a:ext uri="{FF2B5EF4-FFF2-40B4-BE49-F238E27FC236}">
                <a16:creationId xmlns:a16="http://schemas.microsoft.com/office/drawing/2014/main" id="{1CDEF5C5-9233-545A-E36D-3BB207AA1A02}"/>
              </a:ext>
            </a:extLst>
          </p:cNvPr>
          <p:cNvSpPr txBox="1"/>
          <p:nvPr/>
        </p:nvSpPr>
        <p:spPr>
          <a:xfrm>
            <a:off x="4190999" y="0"/>
            <a:ext cx="7293865" cy="369332"/>
          </a:xfrm>
          <a:prstGeom prst="rect">
            <a:avLst/>
          </a:prstGeom>
          <a:noFill/>
        </p:spPr>
        <p:txBody>
          <a:bodyPr wrap="square" rtlCol="0">
            <a:spAutoFit/>
          </a:bodyPr>
          <a:lstStyle/>
          <a:p>
            <a:r>
              <a:rPr lang="en-GB" b="1" dirty="0"/>
              <a:t>LINK IS ALSO IN THE WEEKLY YEAR 11 NEWSLETTER SENT HOME!</a:t>
            </a:r>
          </a:p>
        </p:txBody>
      </p:sp>
      <p:sp>
        <p:nvSpPr>
          <p:cNvPr id="10" name="TextBox 9">
            <a:extLst>
              <a:ext uri="{FF2B5EF4-FFF2-40B4-BE49-F238E27FC236}">
                <a16:creationId xmlns:a16="http://schemas.microsoft.com/office/drawing/2014/main" id="{39083B86-6CF4-230E-9895-87D928E3EED3}"/>
              </a:ext>
            </a:extLst>
          </p:cNvPr>
          <p:cNvSpPr txBox="1"/>
          <p:nvPr/>
        </p:nvSpPr>
        <p:spPr>
          <a:xfrm>
            <a:off x="3267413" y="2416448"/>
            <a:ext cx="6094476" cy="646331"/>
          </a:xfrm>
          <a:prstGeom prst="rect">
            <a:avLst/>
          </a:prstGeom>
          <a:noFill/>
        </p:spPr>
        <p:txBody>
          <a:bodyPr wrap="square">
            <a:spAutoFit/>
          </a:bodyPr>
          <a:lstStyle/>
          <a:p>
            <a:r>
              <a:rPr lang="en-GB" dirty="0">
                <a:hlinkClick r:id="rId4"/>
              </a:rPr>
              <a:t>https://padlet.com/ToynbeeRS</a:t>
            </a:r>
            <a:endParaRPr lang="en-GB" dirty="0"/>
          </a:p>
          <a:p>
            <a:endParaRPr lang="en-GB" dirty="0"/>
          </a:p>
        </p:txBody>
      </p:sp>
    </p:spTree>
    <p:extLst>
      <p:ext uri="{BB962C8B-B14F-4D97-AF65-F5344CB8AC3E}">
        <p14:creationId xmlns:p14="http://schemas.microsoft.com/office/powerpoint/2010/main" val="399529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4AB4D-10DD-856D-5177-DA3136ECEC41}"/>
            </a:ext>
          </a:extLst>
        </p:cNvPr>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A21CE018-3874-5940-62CE-B7726DB61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8651"/>
            <a:ext cx="12192000" cy="6140697"/>
          </a:xfrm>
          <a:prstGeom prst="rect">
            <a:avLst/>
          </a:prstGeom>
        </p:spPr>
      </p:pic>
      <p:sp>
        <p:nvSpPr>
          <p:cNvPr id="5" name="TextBox 4">
            <a:extLst>
              <a:ext uri="{FF2B5EF4-FFF2-40B4-BE49-F238E27FC236}">
                <a16:creationId xmlns:a16="http://schemas.microsoft.com/office/drawing/2014/main" id="{FD0BBD38-8090-D7AD-1CB5-5D83B26BE865}"/>
              </a:ext>
            </a:extLst>
          </p:cNvPr>
          <p:cNvSpPr txBox="1"/>
          <p:nvPr/>
        </p:nvSpPr>
        <p:spPr>
          <a:xfrm>
            <a:off x="5120640" y="0"/>
            <a:ext cx="6528816" cy="369332"/>
          </a:xfrm>
          <a:prstGeom prst="rect">
            <a:avLst/>
          </a:prstGeom>
          <a:noFill/>
        </p:spPr>
        <p:txBody>
          <a:bodyPr wrap="square">
            <a:spAutoFit/>
          </a:bodyPr>
          <a:lstStyle/>
          <a:p>
            <a:r>
              <a:rPr lang="en-GB" b="1" dirty="0"/>
              <a:t>LINK IS IN THE WEEKLY YEAR 11 NEWSLETTER SENT HOME!</a:t>
            </a:r>
          </a:p>
        </p:txBody>
      </p:sp>
    </p:spTree>
    <p:extLst>
      <p:ext uri="{BB962C8B-B14F-4D97-AF65-F5344CB8AC3E}">
        <p14:creationId xmlns:p14="http://schemas.microsoft.com/office/powerpoint/2010/main" val="43479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C3782-36B4-1796-B918-15FC35E88DD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93CC7BC-C8DC-C5BA-195C-088A999FBD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9648"/>
            <a:ext cx="12192000" cy="6311311"/>
          </a:xfrm>
          <a:prstGeom prst="rect">
            <a:avLst/>
          </a:prstGeom>
        </p:spPr>
      </p:pic>
      <p:sp>
        <p:nvSpPr>
          <p:cNvPr id="5" name="TextBox 4">
            <a:extLst>
              <a:ext uri="{FF2B5EF4-FFF2-40B4-BE49-F238E27FC236}">
                <a16:creationId xmlns:a16="http://schemas.microsoft.com/office/drawing/2014/main" id="{0FF7256C-217E-EA4E-1DBB-417FCA813E94}"/>
              </a:ext>
            </a:extLst>
          </p:cNvPr>
          <p:cNvSpPr txBox="1"/>
          <p:nvPr/>
        </p:nvSpPr>
        <p:spPr>
          <a:xfrm>
            <a:off x="5303520" y="127041"/>
            <a:ext cx="6627114" cy="369332"/>
          </a:xfrm>
          <a:prstGeom prst="rect">
            <a:avLst/>
          </a:prstGeom>
          <a:noFill/>
        </p:spPr>
        <p:txBody>
          <a:bodyPr wrap="square">
            <a:spAutoFit/>
          </a:bodyPr>
          <a:lstStyle/>
          <a:p>
            <a:r>
              <a:rPr lang="en-GB" b="1" dirty="0"/>
              <a:t>LINK IS IN THE WEEKLY YEAR 11 NEWSLETTER SENT HOME!</a:t>
            </a:r>
          </a:p>
        </p:txBody>
      </p:sp>
    </p:spTree>
    <p:extLst>
      <p:ext uri="{BB962C8B-B14F-4D97-AF65-F5344CB8AC3E}">
        <p14:creationId xmlns:p14="http://schemas.microsoft.com/office/powerpoint/2010/main" val="1349556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E8FCD-56D0-925D-CDC4-579531965FFD}"/>
            </a:ext>
          </a:extLst>
        </p:cNvPr>
        <p:cNvGrpSpPr/>
        <p:nvPr/>
      </p:nvGrpSpPr>
      <p:grpSpPr>
        <a:xfrm>
          <a:off x="0" y="0"/>
          <a:ext cx="0" cy="0"/>
          <a:chOff x="0" y="0"/>
          <a:chExt cx="0" cy="0"/>
        </a:xfrm>
      </p:grpSpPr>
      <p:pic>
        <p:nvPicPr>
          <p:cNvPr id="3" name="Picture 2" descr="A screenshot of a computer screen&#10;&#10;AI-generated content may be incorrect.">
            <a:extLst>
              <a:ext uri="{FF2B5EF4-FFF2-40B4-BE49-F238E27FC236}">
                <a16:creationId xmlns:a16="http://schemas.microsoft.com/office/drawing/2014/main" id="{8AE24378-3050-0438-C6E2-A63A14BB2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21" y="293730"/>
            <a:ext cx="11654636" cy="6564270"/>
          </a:xfrm>
          <a:prstGeom prst="rect">
            <a:avLst/>
          </a:prstGeom>
        </p:spPr>
      </p:pic>
      <p:sp>
        <p:nvSpPr>
          <p:cNvPr id="5" name="TextBox 4">
            <a:extLst>
              <a:ext uri="{FF2B5EF4-FFF2-40B4-BE49-F238E27FC236}">
                <a16:creationId xmlns:a16="http://schemas.microsoft.com/office/drawing/2014/main" id="{EBB27A78-E62C-ED24-3CC6-D348EBA55A18}"/>
              </a:ext>
            </a:extLst>
          </p:cNvPr>
          <p:cNvSpPr txBox="1"/>
          <p:nvPr/>
        </p:nvSpPr>
        <p:spPr>
          <a:xfrm>
            <a:off x="4562856" y="0"/>
            <a:ext cx="6819138" cy="369332"/>
          </a:xfrm>
          <a:prstGeom prst="rect">
            <a:avLst/>
          </a:prstGeom>
          <a:noFill/>
        </p:spPr>
        <p:txBody>
          <a:bodyPr wrap="square">
            <a:spAutoFit/>
          </a:bodyPr>
          <a:lstStyle/>
          <a:p>
            <a:r>
              <a:rPr lang="en-GB" b="1" dirty="0"/>
              <a:t>LINK IS IN THE WEEKLY YEAR 11 NEWSLETTER SENT HOME!</a:t>
            </a:r>
          </a:p>
        </p:txBody>
      </p:sp>
    </p:spTree>
    <p:extLst>
      <p:ext uri="{BB962C8B-B14F-4D97-AF65-F5344CB8AC3E}">
        <p14:creationId xmlns:p14="http://schemas.microsoft.com/office/powerpoint/2010/main" val="1910446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09178F-8D6D-B8C2-AC11-32C362BD63C9}"/>
              </a:ext>
            </a:extLst>
          </p:cNvPr>
          <p:cNvSpPr txBox="1"/>
          <p:nvPr/>
        </p:nvSpPr>
        <p:spPr>
          <a:xfrm>
            <a:off x="1052944" y="217162"/>
            <a:ext cx="10335491" cy="369332"/>
          </a:xfrm>
          <a:prstGeom prst="rect">
            <a:avLst/>
          </a:prstGeom>
          <a:noFill/>
        </p:spPr>
        <p:txBody>
          <a:bodyPr wrap="square">
            <a:spAutoFit/>
          </a:bodyPr>
          <a:lstStyle/>
          <a:p>
            <a:r>
              <a:rPr lang="en-GB" b="1" u="sng" dirty="0">
                <a:solidFill>
                  <a:srgbClr val="C00000"/>
                </a:solidFill>
              </a:rPr>
              <a:t>Structure of different types of answers (2/5/8/15 mark questions use different structures)</a:t>
            </a:r>
          </a:p>
        </p:txBody>
      </p:sp>
      <p:sp>
        <p:nvSpPr>
          <p:cNvPr id="4" name="TextBox 3">
            <a:extLst>
              <a:ext uri="{FF2B5EF4-FFF2-40B4-BE49-F238E27FC236}">
                <a16:creationId xmlns:a16="http://schemas.microsoft.com/office/drawing/2014/main" id="{988ED55D-EF6C-4533-E08B-257BB30C4348}"/>
              </a:ext>
            </a:extLst>
          </p:cNvPr>
          <p:cNvSpPr txBox="1"/>
          <p:nvPr/>
        </p:nvSpPr>
        <p:spPr>
          <a:xfrm>
            <a:off x="683490" y="895927"/>
            <a:ext cx="11046691" cy="5324535"/>
          </a:xfrm>
          <a:prstGeom prst="rect">
            <a:avLst/>
          </a:prstGeom>
          <a:noFill/>
        </p:spPr>
        <p:txBody>
          <a:bodyPr wrap="square" rtlCol="0">
            <a:spAutoFit/>
          </a:bodyPr>
          <a:lstStyle/>
          <a:p>
            <a:pPr marL="342900" indent="-342900">
              <a:buAutoNum type="alphaLcParenR"/>
            </a:pPr>
            <a:r>
              <a:rPr lang="en-GB" sz="2000" b="1" dirty="0">
                <a:solidFill>
                  <a:srgbClr val="C00000"/>
                </a:solidFill>
              </a:rPr>
              <a:t>2 marks – </a:t>
            </a:r>
            <a:r>
              <a:rPr lang="en-GB" sz="2000" b="1" dirty="0">
                <a:solidFill>
                  <a:srgbClr val="7030A0"/>
                </a:solidFill>
              </a:rPr>
              <a:t>‘What is the meaning of (this word)’ </a:t>
            </a:r>
            <a:r>
              <a:rPr lang="en-GB" sz="2000" b="1" dirty="0"/>
              <a:t>- it will be one of the listed key terms.  Write a sentence or two to define the meaning of the word.  Add an example if you can, to be sure of 2 out of 2 marks</a:t>
            </a:r>
          </a:p>
          <a:p>
            <a:pPr marL="342900" indent="-342900">
              <a:buAutoNum type="alphaLcParenR"/>
            </a:pPr>
            <a:endParaRPr lang="en-GB" sz="2000" b="1" dirty="0"/>
          </a:p>
          <a:p>
            <a:pPr marL="342900" indent="-342900">
              <a:buAutoNum type="alphaLcParenR"/>
            </a:pPr>
            <a:r>
              <a:rPr lang="en-GB" sz="2000" b="1" dirty="0">
                <a:solidFill>
                  <a:srgbClr val="C00000"/>
                </a:solidFill>
              </a:rPr>
              <a:t>5 marks – </a:t>
            </a:r>
            <a:r>
              <a:rPr lang="en-GB" sz="2000" b="1" dirty="0">
                <a:solidFill>
                  <a:srgbClr val="7030A0"/>
                </a:solidFill>
              </a:rPr>
              <a:t>Describe questions </a:t>
            </a:r>
            <a:r>
              <a:rPr lang="en-GB" sz="2000" b="1" dirty="0"/>
              <a:t>– DO NOT USE THE WORD ‘BECAUSE’ because they do not want you to explain in these answers, just describe.  </a:t>
            </a:r>
          </a:p>
          <a:p>
            <a:pPr marL="342900" indent="-342900">
              <a:buAutoNum type="alphaLcParenR"/>
            </a:pPr>
            <a:endParaRPr lang="en-GB" sz="2000" b="1" dirty="0"/>
          </a:p>
          <a:p>
            <a:r>
              <a:rPr lang="en-GB" sz="2000" b="1" dirty="0"/>
              <a:t>The problem is that sometimes they will phrase the question as ‘Describe the importance of X’ which is difficult to answer without using ‘because’ or similar word.  In this case, cross out your ‘because’.  Eg, ‘Describe the importance of the Bible to Christians’.   The obvious answer is ‘The Bible is important to Christians because it is their holy book’ but that includes the word ‘because’!  So, cut the ‘because’ and replace with a comma = ‘The Bible is important to Christians, because it is their holy book’ this is now just description!  </a:t>
            </a:r>
          </a:p>
          <a:p>
            <a:endParaRPr lang="en-GB" sz="2000" b="1" dirty="0"/>
          </a:p>
          <a:p>
            <a:r>
              <a:rPr lang="en-GB" sz="2000" b="1" dirty="0"/>
              <a:t>I know it’s annoying, it’s not my fault, it’s the exam board.  I have asked them directly about this but have never been given a satisfactory answer about why they do this.  It is what it is, folks.</a:t>
            </a:r>
          </a:p>
        </p:txBody>
      </p:sp>
      <p:cxnSp>
        <p:nvCxnSpPr>
          <p:cNvPr id="6" name="Straight Connector 5">
            <a:extLst>
              <a:ext uri="{FF2B5EF4-FFF2-40B4-BE49-F238E27FC236}">
                <a16:creationId xmlns:a16="http://schemas.microsoft.com/office/drawing/2014/main" id="{10C32A7B-5AB1-E8B4-B5BF-77A2ED92A493}"/>
              </a:ext>
            </a:extLst>
          </p:cNvPr>
          <p:cNvCxnSpPr>
            <a:cxnSpLocks/>
          </p:cNvCxnSpPr>
          <p:nvPr/>
        </p:nvCxnSpPr>
        <p:spPr>
          <a:xfrm>
            <a:off x="2068946" y="4765964"/>
            <a:ext cx="101599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505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9217D-4503-A8B7-9EE4-92014E0D144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54E35B-763E-6203-E3CE-31554DC0A230}"/>
              </a:ext>
            </a:extLst>
          </p:cNvPr>
          <p:cNvSpPr txBox="1"/>
          <p:nvPr/>
        </p:nvSpPr>
        <p:spPr>
          <a:xfrm>
            <a:off x="1052944" y="217162"/>
            <a:ext cx="10335491" cy="369332"/>
          </a:xfrm>
          <a:prstGeom prst="rect">
            <a:avLst/>
          </a:prstGeom>
          <a:noFill/>
        </p:spPr>
        <p:txBody>
          <a:bodyPr wrap="square">
            <a:spAutoFit/>
          </a:bodyPr>
          <a:lstStyle/>
          <a:p>
            <a:r>
              <a:rPr lang="en-GB" b="1" u="sng" dirty="0"/>
              <a:t>Structure of different types of answers (2/5/8/15 mark questions use different structures)</a:t>
            </a:r>
          </a:p>
        </p:txBody>
      </p:sp>
      <p:sp>
        <p:nvSpPr>
          <p:cNvPr id="4" name="TextBox 3">
            <a:extLst>
              <a:ext uri="{FF2B5EF4-FFF2-40B4-BE49-F238E27FC236}">
                <a16:creationId xmlns:a16="http://schemas.microsoft.com/office/drawing/2014/main" id="{C12A7DCE-0C74-B597-0F71-44F53FF42C1A}"/>
              </a:ext>
            </a:extLst>
          </p:cNvPr>
          <p:cNvSpPr txBox="1"/>
          <p:nvPr/>
        </p:nvSpPr>
        <p:spPr>
          <a:xfrm>
            <a:off x="683491" y="895927"/>
            <a:ext cx="10409382" cy="5432256"/>
          </a:xfrm>
          <a:prstGeom prst="rect">
            <a:avLst/>
          </a:prstGeom>
          <a:noFill/>
        </p:spPr>
        <p:txBody>
          <a:bodyPr wrap="square" rtlCol="0">
            <a:spAutoFit/>
          </a:bodyPr>
          <a:lstStyle/>
          <a:p>
            <a:pPr marL="342900" indent="-342900">
              <a:buAutoNum type="alphaLcParenR" startAt="3"/>
            </a:pPr>
            <a:r>
              <a:rPr lang="en-GB" b="1" dirty="0"/>
              <a:t>8 marks – These are </a:t>
            </a:r>
            <a:r>
              <a:rPr lang="en-GB" b="1" dirty="0">
                <a:solidFill>
                  <a:srgbClr val="FF0000"/>
                </a:solidFill>
              </a:rPr>
              <a:t>‘Explain’ </a:t>
            </a:r>
            <a:r>
              <a:rPr lang="en-GB" b="1" dirty="0"/>
              <a:t>questions which will need words like </a:t>
            </a:r>
            <a:r>
              <a:rPr lang="en-GB" b="1" dirty="0">
                <a:solidFill>
                  <a:srgbClr val="FF0000"/>
                </a:solidFill>
              </a:rPr>
              <a:t>‘Because’.  </a:t>
            </a:r>
            <a:r>
              <a:rPr lang="en-GB" b="1" dirty="0"/>
              <a:t>We use the basic </a:t>
            </a:r>
            <a:r>
              <a:rPr lang="en-GB" b="1" dirty="0">
                <a:solidFill>
                  <a:srgbClr val="FF0000"/>
                </a:solidFill>
              </a:rPr>
              <a:t>PEE structure </a:t>
            </a:r>
            <a:r>
              <a:rPr lang="en-GB" b="1" dirty="0"/>
              <a:t>that we have used since the start of the course.</a:t>
            </a:r>
          </a:p>
          <a:p>
            <a:pPr marL="342900" indent="-342900">
              <a:buAutoNum type="alphaLcParenR" startAt="3"/>
            </a:pPr>
            <a:endParaRPr lang="en-GB" b="1" dirty="0"/>
          </a:p>
          <a:p>
            <a:pPr algn="ctr"/>
            <a:r>
              <a:rPr lang="en-GB" sz="2300" b="1" dirty="0"/>
              <a:t>‘</a:t>
            </a:r>
            <a:r>
              <a:rPr lang="en-GB" sz="2300" b="1" dirty="0">
                <a:solidFill>
                  <a:srgbClr val="002060"/>
                </a:solidFill>
              </a:rPr>
              <a:t>Explain</a:t>
            </a:r>
            <a:r>
              <a:rPr lang="en-GB" sz="2300" b="1" dirty="0"/>
              <a:t> </a:t>
            </a:r>
            <a:r>
              <a:rPr lang="en-GB" sz="2300" b="1" dirty="0">
                <a:solidFill>
                  <a:schemeClr val="accent3">
                    <a:lumMod val="50000"/>
                  </a:schemeClr>
                </a:solidFill>
              </a:rPr>
              <a:t>Christian</a:t>
            </a:r>
            <a:r>
              <a:rPr lang="en-GB" sz="2300" b="1" dirty="0"/>
              <a:t> views on the </a:t>
            </a:r>
            <a:r>
              <a:rPr lang="en-GB" sz="2300" b="1" dirty="0">
                <a:solidFill>
                  <a:schemeClr val="accent5">
                    <a:lumMod val="50000"/>
                  </a:schemeClr>
                </a:solidFill>
              </a:rPr>
              <a:t>use of Wealth</a:t>
            </a:r>
            <a:r>
              <a:rPr lang="en-GB" sz="2300" b="1" dirty="0"/>
              <a:t>’ (8)</a:t>
            </a:r>
          </a:p>
          <a:p>
            <a:pPr marL="342900" indent="-342900">
              <a:buAutoNum type="alphaLcParenR" startAt="3"/>
            </a:pPr>
            <a:endParaRPr lang="en-GB" b="1" dirty="0"/>
          </a:p>
          <a:p>
            <a:r>
              <a:rPr lang="en-GB" b="1" dirty="0">
                <a:solidFill>
                  <a:srgbClr val="FF0000"/>
                </a:solidFill>
              </a:rPr>
              <a:t>P</a:t>
            </a:r>
            <a:r>
              <a:rPr lang="en-GB" b="1" dirty="0"/>
              <a:t>OINT:  Some Christians believe that their wealth should be used to help others</a:t>
            </a:r>
          </a:p>
          <a:p>
            <a:endParaRPr lang="en-GB" b="1" dirty="0"/>
          </a:p>
          <a:p>
            <a:r>
              <a:rPr lang="en-GB" b="1" dirty="0">
                <a:solidFill>
                  <a:srgbClr val="FF0000"/>
                </a:solidFill>
              </a:rPr>
              <a:t>E</a:t>
            </a:r>
            <a:r>
              <a:rPr lang="en-GB" b="1" dirty="0"/>
              <a:t>VIDENCE:  This is because of teachings in the Bible, such as The Parable of the Rich Man and Lazarus</a:t>
            </a:r>
          </a:p>
          <a:p>
            <a:endParaRPr lang="en-GB" b="1" dirty="0"/>
          </a:p>
          <a:p>
            <a:r>
              <a:rPr lang="en-GB" b="1" dirty="0">
                <a:solidFill>
                  <a:srgbClr val="FF0000"/>
                </a:solidFill>
              </a:rPr>
              <a:t>E</a:t>
            </a:r>
            <a:r>
              <a:rPr lang="en-GB" b="1" dirty="0"/>
              <a:t>XAMPLE:  This can influence them to donate to or even work for charities that help others, for example, Christian Aid.</a:t>
            </a:r>
          </a:p>
          <a:p>
            <a:endParaRPr lang="en-GB" b="1" dirty="0"/>
          </a:p>
          <a:p>
            <a:r>
              <a:rPr lang="en-GB" b="1" dirty="0"/>
              <a:t>YOU CAN ALSO </a:t>
            </a:r>
            <a:r>
              <a:rPr lang="en-GB" b="1" dirty="0">
                <a:solidFill>
                  <a:srgbClr val="FF0000"/>
                </a:solidFill>
              </a:rPr>
              <a:t>LINK BACK TO QUESTION AT THE END</a:t>
            </a:r>
            <a:r>
              <a:rPr lang="en-GB" b="1" dirty="0"/>
              <a:t>, PARTICULARLY IF FOR SOME REASON YOU DID NOT INCLUDE THE WORDING OF THE QUESTION IN YOUR OPENING SENTENCE:  This shows that some Christians believe that their wealth should be used to help others.</a:t>
            </a:r>
          </a:p>
          <a:p>
            <a:endParaRPr lang="en-GB" b="1" dirty="0"/>
          </a:p>
          <a:p>
            <a:pPr algn="ctr"/>
            <a:r>
              <a:rPr lang="en-GB" b="1" dirty="0">
                <a:solidFill>
                  <a:srgbClr val="7030A0"/>
                </a:solidFill>
              </a:rPr>
              <a:t>THIS PARAGRAPH IS CORRECT AND WILL SCORE MARKS.  BUT IT IS NOT THE SORT OF PARAGRAPH THAT 7+ CANDIDATES SHOULD BE SATISIFIED WITH.  NEXT SLIDE, HOW TO IMPROVE IT!</a:t>
            </a:r>
          </a:p>
        </p:txBody>
      </p:sp>
    </p:spTree>
    <p:extLst>
      <p:ext uri="{BB962C8B-B14F-4D97-AF65-F5344CB8AC3E}">
        <p14:creationId xmlns:p14="http://schemas.microsoft.com/office/powerpoint/2010/main" val="3581886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943D86CD79F543A8A2F572C430A6A6" ma:contentTypeVersion="20" ma:contentTypeDescription="Create a new document." ma:contentTypeScope="" ma:versionID="2a9275334f2bdeeb35525c52b9ba30d8">
  <xsd:schema xmlns:xsd="http://www.w3.org/2001/XMLSchema" xmlns:xs="http://www.w3.org/2001/XMLSchema" xmlns:p="http://schemas.microsoft.com/office/2006/metadata/properties" xmlns:ns2="52c4d0bd-062e-4dad-8ab0-8e677835015d" xmlns:ns3="372cab91-786b-475f-9887-692503dcc8d0" targetNamespace="http://schemas.microsoft.com/office/2006/metadata/properties" ma:root="true" ma:fieldsID="630188166ab21421d589d666c1bf664a" ns2:_="" ns3:_="">
    <xsd:import namespace="52c4d0bd-062e-4dad-8ab0-8e677835015d"/>
    <xsd:import namespace="372cab91-786b-475f-9887-692503dcc8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SearchProperties" minOccurs="0"/>
                <xsd:element ref="ns2:_Flow_SignoffStatu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4d0bd-062e-4dad-8ab0-8e67783501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0d74834-ecec-4ce0-8bea-333d8de04f9f"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2cab91-786b-475f-9887-692503dcc8d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f21360c-11c9-445d-a415-726d6adadf41}" ma:internalName="TaxCatchAll" ma:showField="CatchAllData" ma:web="372cab91-786b-475f-9887-692503dcc8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72cab91-786b-475f-9887-692503dcc8d0" xsi:nil="true"/>
    <_Flow_SignoffStatus xmlns="52c4d0bd-062e-4dad-8ab0-8e677835015d" xsi:nil="true"/>
    <lcf76f155ced4ddcb4097134ff3c332f xmlns="52c4d0bd-062e-4dad-8ab0-8e677835015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9C7621-8CBB-4D7B-9C43-9455141914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4d0bd-062e-4dad-8ab0-8e677835015d"/>
    <ds:schemaRef ds:uri="372cab91-786b-475f-9887-692503dcc8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057B85-7F44-4A98-9F86-35C5CBC96B77}">
  <ds:schemaRefs>
    <ds:schemaRef ds:uri="http://schemas.microsoft.com/sharepoint/v3/contenttype/forms"/>
  </ds:schemaRefs>
</ds:datastoreItem>
</file>

<file path=customXml/itemProps3.xml><?xml version="1.0" encoding="utf-8"?>
<ds:datastoreItem xmlns:ds="http://schemas.openxmlformats.org/officeDocument/2006/customXml" ds:itemID="{475245C8-0B28-4078-961A-E8A321AC3DD1}">
  <ds:schemaRefs>
    <ds:schemaRef ds:uri="http://www.w3.org/XML/1998/namespace"/>
    <ds:schemaRef ds:uri="http://purl.org/dc/elements/1.1/"/>
    <ds:schemaRef ds:uri="http://purl.org/dc/dcmitype/"/>
    <ds:schemaRef ds:uri="http://purl.org/dc/terms/"/>
    <ds:schemaRef ds:uri="52c4d0bd-062e-4dad-8ab0-8e677835015d"/>
    <ds:schemaRef ds:uri="http://schemas.microsoft.com/office/infopath/2007/PartnerControls"/>
    <ds:schemaRef ds:uri="http://schemas.microsoft.com/office/2006/documentManagement/types"/>
    <ds:schemaRef ds:uri="http://schemas.openxmlformats.org/package/2006/metadata/core-properties"/>
    <ds:schemaRef ds:uri="372cab91-786b-475f-9887-692503dcc8d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374</TotalTime>
  <Words>4447</Words>
  <Application>Microsoft Office PowerPoint</Application>
  <PresentationFormat>Widescreen</PresentationFormat>
  <Paragraphs>298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Toynbee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 Law</dc:creator>
  <cp:lastModifiedBy>C Williams</cp:lastModifiedBy>
  <cp:revision>8</cp:revision>
  <dcterms:created xsi:type="dcterms:W3CDTF">2025-09-23T07:11:15Z</dcterms:created>
  <dcterms:modified xsi:type="dcterms:W3CDTF">2025-09-24T08:56:07Z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0x010100D4943D86CD79F543A8A2F572C430A6A6</vt:lpwstr>
  </property>
  <property fmtid="{D5CDD505-2E9C-101B-9397-08002B2CF9AE}" pid="3" name="MediaServiceImageTags">
    <vt:lpwstr/>
  </property>
</Properties>
</file>