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sldIdLst>
    <p:sldId id="601" r:id="rId5"/>
    <p:sldId id="603" r:id="rId6"/>
    <p:sldId id="604" r:id="rId7"/>
    <p:sldId id="605" r:id="rId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32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502B78-8FE6-4921-8297-A1AABE71FA4F}" type="datetimeFigureOut">
              <a:rPr lang="en-GB" smtClean="0"/>
              <a:t>15/04/2026</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AD500-CC9D-4512-ADF2-99044B60680F}" type="slidenum">
              <a:rPr lang="en-GB" smtClean="0"/>
              <a:t>‹#›</a:t>
            </a:fld>
            <a:endParaRPr lang="en-GB"/>
          </a:p>
        </p:txBody>
      </p:sp>
    </p:spTree>
    <p:extLst>
      <p:ext uri="{BB962C8B-B14F-4D97-AF65-F5344CB8AC3E}">
        <p14:creationId xmlns:p14="http://schemas.microsoft.com/office/powerpoint/2010/main" val="3470649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522037-31D2-4015-B11E-B6CAE4E38946}" type="slidenum">
              <a:rPr lang="en-GB" smtClean="0"/>
              <a:t>2</a:t>
            </a:fld>
            <a:endParaRPr lang="en-GB"/>
          </a:p>
        </p:txBody>
      </p:sp>
    </p:spTree>
    <p:extLst>
      <p:ext uri="{BB962C8B-B14F-4D97-AF65-F5344CB8AC3E}">
        <p14:creationId xmlns:p14="http://schemas.microsoft.com/office/powerpoint/2010/main" val="36947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522037-31D2-4015-B11E-B6CAE4E38946}" type="slidenum">
              <a:rPr lang="en-GB" smtClean="0"/>
              <a:t>4</a:t>
            </a:fld>
            <a:endParaRPr lang="en-GB"/>
          </a:p>
        </p:txBody>
      </p:sp>
    </p:spTree>
    <p:extLst>
      <p:ext uri="{BB962C8B-B14F-4D97-AF65-F5344CB8AC3E}">
        <p14:creationId xmlns:p14="http://schemas.microsoft.com/office/powerpoint/2010/main" val="1269902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93B56-83D0-4BE8-807D-98616687EB93}"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6E4CE1-1937-4798-B9B5-C3AEB73C1076}" type="slidenum">
              <a:rPr lang="en-GB" smtClean="0"/>
              <a:t>‹#›</a:t>
            </a:fld>
            <a:endParaRPr lang="en-GB"/>
          </a:p>
        </p:txBody>
      </p:sp>
    </p:spTree>
    <p:extLst>
      <p:ext uri="{BB962C8B-B14F-4D97-AF65-F5344CB8AC3E}">
        <p14:creationId xmlns:p14="http://schemas.microsoft.com/office/powerpoint/2010/main" val="146981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93B56-83D0-4BE8-807D-98616687EB93}"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6E4CE1-1937-4798-B9B5-C3AEB73C1076}" type="slidenum">
              <a:rPr lang="en-GB" smtClean="0"/>
              <a:t>‹#›</a:t>
            </a:fld>
            <a:endParaRPr lang="en-GB"/>
          </a:p>
        </p:txBody>
      </p:sp>
    </p:spTree>
    <p:extLst>
      <p:ext uri="{BB962C8B-B14F-4D97-AF65-F5344CB8AC3E}">
        <p14:creationId xmlns:p14="http://schemas.microsoft.com/office/powerpoint/2010/main" val="350349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93B56-83D0-4BE8-807D-98616687EB93}"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6E4CE1-1937-4798-B9B5-C3AEB73C1076}" type="slidenum">
              <a:rPr lang="en-GB" smtClean="0"/>
              <a:t>‹#›</a:t>
            </a:fld>
            <a:endParaRPr lang="en-GB"/>
          </a:p>
        </p:txBody>
      </p:sp>
    </p:spTree>
    <p:extLst>
      <p:ext uri="{BB962C8B-B14F-4D97-AF65-F5344CB8AC3E}">
        <p14:creationId xmlns:p14="http://schemas.microsoft.com/office/powerpoint/2010/main" val="355546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93B56-83D0-4BE8-807D-98616687EB93}"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6E4CE1-1937-4798-B9B5-C3AEB73C1076}" type="slidenum">
              <a:rPr lang="en-GB" smtClean="0"/>
              <a:t>‹#›</a:t>
            </a:fld>
            <a:endParaRPr lang="en-GB"/>
          </a:p>
        </p:txBody>
      </p:sp>
    </p:spTree>
    <p:extLst>
      <p:ext uri="{BB962C8B-B14F-4D97-AF65-F5344CB8AC3E}">
        <p14:creationId xmlns:p14="http://schemas.microsoft.com/office/powerpoint/2010/main" val="3443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93B56-83D0-4BE8-807D-98616687EB93}"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6E4CE1-1937-4798-B9B5-C3AEB73C1076}" type="slidenum">
              <a:rPr lang="en-GB" smtClean="0"/>
              <a:t>‹#›</a:t>
            </a:fld>
            <a:endParaRPr lang="en-GB"/>
          </a:p>
        </p:txBody>
      </p:sp>
    </p:spTree>
    <p:extLst>
      <p:ext uri="{BB962C8B-B14F-4D97-AF65-F5344CB8AC3E}">
        <p14:creationId xmlns:p14="http://schemas.microsoft.com/office/powerpoint/2010/main" val="219441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93B56-83D0-4BE8-807D-98616687EB93}"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6E4CE1-1937-4798-B9B5-C3AEB73C1076}" type="slidenum">
              <a:rPr lang="en-GB" smtClean="0"/>
              <a:t>‹#›</a:t>
            </a:fld>
            <a:endParaRPr lang="en-GB"/>
          </a:p>
        </p:txBody>
      </p:sp>
    </p:spTree>
    <p:extLst>
      <p:ext uri="{BB962C8B-B14F-4D97-AF65-F5344CB8AC3E}">
        <p14:creationId xmlns:p14="http://schemas.microsoft.com/office/powerpoint/2010/main" val="2967805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93B56-83D0-4BE8-807D-98616687EB93}" type="datetimeFigureOut">
              <a:rPr lang="en-GB" smtClean="0"/>
              <a:t>15/04/2026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6E4CE1-1937-4798-B9B5-C3AEB73C1076}" type="slidenum">
              <a:rPr lang="en-GB" smtClean="0"/>
              <a:t>‹#›</a:t>
            </a:fld>
            <a:endParaRPr lang="en-GB"/>
          </a:p>
        </p:txBody>
      </p:sp>
    </p:spTree>
    <p:extLst>
      <p:ext uri="{BB962C8B-B14F-4D97-AF65-F5344CB8AC3E}">
        <p14:creationId xmlns:p14="http://schemas.microsoft.com/office/powerpoint/2010/main" val="311924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93B56-83D0-4BE8-807D-98616687EB93}"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6E4CE1-1937-4798-B9B5-C3AEB73C1076}" type="slidenum">
              <a:rPr lang="en-GB" smtClean="0"/>
              <a:t>‹#›</a:t>
            </a:fld>
            <a:endParaRPr lang="en-GB"/>
          </a:p>
        </p:txBody>
      </p:sp>
    </p:spTree>
    <p:extLst>
      <p:ext uri="{BB962C8B-B14F-4D97-AF65-F5344CB8AC3E}">
        <p14:creationId xmlns:p14="http://schemas.microsoft.com/office/powerpoint/2010/main" val="2555836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93B56-83D0-4BE8-807D-98616687EB93}"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6E4CE1-1937-4798-B9B5-C3AEB73C1076}" type="slidenum">
              <a:rPr lang="en-GB" smtClean="0"/>
              <a:t>‹#›</a:t>
            </a:fld>
            <a:endParaRPr lang="en-GB"/>
          </a:p>
        </p:txBody>
      </p:sp>
    </p:spTree>
    <p:extLst>
      <p:ext uri="{BB962C8B-B14F-4D97-AF65-F5344CB8AC3E}">
        <p14:creationId xmlns:p14="http://schemas.microsoft.com/office/powerpoint/2010/main" val="79788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3993B56-83D0-4BE8-807D-98616687EB93}"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6E4CE1-1937-4798-B9B5-C3AEB73C1076}" type="slidenum">
              <a:rPr lang="en-GB" smtClean="0"/>
              <a:t>‹#›</a:t>
            </a:fld>
            <a:endParaRPr lang="en-GB"/>
          </a:p>
        </p:txBody>
      </p:sp>
    </p:spTree>
    <p:extLst>
      <p:ext uri="{BB962C8B-B14F-4D97-AF65-F5344CB8AC3E}">
        <p14:creationId xmlns:p14="http://schemas.microsoft.com/office/powerpoint/2010/main" val="166256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3993B56-83D0-4BE8-807D-98616687EB93}"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6E4CE1-1937-4798-B9B5-C3AEB73C1076}" type="slidenum">
              <a:rPr lang="en-GB" smtClean="0"/>
              <a:t>‹#›</a:t>
            </a:fld>
            <a:endParaRPr lang="en-GB"/>
          </a:p>
        </p:txBody>
      </p:sp>
    </p:spTree>
    <p:extLst>
      <p:ext uri="{BB962C8B-B14F-4D97-AF65-F5344CB8AC3E}">
        <p14:creationId xmlns:p14="http://schemas.microsoft.com/office/powerpoint/2010/main" val="266449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F3993B56-83D0-4BE8-807D-98616687EB93}" type="datetimeFigureOut">
              <a:rPr lang="en-GB" smtClean="0"/>
              <a:t>15/04/2026</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2A6E4CE1-1937-4798-B9B5-C3AEB73C1076}" type="slidenum">
              <a:rPr lang="en-GB" smtClean="0"/>
              <a:t>‹#›</a:t>
            </a:fld>
            <a:endParaRPr lang="en-GB"/>
          </a:p>
        </p:txBody>
      </p:sp>
    </p:spTree>
    <p:extLst>
      <p:ext uri="{BB962C8B-B14F-4D97-AF65-F5344CB8AC3E}">
        <p14:creationId xmlns:p14="http://schemas.microsoft.com/office/powerpoint/2010/main" val="2236042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FE22920-3CED-AB70-4C6D-E519A6D092BD}"/>
              </a:ext>
            </a:extLst>
          </p:cNvPr>
          <p:cNvSpPr txBox="1"/>
          <p:nvPr/>
        </p:nvSpPr>
        <p:spPr>
          <a:xfrm>
            <a:off x="-49966" y="11140"/>
            <a:ext cx="4425040" cy="507831"/>
          </a:xfrm>
          <a:prstGeom prst="rect">
            <a:avLst/>
          </a:prstGeom>
          <a:noFill/>
        </p:spPr>
        <p:txBody>
          <a:bodyPr wrap="square">
            <a:spAutoFit/>
          </a:bodyPr>
          <a:lstStyle/>
          <a:p>
            <a:pPr algn="l" fontAlgn="base">
              <a:buNone/>
            </a:pPr>
            <a:r>
              <a:rPr lang="en-GB" sz="900" b="1" i="0" dirty="0">
                <a:solidFill>
                  <a:srgbClr val="141414"/>
                </a:solidFill>
                <a:effectLst/>
                <a:latin typeface="Arial" panose="020B0604020202020204" pitchFamily="34" charset="0"/>
                <a:cs typeface="Arial" panose="020B0604020202020204" pitchFamily="34" charset="0"/>
              </a:rPr>
              <a:t>Levels of organisation</a:t>
            </a:r>
          </a:p>
          <a:p>
            <a:pPr algn="l" fontAlgn="base">
              <a:buNone/>
            </a:pPr>
            <a:r>
              <a:rPr lang="en-GB" sz="900" b="0" i="0" dirty="0">
                <a:solidFill>
                  <a:srgbClr val="141414"/>
                </a:solidFill>
                <a:effectLst/>
                <a:latin typeface="Arial" panose="020B0604020202020204" pitchFamily="34" charset="0"/>
                <a:cs typeface="Arial" panose="020B0604020202020204" pitchFamily="34" charset="0"/>
              </a:rPr>
              <a:t>In order of increasing complexity, multicellular organisms are made of:</a:t>
            </a:r>
          </a:p>
          <a:p>
            <a:pPr algn="ctr" fontAlgn="base"/>
            <a:r>
              <a:rPr lang="en-GB" sz="900" b="0" i="0" dirty="0">
                <a:solidFill>
                  <a:srgbClr val="141414"/>
                </a:solidFill>
                <a:effectLst/>
                <a:latin typeface="Arial" panose="020B0604020202020204" pitchFamily="34" charset="0"/>
                <a:cs typeface="Arial" panose="020B0604020202020204" pitchFamily="34" charset="0"/>
              </a:rPr>
              <a:t>cells → tissues → organs → organ systems</a:t>
            </a:r>
          </a:p>
        </p:txBody>
      </p:sp>
      <p:pic>
        <p:nvPicPr>
          <p:cNvPr id="1028" name="Picture 4" descr="Diagram illustrating how lipids pass through the gut wall">
            <a:extLst>
              <a:ext uri="{FF2B5EF4-FFF2-40B4-BE49-F238E27FC236}">
                <a16:creationId xmlns:a16="http://schemas.microsoft.com/office/drawing/2014/main" id="{C92FD356-5A6A-A166-D0B6-224A8900B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243" y="2438322"/>
            <a:ext cx="1994804" cy="13254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iagram of the human digestive system">
            <a:extLst>
              <a:ext uri="{FF2B5EF4-FFF2-40B4-BE49-F238E27FC236}">
                <a16:creationId xmlns:a16="http://schemas.microsoft.com/office/drawing/2014/main" id="{A74087F7-1666-F3B6-F78A-EA831DCDD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692" y="4012639"/>
            <a:ext cx="2975741" cy="255483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7DBCA3C-CB31-D772-C78B-3E15391FC7AD}"/>
              </a:ext>
            </a:extLst>
          </p:cNvPr>
          <p:cNvSpPr txBox="1"/>
          <p:nvPr/>
        </p:nvSpPr>
        <p:spPr>
          <a:xfrm>
            <a:off x="2903034" y="19153"/>
            <a:ext cx="1472040" cy="153888"/>
          </a:xfrm>
          <a:prstGeom prst="rect">
            <a:avLst/>
          </a:prstGeom>
          <a:solidFill>
            <a:schemeClr val="accent3">
              <a:lumMod val="20000"/>
              <a:lumOff val="80000"/>
            </a:schemeClr>
          </a:solidFill>
          <a:ln w="9525">
            <a:solidFill>
              <a:srgbClr val="00B050"/>
            </a:solidFill>
          </a:ln>
        </p:spPr>
        <p:txBody>
          <a:bodyPr wrap="square" tIns="0" bIns="0" rtlCol="0">
            <a:spAutoFit/>
          </a:bodyPr>
          <a:lstStyle/>
          <a:p>
            <a:pPr algn="ctr"/>
            <a:r>
              <a:rPr lang="en-GB" sz="1000" b="1" dirty="0">
                <a:latin typeface="Arial" panose="020B0604020202020204" pitchFamily="34" charset="0"/>
                <a:cs typeface="Arial" panose="020B0604020202020204" pitchFamily="34" charset="0"/>
              </a:rPr>
              <a:t>Organisation</a:t>
            </a:r>
          </a:p>
        </p:txBody>
      </p:sp>
      <p:sp>
        <p:nvSpPr>
          <p:cNvPr id="3" name="TextBox 2">
            <a:extLst>
              <a:ext uri="{FF2B5EF4-FFF2-40B4-BE49-F238E27FC236}">
                <a16:creationId xmlns:a16="http://schemas.microsoft.com/office/drawing/2014/main" id="{2708A406-A18A-FB68-DB91-A8CE62EE60CF}"/>
              </a:ext>
            </a:extLst>
          </p:cNvPr>
          <p:cNvSpPr txBox="1"/>
          <p:nvPr/>
        </p:nvSpPr>
        <p:spPr>
          <a:xfrm>
            <a:off x="3429000" y="4063284"/>
            <a:ext cx="1946864" cy="230832"/>
          </a:xfrm>
          <a:prstGeom prst="rect">
            <a:avLst/>
          </a:prstGeom>
          <a:noFill/>
        </p:spPr>
        <p:txBody>
          <a:bodyPr wrap="square" rtlCol="0">
            <a:spAutoFit/>
          </a:bodyPr>
          <a:lstStyle/>
          <a:p>
            <a:pPr algn="ctr"/>
            <a:r>
              <a:rPr lang="en-GB" sz="900" b="1" dirty="0">
                <a:latin typeface="Arial" panose="020B0604020202020204" pitchFamily="34" charset="0"/>
                <a:cs typeface="Arial" panose="020B0604020202020204" pitchFamily="34" charset="0"/>
              </a:rPr>
              <a:t>The digestive system</a:t>
            </a:r>
          </a:p>
        </p:txBody>
      </p:sp>
      <p:sp>
        <p:nvSpPr>
          <p:cNvPr id="7" name="Rectangle 6">
            <a:extLst>
              <a:ext uri="{FF2B5EF4-FFF2-40B4-BE49-F238E27FC236}">
                <a16:creationId xmlns:a16="http://schemas.microsoft.com/office/drawing/2014/main" id="{15C87497-46AB-5E2F-EC14-ED63B8E34F72}"/>
              </a:ext>
            </a:extLst>
          </p:cNvPr>
          <p:cNvSpPr/>
          <p:nvPr/>
        </p:nvSpPr>
        <p:spPr>
          <a:xfrm>
            <a:off x="0" y="8991476"/>
            <a:ext cx="3974667" cy="923330"/>
          </a:xfrm>
          <a:prstGeom prst="rect">
            <a:avLst/>
          </a:prstGeom>
        </p:spPr>
        <p:txBody>
          <a:bodyPr wrap="square">
            <a:spAutoFit/>
          </a:bodyPr>
          <a:lstStyle/>
          <a:p>
            <a:pPr lvl="0">
              <a:spcAft>
                <a:spcPts val="400"/>
              </a:spcAft>
            </a:pPr>
            <a:r>
              <a:rPr lang="en-GB" sz="900" dirty="0">
                <a:latin typeface="Arial" panose="020B0604020202020204" pitchFamily="34" charset="0"/>
                <a:cs typeface="Arial" panose="020B0604020202020204" pitchFamily="34" charset="0"/>
              </a:rPr>
              <a:t>Enzymes are </a:t>
            </a:r>
            <a:r>
              <a:rPr lang="en-GB" sz="900" b="1" dirty="0">
                <a:latin typeface="Arial" panose="020B0604020202020204" pitchFamily="34" charset="0"/>
                <a:cs typeface="Arial" panose="020B0604020202020204" pitchFamily="34" charset="0"/>
              </a:rPr>
              <a:t>biological catalysts </a:t>
            </a:r>
            <a:r>
              <a:rPr lang="en-GB" sz="900" dirty="0">
                <a:latin typeface="Arial" panose="020B0604020202020204" pitchFamily="34" charset="0"/>
                <a:cs typeface="Arial" panose="020B0604020202020204" pitchFamily="34" charset="0"/>
              </a:rPr>
              <a:t>that control the rate of biological process. Enzymes are made of protein so they are affected by </a:t>
            </a:r>
            <a:r>
              <a:rPr lang="en-GB" sz="900" b="1" dirty="0">
                <a:latin typeface="Arial" panose="020B0604020202020204" pitchFamily="34" charset="0"/>
                <a:cs typeface="Arial" panose="020B0604020202020204" pitchFamily="34" charset="0"/>
              </a:rPr>
              <a:t>temperature </a:t>
            </a:r>
            <a:r>
              <a:rPr lang="en-GB" sz="900" dirty="0">
                <a:latin typeface="Arial" panose="020B0604020202020204" pitchFamily="34" charset="0"/>
                <a:cs typeface="Arial" panose="020B0604020202020204" pitchFamily="34" charset="0"/>
              </a:rPr>
              <a:t>and </a:t>
            </a:r>
            <a:r>
              <a:rPr lang="en-GB" sz="900" b="1" dirty="0" err="1">
                <a:latin typeface="Arial" panose="020B0604020202020204" pitchFamily="34" charset="0"/>
                <a:cs typeface="Arial" panose="020B0604020202020204" pitchFamily="34" charset="0"/>
              </a:rPr>
              <a:t>pH.</a:t>
            </a:r>
            <a:r>
              <a:rPr lang="en-GB" sz="900" b="1" dirty="0">
                <a:latin typeface="Arial" panose="020B0604020202020204" pitchFamily="34" charset="0"/>
                <a:cs typeface="Arial" panose="020B0604020202020204" pitchFamily="34" charset="0"/>
              </a:rPr>
              <a:t> </a:t>
            </a:r>
            <a:r>
              <a:rPr lang="en-GB" sz="900" dirty="0">
                <a:latin typeface="Arial" panose="020B0604020202020204" pitchFamily="34" charset="0"/>
                <a:cs typeface="Arial" panose="020B0604020202020204" pitchFamily="34" charset="0"/>
              </a:rPr>
              <a:t>The optimum is </a:t>
            </a:r>
            <a:r>
              <a:rPr lang="en-GB" sz="900" b="1" dirty="0">
                <a:latin typeface="Arial" panose="020B0604020202020204" pitchFamily="34" charset="0"/>
                <a:cs typeface="Arial" panose="020B0604020202020204" pitchFamily="34" charset="0"/>
              </a:rPr>
              <a:t>37 °C. </a:t>
            </a:r>
            <a:r>
              <a:rPr lang="en-GB" sz="900" dirty="0">
                <a:latin typeface="Arial" panose="020B0604020202020204" pitchFamily="34" charset="0"/>
                <a:cs typeface="Arial" panose="020B0604020202020204" pitchFamily="34" charset="0"/>
              </a:rPr>
              <a:t>If temperature increases, or pH changes then their shape will change. If the shape of the active site changes the enzyme can no longer attach to and digest food molecules.  When the active site changes shape the enzyme is </a:t>
            </a:r>
            <a:r>
              <a:rPr lang="en-GB" sz="900" b="1" dirty="0">
                <a:latin typeface="Arial" panose="020B0604020202020204" pitchFamily="34" charset="0"/>
                <a:cs typeface="Arial" panose="020B0604020202020204" pitchFamily="34" charset="0"/>
              </a:rPr>
              <a:t>denatured</a:t>
            </a:r>
            <a:r>
              <a:rPr lang="en-GB" sz="900" dirty="0">
                <a:latin typeface="Arial" panose="020B0604020202020204" pitchFamily="34" charset="0"/>
                <a:cs typeface="Arial" panose="020B0604020202020204" pitchFamily="34" charset="0"/>
              </a:rPr>
              <a:t>.</a:t>
            </a:r>
          </a:p>
        </p:txBody>
      </p:sp>
      <p:graphicFrame>
        <p:nvGraphicFramePr>
          <p:cNvPr id="13" name="Table 12">
            <a:extLst>
              <a:ext uri="{FF2B5EF4-FFF2-40B4-BE49-F238E27FC236}">
                <a16:creationId xmlns:a16="http://schemas.microsoft.com/office/drawing/2014/main" id="{B96AF7ED-F957-5895-A19A-60D54A0A6BC0}"/>
              </a:ext>
            </a:extLst>
          </p:cNvPr>
          <p:cNvGraphicFramePr>
            <a:graphicFrameLocks noGrp="1"/>
          </p:cNvGraphicFramePr>
          <p:nvPr/>
        </p:nvGraphicFramePr>
        <p:xfrm>
          <a:off x="28585" y="4570395"/>
          <a:ext cx="3719345" cy="4373880"/>
        </p:xfrm>
        <a:graphic>
          <a:graphicData uri="http://schemas.openxmlformats.org/drawingml/2006/table">
            <a:tbl>
              <a:tblPr/>
              <a:tblGrid>
                <a:gridCol w="1200502">
                  <a:extLst>
                    <a:ext uri="{9D8B030D-6E8A-4147-A177-3AD203B41FA5}">
                      <a16:colId xmlns:a16="http://schemas.microsoft.com/office/drawing/2014/main" val="1807345667"/>
                    </a:ext>
                  </a:extLst>
                </a:gridCol>
                <a:gridCol w="2518843">
                  <a:extLst>
                    <a:ext uri="{9D8B030D-6E8A-4147-A177-3AD203B41FA5}">
                      <a16:colId xmlns:a16="http://schemas.microsoft.com/office/drawing/2014/main" val="2850872926"/>
                    </a:ext>
                  </a:extLst>
                </a:gridCol>
              </a:tblGrid>
              <a:tr h="0">
                <a:tc>
                  <a:txBody>
                    <a:bodyPr/>
                    <a:lstStyle/>
                    <a:p>
                      <a:pPr algn="ctr" fontAlgn="base"/>
                      <a:r>
                        <a:rPr lang="en-GB" sz="900" b="1" dirty="0">
                          <a:effectLst/>
                          <a:latin typeface="Arial" panose="020B0604020202020204" pitchFamily="34" charset="0"/>
                          <a:cs typeface="Arial" panose="020B0604020202020204" pitchFamily="34" charset="0"/>
                        </a:rPr>
                        <a:t>Organ</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b="1" dirty="0">
                          <a:effectLst/>
                          <a:latin typeface="Arial" panose="020B0604020202020204" pitchFamily="34" charset="0"/>
                          <a:cs typeface="Arial" panose="020B0604020202020204" pitchFamily="34" charset="0"/>
                        </a:rPr>
                        <a:t>Function</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3336280024"/>
                  </a:ext>
                </a:extLst>
              </a:tr>
              <a:tr h="0">
                <a:tc>
                  <a:txBody>
                    <a:bodyPr/>
                    <a:lstStyle/>
                    <a:p>
                      <a:pPr algn="ctr" fontAlgn="base"/>
                      <a:r>
                        <a:rPr lang="en-GB" sz="900">
                          <a:effectLst/>
                          <a:latin typeface="Arial" panose="020B0604020202020204" pitchFamily="34" charset="0"/>
                          <a:cs typeface="Arial" panose="020B0604020202020204" pitchFamily="34" charset="0"/>
                        </a:rPr>
                        <a:t>Mouth</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The </a:t>
                      </a:r>
                      <a:r>
                        <a:rPr lang="en-GB" sz="900" b="1" dirty="0">
                          <a:effectLst/>
                          <a:latin typeface="Arial" panose="020B0604020202020204" pitchFamily="34" charset="0"/>
                          <a:cs typeface="Arial" panose="020B0604020202020204" pitchFamily="34" charset="0"/>
                        </a:rPr>
                        <a:t>salivary glands </a:t>
                      </a:r>
                      <a:r>
                        <a:rPr lang="en-GB" sz="900" dirty="0">
                          <a:effectLst/>
                          <a:latin typeface="Arial" panose="020B0604020202020204" pitchFamily="34" charset="0"/>
                          <a:cs typeface="Arial" panose="020B0604020202020204" pitchFamily="34" charset="0"/>
                        </a:rPr>
                        <a:t>produce </a:t>
                      </a:r>
                      <a:r>
                        <a:rPr lang="en-GB" sz="900" b="1" dirty="0">
                          <a:effectLst/>
                          <a:latin typeface="Arial" panose="020B0604020202020204" pitchFamily="34" charset="0"/>
                          <a:cs typeface="Arial" panose="020B0604020202020204" pitchFamily="34" charset="0"/>
                        </a:rPr>
                        <a:t>amylase</a:t>
                      </a:r>
                      <a:r>
                        <a:rPr lang="en-GB" sz="900" dirty="0">
                          <a:effectLst/>
                          <a:latin typeface="Arial" panose="020B0604020202020204" pitchFamily="34" charset="0"/>
                          <a:cs typeface="Arial" panose="020B0604020202020204" pitchFamily="34" charset="0"/>
                        </a:rPr>
                        <a:t> to begin the digestion of </a:t>
                      </a:r>
                      <a:r>
                        <a:rPr lang="en-GB" sz="900" b="1" dirty="0">
                          <a:effectLst/>
                          <a:latin typeface="Arial" panose="020B0604020202020204" pitchFamily="34" charset="0"/>
                          <a:cs typeface="Arial" panose="020B0604020202020204" pitchFamily="34" charset="0"/>
                        </a:rPr>
                        <a:t>starch</a:t>
                      </a:r>
                      <a:r>
                        <a:rPr lang="en-GB" sz="900" dirty="0">
                          <a:effectLst/>
                          <a:latin typeface="Arial" panose="020B0604020202020204" pitchFamily="34" charset="0"/>
                          <a:cs typeface="Arial" panose="020B0604020202020204" pitchFamily="34" charset="0"/>
                        </a:rPr>
                        <a:t>. </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1134626233"/>
                  </a:ext>
                </a:extLst>
              </a:tr>
              <a:tr h="0">
                <a:tc>
                  <a:txBody>
                    <a:bodyPr/>
                    <a:lstStyle/>
                    <a:p>
                      <a:pPr algn="ctr" fontAlgn="base"/>
                      <a:r>
                        <a:rPr lang="en-GB" sz="900" dirty="0">
                          <a:effectLst/>
                          <a:latin typeface="Arial" panose="020B0604020202020204" pitchFamily="34" charset="0"/>
                          <a:cs typeface="Arial" panose="020B0604020202020204" pitchFamily="34" charset="0"/>
                        </a:rPr>
                        <a:t>Stomach</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Produces protease to digest protein. Also produces </a:t>
                      </a:r>
                      <a:r>
                        <a:rPr lang="en-GB" sz="900" b="1" dirty="0">
                          <a:effectLst/>
                          <a:latin typeface="Arial" panose="020B0604020202020204" pitchFamily="34" charset="0"/>
                          <a:cs typeface="Arial" panose="020B0604020202020204" pitchFamily="34" charset="0"/>
                        </a:rPr>
                        <a:t>hydrochloric acid </a:t>
                      </a:r>
                      <a:r>
                        <a:rPr lang="en-GB" sz="900" dirty="0">
                          <a:effectLst/>
                          <a:latin typeface="Arial" panose="020B0604020202020204" pitchFamily="34" charset="0"/>
                          <a:cs typeface="Arial" panose="020B0604020202020204" pitchFamily="34" charset="0"/>
                        </a:rPr>
                        <a:t>to kill pathogens and create the optimum pH for protease. </a:t>
                      </a:r>
                      <a:r>
                        <a:rPr lang="en-GB" sz="900" dirty="0">
                          <a:latin typeface="Arial" panose="020B0604020202020204" pitchFamily="34" charset="0"/>
                          <a:cs typeface="Arial" panose="020B0604020202020204" pitchFamily="34" charset="0"/>
                        </a:rPr>
                        <a:t>Muscle tissue that contracts to churn food </a:t>
                      </a:r>
                      <a:endParaRPr lang="en-GB" sz="900" dirty="0">
                        <a:effectLst/>
                        <a:latin typeface="Arial" panose="020B0604020202020204" pitchFamily="34" charset="0"/>
                        <a:cs typeface="Arial" panose="020B0604020202020204" pitchFamily="34" charset="0"/>
                      </a:endParaRP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291175270"/>
                  </a:ext>
                </a:extLst>
              </a:tr>
              <a:tr h="0">
                <a:tc>
                  <a:txBody>
                    <a:bodyPr/>
                    <a:lstStyle/>
                    <a:p>
                      <a:pPr algn="ctr" fontAlgn="base"/>
                      <a:r>
                        <a:rPr lang="en-GB" sz="900" dirty="0">
                          <a:effectLst/>
                          <a:latin typeface="Arial" panose="020B0604020202020204" pitchFamily="34" charset="0"/>
                          <a:cs typeface="Arial" panose="020B0604020202020204" pitchFamily="34" charset="0"/>
                        </a:rPr>
                        <a:t>Pancreas</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Produces lipase, amylase &amp; protease</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3516403916"/>
                  </a:ext>
                </a:extLst>
              </a:tr>
              <a:tr h="247194">
                <a:tc>
                  <a:txBody>
                    <a:bodyPr/>
                    <a:lstStyle/>
                    <a:p>
                      <a:pPr algn="ctr" fontAlgn="base"/>
                      <a:r>
                        <a:rPr lang="en-GB" sz="900" dirty="0">
                          <a:effectLst/>
                          <a:latin typeface="Arial" panose="020B0604020202020204" pitchFamily="34" charset="0"/>
                          <a:cs typeface="Arial" panose="020B0604020202020204" pitchFamily="34" charset="0"/>
                        </a:rPr>
                        <a:t>Small intestine</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Produces lipase, amylase &amp; protease; </a:t>
                      </a:r>
                      <a:r>
                        <a:rPr lang="en-GB" sz="900" b="1" dirty="0">
                          <a:effectLst/>
                          <a:latin typeface="Arial" panose="020B0604020202020204" pitchFamily="34" charset="0"/>
                          <a:cs typeface="Arial" panose="020B0604020202020204" pitchFamily="34" charset="0"/>
                        </a:rPr>
                        <a:t>absorption</a:t>
                      </a:r>
                      <a:r>
                        <a:rPr lang="en-GB" sz="900" dirty="0">
                          <a:effectLst/>
                          <a:latin typeface="Arial" panose="020B0604020202020204" pitchFamily="34" charset="0"/>
                          <a:cs typeface="Arial" panose="020B0604020202020204" pitchFamily="34" charset="0"/>
                        </a:rPr>
                        <a:t> of single sugars, amino acids and fatty acids and glycerol. </a:t>
                      </a:r>
                      <a:r>
                        <a:rPr lang="en-GB" sz="900" dirty="0">
                          <a:latin typeface="Arial" panose="020B0604020202020204" pitchFamily="34" charset="0"/>
                          <a:cs typeface="Arial" panose="020B0604020202020204" pitchFamily="34" charset="0"/>
                        </a:rPr>
                        <a:t>The inside of the small intestine is covered in small structures called </a:t>
                      </a:r>
                      <a:r>
                        <a:rPr lang="en-GB" sz="900" b="1" dirty="0">
                          <a:latin typeface="Arial" panose="020B0604020202020204" pitchFamily="34" charset="0"/>
                          <a:cs typeface="Arial" panose="020B0604020202020204" pitchFamily="34" charset="0"/>
                        </a:rPr>
                        <a:t>villi </a:t>
                      </a:r>
                      <a:r>
                        <a:rPr lang="en-GB" sz="900" dirty="0">
                          <a:latin typeface="Arial" panose="020B0604020202020204" pitchFamily="34" charset="0"/>
                          <a:cs typeface="Arial" panose="020B0604020202020204" pitchFamily="34" charset="0"/>
                        </a:rPr>
                        <a:t>that increase its surface area and contain blood vessels. </a:t>
                      </a:r>
                      <a:endParaRPr lang="en-GB" sz="900" dirty="0">
                        <a:effectLst/>
                        <a:latin typeface="Arial" panose="020B0604020202020204" pitchFamily="34" charset="0"/>
                        <a:cs typeface="Arial" panose="020B0604020202020204" pitchFamily="34" charset="0"/>
                      </a:endParaRP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635517328"/>
                  </a:ext>
                </a:extLst>
              </a:tr>
              <a:tr h="247194">
                <a:tc>
                  <a:txBody>
                    <a:bodyPr/>
                    <a:lstStyle/>
                    <a:p>
                      <a:pPr algn="ctr" fontAlgn="base"/>
                      <a:r>
                        <a:rPr lang="en-GB" sz="900" dirty="0">
                          <a:effectLst/>
                          <a:latin typeface="Arial" panose="020B0604020202020204" pitchFamily="34" charset="0"/>
                          <a:cs typeface="Arial" panose="020B0604020202020204" pitchFamily="34" charset="0"/>
                        </a:rPr>
                        <a:t>Liver</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marL="0" marR="0" lvl="0" indent="0" algn="ctr" defTabSz="685800" rtl="0" eaLnBrk="1" fontAlgn="base" latinLnBrk="0" hangingPunct="1">
                        <a:lnSpc>
                          <a:spcPct val="100000"/>
                        </a:lnSpc>
                        <a:spcBef>
                          <a:spcPts val="0"/>
                        </a:spcBef>
                        <a:spcAft>
                          <a:spcPts val="0"/>
                        </a:spcAft>
                        <a:buClrTx/>
                        <a:buSzTx/>
                        <a:buFontTx/>
                        <a:buNone/>
                        <a:tabLst/>
                        <a:defRPr/>
                      </a:pPr>
                      <a:r>
                        <a:rPr lang="en-GB" sz="900" dirty="0">
                          <a:effectLst/>
                          <a:latin typeface="Arial" panose="020B0604020202020204" pitchFamily="34" charset="0"/>
                          <a:cs typeface="Arial" panose="020B0604020202020204" pitchFamily="34" charset="0"/>
                        </a:rPr>
                        <a:t>Produces </a:t>
                      </a:r>
                      <a:r>
                        <a:rPr lang="en-GB" sz="900" b="1" dirty="0">
                          <a:effectLst/>
                          <a:latin typeface="Arial" panose="020B0604020202020204" pitchFamily="34" charset="0"/>
                          <a:cs typeface="Arial" panose="020B0604020202020204" pitchFamily="34" charset="0"/>
                        </a:rPr>
                        <a:t>bile. </a:t>
                      </a:r>
                      <a:r>
                        <a:rPr lang="en-GB" sz="900" dirty="0">
                          <a:latin typeface="Arial" panose="020B0604020202020204" pitchFamily="34" charset="0"/>
                          <a:cs typeface="Arial" panose="020B0604020202020204" pitchFamily="34" charset="0"/>
                        </a:rPr>
                        <a:t>Bile is an </a:t>
                      </a:r>
                      <a:r>
                        <a:rPr lang="en-GB" sz="900" b="1" dirty="0">
                          <a:latin typeface="Arial" panose="020B0604020202020204" pitchFamily="34" charset="0"/>
                          <a:cs typeface="Arial" panose="020B0604020202020204" pitchFamily="34" charset="0"/>
                        </a:rPr>
                        <a:t>alkaline emulsifier</a:t>
                      </a:r>
                      <a:r>
                        <a:rPr lang="en-GB" sz="900" dirty="0">
                          <a:latin typeface="Arial" panose="020B0604020202020204" pitchFamily="34" charset="0"/>
                          <a:cs typeface="Arial" panose="020B0604020202020204" pitchFamily="34" charset="0"/>
                        </a:rPr>
                        <a:t>.  The alkaline pH of bile provides the optimum conditions for lipase to digest </a:t>
                      </a:r>
                      <a:r>
                        <a:rPr lang="en-GB" sz="900" b="1" dirty="0">
                          <a:latin typeface="Arial" panose="020B0604020202020204" pitchFamily="34" charset="0"/>
                          <a:cs typeface="Arial" panose="020B0604020202020204" pitchFamily="34" charset="0"/>
                        </a:rPr>
                        <a:t>lipids</a:t>
                      </a:r>
                      <a:r>
                        <a:rPr lang="en-GB" sz="900" dirty="0">
                          <a:latin typeface="Arial" panose="020B0604020202020204" pitchFamily="34" charset="0"/>
                          <a:cs typeface="Arial" panose="020B0604020202020204" pitchFamily="34" charset="0"/>
                        </a:rPr>
                        <a:t>.  Bile also emulsifies lipids allowing smaller droplets which increases the surface area of the lipids increasing the rate of digestion.</a:t>
                      </a:r>
                      <a:endParaRPr lang="en-GB" sz="900" b="1" dirty="0">
                        <a:effectLst/>
                        <a:latin typeface="Arial" panose="020B0604020202020204" pitchFamily="34" charset="0"/>
                        <a:cs typeface="Arial" panose="020B0604020202020204" pitchFamily="34" charset="0"/>
                      </a:endParaRP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1228582162"/>
                  </a:ext>
                </a:extLst>
              </a:tr>
              <a:tr h="0">
                <a:tc>
                  <a:txBody>
                    <a:bodyPr/>
                    <a:lstStyle/>
                    <a:p>
                      <a:pPr algn="ctr" fontAlgn="base"/>
                      <a:r>
                        <a:rPr lang="en-GB" sz="900" dirty="0">
                          <a:effectLst/>
                          <a:latin typeface="Arial" panose="020B0604020202020204" pitchFamily="34" charset="0"/>
                          <a:cs typeface="Arial" panose="020B0604020202020204" pitchFamily="34" charset="0"/>
                        </a:rPr>
                        <a:t>Gall bladder</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Stores </a:t>
                      </a:r>
                      <a:r>
                        <a:rPr lang="en-GB" sz="900" b="1" dirty="0">
                          <a:effectLst/>
                          <a:latin typeface="Arial" panose="020B0604020202020204" pitchFamily="34" charset="0"/>
                          <a:cs typeface="Arial" panose="020B0604020202020204" pitchFamily="34" charset="0"/>
                        </a:rPr>
                        <a:t>bile</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2451158695"/>
                  </a:ext>
                </a:extLst>
              </a:tr>
              <a:tr h="0">
                <a:tc>
                  <a:txBody>
                    <a:bodyPr/>
                    <a:lstStyle/>
                    <a:p>
                      <a:pPr algn="ctr" fontAlgn="base"/>
                      <a:r>
                        <a:rPr lang="en-GB" sz="900">
                          <a:effectLst/>
                          <a:latin typeface="Arial" panose="020B0604020202020204" pitchFamily="34" charset="0"/>
                          <a:cs typeface="Arial" panose="020B0604020202020204" pitchFamily="34" charset="0"/>
                        </a:rPr>
                        <a:t>Large intestine</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b="1" dirty="0">
                          <a:effectLst/>
                          <a:latin typeface="Arial" panose="020B0604020202020204" pitchFamily="34" charset="0"/>
                          <a:cs typeface="Arial" panose="020B0604020202020204" pitchFamily="34" charset="0"/>
                        </a:rPr>
                        <a:t>Absorption</a:t>
                      </a:r>
                      <a:r>
                        <a:rPr lang="en-GB" sz="900" dirty="0">
                          <a:effectLst/>
                          <a:latin typeface="Arial" panose="020B0604020202020204" pitchFamily="34" charset="0"/>
                          <a:cs typeface="Arial" panose="020B0604020202020204" pitchFamily="34" charset="0"/>
                        </a:rPr>
                        <a:t> of water; </a:t>
                      </a:r>
                      <a:r>
                        <a:rPr lang="en-GB" sz="900" b="1" dirty="0">
                          <a:effectLst/>
                          <a:latin typeface="Arial" panose="020B0604020202020204" pitchFamily="34" charset="0"/>
                          <a:cs typeface="Arial" panose="020B0604020202020204" pitchFamily="34" charset="0"/>
                        </a:rPr>
                        <a:t>egestion</a:t>
                      </a:r>
                      <a:r>
                        <a:rPr lang="en-GB" sz="900" dirty="0">
                          <a:effectLst/>
                          <a:latin typeface="Arial" panose="020B0604020202020204" pitchFamily="34" charset="0"/>
                          <a:cs typeface="Arial" panose="020B0604020202020204" pitchFamily="34" charset="0"/>
                        </a:rPr>
                        <a:t> of undigested food</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2236851110"/>
                  </a:ext>
                </a:extLst>
              </a:tr>
            </a:tbl>
          </a:graphicData>
        </a:graphic>
      </p:graphicFrame>
      <p:pic>
        <p:nvPicPr>
          <p:cNvPr id="1031" name="Picture 7" descr="Diagram showing how enzymes work in the body">
            <a:extLst>
              <a:ext uri="{FF2B5EF4-FFF2-40B4-BE49-F238E27FC236}">
                <a16:creationId xmlns:a16="http://schemas.microsoft.com/office/drawing/2014/main" id="{64A8AEA7-B2EE-799D-CAC2-788FB8572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692" y="6622882"/>
            <a:ext cx="2975741" cy="323724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471B59-A4B3-840C-1E81-DCD7A67C1DD1}"/>
              </a:ext>
            </a:extLst>
          </p:cNvPr>
          <p:cNvSpPr txBox="1"/>
          <p:nvPr/>
        </p:nvSpPr>
        <p:spPr>
          <a:xfrm>
            <a:off x="4780697" y="6673527"/>
            <a:ext cx="1015949" cy="246221"/>
          </a:xfrm>
          <a:prstGeom prst="rect">
            <a:avLst/>
          </a:prstGeom>
          <a:noFill/>
        </p:spPr>
        <p:txBody>
          <a:bodyPr wrap="square" rtlCol="0">
            <a:spAutoFit/>
          </a:bodyPr>
          <a:lstStyle/>
          <a:p>
            <a:pPr algn="ctr"/>
            <a:r>
              <a:rPr lang="en-GB" sz="1000" b="1" dirty="0">
                <a:latin typeface="Arial" panose="020B0604020202020204" pitchFamily="34" charset="0"/>
                <a:cs typeface="Arial" panose="020B0604020202020204" pitchFamily="34" charset="0"/>
              </a:rPr>
              <a:t>Enzymes</a:t>
            </a:r>
          </a:p>
        </p:txBody>
      </p:sp>
      <p:sp>
        <p:nvSpPr>
          <p:cNvPr id="5" name="Rectangle 5">
            <a:extLst>
              <a:ext uri="{FF2B5EF4-FFF2-40B4-BE49-F238E27FC236}">
                <a16:creationId xmlns:a16="http://schemas.microsoft.com/office/drawing/2014/main" id="{B330B90F-4535-5928-6038-37C50A31338C}"/>
              </a:ext>
            </a:extLst>
          </p:cNvPr>
          <p:cNvSpPr>
            <a:spLocks noChangeArrowheads="1"/>
          </p:cNvSpPr>
          <p:nvPr/>
        </p:nvSpPr>
        <p:spPr bwMode="auto">
          <a:xfrm>
            <a:off x="3816692" y="2295233"/>
            <a:ext cx="974873" cy="16619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41414"/>
                </a:solidFill>
                <a:effectLst/>
                <a:cs typeface="Arial" panose="020B0604020202020204" pitchFamily="34" charset="0"/>
              </a:rPr>
              <a:t>The surface of the small intestine wall is folded, and has projections called villi. Villi is the plural of villus.</a:t>
            </a:r>
            <a:endParaRPr kumimoji="0" lang="en-US" altLang="en-US" sz="900" b="0" i="0" u="none" strike="noStrike" cap="none" normalizeH="0" baseline="0" dirty="0">
              <a:ln>
                <a:noFill/>
              </a:ln>
              <a:solidFill>
                <a:schemeClr val="tx1"/>
              </a:solidFill>
              <a:effectLs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41414"/>
                </a:solidFill>
                <a:effectLst/>
                <a:cs typeface="Arial" panose="020B0604020202020204" pitchFamily="34" charset="0"/>
              </a:rPr>
              <a:t>The epithelial cells that cover each villus themselves have projections called micro villi. </a:t>
            </a:r>
            <a:endParaRPr kumimoji="0" lang="en-US" altLang="en-US" sz="900" b="0" i="0" u="none" strike="noStrike" cap="none" normalizeH="0" baseline="0" dirty="0">
              <a:ln>
                <a:noFill/>
              </a:ln>
              <a:solidFill>
                <a:schemeClr val="tx1"/>
              </a:solidFill>
              <a:effectLst/>
              <a:cs typeface="Arial" panose="020B0604020202020204" pitchFamily="34" charset="0"/>
            </a:endParaRPr>
          </a:p>
        </p:txBody>
      </p:sp>
      <p:sp>
        <p:nvSpPr>
          <p:cNvPr id="10" name="Rectangle 1">
            <a:extLst>
              <a:ext uri="{FF2B5EF4-FFF2-40B4-BE49-F238E27FC236}">
                <a16:creationId xmlns:a16="http://schemas.microsoft.com/office/drawing/2014/main" id="{776B7222-42B8-5210-00CB-88444977B1C9}"/>
              </a:ext>
            </a:extLst>
          </p:cNvPr>
          <p:cNvSpPr>
            <a:spLocks noChangeArrowheads="1"/>
          </p:cNvSpPr>
          <p:nvPr/>
        </p:nvSpPr>
        <p:spPr bwMode="auto">
          <a:xfrm>
            <a:off x="41669" y="494740"/>
            <a:ext cx="3719345" cy="18004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41414"/>
                </a:solidFill>
                <a:effectLst/>
                <a:cs typeface="Arial" panose="020B0604020202020204" pitchFamily="34" charset="0"/>
              </a:rPr>
              <a:t>In multicellular organisms, surfaces are </a:t>
            </a:r>
            <a:r>
              <a:rPr kumimoji="0" lang="en-US" altLang="en-US" sz="900" b="0" i="0" u="none" strike="noStrike" cap="none" normalizeH="0" baseline="0" dirty="0" err="1">
                <a:ln>
                  <a:noFill/>
                </a:ln>
                <a:solidFill>
                  <a:srgbClr val="141414"/>
                </a:solidFill>
                <a:effectLst/>
                <a:cs typeface="Arial" panose="020B0604020202020204" pitchFamily="34" charset="0"/>
              </a:rPr>
              <a:t>specialised</a:t>
            </a:r>
            <a:r>
              <a:rPr kumimoji="0" lang="en-US" altLang="en-US" sz="900" b="0" i="0" u="none" strike="noStrike" cap="none" normalizeH="0" baseline="0" dirty="0">
                <a:ln>
                  <a:noFill/>
                </a:ln>
                <a:solidFill>
                  <a:srgbClr val="141414"/>
                </a:solidFill>
                <a:effectLst/>
                <a:cs typeface="Arial" panose="020B0604020202020204" pitchFamily="34" charset="0"/>
              </a:rPr>
              <a:t> for exchanging materials.</a:t>
            </a:r>
            <a:endParaRPr kumimoji="0" lang="en-US" altLang="en-US" sz="9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41414"/>
                </a:solidFill>
                <a:effectLst/>
                <a:cs typeface="Arial" panose="020B0604020202020204" pitchFamily="34" charset="0"/>
              </a:rPr>
              <a:t>The effectiveness of exchange surfaces in plants and animals is increased by having:</a:t>
            </a:r>
            <a:endParaRPr kumimoji="0" lang="en-US" altLang="en-US" sz="900" b="0" i="0" u="none" strike="noStrike" cap="none" normalizeH="0" baseline="0" dirty="0">
              <a:ln>
                <a:noFill/>
              </a:ln>
              <a:solidFill>
                <a:schemeClr val="tx1"/>
              </a:solidFill>
              <a:effectLst/>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900" b="1" i="0" u="none" strike="noStrike" cap="none" normalizeH="0" baseline="0" dirty="0">
                <a:ln>
                  <a:noFill/>
                </a:ln>
                <a:solidFill>
                  <a:srgbClr val="141414"/>
                </a:solidFill>
                <a:effectLst/>
                <a:cs typeface="Arial" panose="020B0604020202020204" pitchFamily="34" charset="0"/>
              </a:rPr>
              <a:t>A large surface area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900" b="1" i="0" u="none" strike="noStrike" cap="none" normalizeH="0" baseline="0" dirty="0">
                <a:ln>
                  <a:noFill/>
                </a:ln>
                <a:solidFill>
                  <a:srgbClr val="141414"/>
                </a:solidFill>
                <a:effectLst/>
                <a:cs typeface="Arial" panose="020B0604020202020204" pitchFamily="34" charset="0"/>
              </a:rPr>
              <a:t>A short distance required for diffusion</a:t>
            </a:r>
          </a:p>
          <a:p>
            <a:pPr marL="285750" lvl="0" indent="-285750" defTabSz="914400">
              <a:buFont typeface="Arial" panose="020B0604020202020204" pitchFamily="34" charset="0"/>
              <a:buChar char="•"/>
            </a:pPr>
            <a:r>
              <a:rPr lang="en-GB" sz="900" b="1" dirty="0">
                <a:cs typeface="Arial" panose="020B0604020202020204" pitchFamily="34" charset="0"/>
              </a:rPr>
              <a:t>An efficient blood supply </a:t>
            </a:r>
            <a:r>
              <a:rPr lang="en-GB" sz="900" dirty="0">
                <a:cs typeface="Arial" panose="020B0604020202020204" pitchFamily="34" charset="0"/>
              </a:rPr>
              <a:t>to transport molecules to and from the exchange surface increases effective exchange.</a:t>
            </a:r>
            <a:endParaRPr kumimoji="0" lang="en-US" altLang="en-US" sz="900" b="1" i="0" u="none" strike="noStrike" cap="none" normalizeH="0" baseline="0" dirty="0">
              <a:ln>
                <a:noFill/>
              </a:ln>
              <a:solidFill>
                <a:srgbClr val="141414"/>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cs typeface="Arial" panose="020B0604020202020204" pitchFamily="34" charset="0"/>
            </a:endParaRPr>
          </a:p>
          <a:p>
            <a:pPr defTabSz="914400"/>
            <a:r>
              <a:rPr lang="en-US" altLang="en-US" sz="900" dirty="0">
                <a:solidFill>
                  <a:srgbClr val="141414"/>
                </a:solidFill>
                <a:cs typeface="Arial" panose="020B0604020202020204" pitchFamily="34" charset="0"/>
              </a:rPr>
              <a:t>The human respiratory system is adapted to allow air to pass in and out of the body, and for efficient gas exchange to happen.</a:t>
            </a:r>
            <a:r>
              <a:rPr lang="en-US" altLang="en-US" sz="900" dirty="0">
                <a:cs typeface="Arial" panose="020B0604020202020204" pitchFamily="34" charset="0"/>
              </a:rPr>
              <a:t> </a:t>
            </a:r>
            <a:r>
              <a:rPr lang="en-US" altLang="en-US" sz="900" dirty="0">
                <a:solidFill>
                  <a:srgbClr val="141414"/>
                </a:solidFill>
                <a:cs typeface="Arial" panose="020B0604020202020204" pitchFamily="34" charset="0"/>
              </a:rPr>
              <a:t>The exchange of gases occurs between the alveoli and blood in the capillaries that supply the lungs</a:t>
            </a:r>
            <a:r>
              <a:rPr lang="en-US" altLang="en-US" sz="900" dirty="0">
                <a:cs typeface="Arial" panose="020B0604020202020204" pitchFamily="34" charset="0"/>
              </a:rPr>
              <a:t> </a:t>
            </a:r>
            <a:endParaRPr kumimoji="0" lang="en-US" altLang="en-US" sz="900" b="0" i="0" u="none" strike="noStrike" cap="none" normalizeH="0" baseline="0" dirty="0">
              <a:ln>
                <a:noFill/>
              </a:ln>
              <a:solidFill>
                <a:schemeClr val="tx1"/>
              </a:solidFill>
              <a:effectLst/>
              <a:cs typeface="Arial" panose="020B0604020202020204" pitchFamily="34" charset="0"/>
            </a:endParaRPr>
          </a:p>
        </p:txBody>
      </p:sp>
      <p:pic>
        <p:nvPicPr>
          <p:cNvPr id="2051" name="Picture 3" descr="Diagram showing the process of breathing and the components used">
            <a:extLst>
              <a:ext uri="{FF2B5EF4-FFF2-40B4-BE49-F238E27FC236}">
                <a16:creationId xmlns:a16="http://schemas.microsoft.com/office/drawing/2014/main" id="{2DDF11F1-B9A2-EBE1-CC05-D536BA4552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1014" y="209642"/>
            <a:ext cx="3055317" cy="203017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3" name="Picture 5" descr="Diagram illustrating the air sacs called alveoli which are attached to bronchioles.">
            <a:extLst>
              <a:ext uri="{FF2B5EF4-FFF2-40B4-BE49-F238E27FC236}">
                <a16:creationId xmlns:a16="http://schemas.microsoft.com/office/drawing/2014/main" id="{BA82B848-D218-5347-2A1A-8400A9EF7B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1760" y="2287022"/>
            <a:ext cx="1674374" cy="223617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5" name="Picture 7" descr="The alveoli are adapted to provide a very large surface area for gaseous exchange:">
            <a:extLst>
              <a:ext uri="{FF2B5EF4-FFF2-40B4-BE49-F238E27FC236}">
                <a16:creationId xmlns:a16="http://schemas.microsoft.com/office/drawing/2014/main" id="{2C666B51-CA8C-D883-0314-1A594CF092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5" y="2295234"/>
            <a:ext cx="2000911" cy="222796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73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FAB0DB3-4713-D504-1A2A-913FDA9C284A}"/>
              </a:ext>
            </a:extLst>
          </p:cNvPr>
          <p:cNvPicPr>
            <a:picLocks noChangeAspect="1"/>
          </p:cNvPicPr>
          <p:nvPr/>
        </p:nvPicPr>
        <p:blipFill>
          <a:blip r:embed="rId3"/>
          <a:stretch>
            <a:fillRect/>
          </a:stretch>
        </p:blipFill>
        <p:spPr>
          <a:xfrm>
            <a:off x="3466305" y="5909679"/>
            <a:ext cx="2546350" cy="1610415"/>
          </a:xfrm>
          <a:prstGeom prst="rect">
            <a:avLst/>
          </a:prstGeom>
        </p:spPr>
      </p:pic>
      <p:pic>
        <p:nvPicPr>
          <p:cNvPr id="7" name="Picture 6">
            <a:extLst>
              <a:ext uri="{FF2B5EF4-FFF2-40B4-BE49-F238E27FC236}">
                <a16:creationId xmlns:a16="http://schemas.microsoft.com/office/drawing/2014/main" id="{34997DC4-965C-FD86-2BFF-1C7BEDDD1428}"/>
              </a:ext>
            </a:extLst>
          </p:cNvPr>
          <p:cNvPicPr>
            <a:picLocks noChangeAspect="1"/>
          </p:cNvPicPr>
          <p:nvPr/>
        </p:nvPicPr>
        <p:blipFill>
          <a:blip r:embed="rId4"/>
          <a:srcRect t="29197"/>
          <a:stretch>
            <a:fillRect/>
          </a:stretch>
        </p:blipFill>
        <p:spPr>
          <a:xfrm>
            <a:off x="3440613" y="1825812"/>
            <a:ext cx="3410346" cy="900860"/>
          </a:xfrm>
          <a:prstGeom prst="rect">
            <a:avLst/>
          </a:prstGeom>
        </p:spPr>
      </p:pic>
      <p:pic>
        <p:nvPicPr>
          <p:cNvPr id="18" name="Picture 17">
            <a:extLst>
              <a:ext uri="{FF2B5EF4-FFF2-40B4-BE49-F238E27FC236}">
                <a16:creationId xmlns:a16="http://schemas.microsoft.com/office/drawing/2014/main" id="{581E556B-B281-1423-84F2-5B800BE7C4EE}"/>
              </a:ext>
            </a:extLst>
          </p:cNvPr>
          <p:cNvPicPr>
            <a:picLocks noChangeAspect="1"/>
          </p:cNvPicPr>
          <p:nvPr/>
        </p:nvPicPr>
        <p:blipFill>
          <a:blip r:embed="rId5"/>
          <a:stretch>
            <a:fillRect/>
          </a:stretch>
        </p:blipFill>
        <p:spPr>
          <a:xfrm>
            <a:off x="3748929" y="4278255"/>
            <a:ext cx="2990453" cy="1690256"/>
          </a:xfrm>
          <a:prstGeom prst="rect">
            <a:avLst/>
          </a:prstGeom>
        </p:spPr>
      </p:pic>
      <p:pic>
        <p:nvPicPr>
          <p:cNvPr id="12" name="Picture 11">
            <a:extLst>
              <a:ext uri="{FF2B5EF4-FFF2-40B4-BE49-F238E27FC236}">
                <a16:creationId xmlns:a16="http://schemas.microsoft.com/office/drawing/2014/main" id="{571FAF13-713A-7BA9-BD3B-1009D2D5059F}"/>
              </a:ext>
            </a:extLst>
          </p:cNvPr>
          <p:cNvPicPr>
            <a:picLocks noChangeAspect="1"/>
          </p:cNvPicPr>
          <p:nvPr/>
        </p:nvPicPr>
        <p:blipFill>
          <a:blip r:embed="rId6"/>
          <a:stretch>
            <a:fillRect/>
          </a:stretch>
        </p:blipFill>
        <p:spPr>
          <a:xfrm>
            <a:off x="3767233" y="2695437"/>
            <a:ext cx="2921693" cy="1573219"/>
          </a:xfrm>
          <a:prstGeom prst="rect">
            <a:avLst/>
          </a:prstGeom>
        </p:spPr>
      </p:pic>
      <p:pic>
        <p:nvPicPr>
          <p:cNvPr id="5" name="Picture 4">
            <a:extLst>
              <a:ext uri="{FF2B5EF4-FFF2-40B4-BE49-F238E27FC236}">
                <a16:creationId xmlns:a16="http://schemas.microsoft.com/office/drawing/2014/main" id="{F2C6C552-6F4A-93AA-4DDB-9C1EC4ADBA7B}"/>
              </a:ext>
            </a:extLst>
          </p:cNvPr>
          <p:cNvPicPr>
            <a:picLocks noChangeAspect="1"/>
          </p:cNvPicPr>
          <p:nvPr/>
        </p:nvPicPr>
        <p:blipFill>
          <a:blip r:embed="rId7"/>
          <a:stretch>
            <a:fillRect/>
          </a:stretch>
        </p:blipFill>
        <p:spPr>
          <a:xfrm>
            <a:off x="4316150" y="338422"/>
            <a:ext cx="2505822" cy="1502647"/>
          </a:xfrm>
          <a:prstGeom prst="rect">
            <a:avLst/>
          </a:prstGeom>
        </p:spPr>
      </p:pic>
      <p:graphicFrame>
        <p:nvGraphicFramePr>
          <p:cNvPr id="15" name="Table 14">
            <a:extLst>
              <a:ext uri="{FF2B5EF4-FFF2-40B4-BE49-F238E27FC236}">
                <a16:creationId xmlns:a16="http://schemas.microsoft.com/office/drawing/2014/main" id="{495FA897-7959-EA6A-091D-16FDC06BB847}"/>
              </a:ext>
            </a:extLst>
          </p:cNvPr>
          <p:cNvGraphicFramePr>
            <a:graphicFrameLocks noGrp="1"/>
          </p:cNvGraphicFramePr>
          <p:nvPr/>
        </p:nvGraphicFramePr>
        <p:xfrm>
          <a:off x="0" y="0"/>
          <a:ext cx="3429001" cy="2392680"/>
        </p:xfrm>
        <a:graphic>
          <a:graphicData uri="http://schemas.openxmlformats.org/drawingml/2006/table">
            <a:tbl>
              <a:tblPr/>
              <a:tblGrid>
                <a:gridCol w="910835">
                  <a:extLst>
                    <a:ext uri="{9D8B030D-6E8A-4147-A177-3AD203B41FA5}">
                      <a16:colId xmlns:a16="http://schemas.microsoft.com/office/drawing/2014/main" val="1415543707"/>
                    </a:ext>
                  </a:extLst>
                </a:gridCol>
                <a:gridCol w="1044292">
                  <a:extLst>
                    <a:ext uri="{9D8B030D-6E8A-4147-A177-3AD203B41FA5}">
                      <a16:colId xmlns:a16="http://schemas.microsoft.com/office/drawing/2014/main" val="2993592454"/>
                    </a:ext>
                  </a:extLst>
                </a:gridCol>
                <a:gridCol w="1473874">
                  <a:extLst>
                    <a:ext uri="{9D8B030D-6E8A-4147-A177-3AD203B41FA5}">
                      <a16:colId xmlns:a16="http://schemas.microsoft.com/office/drawing/2014/main" val="4064539665"/>
                    </a:ext>
                  </a:extLst>
                </a:gridCol>
              </a:tblGrid>
              <a:tr h="196038">
                <a:tc>
                  <a:txBody>
                    <a:bodyPr/>
                    <a:lstStyle/>
                    <a:p>
                      <a:pPr algn="ctr" fontAlgn="base"/>
                      <a:r>
                        <a:rPr lang="en-GB" sz="900" b="1" dirty="0">
                          <a:effectLst/>
                          <a:latin typeface="Arial" panose="020B0604020202020204" pitchFamily="34" charset="0"/>
                          <a:cs typeface="Arial" panose="020B0604020202020204" pitchFamily="34" charset="0"/>
                        </a:rPr>
                        <a:t>Nutrient</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b="1" dirty="0">
                          <a:effectLst/>
                          <a:latin typeface="Arial" panose="020B0604020202020204" pitchFamily="34" charset="0"/>
                          <a:cs typeface="Arial" panose="020B0604020202020204" pitchFamily="34" charset="0"/>
                        </a:rPr>
                        <a:t>Major function</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b="1" dirty="0">
                          <a:effectLst/>
                          <a:latin typeface="Arial" panose="020B0604020202020204" pitchFamily="34" charset="0"/>
                          <a:cs typeface="Arial" panose="020B0604020202020204" pitchFamily="34" charset="0"/>
                        </a:rPr>
                        <a:t>Major sources</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3692080627"/>
                  </a:ext>
                </a:extLst>
              </a:tr>
              <a:tr h="567478">
                <a:tc>
                  <a:txBody>
                    <a:bodyPr/>
                    <a:lstStyle/>
                    <a:p>
                      <a:pPr algn="ctr" fontAlgn="base"/>
                      <a:r>
                        <a:rPr lang="en-GB" sz="900" dirty="0">
                          <a:effectLst/>
                          <a:latin typeface="Arial" panose="020B0604020202020204" pitchFamily="34" charset="0"/>
                          <a:cs typeface="Arial" panose="020B0604020202020204" pitchFamily="34" charset="0"/>
                        </a:rPr>
                        <a:t>Carbohydrates</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Source of energy, glucose is the main respiratory substrate</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Starch - potatoes, rice and bread, cereals and pasta; sugars - fruit, fizzy drinks, chocolate and sweets</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1648697967"/>
                  </a:ext>
                </a:extLst>
              </a:tr>
              <a:tr h="288898">
                <a:tc>
                  <a:txBody>
                    <a:bodyPr/>
                    <a:lstStyle/>
                    <a:p>
                      <a:pPr algn="ctr" fontAlgn="base"/>
                      <a:r>
                        <a:rPr lang="en-GB" sz="900">
                          <a:effectLst/>
                          <a:latin typeface="Arial" panose="020B0604020202020204" pitchFamily="34" charset="0"/>
                          <a:cs typeface="Arial" panose="020B0604020202020204" pitchFamily="34" charset="0"/>
                        </a:rPr>
                        <a:t>Proteins</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Growth and repair</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Meat, eggs, cheese, beans, nuts and seeds</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4066959344"/>
                  </a:ext>
                </a:extLst>
              </a:tr>
              <a:tr h="567478">
                <a:tc>
                  <a:txBody>
                    <a:bodyPr/>
                    <a:lstStyle/>
                    <a:p>
                      <a:pPr algn="ctr" fontAlgn="base"/>
                      <a:r>
                        <a:rPr lang="en-GB" sz="900">
                          <a:effectLst/>
                          <a:latin typeface="Arial" panose="020B0604020202020204" pitchFamily="34" charset="0"/>
                          <a:cs typeface="Arial" panose="020B0604020202020204" pitchFamily="34" charset="0"/>
                        </a:rPr>
                        <a:t>Lipids</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Energy, make up part of cell membranes so essential for normal growth</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Butter, meat, plant oils, oily fish, nuts and seeds</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655740767"/>
                  </a:ext>
                </a:extLst>
              </a:tr>
            </a:tbl>
          </a:graphicData>
        </a:graphic>
      </p:graphicFrame>
      <p:graphicFrame>
        <p:nvGraphicFramePr>
          <p:cNvPr id="16" name="Table 15">
            <a:extLst>
              <a:ext uri="{FF2B5EF4-FFF2-40B4-BE49-F238E27FC236}">
                <a16:creationId xmlns:a16="http://schemas.microsoft.com/office/drawing/2014/main" id="{27398FD4-38CB-5167-69DE-25A388640263}"/>
              </a:ext>
            </a:extLst>
          </p:cNvPr>
          <p:cNvGraphicFramePr>
            <a:graphicFrameLocks noGrp="1"/>
          </p:cNvGraphicFramePr>
          <p:nvPr/>
        </p:nvGraphicFramePr>
        <p:xfrm>
          <a:off x="18653" y="2424975"/>
          <a:ext cx="3428999" cy="1844040"/>
        </p:xfrm>
        <a:graphic>
          <a:graphicData uri="http://schemas.openxmlformats.org/drawingml/2006/table">
            <a:tbl>
              <a:tblPr/>
              <a:tblGrid>
                <a:gridCol w="721894">
                  <a:extLst>
                    <a:ext uri="{9D8B030D-6E8A-4147-A177-3AD203B41FA5}">
                      <a16:colId xmlns:a16="http://schemas.microsoft.com/office/drawing/2014/main" val="1415543707"/>
                    </a:ext>
                  </a:extLst>
                </a:gridCol>
                <a:gridCol w="1381225">
                  <a:extLst>
                    <a:ext uri="{9D8B030D-6E8A-4147-A177-3AD203B41FA5}">
                      <a16:colId xmlns:a16="http://schemas.microsoft.com/office/drawing/2014/main" val="2993592454"/>
                    </a:ext>
                  </a:extLst>
                </a:gridCol>
                <a:gridCol w="701501">
                  <a:extLst>
                    <a:ext uri="{9D8B030D-6E8A-4147-A177-3AD203B41FA5}">
                      <a16:colId xmlns:a16="http://schemas.microsoft.com/office/drawing/2014/main" val="4064539665"/>
                    </a:ext>
                  </a:extLst>
                </a:gridCol>
                <a:gridCol w="624379">
                  <a:extLst>
                    <a:ext uri="{9D8B030D-6E8A-4147-A177-3AD203B41FA5}">
                      <a16:colId xmlns:a16="http://schemas.microsoft.com/office/drawing/2014/main" val="2993824035"/>
                    </a:ext>
                  </a:extLst>
                </a:gridCol>
              </a:tblGrid>
              <a:tr h="0">
                <a:tc>
                  <a:txBody>
                    <a:bodyPr/>
                    <a:lstStyle/>
                    <a:p>
                      <a:pPr algn="ctr" fontAlgn="base"/>
                      <a:r>
                        <a:rPr lang="en-GB" sz="900" b="1" dirty="0">
                          <a:effectLst/>
                          <a:latin typeface="Arial" panose="020B0604020202020204" pitchFamily="34" charset="0"/>
                          <a:cs typeface="Arial" panose="020B0604020202020204" pitchFamily="34" charset="0"/>
                        </a:rPr>
                        <a:t>Enzyme</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b="1" dirty="0">
                          <a:effectLst/>
                          <a:latin typeface="Arial" panose="020B0604020202020204" pitchFamily="34" charset="0"/>
                          <a:cs typeface="Arial" panose="020B0604020202020204" pitchFamily="34" charset="0"/>
                        </a:rPr>
                        <a:t>Organ </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b="1" dirty="0">
                          <a:effectLst/>
                          <a:latin typeface="Arial" panose="020B0604020202020204" pitchFamily="34" charset="0"/>
                          <a:cs typeface="Arial" panose="020B0604020202020204" pitchFamily="34" charset="0"/>
                        </a:rPr>
                        <a:t>Substrate</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b="1" dirty="0">
                          <a:effectLst/>
                          <a:latin typeface="Arial" panose="020B0604020202020204" pitchFamily="34" charset="0"/>
                          <a:cs typeface="Arial" panose="020B0604020202020204" pitchFamily="34" charset="0"/>
                        </a:rPr>
                        <a:t>Product</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3692080627"/>
                  </a:ext>
                </a:extLst>
              </a:tr>
              <a:tr h="0">
                <a:tc>
                  <a:txBody>
                    <a:bodyPr/>
                    <a:lstStyle/>
                    <a:p>
                      <a:pPr algn="ctr" fontAlgn="base"/>
                      <a:r>
                        <a:rPr lang="en-GB" sz="900" dirty="0">
                          <a:effectLst/>
                          <a:latin typeface="Arial" panose="020B0604020202020204" pitchFamily="34" charset="0"/>
                          <a:cs typeface="Arial" panose="020B0604020202020204" pitchFamily="34" charset="0"/>
                        </a:rPr>
                        <a:t>Protease</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Stomach, pancreas, small intestine</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Protein</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Amino acids</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1648697967"/>
                  </a:ext>
                </a:extLst>
              </a:tr>
              <a:tr h="0">
                <a:tc>
                  <a:txBody>
                    <a:bodyPr/>
                    <a:lstStyle/>
                    <a:p>
                      <a:pPr algn="ctr" fontAlgn="base"/>
                      <a:r>
                        <a:rPr lang="en-GB" sz="900" dirty="0">
                          <a:effectLst/>
                          <a:latin typeface="Arial" panose="020B0604020202020204" pitchFamily="34" charset="0"/>
                          <a:cs typeface="Arial" panose="020B0604020202020204" pitchFamily="34" charset="0"/>
                        </a:rPr>
                        <a:t>Amylase</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Salivary glands, pancreas, small intestine</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Starch</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Glucose</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4066959344"/>
                  </a:ext>
                </a:extLst>
              </a:tr>
              <a:tr h="196158">
                <a:tc>
                  <a:txBody>
                    <a:bodyPr/>
                    <a:lstStyle/>
                    <a:p>
                      <a:pPr algn="ctr" fontAlgn="base"/>
                      <a:r>
                        <a:rPr lang="en-GB" sz="900" dirty="0">
                          <a:effectLst/>
                          <a:latin typeface="Arial" panose="020B0604020202020204" pitchFamily="34" charset="0"/>
                          <a:cs typeface="Arial" panose="020B0604020202020204" pitchFamily="34" charset="0"/>
                        </a:rPr>
                        <a:t>Lipase</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pancreas, small intestine</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Lipids</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Fatty acids &amp; glycerol</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655740767"/>
                  </a:ext>
                </a:extLst>
              </a:tr>
            </a:tbl>
          </a:graphicData>
        </a:graphic>
      </p:graphicFrame>
      <p:sp>
        <p:nvSpPr>
          <p:cNvPr id="3" name="TextBox 2">
            <a:extLst>
              <a:ext uri="{FF2B5EF4-FFF2-40B4-BE49-F238E27FC236}">
                <a16:creationId xmlns:a16="http://schemas.microsoft.com/office/drawing/2014/main" id="{A04D4CAF-5210-5EB5-FE89-CB684CEF2D9A}"/>
              </a:ext>
            </a:extLst>
          </p:cNvPr>
          <p:cNvSpPr txBox="1"/>
          <p:nvPr/>
        </p:nvSpPr>
        <p:spPr>
          <a:xfrm>
            <a:off x="3429000" y="0"/>
            <a:ext cx="3529581" cy="1200329"/>
          </a:xfrm>
          <a:prstGeom prst="rect">
            <a:avLst/>
          </a:prstGeom>
          <a:noFill/>
        </p:spPr>
        <p:txBody>
          <a:bodyPr wrap="square">
            <a:spAutoFit/>
          </a:bodyPr>
          <a:lstStyle/>
          <a:p>
            <a:pPr algn="l" fontAlgn="base">
              <a:buNone/>
            </a:pPr>
            <a:r>
              <a:rPr lang="en-GB" sz="900" b="1" i="0" dirty="0">
                <a:solidFill>
                  <a:srgbClr val="141414"/>
                </a:solidFill>
                <a:effectLst/>
                <a:latin typeface="Arial" panose="020B0604020202020204" pitchFamily="34" charset="0"/>
                <a:cs typeface="Arial" panose="020B0604020202020204" pitchFamily="34" charset="0"/>
              </a:rPr>
              <a:t>Required practical activity - food tests</a:t>
            </a:r>
          </a:p>
          <a:p>
            <a:pPr algn="l" fontAlgn="base"/>
            <a:r>
              <a:rPr lang="en-GB" sz="900" b="1" i="0" dirty="0">
                <a:solidFill>
                  <a:srgbClr val="141414"/>
                </a:solidFill>
                <a:effectLst/>
                <a:latin typeface="Arial" panose="020B0604020202020204" pitchFamily="34" charset="0"/>
                <a:cs typeface="Arial" panose="020B0604020202020204" pitchFamily="34" charset="0"/>
              </a:rPr>
              <a:t>Use qualitative reagents to test for a range of carbohydrates, lipids and proteins</a:t>
            </a:r>
          </a:p>
          <a:p>
            <a:pPr algn="l" fontAlgn="base"/>
            <a:endParaRPr lang="en-GB" sz="900" b="1" dirty="0">
              <a:solidFill>
                <a:srgbClr val="141414"/>
              </a:solidFill>
              <a:latin typeface="Arial" panose="020B0604020202020204" pitchFamily="34" charset="0"/>
              <a:cs typeface="Arial" panose="020B0604020202020204" pitchFamily="34" charset="0"/>
            </a:endParaRPr>
          </a:p>
          <a:p>
            <a:pPr fontAlgn="base"/>
            <a:r>
              <a:rPr lang="en-GB" sz="900" b="1" dirty="0">
                <a:latin typeface="Arial" panose="020B0604020202020204" pitchFamily="34" charset="0"/>
                <a:cs typeface="Arial" panose="020B0604020202020204" pitchFamily="34" charset="0"/>
              </a:rPr>
              <a:t>Test for sugars</a:t>
            </a:r>
          </a:p>
          <a:p>
            <a:pPr fontAlgn="base"/>
            <a:r>
              <a:rPr lang="en-GB" sz="900" dirty="0">
                <a:latin typeface="Arial" panose="020B0604020202020204" pitchFamily="34" charset="0"/>
                <a:cs typeface="Arial" panose="020B0604020202020204" pitchFamily="34" charset="0"/>
              </a:rPr>
              <a:t>Benedict's test is used to</a:t>
            </a:r>
          </a:p>
          <a:p>
            <a:pPr fontAlgn="base"/>
            <a:r>
              <a:rPr lang="en-GB" sz="900" dirty="0">
                <a:latin typeface="Arial" panose="020B0604020202020204" pitchFamily="34" charset="0"/>
                <a:cs typeface="Arial" panose="020B0604020202020204" pitchFamily="34" charset="0"/>
              </a:rPr>
              <a:t>detect sugars</a:t>
            </a:r>
          </a:p>
          <a:p>
            <a:pPr algn="l" fontAlgn="base"/>
            <a:endParaRPr lang="en-GB" sz="900" b="1" i="0" dirty="0">
              <a:solidFill>
                <a:srgbClr val="141414"/>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3FDA48C-D430-10B0-31CA-73E4CAD4E27C}"/>
              </a:ext>
            </a:extLst>
          </p:cNvPr>
          <p:cNvSpPr txBox="1"/>
          <p:nvPr/>
        </p:nvSpPr>
        <p:spPr>
          <a:xfrm>
            <a:off x="3410348" y="2739900"/>
            <a:ext cx="2121408" cy="507831"/>
          </a:xfrm>
          <a:prstGeom prst="rect">
            <a:avLst/>
          </a:prstGeom>
          <a:noFill/>
        </p:spPr>
        <p:txBody>
          <a:bodyPr wrap="square">
            <a:spAutoFit/>
          </a:bodyPr>
          <a:lstStyle/>
          <a:p>
            <a:pPr algn="l" fontAlgn="base">
              <a:buNone/>
            </a:pPr>
            <a:r>
              <a:rPr lang="en-GB" sz="900" b="1" i="0" dirty="0">
                <a:solidFill>
                  <a:srgbClr val="141414"/>
                </a:solidFill>
                <a:effectLst/>
                <a:latin typeface="Arial" panose="020B0604020202020204" pitchFamily="34" charset="0"/>
                <a:cs typeface="Arial" panose="020B0604020202020204" pitchFamily="34" charset="0"/>
              </a:rPr>
              <a:t>Test for starch</a:t>
            </a:r>
          </a:p>
          <a:p>
            <a:pPr algn="l" fontAlgn="base"/>
            <a:r>
              <a:rPr lang="en-GB" sz="900" b="0" i="0" dirty="0">
                <a:solidFill>
                  <a:srgbClr val="141414"/>
                </a:solidFill>
                <a:effectLst/>
                <a:latin typeface="Arial" panose="020B0604020202020204" pitchFamily="34" charset="0"/>
                <a:cs typeface="Arial" panose="020B0604020202020204" pitchFamily="34" charset="0"/>
              </a:rPr>
              <a:t>Add iodine solution to the food being tested</a:t>
            </a:r>
          </a:p>
        </p:txBody>
      </p:sp>
      <p:sp>
        <p:nvSpPr>
          <p:cNvPr id="14" name="TextBox 13">
            <a:extLst>
              <a:ext uri="{FF2B5EF4-FFF2-40B4-BE49-F238E27FC236}">
                <a16:creationId xmlns:a16="http://schemas.microsoft.com/office/drawing/2014/main" id="{8454F124-F5D4-7798-7D33-2DFF297F77C1}"/>
              </a:ext>
            </a:extLst>
          </p:cNvPr>
          <p:cNvSpPr txBox="1"/>
          <p:nvPr/>
        </p:nvSpPr>
        <p:spPr>
          <a:xfrm>
            <a:off x="3384085" y="4278255"/>
            <a:ext cx="1736994" cy="507831"/>
          </a:xfrm>
          <a:prstGeom prst="rect">
            <a:avLst/>
          </a:prstGeom>
          <a:noFill/>
        </p:spPr>
        <p:txBody>
          <a:bodyPr wrap="square">
            <a:spAutoFit/>
          </a:bodyPr>
          <a:lstStyle/>
          <a:p>
            <a:pPr algn="l" fontAlgn="base">
              <a:buNone/>
            </a:pPr>
            <a:r>
              <a:rPr lang="en-GB" sz="900" b="1" i="0" dirty="0">
                <a:solidFill>
                  <a:srgbClr val="141414"/>
                </a:solidFill>
                <a:effectLst/>
                <a:latin typeface="Arial" panose="020B0604020202020204" pitchFamily="34" charset="0"/>
                <a:cs typeface="Arial" panose="020B0604020202020204" pitchFamily="34" charset="0"/>
              </a:rPr>
              <a:t>Test for proteins</a:t>
            </a:r>
          </a:p>
          <a:p>
            <a:pPr algn="l" fontAlgn="base"/>
            <a:r>
              <a:rPr lang="en-GB" sz="900" b="0" i="0" dirty="0">
                <a:solidFill>
                  <a:srgbClr val="141414"/>
                </a:solidFill>
                <a:effectLst/>
                <a:latin typeface="Arial" panose="020B0604020202020204" pitchFamily="34" charset="0"/>
                <a:cs typeface="Arial" panose="020B0604020202020204" pitchFamily="34" charset="0"/>
              </a:rPr>
              <a:t>The biuret test is used to detect proteins.</a:t>
            </a:r>
          </a:p>
        </p:txBody>
      </p:sp>
      <p:sp>
        <p:nvSpPr>
          <p:cNvPr id="19" name="TextBox 18">
            <a:extLst>
              <a:ext uri="{FF2B5EF4-FFF2-40B4-BE49-F238E27FC236}">
                <a16:creationId xmlns:a16="http://schemas.microsoft.com/office/drawing/2014/main" id="{7C6636A7-5880-2FC6-1403-9F16EECA4C53}"/>
              </a:ext>
            </a:extLst>
          </p:cNvPr>
          <p:cNvSpPr txBox="1"/>
          <p:nvPr/>
        </p:nvSpPr>
        <p:spPr>
          <a:xfrm>
            <a:off x="3440613" y="1594980"/>
            <a:ext cx="537327" cy="230832"/>
          </a:xfrm>
          <a:prstGeom prst="rect">
            <a:avLst/>
          </a:prstGeom>
          <a:noFill/>
        </p:spPr>
        <p:txBody>
          <a:bodyPr wrap="none" rtlCol="0">
            <a:spAutoFit/>
          </a:bodyPr>
          <a:lstStyle/>
          <a:p>
            <a:r>
              <a:rPr lang="en-GB" sz="900" b="1" dirty="0">
                <a:latin typeface="Arial" panose="020B0604020202020204" pitchFamily="34" charset="0"/>
                <a:cs typeface="Arial" panose="020B0604020202020204" pitchFamily="34" charset="0"/>
              </a:rPr>
              <a:t>Result</a:t>
            </a:r>
          </a:p>
        </p:txBody>
      </p:sp>
      <p:sp>
        <p:nvSpPr>
          <p:cNvPr id="21" name="TextBox 20">
            <a:extLst>
              <a:ext uri="{FF2B5EF4-FFF2-40B4-BE49-F238E27FC236}">
                <a16:creationId xmlns:a16="http://schemas.microsoft.com/office/drawing/2014/main" id="{787D34C5-7BFD-8898-EAC2-39338BF03767}"/>
              </a:ext>
            </a:extLst>
          </p:cNvPr>
          <p:cNvSpPr txBox="1"/>
          <p:nvPr/>
        </p:nvSpPr>
        <p:spPr>
          <a:xfrm>
            <a:off x="3389652" y="5909679"/>
            <a:ext cx="2352775" cy="646331"/>
          </a:xfrm>
          <a:prstGeom prst="rect">
            <a:avLst/>
          </a:prstGeom>
          <a:noFill/>
        </p:spPr>
        <p:txBody>
          <a:bodyPr wrap="square">
            <a:spAutoFit/>
          </a:bodyPr>
          <a:lstStyle/>
          <a:p>
            <a:pPr algn="l" fontAlgn="base">
              <a:buNone/>
            </a:pPr>
            <a:r>
              <a:rPr lang="en-GB" sz="900" b="1" i="0" dirty="0">
                <a:solidFill>
                  <a:srgbClr val="141414"/>
                </a:solidFill>
                <a:effectLst/>
                <a:latin typeface="Arial" panose="020B0604020202020204" pitchFamily="34" charset="0"/>
                <a:cs typeface="Arial" panose="020B0604020202020204" pitchFamily="34" charset="0"/>
              </a:rPr>
              <a:t>Test for fats</a:t>
            </a:r>
          </a:p>
          <a:p>
            <a:pPr algn="l" fontAlgn="base">
              <a:buNone/>
            </a:pPr>
            <a:r>
              <a:rPr lang="en-GB" sz="900" b="1" i="0" dirty="0">
                <a:solidFill>
                  <a:srgbClr val="141414"/>
                </a:solidFill>
                <a:effectLst/>
                <a:latin typeface="Arial" panose="020B0604020202020204" pitchFamily="34" charset="0"/>
                <a:cs typeface="Arial" panose="020B0604020202020204" pitchFamily="34" charset="0"/>
              </a:rPr>
              <a:t>The Sudan III test</a:t>
            </a:r>
          </a:p>
          <a:p>
            <a:pPr algn="l" fontAlgn="base"/>
            <a:r>
              <a:rPr lang="en-GB" sz="900" b="0" i="0" dirty="0">
                <a:solidFill>
                  <a:srgbClr val="141414"/>
                </a:solidFill>
                <a:effectLst/>
                <a:latin typeface="Arial" panose="020B0604020202020204" pitchFamily="34" charset="0"/>
                <a:cs typeface="Arial" panose="020B0604020202020204" pitchFamily="34" charset="0"/>
              </a:rPr>
              <a:t>The Sudan III test is one test used to test for lipids</a:t>
            </a:r>
          </a:p>
        </p:txBody>
      </p:sp>
      <p:sp>
        <p:nvSpPr>
          <p:cNvPr id="26" name="TextBox 25">
            <a:extLst>
              <a:ext uri="{FF2B5EF4-FFF2-40B4-BE49-F238E27FC236}">
                <a16:creationId xmlns:a16="http://schemas.microsoft.com/office/drawing/2014/main" id="{5E1AB2F9-D7B7-250A-0F71-A1A442BA822E}"/>
              </a:ext>
            </a:extLst>
          </p:cNvPr>
          <p:cNvSpPr txBox="1"/>
          <p:nvPr/>
        </p:nvSpPr>
        <p:spPr>
          <a:xfrm>
            <a:off x="5898058" y="6193247"/>
            <a:ext cx="537327" cy="230832"/>
          </a:xfrm>
          <a:prstGeom prst="rect">
            <a:avLst/>
          </a:prstGeom>
          <a:noFill/>
        </p:spPr>
        <p:txBody>
          <a:bodyPr wrap="none" rtlCol="0">
            <a:spAutoFit/>
          </a:bodyPr>
          <a:lstStyle/>
          <a:p>
            <a:r>
              <a:rPr lang="en-GB" sz="900" b="1" dirty="0">
                <a:latin typeface="Arial" panose="020B0604020202020204" pitchFamily="34" charset="0"/>
                <a:cs typeface="Arial" panose="020B0604020202020204" pitchFamily="34" charset="0"/>
              </a:rPr>
              <a:t>Result</a:t>
            </a:r>
          </a:p>
        </p:txBody>
      </p:sp>
      <p:cxnSp>
        <p:nvCxnSpPr>
          <p:cNvPr id="28" name="Straight Connector 27">
            <a:extLst>
              <a:ext uri="{FF2B5EF4-FFF2-40B4-BE49-F238E27FC236}">
                <a16:creationId xmlns:a16="http://schemas.microsoft.com/office/drawing/2014/main" id="{6869C3E1-FFA4-FB94-1BB0-AE6FAB888122}"/>
              </a:ext>
            </a:extLst>
          </p:cNvPr>
          <p:cNvCxnSpPr/>
          <p:nvPr/>
        </p:nvCxnSpPr>
        <p:spPr>
          <a:xfrm>
            <a:off x="3447653" y="0"/>
            <a:ext cx="0" cy="9906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9349EBF0-0AD8-E643-FA58-FC1D942A1B0C}"/>
              </a:ext>
            </a:extLst>
          </p:cNvPr>
          <p:cNvSpPr txBox="1"/>
          <p:nvPr/>
        </p:nvSpPr>
        <p:spPr>
          <a:xfrm>
            <a:off x="0" y="4269015"/>
            <a:ext cx="3369378" cy="369332"/>
          </a:xfrm>
          <a:prstGeom prst="rect">
            <a:avLst/>
          </a:prstGeom>
          <a:noFill/>
        </p:spPr>
        <p:txBody>
          <a:bodyPr wrap="square">
            <a:spAutoFit/>
          </a:bodyPr>
          <a:lstStyle/>
          <a:p>
            <a:pPr algn="l" fontAlgn="base"/>
            <a:r>
              <a:rPr lang="en-GB" sz="900" b="1" i="0" dirty="0">
                <a:solidFill>
                  <a:srgbClr val="141414"/>
                </a:solidFill>
                <a:effectLst/>
                <a:latin typeface="Arial" panose="020B0604020202020204" pitchFamily="34" charset="0"/>
                <a:cs typeface="Arial" panose="020B0604020202020204" pitchFamily="34" charset="0"/>
              </a:rPr>
              <a:t>Required practical activity - investigate the effect of pH on the rate of reaction of amylase enzyme</a:t>
            </a:r>
          </a:p>
        </p:txBody>
      </p:sp>
      <p:sp>
        <p:nvSpPr>
          <p:cNvPr id="33" name="TextBox 32">
            <a:extLst>
              <a:ext uri="{FF2B5EF4-FFF2-40B4-BE49-F238E27FC236}">
                <a16:creationId xmlns:a16="http://schemas.microsoft.com/office/drawing/2014/main" id="{EC1DEB35-06BD-11FB-5608-8195E5B776F6}"/>
              </a:ext>
            </a:extLst>
          </p:cNvPr>
          <p:cNvSpPr txBox="1"/>
          <p:nvPr/>
        </p:nvSpPr>
        <p:spPr>
          <a:xfrm>
            <a:off x="-14707" y="4538292"/>
            <a:ext cx="3462359" cy="2308324"/>
          </a:xfrm>
          <a:prstGeom prst="rect">
            <a:avLst/>
          </a:prstGeom>
          <a:noFill/>
        </p:spPr>
        <p:txBody>
          <a:bodyPr wrap="square">
            <a:spAutoFit/>
          </a:bodyPr>
          <a:lstStyle/>
          <a:p>
            <a:pPr algn="l">
              <a:buFont typeface="Arial" panose="020B0604020202020204" pitchFamily="34" charset="0"/>
              <a:buChar char="•"/>
            </a:pPr>
            <a:r>
              <a:rPr lang="en-GB" sz="900" b="0" i="0" dirty="0">
                <a:solidFill>
                  <a:srgbClr val="323232"/>
                </a:solidFill>
                <a:effectLst/>
                <a:latin typeface="Arial" panose="020B0604020202020204" pitchFamily="34" charset="0"/>
                <a:cs typeface="Arial" panose="020B0604020202020204" pitchFamily="34" charset="0"/>
              </a:rPr>
              <a:t> Place single drops of iodine solution in rows on the tile</a:t>
            </a:r>
          </a:p>
          <a:p>
            <a:pPr algn="l">
              <a:buFont typeface="Arial" panose="020B0604020202020204" pitchFamily="34" charset="0"/>
              <a:buChar char="•"/>
            </a:pPr>
            <a:r>
              <a:rPr lang="en-GB" sz="900" b="0" i="0" dirty="0">
                <a:solidFill>
                  <a:srgbClr val="323232"/>
                </a:solidFill>
                <a:effectLst/>
                <a:latin typeface="Arial" panose="020B0604020202020204" pitchFamily="34" charset="0"/>
                <a:cs typeface="Arial" panose="020B0604020202020204" pitchFamily="34" charset="0"/>
              </a:rPr>
              <a:t> Label a test tube with the pH to be tested</a:t>
            </a:r>
          </a:p>
          <a:p>
            <a:pPr algn="l">
              <a:buFont typeface="Arial" panose="020B0604020202020204" pitchFamily="34" charset="0"/>
              <a:buChar char="•"/>
            </a:pPr>
            <a:r>
              <a:rPr lang="en-GB" sz="900" b="0" i="0" dirty="0">
                <a:solidFill>
                  <a:srgbClr val="323232"/>
                </a:solidFill>
                <a:effectLst/>
                <a:latin typeface="Arial" panose="020B0604020202020204" pitchFamily="34" charset="0"/>
                <a:cs typeface="Arial" panose="020B0604020202020204" pitchFamily="34" charset="0"/>
              </a:rPr>
              <a:t> Use the syringe to place 2cm</a:t>
            </a:r>
            <a:r>
              <a:rPr lang="en-GB" sz="900" b="0" i="0" baseline="30000" dirty="0">
                <a:solidFill>
                  <a:srgbClr val="323232"/>
                </a:solidFill>
                <a:effectLst/>
                <a:latin typeface="Arial" panose="020B0604020202020204" pitchFamily="34" charset="0"/>
                <a:cs typeface="Arial" panose="020B0604020202020204" pitchFamily="34" charset="0"/>
              </a:rPr>
              <a:t>3 </a:t>
            </a:r>
            <a:r>
              <a:rPr lang="en-GB" sz="900" b="0" i="0" dirty="0">
                <a:solidFill>
                  <a:srgbClr val="323232"/>
                </a:solidFill>
                <a:effectLst/>
                <a:latin typeface="Arial" panose="020B0604020202020204" pitchFamily="34" charset="0"/>
                <a:cs typeface="Arial" panose="020B0604020202020204" pitchFamily="34" charset="0"/>
              </a:rPr>
              <a:t>of </a:t>
            </a:r>
            <a:r>
              <a:rPr lang="en-GB" sz="900" b="1" i="0" dirty="0">
                <a:solidFill>
                  <a:srgbClr val="323232"/>
                </a:solidFill>
                <a:effectLst/>
                <a:latin typeface="Arial" panose="020B0604020202020204" pitchFamily="34" charset="0"/>
                <a:cs typeface="Arial" panose="020B0604020202020204" pitchFamily="34" charset="0"/>
              </a:rPr>
              <a:t>amylase</a:t>
            </a:r>
            <a:r>
              <a:rPr lang="en-GB" sz="900" b="0" i="0" dirty="0">
                <a:solidFill>
                  <a:srgbClr val="323232"/>
                </a:solidFill>
                <a:effectLst/>
                <a:latin typeface="Arial" panose="020B0604020202020204" pitchFamily="34" charset="0"/>
                <a:cs typeface="Arial" panose="020B0604020202020204" pitchFamily="34" charset="0"/>
              </a:rPr>
              <a:t> in the test tube</a:t>
            </a:r>
          </a:p>
          <a:p>
            <a:pPr algn="l">
              <a:buFont typeface="Arial" panose="020B0604020202020204" pitchFamily="34" charset="0"/>
              <a:buChar char="•"/>
            </a:pPr>
            <a:r>
              <a:rPr lang="en-GB" sz="900" b="0" i="0" dirty="0">
                <a:solidFill>
                  <a:srgbClr val="323232"/>
                </a:solidFill>
                <a:effectLst/>
                <a:latin typeface="Arial" panose="020B0604020202020204" pitchFamily="34" charset="0"/>
                <a:cs typeface="Arial" panose="020B0604020202020204" pitchFamily="34" charset="0"/>
              </a:rPr>
              <a:t> Add 1cm</a:t>
            </a:r>
            <a:r>
              <a:rPr lang="en-GB" sz="900" b="0" i="0" baseline="30000" dirty="0">
                <a:solidFill>
                  <a:srgbClr val="323232"/>
                </a:solidFill>
                <a:effectLst/>
                <a:latin typeface="Arial" panose="020B0604020202020204" pitchFamily="34" charset="0"/>
                <a:cs typeface="Arial" panose="020B0604020202020204" pitchFamily="34" charset="0"/>
              </a:rPr>
              <a:t>3</a:t>
            </a:r>
            <a:r>
              <a:rPr lang="en-GB" sz="900" b="0" i="0" dirty="0">
                <a:solidFill>
                  <a:srgbClr val="323232"/>
                </a:solidFill>
                <a:effectLst/>
                <a:latin typeface="Arial" panose="020B0604020202020204" pitchFamily="34" charset="0"/>
                <a:cs typeface="Arial" panose="020B0604020202020204" pitchFamily="34" charset="0"/>
              </a:rPr>
              <a:t> of </a:t>
            </a:r>
            <a:r>
              <a:rPr lang="en-GB" sz="900" b="1" i="0" dirty="0">
                <a:solidFill>
                  <a:srgbClr val="323232"/>
                </a:solidFill>
                <a:effectLst/>
                <a:latin typeface="Arial" panose="020B0604020202020204" pitchFamily="34" charset="0"/>
                <a:cs typeface="Arial" panose="020B0604020202020204" pitchFamily="34" charset="0"/>
              </a:rPr>
              <a:t>pH buffer solution </a:t>
            </a:r>
            <a:r>
              <a:rPr lang="en-GB" sz="900" b="0" i="0" dirty="0">
                <a:solidFill>
                  <a:srgbClr val="323232"/>
                </a:solidFill>
                <a:effectLst/>
                <a:latin typeface="Arial" panose="020B0604020202020204" pitchFamily="34" charset="0"/>
                <a:cs typeface="Arial" panose="020B0604020202020204" pitchFamily="34" charset="0"/>
              </a:rPr>
              <a:t>to the test tube using a syringe</a:t>
            </a:r>
          </a:p>
          <a:p>
            <a:pPr algn="l">
              <a:buFont typeface="Arial" panose="020B0604020202020204" pitchFamily="34" charset="0"/>
              <a:buChar char="•"/>
            </a:pPr>
            <a:r>
              <a:rPr lang="en-GB" sz="900" b="0" i="0" dirty="0">
                <a:solidFill>
                  <a:srgbClr val="323232"/>
                </a:solidFill>
                <a:effectLst/>
                <a:latin typeface="Arial" panose="020B0604020202020204" pitchFamily="34" charset="0"/>
                <a:cs typeface="Arial" panose="020B0604020202020204" pitchFamily="34" charset="0"/>
              </a:rPr>
              <a:t> Use another test tube to add 2cm</a:t>
            </a:r>
            <a:r>
              <a:rPr lang="en-GB" sz="900" b="0" i="0" baseline="30000" dirty="0">
                <a:solidFill>
                  <a:srgbClr val="323232"/>
                </a:solidFill>
                <a:effectLst/>
                <a:latin typeface="Arial" panose="020B0604020202020204" pitchFamily="34" charset="0"/>
                <a:cs typeface="Arial" panose="020B0604020202020204" pitchFamily="34" charset="0"/>
              </a:rPr>
              <a:t>3</a:t>
            </a:r>
            <a:r>
              <a:rPr lang="en-GB" sz="900" b="0" i="0" dirty="0">
                <a:solidFill>
                  <a:srgbClr val="323232"/>
                </a:solidFill>
                <a:effectLst/>
                <a:latin typeface="Arial" panose="020B0604020202020204" pitchFamily="34" charset="0"/>
                <a:cs typeface="Arial" panose="020B0604020202020204" pitchFamily="34" charset="0"/>
              </a:rPr>
              <a:t> of </a:t>
            </a:r>
            <a:r>
              <a:rPr lang="en-GB" sz="900" b="1" i="0" dirty="0">
                <a:solidFill>
                  <a:srgbClr val="323232"/>
                </a:solidFill>
                <a:effectLst/>
                <a:latin typeface="Arial" panose="020B0604020202020204" pitchFamily="34" charset="0"/>
                <a:cs typeface="Arial" panose="020B0604020202020204" pitchFamily="34" charset="0"/>
              </a:rPr>
              <a:t>starch solution</a:t>
            </a:r>
            <a:r>
              <a:rPr lang="en-GB" sz="900" b="0" i="0" dirty="0">
                <a:solidFill>
                  <a:srgbClr val="323232"/>
                </a:solidFill>
                <a:effectLst/>
                <a:latin typeface="Arial" panose="020B0604020202020204" pitchFamily="34" charset="0"/>
                <a:cs typeface="Arial" panose="020B0604020202020204" pitchFamily="34" charset="0"/>
              </a:rPr>
              <a:t> to the amylase and buffer solution, </a:t>
            </a:r>
            <a:r>
              <a:rPr lang="en-GB" sz="900" b="1" i="0" dirty="0">
                <a:solidFill>
                  <a:srgbClr val="323232"/>
                </a:solidFill>
                <a:effectLst/>
                <a:latin typeface="Arial" panose="020B0604020202020204" pitchFamily="34" charset="0"/>
                <a:cs typeface="Arial" panose="020B0604020202020204" pitchFamily="34" charset="0"/>
              </a:rPr>
              <a:t>start the stopwatch</a:t>
            </a:r>
            <a:r>
              <a:rPr lang="en-GB" sz="900" b="0" i="0" dirty="0">
                <a:solidFill>
                  <a:srgbClr val="323232"/>
                </a:solidFill>
                <a:effectLst/>
                <a:latin typeface="Arial" panose="020B0604020202020204" pitchFamily="34" charset="0"/>
                <a:cs typeface="Arial" panose="020B0604020202020204" pitchFamily="34" charset="0"/>
              </a:rPr>
              <a:t> whilst mixing using a pipette</a:t>
            </a:r>
          </a:p>
          <a:p>
            <a:pPr algn="l">
              <a:buFont typeface="Arial" panose="020B0604020202020204" pitchFamily="34" charset="0"/>
              <a:buChar char="•"/>
            </a:pPr>
            <a:r>
              <a:rPr lang="en-GB" sz="900" b="0" i="0" dirty="0">
                <a:solidFill>
                  <a:srgbClr val="323232"/>
                </a:solidFill>
                <a:effectLst/>
                <a:latin typeface="Arial" panose="020B0604020202020204" pitchFamily="34" charset="0"/>
                <a:cs typeface="Arial" panose="020B0604020202020204" pitchFamily="34" charset="0"/>
              </a:rPr>
              <a:t> After 10 seconds, use a pipette to place one drop of the mixture on the first drop of iodine, which should turn blue-black</a:t>
            </a:r>
          </a:p>
          <a:p>
            <a:pPr algn="l">
              <a:buFont typeface="Arial" panose="020B0604020202020204" pitchFamily="34" charset="0"/>
              <a:buChar char="•"/>
            </a:pPr>
            <a:r>
              <a:rPr lang="en-GB" sz="900" b="0" i="0" dirty="0">
                <a:solidFill>
                  <a:srgbClr val="323232"/>
                </a:solidFill>
                <a:effectLst/>
                <a:latin typeface="Arial" panose="020B0604020202020204" pitchFamily="34" charset="0"/>
                <a:cs typeface="Arial" panose="020B0604020202020204" pitchFamily="34" charset="0"/>
              </a:rPr>
              <a:t> Repeat every 10 seconds </a:t>
            </a:r>
            <a:r>
              <a:rPr lang="en-GB" sz="900" b="1" i="0" dirty="0">
                <a:solidFill>
                  <a:srgbClr val="323232"/>
                </a:solidFill>
                <a:effectLst/>
                <a:latin typeface="Arial" panose="020B0604020202020204" pitchFamily="34" charset="0"/>
                <a:cs typeface="Arial" panose="020B0604020202020204" pitchFamily="34" charset="0"/>
              </a:rPr>
              <a:t>until iodine solution remains orange-brown</a:t>
            </a:r>
            <a:endParaRPr lang="en-GB" sz="900" b="0" i="0" dirty="0">
              <a:solidFill>
                <a:srgbClr val="323232"/>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900" b="0" i="0" dirty="0">
                <a:solidFill>
                  <a:srgbClr val="323232"/>
                </a:solidFill>
                <a:effectLst/>
                <a:latin typeface="Arial" panose="020B0604020202020204" pitchFamily="34" charset="0"/>
                <a:cs typeface="Arial" panose="020B0604020202020204" pitchFamily="34" charset="0"/>
              </a:rPr>
              <a:t> Repeat experiment at different pH values – the less time the iodine solution takes to remain orange-brown, the quicker all the starch has been digested and so the better the enzyme works at that pH</a:t>
            </a:r>
          </a:p>
        </p:txBody>
      </p:sp>
      <p:pic>
        <p:nvPicPr>
          <p:cNvPr id="3077" name="Picture 5" descr="Diagram showing how to set up the experiment and to monitor the results">
            <a:extLst>
              <a:ext uri="{FF2B5EF4-FFF2-40B4-BE49-F238E27FC236}">
                <a16:creationId xmlns:a16="http://schemas.microsoft.com/office/drawing/2014/main" id="{A51CA075-3C00-A249-5AB8-148D7C2908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144" y="6846616"/>
            <a:ext cx="2633089" cy="292757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1BE0BEA4-5F87-17D3-D4DC-B7DE60B0429C}"/>
              </a:ext>
            </a:extLst>
          </p:cNvPr>
          <p:cNvPicPr>
            <a:picLocks noChangeAspect="1"/>
          </p:cNvPicPr>
          <p:nvPr/>
        </p:nvPicPr>
        <p:blipFill>
          <a:blip r:embed="rId9"/>
          <a:srcRect l="65455"/>
          <a:stretch>
            <a:fillRect/>
          </a:stretch>
        </p:blipFill>
        <p:spPr>
          <a:xfrm>
            <a:off x="6375638" y="6368323"/>
            <a:ext cx="446334" cy="1151771"/>
          </a:xfrm>
          <a:prstGeom prst="rect">
            <a:avLst/>
          </a:prstGeom>
        </p:spPr>
      </p:pic>
      <p:pic>
        <p:nvPicPr>
          <p:cNvPr id="40" name="Picture 39">
            <a:extLst>
              <a:ext uri="{FF2B5EF4-FFF2-40B4-BE49-F238E27FC236}">
                <a16:creationId xmlns:a16="http://schemas.microsoft.com/office/drawing/2014/main" id="{BA1BEC68-9001-F9AD-6CB2-31F05C34B564}"/>
              </a:ext>
            </a:extLst>
          </p:cNvPr>
          <p:cNvPicPr>
            <a:picLocks noChangeAspect="1"/>
          </p:cNvPicPr>
          <p:nvPr/>
        </p:nvPicPr>
        <p:blipFill>
          <a:blip r:embed="rId9"/>
          <a:srcRect t="46665" r="41739"/>
          <a:stretch>
            <a:fillRect/>
          </a:stretch>
        </p:blipFill>
        <p:spPr>
          <a:xfrm>
            <a:off x="5761078" y="6407737"/>
            <a:ext cx="752762" cy="614298"/>
          </a:xfrm>
          <a:prstGeom prst="rect">
            <a:avLst/>
          </a:prstGeom>
        </p:spPr>
      </p:pic>
      <p:cxnSp>
        <p:nvCxnSpPr>
          <p:cNvPr id="41" name="Straight Connector 40">
            <a:extLst>
              <a:ext uri="{FF2B5EF4-FFF2-40B4-BE49-F238E27FC236}">
                <a16:creationId xmlns:a16="http://schemas.microsoft.com/office/drawing/2014/main" id="{D92D2206-36DA-4ADE-F368-534620A846D2}"/>
              </a:ext>
            </a:extLst>
          </p:cNvPr>
          <p:cNvCxnSpPr>
            <a:cxnSpLocks/>
          </p:cNvCxnSpPr>
          <p:nvPr/>
        </p:nvCxnSpPr>
        <p:spPr>
          <a:xfrm flipH="1">
            <a:off x="3447652" y="7560564"/>
            <a:ext cx="341034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AAB9F342-3302-6EEE-6060-2861DD9C60AE}"/>
              </a:ext>
            </a:extLst>
          </p:cNvPr>
          <p:cNvSpPr txBox="1"/>
          <p:nvPr/>
        </p:nvSpPr>
        <p:spPr>
          <a:xfrm>
            <a:off x="3410348" y="7559508"/>
            <a:ext cx="3462355"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The liver does not secrete an enzyme, but it makes </a:t>
            </a:r>
            <a:r>
              <a:rPr lang="en-GB" sz="900" b="1" dirty="0">
                <a:latin typeface="Arial" panose="020B0604020202020204" pitchFamily="34" charset="0"/>
                <a:cs typeface="Arial" panose="020B0604020202020204" pitchFamily="34" charset="0"/>
              </a:rPr>
              <a:t>bile</a:t>
            </a:r>
            <a:r>
              <a:rPr lang="en-GB" sz="900" dirty="0">
                <a:latin typeface="Arial" panose="020B0604020202020204" pitchFamily="34" charset="0"/>
                <a:cs typeface="Arial" panose="020B0604020202020204" pitchFamily="34" charset="0"/>
              </a:rPr>
              <a:t>, which is then stored in the </a:t>
            </a:r>
            <a:r>
              <a:rPr lang="en-GB" sz="900" b="1" dirty="0">
                <a:latin typeface="Arial" panose="020B0604020202020204" pitchFamily="34" charset="0"/>
                <a:cs typeface="Arial" panose="020B0604020202020204" pitchFamily="34" charset="0"/>
              </a:rPr>
              <a:t>gall bladder</a:t>
            </a:r>
            <a:r>
              <a:rPr lang="en-GB" sz="900" dirty="0">
                <a:latin typeface="Arial" panose="020B0604020202020204" pitchFamily="34" charset="0"/>
                <a:cs typeface="Arial" panose="020B0604020202020204" pitchFamily="34" charset="0"/>
              </a:rPr>
              <a:t>. Bile is a chemical that </a:t>
            </a:r>
            <a:r>
              <a:rPr lang="en-GB" sz="900" b="1" dirty="0">
                <a:latin typeface="Arial" panose="020B0604020202020204" pitchFamily="34" charset="0"/>
                <a:cs typeface="Arial" panose="020B0604020202020204" pitchFamily="34" charset="0"/>
              </a:rPr>
              <a:t>emulsifies</a:t>
            </a:r>
            <a:r>
              <a:rPr lang="en-GB" sz="900" dirty="0">
                <a:latin typeface="Arial" panose="020B0604020202020204" pitchFamily="34" charset="0"/>
                <a:cs typeface="Arial" panose="020B0604020202020204" pitchFamily="34" charset="0"/>
              </a:rPr>
              <a:t> fats. This means it breaks fat into smaller droplets, </a:t>
            </a:r>
          </a:p>
        </p:txBody>
      </p:sp>
      <p:pic>
        <p:nvPicPr>
          <p:cNvPr id="49" name="Picture 48">
            <a:extLst>
              <a:ext uri="{FF2B5EF4-FFF2-40B4-BE49-F238E27FC236}">
                <a16:creationId xmlns:a16="http://schemas.microsoft.com/office/drawing/2014/main" id="{40458466-F77F-8707-1941-5C25949A55AA}"/>
              </a:ext>
            </a:extLst>
          </p:cNvPr>
          <p:cNvPicPr>
            <a:picLocks noChangeAspect="1"/>
          </p:cNvPicPr>
          <p:nvPr/>
        </p:nvPicPr>
        <p:blipFill>
          <a:blip r:embed="rId10"/>
          <a:stretch>
            <a:fillRect/>
          </a:stretch>
        </p:blipFill>
        <p:spPr>
          <a:xfrm>
            <a:off x="4418066" y="8067339"/>
            <a:ext cx="2439934" cy="1803743"/>
          </a:xfrm>
          <a:prstGeom prst="rect">
            <a:avLst/>
          </a:prstGeom>
        </p:spPr>
      </p:pic>
      <p:sp>
        <p:nvSpPr>
          <p:cNvPr id="51" name="TextBox 50">
            <a:extLst>
              <a:ext uri="{FF2B5EF4-FFF2-40B4-BE49-F238E27FC236}">
                <a16:creationId xmlns:a16="http://schemas.microsoft.com/office/drawing/2014/main" id="{79B04C33-1159-9F8F-B508-3F2BE5D55F89}"/>
              </a:ext>
            </a:extLst>
          </p:cNvPr>
          <p:cNvSpPr txBox="1"/>
          <p:nvPr/>
        </p:nvSpPr>
        <p:spPr>
          <a:xfrm>
            <a:off x="3429000" y="7987239"/>
            <a:ext cx="1072115" cy="1892826"/>
          </a:xfrm>
          <a:prstGeom prst="rect">
            <a:avLst/>
          </a:prstGeom>
          <a:noFill/>
        </p:spPr>
        <p:txBody>
          <a:bodyPr wrap="square">
            <a:spAutoFit/>
          </a:bodyPr>
          <a:lstStyle/>
          <a:p>
            <a:r>
              <a:rPr lang="en-GB" sz="900" dirty="0">
                <a:latin typeface="Arial" panose="020B0604020202020204" pitchFamily="34" charset="0"/>
                <a:cs typeface="Arial" panose="020B0604020202020204" pitchFamily="34" charset="0"/>
              </a:rPr>
              <a:t>which increases its surface area over which lipase can digest it. Bile is alkaline, so it </a:t>
            </a:r>
            <a:r>
              <a:rPr lang="en-GB" sz="900" b="1" dirty="0">
                <a:latin typeface="Arial" panose="020B0604020202020204" pitchFamily="34" charset="0"/>
                <a:cs typeface="Arial" panose="020B0604020202020204" pitchFamily="34" charset="0"/>
              </a:rPr>
              <a:t>neutralises</a:t>
            </a:r>
            <a:r>
              <a:rPr lang="en-GB" sz="900" dirty="0">
                <a:latin typeface="Arial" panose="020B0604020202020204" pitchFamily="34" charset="0"/>
                <a:cs typeface="Arial" panose="020B0604020202020204" pitchFamily="34" charset="0"/>
              </a:rPr>
              <a:t> the acidic solution coming from the stomach so the enzymes in the small intestine are not denatured. </a:t>
            </a:r>
            <a:endParaRPr lang="en-GB" sz="900" dirty="0"/>
          </a:p>
        </p:txBody>
      </p:sp>
    </p:spTree>
    <p:extLst>
      <p:ext uri="{BB962C8B-B14F-4D97-AF65-F5344CB8AC3E}">
        <p14:creationId xmlns:p14="http://schemas.microsoft.com/office/powerpoint/2010/main" val="351677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descr="Diagram illustrating how stents work inside arteries">
            <a:extLst>
              <a:ext uri="{FF2B5EF4-FFF2-40B4-BE49-F238E27FC236}">
                <a16:creationId xmlns:a16="http://schemas.microsoft.com/office/drawing/2014/main" id="{031220F5-30F8-DEE6-CF31-50D5B8713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465" y="6647791"/>
            <a:ext cx="2119535" cy="283972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686300" y="0"/>
            <a:ext cx="2170093" cy="4224233"/>
          </a:xfrm>
          <a:prstGeom prst="rect">
            <a:avLst/>
          </a:prstGeom>
          <a:noFill/>
        </p:spPr>
        <p:txBody>
          <a:bodyPr wrap="square" rtlCol="0">
            <a:spAutoFit/>
          </a:bodyPr>
          <a:lstStyle/>
          <a:p>
            <a:pPr marL="128588" indent="-128588">
              <a:spcAft>
                <a:spcPts val="300"/>
              </a:spcAft>
              <a:buFont typeface="Arial" panose="020B0604020202020204" pitchFamily="34" charset="0"/>
              <a:buChar char="•"/>
            </a:pPr>
            <a:r>
              <a:rPr lang="en-GB" sz="900" dirty="0">
                <a:latin typeface="Arial" panose="020B0604020202020204" pitchFamily="34" charset="0"/>
                <a:cs typeface="Arial" panose="020B0604020202020204" pitchFamily="34" charset="0"/>
              </a:rPr>
              <a:t>The </a:t>
            </a:r>
            <a:r>
              <a:rPr lang="en-GB" sz="900" b="1" dirty="0">
                <a:latin typeface="Arial" panose="020B0604020202020204" pitchFamily="34" charset="0"/>
                <a:cs typeface="Arial" panose="020B0604020202020204" pitchFamily="34" charset="0"/>
              </a:rPr>
              <a:t>heart</a:t>
            </a:r>
            <a:r>
              <a:rPr lang="en-GB" sz="900" dirty="0">
                <a:latin typeface="Arial" panose="020B0604020202020204" pitchFamily="34" charset="0"/>
                <a:cs typeface="Arial" panose="020B0604020202020204" pitchFamily="34" charset="0"/>
              </a:rPr>
              <a:t> is an organ that pumps blood around the body in a </a:t>
            </a:r>
            <a:r>
              <a:rPr lang="en-GB" sz="900" b="1" dirty="0">
                <a:latin typeface="Arial" panose="020B0604020202020204" pitchFamily="34" charset="0"/>
                <a:cs typeface="Arial" panose="020B0604020202020204" pitchFamily="34" charset="0"/>
              </a:rPr>
              <a:t>double circulatory</a:t>
            </a:r>
            <a:r>
              <a:rPr lang="en-GB" sz="900" dirty="0">
                <a:latin typeface="Arial" panose="020B0604020202020204" pitchFamily="34" charset="0"/>
                <a:cs typeface="Arial" panose="020B0604020202020204" pitchFamily="34" charset="0"/>
              </a:rPr>
              <a:t> system. This means blood passes through the heart twice in one circulation. The left side of the heart pumps blood to the body, while the right side pumps blood to the lungs. </a:t>
            </a:r>
          </a:p>
          <a:p>
            <a:pPr marL="128588" indent="-128588">
              <a:spcAft>
                <a:spcPts val="300"/>
              </a:spcAft>
              <a:buFont typeface="Arial" panose="020B0604020202020204" pitchFamily="34" charset="0"/>
              <a:buChar char="•"/>
            </a:pPr>
            <a:r>
              <a:rPr lang="en-GB" sz="900" b="1" dirty="0">
                <a:latin typeface="Arial" panose="020B0604020202020204" pitchFamily="34" charset="0"/>
                <a:cs typeface="Arial" panose="020B0604020202020204" pitchFamily="34" charset="0"/>
              </a:rPr>
              <a:t>Deoxygenated</a:t>
            </a:r>
            <a:r>
              <a:rPr lang="en-GB" sz="900" dirty="0">
                <a:latin typeface="Arial" panose="020B0604020202020204" pitchFamily="34" charset="0"/>
                <a:cs typeface="Arial" panose="020B0604020202020204" pitchFamily="34" charset="0"/>
              </a:rPr>
              <a:t> blood enters the heart through the </a:t>
            </a:r>
            <a:r>
              <a:rPr lang="en-GB" sz="900" b="1" dirty="0">
                <a:latin typeface="Arial" panose="020B0604020202020204" pitchFamily="34" charset="0"/>
                <a:cs typeface="Arial" panose="020B0604020202020204" pitchFamily="34" charset="0"/>
              </a:rPr>
              <a:t>vena cava </a:t>
            </a:r>
            <a:r>
              <a:rPr lang="en-GB" sz="900" dirty="0">
                <a:latin typeface="Arial" panose="020B0604020202020204" pitchFamily="34" charset="0"/>
                <a:cs typeface="Arial" panose="020B0604020202020204" pitchFamily="34" charset="0"/>
              </a:rPr>
              <a:t>and proceeds into the right atrium, through a valve (that prevents backflow) into the right ventricle.  Blood is then pumped to the lungs, where it is oxygenated, through the </a:t>
            </a:r>
            <a:r>
              <a:rPr lang="en-GB" sz="900" b="1" dirty="0">
                <a:latin typeface="Arial" panose="020B0604020202020204" pitchFamily="34" charset="0"/>
                <a:cs typeface="Arial" panose="020B0604020202020204" pitchFamily="34" charset="0"/>
              </a:rPr>
              <a:t>pulmonary artery</a:t>
            </a:r>
            <a:r>
              <a:rPr lang="en-GB" sz="900" dirty="0">
                <a:latin typeface="Arial" panose="020B0604020202020204" pitchFamily="34" charset="0"/>
                <a:cs typeface="Arial" panose="020B0604020202020204" pitchFamily="34" charset="0"/>
              </a:rPr>
              <a:t>.</a:t>
            </a:r>
          </a:p>
          <a:p>
            <a:pPr marL="128588" indent="-128588">
              <a:spcAft>
                <a:spcPts val="300"/>
              </a:spcAft>
              <a:buFont typeface="Arial" panose="020B0604020202020204" pitchFamily="34" charset="0"/>
              <a:buChar char="•"/>
            </a:pPr>
            <a:r>
              <a:rPr lang="en-GB" sz="900" dirty="0">
                <a:latin typeface="Arial" panose="020B0604020202020204" pitchFamily="34" charset="0"/>
                <a:cs typeface="Arial" panose="020B0604020202020204" pitchFamily="34" charset="0"/>
              </a:rPr>
              <a:t>Blood is </a:t>
            </a:r>
            <a:r>
              <a:rPr lang="en-GB" sz="900" b="1" dirty="0">
                <a:latin typeface="Arial" panose="020B0604020202020204" pitchFamily="34" charset="0"/>
                <a:cs typeface="Arial" panose="020B0604020202020204" pitchFamily="34" charset="0"/>
              </a:rPr>
              <a:t>oxygenated</a:t>
            </a:r>
            <a:r>
              <a:rPr lang="en-GB" sz="900" dirty="0">
                <a:latin typeface="Arial" panose="020B0604020202020204" pitchFamily="34" charset="0"/>
                <a:cs typeface="Arial" panose="020B0604020202020204" pitchFamily="34" charset="0"/>
              </a:rPr>
              <a:t> in the lungs before it returns to the heart through the </a:t>
            </a:r>
            <a:r>
              <a:rPr lang="en-GB" sz="900" b="1" dirty="0">
                <a:latin typeface="Arial" panose="020B0604020202020204" pitchFamily="34" charset="0"/>
                <a:cs typeface="Arial" panose="020B0604020202020204" pitchFamily="34" charset="0"/>
              </a:rPr>
              <a:t>pulmonary vein</a:t>
            </a:r>
            <a:r>
              <a:rPr lang="en-GB" sz="900" dirty="0">
                <a:latin typeface="Arial" panose="020B0604020202020204" pitchFamily="34" charset="0"/>
                <a:cs typeface="Arial" panose="020B0604020202020204" pitchFamily="34" charset="0"/>
              </a:rPr>
              <a:t>.  The blood travels through the left atrium and into the left ventricle.  It is then pumped out through the </a:t>
            </a:r>
            <a:r>
              <a:rPr lang="en-GB" sz="900" b="1" dirty="0">
                <a:latin typeface="Arial" panose="020B0604020202020204" pitchFamily="34" charset="0"/>
                <a:cs typeface="Arial" panose="020B0604020202020204" pitchFamily="34" charset="0"/>
              </a:rPr>
              <a:t>aorta </a:t>
            </a:r>
            <a:r>
              <a:rPr lang="en-GB" sz="900" dirty="0">
                <a:latin typeface="Arial" panose="020B0604020202020204" pitchFamily="34" charset="0"/>
                <a:cs typeface="Arial" panose="020B0604020202020204" pitchFamily="34" charset="0"/>
              </a:rPr>
              <a:t>to the rest of the body.</a:t>
            </a:r>
          </a:p>
          <a:p>
            <a:pPr marL="128588" indent="-128588">
              <a:spcAft>
                <a:spcPts val="300"/>
              </a:spcAft>
              <a:buFont typeface="Arial" panose="020B0604020202020204" pitchFamily="34" charset="0"/>
              <a:buChar char="•"/>
            </a:pPr>
            <a:r>
              <a:rPr lang="en-GB" sz="900" dirty="0">
                <a:latin typeface="Arial" panose="020B0604020202020204" pitchFamily="34" charset="0"/>
                <a:cs typeface="Arial" panose="020B0604020202020204" pitchFamily="34" charset="0"/>
              </a:rPr>
              <a:t>The natural resting heart rate is controlled by a group of cells located in the right atrium that act as a </a:t>
            </a:r>
            <a:r>
              <a:rPr lang="en-GB" sz="900" b="1" dirty="0">
                <a:latin typeface="Arial" panose="020B0604020202020204" pitchFamily="34" charset="0"/>
                <a:cs typeface="Arial" panose="020B0604020202020204" pitchFamily="34" charset="0"/>
              </a:rPr>
              <a:t>pacemaker</a:t>
            </a:r>
            <a:r>
              <a:rPr lang="en-GB" sz="900" dirty="0">
                <a:latin typeface="Arial" panose="020B0604020202020204" pitchFamily="34" charset="0"/>
                <a:cs typeface="Arial" panose="020B0604020202020204" pitchFamily="34" charset="0"/>
              </a:rPr>
              <a:t>.  Artificial pacemakers can be used if this is not working properly.</a:t>
            </a:r>
          </a:p>
        </p:txBody>
      </p:sp>
      <p:sp>
        <p:nvSpPr>
          <p:cNvPr id="19" name="Rectangle 18"/>
          <p:cNvSpPr/>
          <p:nvPr/>
        </p:nvSpPr>
        <p:spPr>
          <a:xfrm>
            <a:off x="48208" y="7140368"/>
            <a:ext cx="4770277" cy="784830"/>
          </a:xfrm>
          <a:prstGeom prst="rect">
            <a:avLst/>
          </a:prstGeom>
        </p:spPr>
        <p:txBody>
          <a:bodyPr wrap="square">
            <a:spAutoFit/>
          </a:bodyPr>
          <a:lstStyle/>
          <a:p>
            <a:pPr marL="171450" indent="-171450">
              <a:spcAft>
                <a:spcPts val="300"/>
              </a:spcAft>
              <a:buFont typeface="Arial" panose="020B0604020202020204" pitchFamily="34" charset="0"/>
              <a:buChar char="•"/>
            </a:pPr>
            <a:r>
              <a:rPr lang="en-GB" sz="900" dirty="0">
                <a:latin typeface="Arial" panose="020B0604020202020204" pitchFamily="34" charset="0"/>
                <a:cs typeface="Arial" panose="020B0604020202020204" pitchFamily="34" charset="0"/>
              </a:rPr>
              <a:t>The lungs are part of the </a:t>
            </a:r>
            <a:r>
              <a:rPr lang="en-GB" sz="900" b="1" dirty="0">
                <a:latin typeface="Arial" panose="020B0604020202020204" pitchFamily="34" charset="0"/>
                <a:cs typeface="Arial" panose="020B0604020202020204" pitchFamily="34" charset="0"/>
              </a:rPr>
              <a:t>respiratory system</a:t>
            </a:r>
            <a:r>
              <a:rPr lang="en-GB" sz="900" dirty="0">
                <a:latin typeface="Arial" panose="020B0604020202020204" pitchFamily="34" charset="0"/>
                <a:cs typeface="Arial" panose="020B0604020202020204" pitchFamily="34" charset="0"/>
              </a:rPr>
              <a:t>. Air travels to the lungs via the </a:t>
            </a:r>
            <a:r>
              <a:rPr lang="en-GB" sz="900" b="1" dirty="0">
                <a:latin typeface="Arial" panose="020B0604020202020204" pitchFamily="34" charset="0"/>
                <a:cs typeface="Arial" panose="020B0604020202020204" pitchFamily="34" charset="0"/>
              </a:rPr>
              <a:t>trachea</a:t>
            </a:r>
            <a:r>
              <a:rPr lang="en-GB" sz="900" dirty="0">
                <a:latin typeface="Arial" panose="020B0604020202020204" pitchFamily="34" charset="0"/>
                <a:cs typeface="Arial" panose="020B0604020202020204" pitchFamily="34" charset="0"/>
              </a:rPr>
              <a:t>.  The trachea splits into two </a:t>
            </a:r>
            <a:r>
              <a:rPr lang="en-GB" sz="900" b="1" dirty="0">
                <a:latin typeface="Arial" panose="020B0604020202020204" pitchFamily="34" charset="0"/>
                <a:cs typeface="Arial" panose="020B0604020202020204" pitchFamily="34" charset="0"/>
              </a:rPr>
              <a:t>bronchi </a:t>
            </a:r>
            <a:r>
              <a:rPr lang="en-GB" sz="900" dirty="0">
                <a:latin typeface="Arial" panose="020B0604020202020204" pitchFamily="34" charset="0"/>
                <a:cs typeface="Arial" panose="020B0604020202020204" pitchFamily="34" charset="0"/>
              </a:rPr>
              <a:t>(singular - bronchus) which carry the air to each of the lungs.  When the bronchi reach the lungs, they split into many smaller tubes called </a:t>
            </a:r>
            <a:r>
              <a:rPr lang="en-GB" sz="900" b="1" dirty="0">
                <a:latin typeface="Arial" panose="020B0604020202020204" pitchFamily="34" charset="0"/>
                <a:cs typeface="Arial" panose="020B0604020202020204" pitchFamily="34" charset="0"/>
              </a:rPr>
              <a:t>bronchioles</a:t>
            </a:r>
            <a:r>
              <a:rPr lang="en-GB" sz="900" dirty="0">
                <a:latin typeface="Arial" panose="020B0604020202020204" pitchFamily="34" charset="0"/>
                <a:cs typeface="Arial" panose="020B0604020202020204" pitchFamily="34" charset="0"/>
              </a:rPr>
              <a:t>.  These bronchioles spread though out the lungs with each ending in a small air sac called an alveolus (plural - </a:t>
            </a:r>
            <a:r>
              <a:rPr lang="en-GB" sz="900" b="1" dirty="0">
                <a:latin typeface="Arial" panose="020B0604020202020204" pitchFamily="34" charset="0"/>
                <a:cs typeface="Arial" panose="020B0604020202020204" pitchFamily="34" charset="0"/>
              </a:rPr>
              <a:t>alveoli</a:t>
            </a:r>
            <a:r>
              <a:rPr lang="en-GB" sz="900" dirty="0">
                <a:latin typeface="Arial" panose="020B0604020202020204" pitchFamily="34" charset="0"/>
                <a:cs typeface="Arial" panose="020B0604020202020204" pitchFamily="34" charset="0"/>
              </a:rPr>
              <a:t>).</a:t>
            </a:r>
          </a:p>
        </p:txBody>
      </p:sp>
      <p:pic>
        <p:nvPicPr>
          <p:cNvPr id="13" name="Picture 12">
            <a:extLst>
              <a:ext uri="{FF2B5EF4-FFF2-40B4-BE49-F238E27FC236}">
                <a16:creationId xmlns:a16="http://schemas.microsoft.com/office/drawing/2014/main" id="{5D2B517D-BF16-4651-884C-CDE52FEB0FCC}"/>
              </a:ext>
            </a:extLst>
          </p:cNvPr>
          <p:cNvPicPr>
            <a:picLocks noChangeAspect="1"/>
          </p:cNvPicPr>
          <p:nvPr/>
        </p:nvPicPr>
        <p:blipFill>
          <a:blip r:embed="rId3"/>
          <a:srcRect l="5783" t="3774" r="3723" b="16041"/>
          <a:stretch>
            <a:fillRect/>
          </a:stretch>
        </p:blipFill>
        <p:spPr>
          <a:xfrm>
            <a:off x="2616501" y="8002504"/>
            <a:ext cx="2220538" cy="1858725"/>
          </a:xfrm>
          <a:prstGeom prst="rect">
            <a:avLst/>
          </a:prstGeom>
        </p:spPr>
      </p:pic>
      <p:pic>
        <p:nvPicPr>
          <p:cNvPr id="10" name="Picture 9">
            <a:extLst>
              <a:ext uri="{FF2B5EF4-FFF2-40B4-BE49-F238E27FC236}">
                <a16:creationId xmlns:a16="http://schemas.microsoft.com/office/drawing/2014/main" id="{E4F8643A-EDF8-9817-6BEC-ECCD00629563}"/>
              </a:ext>
            </a:extLst>
          </p:cNvPr>
          <p:cNvPicPr>
            <a:picLocks noChangeAspect="1"/>
          </p:cNvPicPr>
          <p:nvPr/>
        </p:nvPicPr>
        <p:blipFill>
          <a:blip r:embed="rId4"/>
          <a:srcRect l="4240" t="4476" r="2526"/>
          <a:stretch>
            <a:fillRect/>
          </a:stretch>
        </p:blipFill>
        <p:spPr>
          <a:xfrm>
            <a:off x="1908649" y="60655"/>
            <a:ext cx="2892603" cy="2678571"/>
          </a:xfrm>
          <a:prstGeom prst="rect">
            <a:avLst/>
          </a:prstGeom>
        </p:spPr>
      </p:pic>
      <p:graphicFrame>
        <p:nvGraphicFramePr>
          <p:cNvPr id="14" name="Table 13">
            <a:extLst>
              <a:ext uri="{FF2B5EF4-FFF2-40B4-BE49-F238E27FC236}">
                <a16:creationId xmlns:a16="http://schemas.microsoft.com/office/drawing/2014/main" id="{593AD892-7221-F65F-ABC5-BBDC01DC4BA7}"/>
              </a:ext>
            </a:extLst>
          </p:cNvPr>
          <p:cNvGraphicFramePr>
            <a:graphicFrameLocks noGrp="1"/>
          </p:cNvGraphicFramePr>
          <p:nvPr/>
        </p:nvGraphicFramePr>
        <p:xfrm>
          <a:off x="52165" y="2739226"/>
          <a:ext cx="4616902" cy="2839720"/>
        </p:xfrm>
        <a:graphic>
          <a:graphicData uri="http://schemas.openxmlformats.org/drawingml/2006/table">
            <a:tbl>
              <a:tblPr>
                <a:tableStyleId>{5940675A-B579-460E-94D1-54222C63F5DA}</a:tableStyleId>
              </a:tblPr>
              <a:tblGrid>
                <a:gridCol w="637658">
                  <a:extLst>
                    <a:ext uri="{9D8B030D-6E8A-4147-A177-3AD203B41FA5}">
                      <a16:colId xmlns:a16="http://schemas.microsoft.com/office/drawing/2014/main" val="2899735815"/>
                    </a:ext>
                  </a:extLst>
                </a:gridCol>
                <a:gridCol w="1109132">
                  <a:extLst>
                    <a:ext uri="{9D8B030D-6E8A-4147-A177-3AD203B41FA5}">
                      <a16:colId xmlns:a16="http://schemas.microsoft.com/office/drawing/2014/main" val="3123493568"/>
                    </a:ext>
                  </a:extLst>
                </a:gridCol>
                <a:gridCol w="1161877">
                  <a:extLst>
                    <a:ext uri="{9D8B030D-6E8A-4147-A177-3AD203B41FA5}">
                      <a16:colId xmlns:a16="http://schemas.microsoft.com/office/drawing/2014/main" val="779784242"/>
                    </a:ext>
                  </a:extLst>
                </a:gridCol>
                <a:gridCol w="1708235">
                  <a:extLst>
                    <a:ext uri="{9D8B030D-6E8A-4147-A177-3AD203B41FA5}">
                      <a16:colId xmlns:a16="http://schemas.microsoft.com/office/drawing/2014/main" val="2468946980"/>
                    </a:ext>
                  </a:extLst>
                </a:gridCol>
              </a:tblGrid>
              <a:tr h="0">
                <a:tc>
                  <a:txBody>
                    <a:bodyPr/>
                    <a:lstStyle/>
                    <a:p>
                      <a:pPr fontAlgn="base"/>
                      <a:endParaRPr lang="en-GB" sz="900" dirty="0">
                        <a:effectLst/>
                        <a:latin typeface="Arial" panose="020B0604020202020204" pitchFamily="34" charset="0"/>
                        <a:cs typeface="Arial" panose="020B0604020202020204" pitchFamily="34" charset="0"/>
                      </a:endParaRPr>
                    </a:p>
                  </a:txBody>
                  <a:tcPr marL="50800" marR="50800" marT="50800" marB="50800" anchor="ctr"/>
                </a:tc>
                <a:tc>
                  <a:txBody>
                    <a:bodyPr/>
                    <a:lstStyle/>
                    <a:p>
                      <a:pPr algn="ctr" fontAlgn="base"/>
                      <a:r>
                        <a:rPr lang="en-GB" sz="900" b="1" dirty="0">
                          <a:effectLst/>
                          <a:latin typeface="Arial" panose="020B0604020202020204" pitchFamily="34" charset="0"/>
                          <a:cs typeface="Arial" panose="020B0604020202020204" pitchFamily="34" charset="0"/>
                        </a:rPr>
                        <a:t>Artery</a:t>
                      </a:r>
                    </a:p>
                  </a:txBody>
                  <a:tcPr marL="50800" marR="50800" marT="50800" marB="50800" anchor="ctr"/>
                </a:tc>
                <a:tc>
                  <a:txBody>
                    <a:bodyPr/>
                    <a:lstStyle/>
                    <a:p>
                      <a:pPr algn="ctr" fontAlgn="base"/>
                      <a:r>
                        <a:rPr lang="en-GB" sz="900" b="1" dirty="0">
                          <a:effectLst/>
                          <a:latin typeface="Arial" panose="020B0604020202020204" pitchFamily="34" charset="0"/>
                          <a:cs typeface="Arial" panose="020B0604020202020204" pitchFamily="34" charset="0"/>
                        </a:rPr>
                        <a:t>Vein</a:t>
                      </a:r>
                    </a:p>
                  </a:txBody>
                  <a:tcPr marL="50800" marR="50800" marT="50800" marB="50800" anchor="ctr"/>
                </a:tc>
                <a:tc>
                  <a:txBody>
                    <a:bodyPr/>
                    <a:lstStyle/>
                    <a:p>
                      <a:pPr algn="ctr" fontAlgn="base"/>
                      <a:r>
                        <a:rPr lang="en-GB" sz="900" b="1" dirty="0">
                          <a:effectLst/>
                          <a:latin typeface="Arial" panose="020B0604020202020204" pitchFamily="34" charset="0"/>
                          <a:cs typeface="Arial" panose="020B0604020202020204" pitchFamily="34" charset="0"/>
                        </a:rPr>
                        <a:t>Capillary</a:t>
                      </a:r>
                    </a:p>
                  </a:txBody>
                  <a:tcPr marL="50800" marR="50800" marT="50800" marB="50800" anchor="ctr"/>
                </a:tc>
                <a:extLst>
                  <a:ext uri="{0D108BD9-81ED-4DB2-BD59-A6C34878D82A}">
                    <a16:rowId xmlns:a16="http://schemas.microsoft.com/office/drawing/2014/main" val="2093246007"/>
                  </a:ext>
                </a:extLst>
              </a:tr>
              <a:tr h="192433">
                <a:tc>
                  <a:txBody>
                    <a:bodyPr/>
                    <a:lstStyle/>
                    <a:p>
                      <a:pPr algn="ctr" fontAlgn="base"/>
                      <a:r>
                        <a:rPr lang="en-GB" sz="900" b="1">
                          <a:effectLst/>
                          <a:latin typeface="Arial" panose="020B0604020202020204" pitchFamily="34" charset="0"/>
                          <a:cs typeface="Arial" panose="020B0604020202020204" pitchFamily="34" charset="0"/>
                        </a:rPr>
                        <a:t>Function</a:t>
                      </a:r>
                    </a:p>
                  </a:txBody>
                  <a:tcPr marL="50800" marR="50800" marT="50800" marB="50800" anchor="ctr"/>
                </a:tc>
                <a:tc>
                  <a:txBody>
                    <a:bodyPr/>
                    <a:lstStyle/>
                    <a:p>
                      <a:pPr algn="ctr" fontAlgn="base"/>
                      <a:r>
                        <a:rPr lang="en-GB" sz="900" dirty="0">
                          <a:effectLst/>
                          <a:latin typeface="Arial" panose="020B0604020202020204" pitchFamily="34" charset="0"/>
                          <a:cs typeface="Arial" panose="020B0604020202020204" pitchFamily="34" charset="0"/>
                        </a:rPr>
                        <a:t>Carry blood away from the heart (usually oxygenated blood, except for the pulmonary artery)</a:t>
                      </a:r>
                    </a:p>
                  </a:txBody>
                  <a:tcPr marL="50800" marR="50800" marT="50800" marB="50800" anchor="ctr"/>
                </a:tc>
                <a:tc>
                  <a:txBody>
                    <a:bodyPr/>
                    <a:lstStyle/>
                    <a:p>
                      <a:pPr algn="ctr" fontAlgn="base"/>
                      <a:r>
                        <a:rPr lang="en-GB" sz="900" dirty="0">
                          <a:effectLst/>
                          <a:latin typeface="Arial" panose="020B0604020202020204" pitchFamily="34" charset="0"/>
                          <a:cs typeface="Arial" panose="020B0604020202020204" pitchFamily="34" charset="0"/>
                        </a:rPr>
                        <a:t>Carry blood towards the heart (usually deoxygenated blood, except for the pulmonary vein)</a:t>
                      </a:r>
                    </a:p>
                  </a:txBody>
                  <a:tcPr marL="50800" marR="50800" marT="50800" marB="50800" anchor="ctr"/>
                </a:tc>
                <a:tc>
                  <a:txBody>
                    <a:bodyPr/>
                    <a:lstStyle/>
                    <a:p>
                      <a:pPr algn="ctr" fontAlgn="base"/>
                      <a:r>
                        <a:rPr lang="en-GB" sz="900" dirty="0">
                          <a:effectLst/>
                          <a:latin typeface="Arial" panose="020B0604020202020204" pitchFamily="34" charset="0"/>
                          <a:cs typeface="Arial" panose="020B0604020202020204" pitchFamily="34" charset="0"/>
                        </a:rPr>
                        <a:t>Allows diffusion of gases and nutrients from blood into the body cells</a:t>
                      </a:r>
                    </a:p>
                  </a:txBody>
                  <a:tcPr marL="50800" marR="50800" marT="50800" marB="50800" anchor="ctr"/>
                </a:tc>
                <a:extLst>
                  <a:ext uri="{0D108BD9-81ED-4DB2-BD59-A6C34878D82A}">
                    <a16:rowId xmlns:a16="http://schemas.microsoft.com/office/drawing/2014/main" val="1526452990"/>
                  </a:ext>
                </a:extLst>
              </a:tr>
              <a:tr h="0">
                <a:tc>
                  <a:txBody>
                    <a:bodyPr/>
                    <a:lstStyle/>
                    <a:p>
                      <a:pPr algn="ctr" fontAlgn="base"/>
                      <a:r>
                        <a:rPr lang="en-GB" sz="900" b="1">
                          <a:effectLst/>
                          <a:latin typeface="Arial" panose="020B0604020202020204" pitchFamily="34" charset="0"/>
                          <a:cs typeface="Arial" panose="020B0604020202020204" pitchFamily="34" charset="0"/>
                        </a:rPr>
                        <a:t>Wall</a:t>
                      </a:r>
                    </a:p>
                  </a:txBody>
                  <a:tcPr marL="50800" marR="50800" marT="50800" marB="50800" anchor="ctr"/>
                </a:tc>
                <a:tc>
                  <a:txBody>
                    <a:bodyPr/>
                    <a:lstStyle/>
                    <a:p>
                      <a:pPr algn="ctr" fontAlgn="base"/>
                      <a:r>
                        <a:rPr lang="en-GB" sz="900">
                          <a:effectLst/>
                          <a:latin typeface="Arial" panose="020B0604020202020204" pitchFamily="34" charset="0"/>
                          <a:cs typeface="Arial" panose="020B0604020202020204" pitchFamily="34" charset="0"/>
                        </a:rPr>
                        <a:t>Thick, muscular</a:t>
                      </a:r>
                    </a:p>
                  </a:txBody>
                  <a:tcPr marL="50800" marR="50800" marT="50800" marB="50800" anchor="ctr"/>
                </a:tc>
                <a:tc>
                  <a:txBody>
                    <a:bodyPr/>
                    <a:lstStyle/>
                    <a:p>
                      <a:pPr algn="ctr" fontAlgn="base"/>
                      <a:r>
                        <a:rPr lang="en-GB" sz="900" dirty="0">
                          <a:effectLst/>
                          <a:latin typeface="Arial" panose="020B0604020202020204" pitchFamily="34" charset="0"/>
                          <a:cs typeface="Arial" panose="020B0604020202020204" pitchFamily="34" charset="0"/>
                        </a:rPr>
                        <a:t>Thinner</a:t>
                      </a:r>
                    </a:p>
                  </a:txBody>
                  <a:tcPr marL="50800" marR="50800" marT="50800" marB="50800" anchor="ctr"/>
                </a:tc>
                <a:tc>
                  <a:txBody>
                    <a:bodyPr/>
                    <a:lstStyle/>
                    <a:p>
                      <a:pPr algn="ctr" fontAlgn="base"/>
                      <a:r>
                        <a:rPr lang="en-GB" sz="900">
                          <a:effectLst/>
                          <a:latin typeface="Arial" panose="020B0604020202020204" pitchFamily="34" charset="0"/>
                          <a:cs typeface="Arial" panose="020B0604020202020204" pitchFamily="34" charset="0"/>
                        </a:rPr>
                        <a:t>Very thin, one cell thick</a:t>
                      </a:r>
                    </a:p>
                  </a:txBody>
                  <a:tcPr marL="50800" marR="50800" marT="50800" marB="50800" anchor="ctr"/>
                </a:tc>
                <a:extLst>
                  <a:ext uri="{0D108BD9-81ED-4DB2-BD59-A6C34878D82A}">
                    <a16:rowId xmlns:a16="http://schemas.microsoft.com/office/drawing/2014/main" val="2180484436"/>
                  </a:ext>
                </a:extLst>
              </a:tr>
              <a:tr h="0">
                <a:tc>
                  <a:txBody>
                    <a:bodyPr/>
                    <a:lstStyle/>
                    <a:p>
                      <a:pPr algn="ctr" fontAlgn="base"/>
                      <a:r>
                        <a:rPr lang="en-GB" sz="900" b="1">
                          <a:effectLst/>
                          <a:latin typeface="Arial" panose="020B0604020202020204" pitchFamily="34" charset="0"/>
                          <a:cs typeface="Arial" panose="020B0604020202020204" pitchFamily="34" charset="0"/>
                        </a:rPr>
                        <a:t>Lumen</a:t>
                      </a:r>
                    </a:p>
                  </a:txBody>
                  <a:tcPr marL="50800" marR="50800" marT="50800" marB="50800" anchor="ctr"/>
                </a:tc>
                <a:tc>
                  <a:txBody>
                    <a:bodyPr/>
                    <a:lstStyle/>
                    <a:p>
                      <a:pPr algn="ctr" fontAlgn="base"/>
                      <a:r>
                        <a:rPr lang="en-GB" sz="900">
                          <a:effectLst/>
                          <a:latin typeface="Arial" panose="020B0604020202020204" pitchFamily="34" charset="0"/>
                          <a:cs typeface="Arial" panose="020B0604020202020204" pitchFamily="34" charset="0"/>
                        </a:rPr>
                        <a:t>Small</a:t>
                      </a:r>
                    </a:p>
                  </a:txBody>
                  <a:tcPr marL="50800" marR="50800" marT="50800" marB="50800" anchor="ctr"/>
                </a:tc>
                <a:tc>
                  <a:txBody>
                    <a:bodyPr/>
                    <a:lstStyle/>
                    <a:p>
                      <a:pPr algn="ctr" fontAlgn="base"/>
                      <a:r>
                        <a:rPr lang="en-GB" sz="900" dirty="0">
                          <a:effectLst/>
                          <a:latin typeface="Arial" panose="020B0604020202020204" pitchFamily="34" charset="0"/>
                          <a:cs typeface="Arial" panose="020B0604020202020204" pitchFamily="34" charset="0"/>
                        </a:rPr>
                        <a:t>Large</a:t>
                      </a:r>
                    </a:p>
                  </a:txBody>
                  <a:tcPr marL="50800" marR="50800" marT="50800" marB="50800" anchor="ctr"/>
                </a:tc>
                <a:tc>
                  <a:txBody>
                    <a:bodyPr/>
                    <a:lstStyle/>
                    <a:p>
                      <a:pPr algn="ctr" fontAlgn="base"/>
                      <a:r>
                        <a:rPr lang="en-GB" sz="900" dirty="0">
                          <a:effectLst/>
                          <a:latin typeface="Arial" panose="020B0604020202020204" pitchFamily="34" charset="0"/>
                          <a:cs typeface="Arial" panose="020B0604020202020204" pitchFamily="34" charset="0"/>
                        </a:rPr>
                        <a:t>Very small, only allows blood to pass through one cell at a time</a:t>
                      </a:r>
                    </a:p>
                  </a:txBody>
                  <a:tcPr marL="50800" marR="50800" marT="50800" marB="50800" anchor="ctr"/>
                </a:tc>
                <a:extLst>
                  <a:ext uri="{0D108BD9-81ED-4DB2-BD59-A6C34878D82A}">
                    <a16:rowId xmlns:a16="http://schemas.microsoft.com/office/drawing/2014/main" val="16652121"/>
                  </a:ext>
                </a:extLst>
              </a:tr>
              <a:tr h="225954">
                <a:tc>
                  <a:txBody>
                    <a:bodyPr/>
                    <a:lstStyle/>
                    <a:p>
                      <a:pPr algn="ctr" fontAlgn="base"/>
                      <a:r>
                        <a:rPr lang="en-GB" sz="900" b="1">
                          <a:effectLst/>
                          <a:latin typeface="Arial" panose="020B0604020202020204" pitchFamily="34" charset="0"/>
                          <a:cs typeface="Arial" panose="020B0604020202020204" pitchFamily="34" charset="0"/>
                        </a:rPr>
                        <a:t>Other features</a:t>
                      </a:r>
                    </a:p>
                  </a:txBody>
                  <a:tcPr marL="50800" marR="50800" marT="50800" marB="50800" anchor="ctr"/>
                </a:tc>
                <a:tc>
                  <a:txBody>
                    <a:bodyPr/>
                    <a:lstStyle/>
                    <a:p>
                      <a:pPr algn="ctr" fontAlgn="base"/>
                      <a:r>
                        <a:rPr lang="en-GB" sz="900">
                          <a:effectLst/>
                          <a:latin typeface="Arial" panose="020B0604020202020204" pitchFamily="34" charset="0"/>
                          <a:cs typeface="Arial" panose="020B0604020202020204" pitchFamily="34" charset="0"/>
                        </a:rPr>
                        <a:t>Thick muscular walls to withstand blood flowing at high pressure as it leaves the heart; the largest artery is the aorta</a:t>
                      </a:r>
                    </a:p>
                  </a:txBody>
                  <a:tcPr marL="50800" marR="50800" marT="50800" marB="50800" anchor="ctr"/>
                </a:tc>
                <a:tc>
                  <a:txBody>
                    <a:bodyPr/>
                    <a:lstStyle/>
                    <a:p>
                      <a:pPr algn="ctr" fontAlgn="base"/>
                      <a:r>
                        <a:rPr lang="en-GB" sz="900" dirty="0">
                          <a:effectLst/>
                          <a:latin typeface="Arial" panose="020B0604020202020204" pitchFamily="34" charset="0"/>
                          <a:cs typeface="Arial" panose="020B0604020202020204" pitchFamily="34" charset="0"/>
                        </a:rPr>
                        <a:t>Contain valves to prevent back flow of blood</a:t>
                      </a:r>
                    </a:p>
                  </a:txBody>
                  <a:tcPr marL="50800" marR="50800" marT="50800" marB="50800" anchor="ctr"/>
                </a:tc>
                <a:tc>
                  <a:txBody>
                    <a:bodyPr/>
                    <a:lstStyle/>
                    <a:p>
                      <a:pPr algn="ctr" fontAlgn="base"/>
                      <a:r>
                        <a:rPr lang="en-GB" sz="900" dirty="0">
                          <a:effectLst/>
                          <a:latin typeface="Arial" panose="020B0604020202020204" pitchFamily="34" charset="0"/>
                          <a:cs typeface="Arial" panose="020B0604020202020204" pitchFamily="34" charset="0"/>
                        </a:rPr>
                        <a:t>Walls are made of semi-permeable membrane to allow transport of gases and nutrients into and out of the blood</a:t>
                      </a:r>
                    </a:p>
                  </a:txBody>
                  <a:tcPr marL="50800" marR="50800" marT="50800" marB="50800" anchor="ctr"/>
                </a:tc>
                <a:extLst>
                  <a:ext uri="{0D108BD9-81ED-4DB2-BD59-A6C34878D82A}">
                    <a16:rowId xmlns:a16="http://schemas.microsoft.com/office/drawing/2014/main" val="608171273"/>
                  </a:ext>
                </a:extLst>
              </a:tr>
            </a:tbl>
          </a:graphicData>
        </a:graphic>
      </p:graphicFrame>
      <p:graphicFrame>
        <p:nvGraphicFramePr>
          <p:cNvPr id="15" name="Table 14">
            <a:extLst>
              <a:ext uri="{FF2B5EF4-FFF2-40B4-BE49-F238E27FC236}">
                <a16:creationId xmlns:a16="http://schemas.microsoft.com/office/drawing/2014/main" id="{D2EA3CBB-EF77-D409-F54B-CC66149050B0}"/>
              </a:ext>
            </a:extLst>
          </p:cNvPr>
          <p:cNvGraphicFramePr>
            <a:graphicFrameLocks noGrp="1"/>
          </p:cNvGraphicFramePr>
          <p:nvPr/>
        </p:nvGraphicFramePr>
        <p:xfrm>
          <a:off x="48208" y="59874"/>
          <a:ext cx="1843207" cy="2644660"/>
        </p:xfrm>
        <a:graphic>
          <a:graphicData uri="http://schemas.openxmlformats.org/drawingml/2006/table">
            <a:tbl>
              <a:tblPr>
                <a:tableStyleId>{5940675A-B579-460E-94D1-54222C63F5DA}</a:tableStyleId>
              </a:tblPr>
              <a:tblGrid>
                <a:gridCol w="804756">
                  <a:extLst>
                    <a:ext uri="{9D8B030D-6E8A-4147-A177-3AD203B41FA5}">
                      <a16:colId xmlns:a16="http://schemas.microsoft.com/office/drawing/2014/main" val="3425600439"/>
                    </a:ext>
                  </a:extLst>
                </a:gridCol>
                <a:gridCol w="1038451">
                  <a:extLst>
                    <a:ext uri="{9D8B030D-6E8A-4147-A177-3AD203B41FA5}">
                      <a16:colId xmlns:a16="http://schemas.microsoft.com/office/drawing/2014/main" val="685062346"/>
                    </a:ext>
                  </a:extLst>
                </a:gridCol>
              </a:tblGrid>
              <a:tr h="318020">
                <a:tc>
                  <a:txBody>
                    <a:bodyPr/>
                    <a:lstStyle/>
                    <a:p>
                      <a:pPr algn="ctr" fontAlgn="base"/>
                      <a:r>
                        <a:rPr lang="en-GB" sz="900" b="1" dirty="0">
                          <a:effectLst/>
                          <a:latin typeface="Arial" panose="020B0604020202020204" pitchFamily="34" charset="0"/>
                          <a:cs typeface="Arial" panose="020B0604020202020204" pitchFamily="34" charset="0"/>
                        </a:rPr>
                        <a:t>Component</a:t>
                      </a:r>
                    </a:p>
                  </a:txBody>
                  <a:tcPr marL="50800" marR="50800" marT="50800" marB="50800" anchor="ctr"/>
                </a:tc>
                <a:tc>
                  <a:txBody>
                    <a:bodyPr/>
                    <a:lstStyle/>
                    <a:p>
                      <a:pPr algn="ctr" fontAlgn="base"/>
                      <a:r>
                        <a:rPr lang="en-GB" sz="900" b="1" dirty="0">
                          <a:effectLst/>
                          <a:latin typeface="Arial" panose="020B0604020202020204" pitchFamily="34" charset="0"/>
                          <a:cs typeface="Arial" panose="020B0604020202020204" pitchFamily="34" charset="0"/>
                        </a:rPr>
                        <a:t>Function(s)</a:t>
                      </a:r>
                    </a:p>
                  </a:txBody>
                  <a:tcPr marL="50800" marR="50800" marT="50800" marB="50800" anchor="ctr"/>
                </a:tc>
                <a:extLst>
                  <a:ext uri="{0D108BD9-81ED-4DB2-BD59-A6C34878D82A}">
                    <a16:rowId xmlns:a16="http://schemas.microsoft.com/office/drawing/2014/main" val="2883077889"/>
                  </a:ext>
                </a:extLst>
              </a:tr>
              <a:tr h="826176">
                <a:tc>
                  <a:txBody>
                    <a:bodyPr/>
                    <a:lstStyle/>
                    <a:p>
                      <a:pPr algn="ctr" fontAlgn="base"/>
                      <a:r>
                        <a:rPr lang="en-GB" sz="900" dirty="0">
                          <a:effectLst/>
                          <a:latin typeface="Arial" panose="020B0604020202020204" pitchFamily="34" charset="0"/>
                          <a:cs typeface="Arial" panose="020B0604020202020204" pitchFamily="34" charset="0"/>
                        </a:rPr>
                        <a:t>Plasma</a:t>
                      </a:r>
                    </a:p>
                  </a:txBody>
                  <a:tcPr marL="50800" marR="50800" marT="50800" marB="50800" anchor="ctr"/>
                </a:tc>
                <a:tc>
                  <a:txBody>
                    <a:bodyPr/>
                    <a:lstStyle/>
                    <a:p>
                      <a:pPr algn="ctr" fontAlgn="base"/>
                      <a:r>
                        <a:rPr lang="en-GB" sz="900" dirty="0">
                          <a:effectLst/>
                          <a:latin typeface="Arial" panose="020B0604020202020204" pitchFamily="34" charset="0"/>
                          <a:cs typeface="Arial" panose="020B0604020202020204" pitchFamily="34" charset="0"/>
                        </a:rPr>
                        <a:t>Transporting carbon dioxide, digested food molecules, urea and hormones; distributing heat</a:t>
                      </a:r>
                    </a:p>
                  </a:txBody>
                  <a:tcPr marL="50800" marR="50800" marT="50800" marB="50800" anchor="ctr"/>
                </a:tc>
                <a:extLst>
                  <a:ext uri="{0D108BD9-81ED-4DB2-BD59-A6C34878D82A}">
                    <a16:rowId xmlns:a16="http://schemas.microsoft.com/office/drawing/2014/main" val="2223529608"/>
                  </a:ext>
                </a:extLst>
              </a:tr>
              <a:tr h="335918">
                <a:tc>
                  <a:txBody>
                    <a:bodyPr/>
                    <a:lstStyle/>
                    <a:p>
                      <a:pPr algn="ctr" fontAlgn="base"/>
                      <a:r>
                        <a:rPr lang="en-GB" sz="900" dirty="0">
                          <a:effectLst/>
                          <a:latin typeface="Arial" panose="020B0604020202020204" pitchFamily="34" charset="0"/>
                          <a:cs typeface="Arial" panose="020B0604020202020204" pitchFamily="34" charset="0"/>
                        </a:rPr>
                        <a:t>Red blood cells</a:t>
                      </a:r>
                    </a:p>
                  </a:txBody>
                  <a:tcPr marL="50800" marR="50800" marT="50800" marB="50800" anchor="ctr"/>
                </a:tc>
                <a:tc>
                  <a:txBody>
                    <a:bodyPr/>
                    <a:lstStyle/>
                    <a:p>
                      <a:pPr algn="ctr" fontAlgn="base"/>
                      <a:r>
                        <a:rPr lang="en-GB" sz="900" dirty="0">
                          <a:effectLst/>
                          <a:latin typeface="Arial" panose="020B0604020202020204" pitchFamily="34" charset="0"/>
                          <a:cs typeface="Arial" panose="020B0604020202020204" pitchFamily="34" charset="0"/>
                        </a:rPr>
                        <a:t>Transporting oxygen</a:t>
                      </a:r>
                    </a:p>
                  </a:txBody>
                  <a:tcPr marL="50800" marR="50800" marT="50800" marB="50800" anchor="ctr"/>
                </a:tc>
                <a:extLst>
                  <a:ext uri="{0D108BD9-81ED-4DB2-BD59-A6C34878D82A}">
                    <a16:rowId xmlns:a16="http://schemas.microsoft.com/office/drawing/2014/main" val="3117656650"/>
                  </a:ext>
                </a:extLst>
              </a:tr>
              <a:tr h="581047">
                <a:tc>
                  <a:txBody>
                    <a:bodyPr/>
                    <a:lstStyle/>
                    <a:p>
                      <a:pPr algn="ctr" fontAlgn="base"/>
                      <a:r>
                        <a:rPr lang="en-GB" sz="900">
                          <a:effectLst/>
                          <a:latin typeface="Arial" panose="020B0604020202020204" pitchFamily="34" charset="0"/>
                          <a:cs typeface="Arial" panose="020B0604020202020204" pitchFamily="34" charset="0"/>
                        </a:rPr>
                        <a:t>White blood cells</a:t>
                      </a:r>
                    </a:p>
                  </a:txBody>
                  <a:tcPr marL="50800" marR="50800" marT="50800" marB="50800" anchor="ctr"/>
                </a:tc>
                <a:tc>
                  <a:txBody>
                    <a:bodyPr/>
                    <a:lstStyle/>
                    <a:p>
                      <a:pPr algn="ctr" fontAlgn="base"/>
                      <a:r>
                        <a:rPr lang="en-GB" sz="900" dirty="0">
                          <a:effectLst/>
                          <a:latin typeface="Arial" panose="020B0604020202020204" pitchFamily="34" charset="0"/>
                          <a:cs typeface="Arial" panose="020B0604020202020204" pitchFamily="34" charset="0"/>
                        </a:rPr>
                        <a:t>Ingesting pathogens and producing antibodies</a:t>
                      </a:r>
                    </a:p>
                  </a:txBody>
                  <a:tcPr marL="50800" marR="50800" marT="50800" marB="50800" anchor="ctr"/>
                </a:tc>
                <a:extLst>
                  <a:ext uri="{0D108BD9-81ED-4DB2-BD59-A6C34878D82A}">
                    <a16:rowId xmlns:a16="http://schemas.microsoft.com/office/drawing/2014/main" val="4242912628"/>
                  </a:ext>
                </a:extLst>
              </a:tr>
              <a:tr h="335918">
                <a:tc>
                  <a:txBody>
                    <a:bodyPr/>
                    <a:lstStyle/>
                    <a:p>
                      <a:pPr algn="ctr" fontAlgn="base"/>
                      <a:r>
                        <a:rPr lang="en-GB" sz="900">
                          <a:effectLst/>
                          <a:latin typeface="Arial" panose="020B0604020202020204" pitchFamily="34" charset="0"/>
                          <a:cs typeface="Arial" panose="020B0604020202020204" pitchFamily="34" charset="0"/>
                        </a:rPr>
                        <a:t>Platelets</a:t>
                      </a:r>
                    </a:p>
                  </a:txBody>
                  <a:tcPr marL="50800" marR="50800" marT="50800" marB="50800" anchor="ctr"/>
                </a:tc>
                <a:tc>
                  <a:txBody>
                    <a:bodyPr/>
                    <a:lstStyle/>
                    <a:p>
                      <a:pPr algn="ctr" fontAlgn="base"/>
                      <a:r>
                        <a:rPr lang="en-GB" sz="900" dirty="0">
                          <a:effectLst/>
                          <a:latin typeface="Arial" panose="020B0604020202020204" pitchFamily="34" charset="0"/>
                          <a:cs typeface="Arial" panose="020B0604020202020204" pitchFamily="34" charset="0"/>
                        </a:rPr>
                        <a:t>Involved in blood clotting</a:t>
                      </a:r>
                    </a:p>
                  </a:txBody>
                  <a:tcPr marL="50800" marR="50800" marT="50800" marB="50800" anchor="ctr"/>
                </a:tc>
                <a:extLst>
                  <a:ext uri="{0D108BD9-81ED-4DB2-BD59-A6C34878D82A}">
                    <a16:rowId xmlns:a16="http://schemas.microsoft.com/office/drawing/2014/main" val="4177875319"/>
                  </a:ext>
                </a:extLst>
              </a:tr>
            </a:tbl>
          </a:graphicData>
        </a:graphic>
      </p:graphicFrame>
      <p:pic>
        <p:nvPicPr>
          <p:cNvPr id="1036" name="Picture 12" descr="Diagram comparing a healthy artery in the heart vs a blocked artery">
            <a:extLst>
              <a:ext uri="{FF2B5EF4-FFF2-40B4-BE49-F238E27FC236}">
                <a16:creationId xmlns:a16="http://schemas.microsoft.com/office/drawing/2014/main" id="{0BF5E58B-E3C4-9DE4-E0A7-2F5A436932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0118" r="22728"/>
          <a:stretch>
            <a:fillRect/>
          </a:stretch>
        </p:blipFill>
        <p:spPr bwMode="auto">
          <a:xfrm>
            <a:off x="4760248" y="4349697"/>
            <a:ext cx="2075968" cy="212743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E220594-E62C-A94C-B925-BC983C9A7315}"/>
              </a:ext>
            </a:extLst>
          </p:cNvPr>
          <p:cNvSpPr txBox="1"/>
          <p:nvPr/>
        </p:nvSpPr>
        <p:spPr>
          <a:xfrm>
            <a:off x="48209" y="5634730"/>
            <a:ext cx="5048724" cy="1338828"/>
          </a:xfrm>
          <a:prstGeom prst="rect">
            <a:avLst/>
          </a:prstGeom>
          <a:noFill/>
        </p:spPr>
        <p:txBody>
          <a:bodyPr wrap="square">
            <a:spAutoFit/>
          </a:bodyPr>
          <a:lstStyle/>
          <a:p>
            <a:pPr marL="171450" lvl="0" indent="-171450" defTabSz="914400" eaLnBrk="0" fontAlgn="base" hangingPunct="0">
              <a:spcBef>
                <a:spcPct val="0"/>
              </a:spcBef>
              <a:spcAft>
                <a:spcPct val="0"/>
              </a:spcAft>
              <a:buFont typeface="Arial" panose="020B0604020202020204" pitchFamily="34" charset="0"/>
              <a:buChar char="•"/>
            </a:pPr>
            <a:r>
              <a:rPr lang="en-US" altLang="en-US" sz="900" dirty="0">
                <a:solidFill>
                  <a:srgbClr val="141414"/>
                </a:solidFill>
                <a:latin typeface="Arial" panose="020B0604020202020204" pitchFamily="34" charset="0"/>
                <a:cs typeface="Arial" panose="020B0604020202020204" pitchFamily="34" charset="0"/>
              </a:rPr>
              <a:t>The coronary arteries supply oxygen to the heart muscle. They may become blocked by a build-up of fatty material, caused by cholesterol. </a:t>
            </a:r>
          </a:p>
          <a:p>
            <a:pPr marL="171450" lvl="0" indent="-171450" defTabSz="914400" eaLnBrk="0" fontAlgn="base" hangingPunct="0">
              <a:spcBef>
                <a:spcPct val="0"/>
              </a:spcBef>
              <a:spcAft>
                <a:spcPct val="0"/>
              </a:spcAft>
              <a:buFont typeface="Arial" panose="020B0604020202020204" pitchFamily="34" charset="0"/>
              <a:buChar char="•"/>
            </a:pPr>
            <a:r>
              <a:rPr lang="en-GB" sz="900" b="1" dirty="0">
                <a:latin typeface="Arial" panose="020B0604020202020204" pitchFamily="34" charset="0"/>
                <a:cs typeface="Arial" panose="020B0604020202020204" pitchFamily="34" charset="0"/>
              </a:rPr>
              <a:t>Statins </a:t>
            </a:r>
            <a:r>
              <a:rPr lang="en-GB" sz="900" dirty="0">
                <a:latin typeface="Arial" panose="020B0604020202020204" pitchFamily="34" charset="0"/>
                <a:cs typeface="Arial" panose="020B0604020202020204" pitchFamily="34" charset="0"/>
              </a:rPr>
              <a:t>are drugs that help to lower cholesterol in the blood. They do this by lowering its production in the liver.</a:t>
            </a:r>
          </a:p>
          <a:p>
            <a:pPr marL="171450" indent="-171450">
              <a:buFont typeface="Arial" panose="020B0604020202020204" pitchFamily="34" charset="0"/>
              <a:buChar char="•"/>
            </a:pPr>
            <a:r>
              <a:rPr lang="en-US" altLang="en-US" sz="900" dirty="0">
                <a:solidFill>
                  <a:srgbClr val="141414"/>
                </a:solidFill>
                <a:latin typeface="Arial" panose="020B0604020202020204" pitchFamily="34" charset="0"/>
                <a:cs typeface="Arial" panose="020B0604020202020204" pitchFamily="34" charset="0"/>
              </a:rPr>
              <a:t>Coronary arteries that are blocked or have become narrow can be stretched open and a </a:t>
            </a:r>
            <a:r>
              <a:rPr lang="en-US" altLang="en-US" sz="900" b="1" dirty="0">
                <a:solidFill>
                  <a:srgbClr val="141414"/>
                </a:solidFill>
                <a:latin typeface="Arial" panose="020B0604020202020204" pitchFamily="34" charset="0"/>
                <a:cs typeface="Arial" panose="020B0604020202020204" pitchFamily="34" charset="0"/>
              </a:rPr>
              <a:t>stent</a:t>
            </a:r>
            <a:r>
              <a:rPr lang="en-US" altLang="en-US" sz="900" dirty="0">
                <a:solidFill>
                  <a:srgbClr val="141414"/>
                </a:solidFill>
                <a:latin typeface="Arial" panose="020B0604020202020204" pitchFamily="34" charset="0"/>
                <a:cs typeface="Arial" panose="020B0604020202020204" pitchFamily="34" charset="0"/>
              </a:rPr>
              <a:t> inserted to restore and maintain blood flow. </a:t>
            </a: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A </a:t>
            </a:r>
            <a:r>
              <a:rPr lang="en-GB" sz="900" b="1" dirty="0">
                <a:latin typeface="Arial" panose="020B0604020202020204" pitchFamily="34" charset="0"/>
                <a:cs typeface="Arial" panose="020B0604020202020204" pitchFamily="34" charset="0"/>
              </a:rPr>
              <a:t>heart transplant </a:t>
            </a:r>
            <a:r>
              <a:rPr lang="en-GB" sz="900" dirty="0">
                <a:latin typeface="Arial" panose="020B0604020202020204" pitchFamily="34" charset="0"/>
                <a:cs typeface="Arial" panose="020B0604020202020204" pitchFamily="34" charset="0"/>
              </a:rPr>
              <a:t>is required in the case of heart failure.  </a:t>
            </a:r>
          </a:p>
          <a:p>
            <a:pPr marL="171450" indent="-171450">
              <a:buFont typeface="Arial" panose="020B0604020202020204" pitchFamily="34" charset="0"/>
              <a:buChar char="•"/>
            </a:pPr>
            <a:r>
              <a:rPr lang="en-GB" sz="900" b="1" dirty="0">
                <a:latin typeface="Arial" panose="020B0604020202020204" pitchFamily="34" charset="0"/>
                <a:cs typeface="Arial" panose="020B0604020202020204" pitchFamily="34" charset="0"/>
              </a:rPr>
              <a:t>Artificial hearts </a:t>
            </a:r>
            <a:r>
              <a:rPr lang="en-GB" sz="900" dirty="0">
                <a:latin typeface="Arial" panose="020B0604020202020204" pitchFamily="34" charset="0"/>
                <a:cs typeface="Arial" panose="020B0604020202020204" pitchFamily="34" charset="0"/>
              </a:rPr>
              <a:t>are plastic devices used occasionally to keep patients alive whilst waiting for a heart transplant. </a:t>
            </a:r>
            <a:endParaRPr lang="en-US" altLang="en-US" sz="900" dirty="0">
              <a:latin typeface="Arial" panose="020B0604020202020204" pitchFamily="34" charset="0"/>
              <a:cs typeface="Arial" panose="020B0604020202020204" pitchFamily="34" charset="0"/>
            </a:endParaRPr>
          </a:p>
        </p:txBody>
      </p:sp>
      <p:pic>
        <p:nvPicPr>
          <p:cNvPr id="1045" name="Picture 21" descr="Diagram showing the process of breathing and the components used">
            <a:extLst>
              <a:ext uri="{FF2B5EF4-FFF2-40B4-BE49-F238E27FC236}">
                <a16:creationId xmlns:a16="http://schemas.microsoft.com/office/drawing/2014/main" id="{E3ED4DBA-1AAA-2397-2E15-AD08E0C99F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08" y="7925198"/>
            <a:ext cx="2568293" cy="192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161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3" name="Picture 17" descr="Diagram showing how the phloem moves food substances around the plant">
            <a:extLst>
              <a:ext uri="{FF2B5EF4-FFF2-40B4-BE49-F238E27FC236}">
                <a16:creationId xmlns:a16="http://schemas.microsoft.com/office/drawing/2014/main" id="{516925FD-FD84-5D41-DD82-285E739B5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133" y="3180496"/>
            <a:ext cx="1730867" cy="158852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7D3A3D0-2A7B-B8B0-6D07-E87E832CEB50}"/>
              </a:ext>
            </a:extLst>
          </p:cNvPr>
          <p:cNvSpPr txBox="1"/>
          <p:nvPr/>
        </p:nvSpPr>
        <p:spPr>
          <a:xfrm>
            <a:off x="0" y="0"/>
            <a:ext cx="3429000" cy="3139321"/>
          </a:xfrm>
          <a:prstGeom prst="rect">
            <a:avLst/>
          </a:prstGeom>
          <a:noFill/>
        </p:spPr>
        <p:txBody>
          <a:bodyPr wrap="square">
            <a:spAutoFit/>
          </a:bodyPr>
          <a:lstStyle/>
          <a:p>
            <a:pPr algn="l">
              <a:buNone/>
            </a:pPr>
            <a:r>
              <a:rPr lang="en-GB" sz="900" b="0" i="0" dirty="0">
                <a:solidFill>
                  <a:srgbClr val="2B2438"/>
                </a:solidFill>
                <a:effectLst/>
                <a:latin typeface="Arial" panose="020B0604020202020204" pitchFamily="34" charset="0"/>
                <a:cs typeface="Arial" panose="020B0604020202020204" pitchFamily="34" charset="0"/>
              </a:rPr>
              <a:t>Diseases, both communicable and non-communicable, are major causes of ill health. Other factors including diet, stress and life situations may have a profound effect on both physical and mental health.</a:t>
            </a:r>
          </a:p>
          <a:p>
            <a:pPr marL="171450" indent="-171450" algn="l">
              <a:buFont typeface="Arial" panose="020B0604020202020204" pitchFamily="34" charset="0"/>
              <a:buChar char="•"/>
            </a:pPr>
            <a:r>
              <a:rPr lang="en-GB" sz="900" b="0" i="0" dirty="0">
                <a:solidFill>
                  <a:srgbClr val="2B2438"/>
                </a:solidFill>
                <a:effectLst/>
                <a:latin typeface="Arial" panose="020B0604020202020204" pitchFamily="34" charset="0"/>
                <a:cs typeface="Arial" panose="020B0604020202020204" pitchFamily="34" charset="0"/>
              </a:rPr>
              <a:t>Defects in the immune system mean that an individual is more likely to suffer from infectious diseases.</a:t>
            </a:r>
          </a:p>
          <a:p>
            <a:pPr marL="171450" indent="-171450" algn="l">
              <a:buFont typeface="Arial" panose="020B0604020202020204" pitchFamily="34" charset="0"/>
              <a:buChar char="•"/>
            </a:pPr>
            <a:r>
              <a:rPr lang="en-GB" sz="900" b="0" i="0" dirty="0">
                <a:solidFill>
                  <a:srgbClr val="2B2438"/>
                </a:solidFill>
                <a:effectLst/>
                <a:latin typeface="Arial" panose="020B0604020202020204" pitchFamily="34" charset="0"/>
                <a:cs typeface="Arial" panose="020B0604020202020204" pitchFamily="34" charset="0"/>
              </a:rPr>
              <a:t>Viruses living in cells can be the trigger for cancers.</a:t>
            </a:r>
          </a:p>
          <a:p>
            <a:pPr marL="171450" indent="-171450" algn="l">
              <a:buFont typeface="Arial" panose="020B0604020202020204" pitchFamily="34" charset="0"/>
              <a:buChar char="•"/>
            </a:pPr>
            <a:r>
              <a:rPr lang="en-GB" sz="900" b="0" i="0" dirty="0">
                <a:solidFill>
                  <a:srgbClr val="2B2438"/>
                </a:solidFill>
                <a:effectLst/>
                <a:latin typeface="Arial" panose="020B0604020202020204" pitchFamily="34" charset="0"/>
                <a:cs typeface="Arial" panose="020B0604020202020204" pitchFamily="34" charset="0"/>
              </a:rPr>
              <a:t>Immune reactions initially caused by a pathogen can trigger allergies such as skin rashes and asthma.</a:t>
            </a:r>
          </a:p>
          <a:p>
            <a:pPr marL="171450" indent="-171450" algn="l">
              <a:buFont typeface="Arial" panose="020B0604020202020204" pitchFamily="34" charset="0"/>
              <a:buChar char="•"/>
            </a:pPr>
            <a:r>
              <a:rPr lang="en-GB" sz="900" b="0" i="0" dirty="0">
                <a:solidFill>
                  <a:srgbClr val="2B2438"/>
                </a:solidFill>
                <a:effectLst/>
                <a:latin typeface="Arial" panose="020B0604020202020204" pitchFamily="34" charset="0"/>
                <a:cs typeface="Arial" panose="020B0604020202020204" pitchFamily="34" charset="0"/>
              </a:rPr>
              <a:t>Severe physical ill health can lead to depression and other mental illness.</a:t>
            </a: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Risk factors are linked to an increased rate of a disease.</a:t>
            </a: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A causal mechanism has been proven for some risk factors, but not in others.</a:t>
            </a: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The effects of diet, smoking and exercise on cardiovascular disease.</a:t>
            </a: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Obesity as a risk factor for Type 2 diabetes.</a:t>
            </a: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The effect of alcohol on the liver and brain function.</a:t>
            </a: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The effect of smoking on lung disease and lung cancer.</a:t>
            </a: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The effects of smoking and alcohol on unborn babies.</a:t>
            </a: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Carcinogens, including ionising radiation, as risk factors in cancer.</a:t>
            </a:r>
          </a:p>
        </p:txBody>
      </p:sp>
      <p:graphicFrame>
        <p:nvGraphicFramePr>
          <p:cNvPr id="2" name="Table 1">
            <a:extLst>
              <a:ext uri="{FF2B5EF4-FFF2-40B4-BE49-F238E27FC236}">
                <a16:creationId xmlns:a16="http://schemas.microsoft.com/office/drawing/2014/main" id="{0F8A2795-3D32-62BD-126B-DF9690E0AAE6}"/>
              </a:ext>
            </a:extLst>
          </p:cNvPr>
          <p:cNvGraphicFramePr>
            <a:graphicFrameLocks noGrp="1"/>
          </p:cNvGraphicFramePr>
          <p:nvPr/>
        </p:nvGraphicFramePr>
        <p:xfrm>
          <a:off x="3365206" y="1400384"/>
          <a:ext cx="3429000" cy="1676400"/>
        </p:xfrm>
        <a:graphic>
          <a:graphicData uri="http://schemas.openxmlformats.org/drawingml/2006/table">
            <a:tbl>
              <a:tblPr>
                <a:tableStyleId>{5940675A-B579-460E-94D1-54222C63F5DA}</a:tableStyleId>
              </a:tblPr>
              <a:tblGrid>
                <a:gridCol w="708338">
                  <a:extLst>
                    <a:ext uri="{9D8B030D-6E8A-4147-A177-3AD203B41FA5}">
                      <a16:colId xmlns:a16="http://schemas.microsoft.com/office/drawing/2014/main" val="11578419"/>
                    </a:ext>
                  </a:extLst>
                </a:gridCol>
                <a:gridCol w="2720662">
                  <a:extLst>
                    <a:ext uri="{9D8B030D-6E8A-4147-A177-3AD203B41FA5}">
                      <a16:colId xmlns:a16="http://schemas.microsoft.com/office/drawing/2014/main" val="2918487899"/>
                    </a:ext>
                  </a:extLst>
                </a:gridCol>
              </a:tblGrid>
              <a:tr h="285221">
                <a:tc>
                  <a:txBody>
                    <a:bodyPr/>
                    <a:lstStyle/>
                    <a:p>
                      <a:pPr algn="ctr" fontAlgn="base"/>
                      <a:r>
                        <a:rPr lang="en-GB" sz="900" b="1" dirty="0">
                          <a:effectLst/>
                          <a:latin typeface="Arial" panose="020B0604020202020204" pitchFamily="34" charset="0"/>
                          <a:cs typeface="Arial" panose="020B0604020202020204" pitchFamily="34" charset="0"/>
                        </a:rPr>
                        <a:t>Type of tumour</a:t>
                      </a:r>
                    </a:p>
                  </a:txBody>
                  <a:tcPr marL="50800" marR="50800" marT="50800" marB="50800" anchor="ctr"/>
                </a:tc>
                <a:tc>
                  <a:txBody>
                    <a:bodyPr/>
                    <a:lstStyle/>
                    <a:p>
                      <a:pPr algn="ctr" fontAlgn="base"/>
                      <a:r>
                        <a:rPr lang="en-GB" sz="900" b="1" dirty="0">
                          <a:effectLst/>
                          <a:latin typeface="Arial" panose="020B0604020202020204" pitchFamily="34" charset="0"/>
                          <a:cs typeface="Arial" panose="020B0604020202020204" pitchFamily="34" charset="0"/>
                        </a:rPr>
                        <a:t>Characteristics</a:t>
                      </a:r>
                    </a:p>
                  </a:txBody>
                  <a:tcPr marL="50800" marR="50800" marT="50800" marB="50800" anchor="ctr"/>
                </a:tc>
                <a:extLst>
                  <a:ext uri="{0D108BD9-81ED-4DB2-BD59-A6C34878D82A}">
                    <a16:rowId xmlns:a16="http://schemas.microsoft.com/office/drawing/2014/main" val="710435469"/>
                  </a:ext>
                </a:extLst>
              </a:tr>
              <a:tr h="389289">
                <a:tc>
                  <a:txBody>
                    <a:bodyPr/>
                    <a:lstStyle/>
                    <a:p>
                      <a:pPr algn="ctr" fontAlgn="base"/>
                      <a:r>
                        <a:rPr lang="en-GB" sz="900" dirty="0">
                          <a:effectLst/>
                          <a:latin typeface="Arial" panose="020B0604020202020204" pitchFamily="34" charset="0"/>
                          <a:cs typeface="Arial" panose="020B0604020202020204" pitchFamily="34" charset="0"/>
                        </a:rPr>
                        <a:t>Benign</a:t>
                      </a:r>
                    </a:p>
                  </a:txBody>
                  <a:tcPr marL="50800" marR="50800" marT="50800" marB="50800" anchor="ctr"/>
                </a:tc>
                <a:tc>
                  <a:txBody>
                    <a:bodyPr/>
                    <a:lstStyle/>
                    <a:p>
                      <a:pPr fontAlgn="base"/>
                      <a:r>
                        <a:rPr lang="en-GB" sz="900" dirty="0">
                          <a:effectLst/>
                          <a:latin typeface="Arial" panose="020B0604020202020204" pitchFamily="34" charset="0"/>
                          <a:cs typeface="Arial" panose="020B0604020202020204" pitchFamily="34" charset="0"/>
                        </a:rPr>
                        <a:t>Grows slowly; usually grow within a membrane, so can easily be removed; does not invade other parts of the body</a:t>
                      </a:r>
                    </a:p>
                  </a:txBody>
                  <a:tcPr marL="50800" marR="50800" marT="50800" marB="50800" anchor="ctr"/>
                </a:tc>
                <a:extLst>
                  <a:ext uri="{0D108BD9-81ED-4DB2-BD59-A6C34878D82A}">
                    <a16:rowId xmlns:a16="http://schemas.microsoft.com/office/drawing/2014/main" val="91773146"/>
                  </a:ext>
                </a:extLst>
              </a:tr>
              <a:tr h="597423">
                <a:tc>
                  <a:txBody>
                    <a:bodyPr/>
                    <a:lstStyle/>
                    <a:p>
                      <a:pPr algn="ctr" fontAlgn="base"/>
                      <a:r>
                        <a:rPr lang="en-GB" sz="900" dirty="0">
                          <a:effectLst/>
                          <a:latin typeface="Arial" panose="020B0604020202020204" pitchFamily="34" charset="0"/>
                          <a:cs typeface="Arial" panose="020B0604020202020204" pitchFamily="34" charset="0"/>
                        </a:rPr>
                        <a:t>Malignant</a:t>
                      </a:r>
                    </a:p>
                  </a:txBody>
                  <a:tcPr marL="50800" marR="50800" marT="50800" marB="50800" anchor="ctr"/>
                </a:tc>
                <a:tc>
                  <a:txBody>
                    <a:bodyPr/>
                    <a:lstStyle/>
                    <a:p>
                      <a:pPr fontAlgn="base"/>
                      <a:r>
                        <a:rPr lang="en-GB" sz="900" dirty="0">
                          <a:effectLst/>
                          <a:latin typeface="Arial" panose="020B0604020202020204" pitchFamily="34" charset="0"/>
                          <a:cs typeface="Arial" panose="020B0604020202020204" pitchFamily="34" charset="0"/>
                        </a:rPr>
                        <a:t>Grows quickly; invades neighbouring tissues and can spread to other parts of the body in the bloodstream; as the tumour grows, cancer cells detach and can form secondary tumours in other parts of the body - this is called metastasis.</a:t>
                      </a:r>
                    </a:p>
                  </a:txBody>
                  <a:tcPr marL="50800" marR="50800" marT="50800" marB="50800" anchor="ctr"/>
                </a:tc>
                <a:extLst>
                  <a:ext uri="{0D108BD9-81ED-4DB2-BD59-A6C34878D82A}">
                    <a16:rowId xmlns:a16="http://schemas.microsoft.com/office/drawing/2014/main" val="3817385159"/>
                  </a:ext>
                </a:extLst>
              </a:tr>
            </a:tbl>
          </a:graphicData>
        </a:graphic>
      </p:graphicFrame>
      <p:sp>
        <p:nvSpPr>
          <p:cNvPr id="3" name="Rectangle 1">
            <a:extLst>
              <a:ext uri="{FF2B5EF4-FFF2-40B4-BE49-F238E27FC236}">
                <a16:creationId xmlns:a16="http://schemas.microsoft.com/office/drawing/2014/main" id="{82B14623-9376-A9A8-8CF6-953F48ABC867}"/>
              </a:ext>
            </a:extLst>
          </p:cNvPr>
          <p:cNvSpPr>
            <a:spLocks noChangeArrowheads="1"/>
          </p:cNvSpPr>
          <p:nvPr/>
        </p:nvSpPr>
        <p:spPr bwMode="auto">
          <a:xfrm>
            <a:off x="4735035" y="284693"/>
            <a:ext cx="2059172"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41414"/>
                </a:solidFill>
                <a:effectLst/>
                <a:cs typeface="Arial" panose="020B0604020202020204" pitchFamily="34" charset="0"/>
              </a:rPr>
              <a:t>Cells grow then divide by mitosis only when we need new ones. When a cell grows and divide uncontrollably it forms a group of cells called a </a:t>
            </a:r>
            <a:r>
              <a:rPr kumimoji="0" lang="en-US" altLang="en-US" sz="900" b="0" i="0" u="none" strike="noStrike" cap="none" normalizeH="0" baseline="0" dirty="0" err="1">
                <a:ln>
                  <a:noFill/>
                </a:ln>
                <a:solidFill>
                  <a:srgbClr val="141414"/>
                </a:solidFill>
                <a:effectLst/>
                <a:cs typeface="Arial" panose="020B0604020202020204" pitchFamily="34" charset="0"/>
              </a:rPr>
              <a:t>tumour</a:t>
            </a:r>
            <a:r>
              <a:rPr kumimoji="0" lang="en-US" altLang="en-US" sz="900" b="0" i="0" u="none" strike="noStrike" cap="none" normalizeH="0" baseline="0" dirty="0">
                <a:ln>
                  <a:noFill/>
                </a:ln>
                <a:solidFill>
                  <a:srgbClr val="141414"/>
                </a:solidFill>
                <a:effectLst/>
                <a:cs typeface="Arial" panose="020B0604020202020204" pitchFamily="34" charset="0"/>
              </a:rPr>
              <a:t>. </a:t>
            </a:r>
            <a:r>
              <a:rPr kumimoji="0" lang="en-US" altLang="en-US" sz="900" b="0" i="0" u="none" strike="noStrike" cap="none" normalizeH="0" baseline="0" dirty="0" err="1">
                <a:ln>
                  <a:noFill/>
                </a:ln>
                <a:solidFill>
                  <a:srgbClr val="141414"/>
                </a:solidFill>
                <a:effectLst/>
                <a:cs typeface="Arial" panose="020B0604020202020204" pitchFamily="34" charset="0"/>
              </a:rPr>
              <a:t>Tumours</a:t>
            </a:r>
            <a:r>
              <a:rPr kumimoji="0" lang="en-US" altLang="en-US" sz="900" b="0" i="0" u="none" strike="noStrike" cap="none" normalizeH="0" baseline="0" dirty="0">
                <a:ln>
                  <a:noFill/>
                </a:ln>
                <a:solidFill>
                  <a:srgbClr val="141414"/>
                </a:solidFill>
                <a:effectLst/>
                <a:cs typeface="Arial" panose="020B0604020202020204" pitchFamily="34" charset="0"/>
              </a:rPr>
              <a:t> can be benign or malignant (cancerous)</a:t>
            </a:r>
            <a:endParaRPr kumimoji="0" lang="en-US" altLang="en-US" sz="900" b="0" i="0" u="none" strike="noStrike" cap="none" normalizeH="0" baseline="0" dirty="0">
              <a:ln>
                <a:noFill/>
              </a:ln>
              <a:solidFill>
                <a:schemeClr val="tx1"/>
              </a:solidFill>
              <a:effectLst/>
              <a:cs typeface="Arial" panose="020B0604020202020204" pitchFamily="34" charset="0"/>
            </a:endParaRPr>
          </a:p>
        </p:txBody>
      </p:sp>
      <p:pic>
        <p:nvPicPr>
          <p:cNvPr id="4099" name="Picture 3" descr="This shows how cancer cells can invade surrounding tissue.">
            <a:extLst>
              <a:ext uri="{FF2B5EF4-FFF2-40B4-BE49-F238E27FC236}">
                <a16:creationId xmlns:a16="http://schemas.microsoft.com/office/drawing/2014/main" id="{37F757F4-81DF-EB22-4C04-8D10770D60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69" r="13464"/>
          <a:stretch>
            <a:fillRect/>
          </a:stretch>
        </p:blipFill>
        <p:spPr bwMode="auto">
          <a:xfrm>
            <a:off x="3506973" y="54907"/>
            <a:ext cx="1150088" cy="129057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B6FB0FA7-FBF2-6FF8-0AD9-B1254FB63955}"/>
              </a:ext>
            </a:extLst>
          </p:cNvPr>
          <p:cNvCxnSpPr>
            <a:cxnSpLocks/>
          </p:cNvCxnSpPr>
          <p:nvPr/>
        </p:nvCxnSpPr>
        <p:spPr>
          <a:xfrm flipH="1">
            <a:off x="0" y="3131691"/>
            <a:ext cx="6858000" cy="763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CE67CB5E-611B-0272-EF72-AD4896BA0DC1}"/>
              </a:ext>
            </a:extLst>
          </p:cNvPr>
          <p:cNvPicPr>
            <a:picLocks noChangeAspect="1"/>
          </p:cNvPicPr>
          <p:nvPr/>
        </p:nvPicPr>
        <p:blipFill>
          <a:blip r:embed="rId5"/>
          <a:stretch>
            <a:fillRect/>
          </a:stretch>
        </p:blipFill>
        <p:spPr>
          <a:xfrm>
            <a:off x="0" y="4795276"/>
            <a:ext cx="3820633" cy="3136267"/>
          </a:xfrm>
          <a:prstGeom prst="rect">
            <a:avLst/>
          </a:prstGeom>
        </p:spPr>
      </p:pic>
      <p:sp>
        <p:nvSpPr>
          <p:cNvPr id="14" name="Rectangle 10">
            <a:extLst>
              <a:ext uri="{FF2B5EF4-FFF2-40B4-BE49-F238E27FC236}">
                <a16:creationId xmlns:a16="http://schemas.microsoft.com/office/drawing/2014/main" id="{03E55F48-DB81-9EBA-EC7D-6E7ECC7D5EAD}"/>
              </a:ext>
            </a:extLst>
          </p:cNvPr>
          <p:cNvSpPr>
            <a:spLocks noChangeArrowheads="1"/>
          </p:cNvSpPr>
          <p:nvPr/>
        </p:nvSpPr>
        <p:spPr bwMode="auto">
          <a:xfrm>
            <a:off x="3733185" y="5022572"/>
            <a:ext cx="3124814"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41414"/>
                </a:solidFill>
                <a:effectLst/>
                <a:cs typeface="Arial" panose="020B0604020202020204" pitchFamily="34" charset="0"/>
              </a:rPr>
              <a:t>The </a:t>
            </a:r>
            <a:r>
              <a:rPr kumimoji="0" lang="en-US" altLang="en-US" sz="900" b="1" i="0" u="none" strike="noStrike" cap="none" normalizeH="0" baseline="0" dirty="0">
                <a:ln>
                  <a:noFill/>
                </a:ln>
                <a:solidFill>
                  <a:srgbClr val="141414"/>
                </a:solidFill>
                <a:effectLst/>
                <a:cs typeface="Arial" panose="020B0604020202020204" pitchFamily="34" charset="0"/>
              </a:rPr>
              <a:t>palisade mesophyll </a:t>
            </a:r>
            <a:r>
              <a:rPr kumimoji="0" lang="en-US" altLang="en-US" sz="900" b="0" i="0" u="none" strike="noStrike" cap="none" normalizeH="0" baseline="0" dirty="0">
                <a:ln>
                  <a:noFill/>
                </a:ln>
                <a:solidFill>
                  <a:srgbClr val="141414"/>
                </a:solidFill>
                <a:effectLst/>
                <a:cs typeface="Arial" panose="020B0604020202020204" pitchFamily="34" charset="0"/>
              </a:rPr>
              <a:t>layer of the leaf is adapted to absorb light efficiently. The cells:</a:t>
            </a:r>
            <a:endParaRPr kumimoji="0" lang="en-US" altLang="en-US" sz="9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141414"/>
                </a:solidFill>
                <a:effectLst/>
                <a:cs typeface="Arial" panose="020B0604020202020204" pitchFamily="34" charset="0"/>
              </a:rPr>
              <a:t> are packed with many chloroplasts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141414"/>
                </a:solidFill>
                <a:effectLst/>
                <a:cs typeface="Arial" panose="020B0604020202020204" pitchFamily="34" charset="0"/>
              </a:rPr>
              <a:t> are column-shaped and arranged closely together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141414"/>
                </a:solidFill>
                <a:effectLst/>
                <a:cs typeface="Arial" panose="020B0604020202020204" pitchFamily="34" charset="0"/>
              </a:rPr>
              <a:t> towards the upper surface of the leaf</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a:ln>
                <a:noFill/>
              </a:ln>
              <a:solidFill>
                <a:srgbClr val="141414"/>
              </a:solidFill>
              <a:effectLst/>
              <a:cs typeface="Arial" panose="020B0604020202020204" pitchFamily="34" charset="0"/>
            </a:endParaRPr>
          </a:p>
        </p:txBody>
      </p:sp>
      <p:pic>
        <p:nvPicPr>
          <p:cNvPr id="4108" name="Picture 12" descr="Diagram showing how the xylem transports water to the rest of the plant">
            <a:extLst>
              <a:ext uri="{FF2B5EF4-FFF2-40B4-BE49-F238E27FC236}">
                <a16:creationId xmlns:a16="http://schemas.microsoft.com/office/drawing/2014/main" id="{0979CAE4-A33E-0AB2-D9E9-EF74BB9FFC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4553"/>
          <a:stretch>
            <a:fillRect/>
          </a:stretch>
        </p:blipFill>
        <p:spPr bwMode="auto">
          <a:xfrm>
            <a:off x="1714500" y="3180496"/>
            <a:ext cx="992597" cy="17077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3">
            <a:extLst>
              <a:ext uri="{FF2B5EF4-FFF2-40B4-BE49-F238E27FC236}">
                <a16:creationId xmlns:a16="http://schemas.microsoft.com/office/drawing/2014/main" id="{451B2A3B-D001-BB93-05AB-F7B0AD58F3D0}"/>
              </a:ext>
            </a:extLst>
          </p:cNvPr>
          <p:cNvSpPr>
            <a:spLocks noChangeArrowheads="1"/>
          </p:cNvSpPr>
          <p:nvPr/>
        </p:nvSpPr>
        <p:spPr bwMode="auto">
          <a:xfrm>
            <a:off x="0" y="3131691"/>
            <a:ext cx="1858662"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41414"/>
                </a:solidFill>
                <a:effectLst/>
                <a:cs typeface="Arial" panose="020B0604020202020204" pitchFamily="34" charset="0"/>
              </a:rPr>
              <a:t>The xylem transports water and minerals from the roots up the plant stem and into the leaves.</a:t>
            </a:r>
            <a:r>
              <a:rPr kumimoji="0" lang="en-US" altLang="en-US" sz="900" b="0" i="0" u="none" strike="noStrike" cap="none" normalizeH="0" baseline="0" dirty="0">
                <a:ln>
                  <a:noFill/>
                </a:ln>
                <a:solidFill>
                  <a:schemeClr val="tx1"/>
                </a:solidFill>
                <a:effectLst/>
                <a:cs typeface="Arial" panose="020B0604020202020204" pitchFamily="34" charset="0"/>
              </a:rPr>
              <a:t> </a:t>
            </a:r>
          </a:p>
          <a:p>
            <a:pPr lvl="0" defTabSz="914400"/>
            <a:r>
              <a:rPr lang="en-US" altLang="en-US" sz="900" dirty="0">
                <a:solidFill>
                  <a:srgbClr val="141414"/>
                </a:solidFill>
                <a:cs typeface="Arial" panose="020B0604020202020204" pitchFamily="34" charset="0"/>
              </a:rPr>
              <a:t>Xylem cells are dead and have no end walls so they form a continuous, hollow tube.</a:t>
            </a:r>
          </a:p>
          <a:p>
            <a:pPr lvl="0" defTabSz="914400"/>
            <a:r>
              <a:rPr lang="en-US" altLang="en-US" sz="900" dirty="0">
                <a:solidFill>
                  <a:srgbClr val="141414"/>
                </a:solidFill>
                <a:cs typeface="Arial" panose="020B0604020202020204" pitchFamily="34" charset="0"/>
              </a:rPr>
              <a:t>The cells are strengthened by a chemical called </a:t>
            </a:r>
            <a:r>
              <a:rPr lang="en-US" altLang="en-US" sz="900" b="1" dirty="0">
                <a:solidFill>
                  <a:srgbClr val="141414"/>
                </a:solidFill>
                <a:cs typeface="Arial" panose="020B0604020202020204" pitchFamily="34" charset="0"/>
              </a:rPr>
              <a:t>lignin. </a:t>
            </a:r>
            <a:r>
              <a:rPr lang="en-US" altLang="en-US" sz="900" dirty="0">
                <a:solidFill>
                  <a:srgbClr val="141414"/>
                </a:solidFill>
                <a:cs typeface="Arial" panose="020B0604020202020204" pitchFamily="34" charset="0"/>
              </a:rPr>
              <a:t>Lignin gives strength and support to the plant. We call lignified cells wood. Transport in the xylem is a physical process. It does not require energy.</a:t>
            </a:r>
            <a:endParaRPr kumimoji="0" lang="en-US" altLang="en-US" sz="900" b="0" i="0" u="none" strike="noStrike" cap="none" normalizeH="0" baseline="0" dirty="0">
              <a:ln>
                <a:noFill/>
              </a:ln>
              <a:solidFill>
                <a:schemeClr val="tx1"/>
              </a:solidFill>
              <a:effectLst/>
              <a:cs typeface="Arial" panose="020B0604020202020204" pitchFamily="34" charset="0"/>
            </a:endParaRPr>
          </a:p>
        </p:txBody>
      </p:sp>
      <p:sp>
        <p:nvSpPr>
          <p:cNvPr id="17" name="Rectangle 15">
            <a:extLst>
              <a:ext uri="{FF2B5EF4-FFF2-40B4-BE49-F238E27FC236}">
                <a16:creationId xmlns:a16="http://schemas.microsoft.com/office/drawing/2014/main" id="{8D6F21DE-CFA3-E57A-3AFB-0C7998D8716A}"/>
              </a:ext>
            </a:extLst>
          </p:cNvPr>
          <p:cNvSpPr>
            <a:spLocks noChangeArrowheads="1"/>
          </p:cNvSpPr>
          <p:nvPr/>
        </p:nvSpPr>
        <p:spPr bwMode="auto">
          <a:xfrm>
            <a:off x="2707097" y="3180700"/>
            <a:ext cx="2420036" cy="18004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41414"/>
                </a:solidFill>
                <a:effectLst/>
                <a:cs typeface="Arial" panose="020B0604020202020204" pitchFamily="34" charset="0"/>
              </a:rPr>
              <a:t>The phloem moves food substances produced by photosynthesis to where they are needed. Transport in the phloem is therefore both up and down the stem and is called </a:t>
            </a:r>
            <a:r>
              <a:rPr kumimoji="0" lang="en-US" altLang="en-US" sz="900" b="1" i="0" u="none" strike="noStrike" cap="none" normalizeH="0" baseline="0" dirty="0">
                <a:ln>
                  <a:noFill/>
                </a:ln>
                <a:solidFill>
                  <a:srgbClr val="141414"/>
                </a:solidFill>
                <a:effectLst/>
                <a:cs typeface="Arial" panose="020B0604020202020204" pitchFamily="34" charset="0"/>
              </a:rPr>
              <a:t>translocation.</a:t>
            </a:r>
            <a:endParaRPr kumimoji="0" lang="en-US" altLang="en-US" sz="900" b="1"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41414"/>
                </a:solidFill>
                <a:effectLst/>
                <a:cs typeface="Arial" panose="020B0604020202020204" pitchFamily="34" charset="0"/>
              </a:rPr>
              <a:t>Phloem consists of living cells</a:t>
            </a:r>
            <a:r>
              <a:rPr lang="en-US" altLang="en-US" sz="900" dirty="0">
                <a:solidFill>
                  <a:srgbClr val="141414"/>
                </a:solidFill>
                <a:cs typeface="Arial" panose="020B0604020202020204" pitchFamily="34" charset="0"/>
              </a:rPr>
              <a:t> and have adaptations: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41414"/>
                </a:solidFill>
                <a:effectLst/>
                <a:cs typeface="Arial" panose="020B0604020202020204" pitchFamily="34" charset="0"/>
              </a:rPr>
              <a:t>- Sieve tubes - </a:t>
            </a:r>
            <a:r>
              <a:rPr kumimoji="0" lang="en-US" altLang="en-US" sz="900" b="0" i="0" u="none" strike="noStrike" cap="none" normalizeH="0" baseline="0" dirty="0" err="1">
                <a:ln>
                  <a:noFill/>
                </a:ln>
                <a:solidFill>
                  <a:srgbClr val="141414"/>
                </a:solidFill>
                <a:effectLst/>
                <a:cs typeface="Arial" panose="020B0604020202020204" pitchFamily="34" charset="0"/>
              </a:rPr>
              <a:t>specialised</a:t>
            </a:r>
            <a:r>
              <a:rPr kumimoji="0" lang="en-US" altLang="en-US" sz="900" b="0" i="0" u="none" strike="noStrike" cap="none" normalizeH="0" baseline="0" dirty="0">
                <a:ln>
                  <a:noFill/>
                </a:ln>
                <a:solidFill>
                  <a:srgbClr val="141414"/>
                </a:solidFill>
                <a:effectLst/>
                <a:cs typeface="Arial" panose="020B0604020202020204" pitchFamily="34" charset="0"/>
              </a:rPr>
              <a:t> for transport and have no nuclei. Each sieve tube has a perforated end, so its cytoplasm connects one cell to the next.</a:t>
            </a:r>
          </a:p>
          <a:p>
            <a:pPr marL="0" marR="0" lvl="0" indent="0" algn="l" defTabSz="914400" rtl="0" eaLnBrk="0" fontAlgn="base" latinLnBrk="0" hangingPunct="0">
              <a:lnSpc>
                <a:spcPct val="100000"/>
              </a:lnSpc>
              <a:spcBef>
                <a:spcPct val="0"/>
              </a:spcBef>
              <a:spcAft>
                <a:spcPct val="0"/>
              </a:spcAft>
              <a:buClrTx/>
              <a:buSzTx/>
              <a:tabLst/>
            </a:pPr>
            <a:r>
              <a:rPr lang="en-US" altLang="en-US" sz="900" dirty="0">
                <a:solidFill>
                  <a:srgbClr val="141414"/>
                </a:solidFill>
                <a:cs typeface="Arial" panose="020B0604020202020204" pitchFamily="34" charset="0"/>
              </a:rPr>
              <a:t>- </a:t>
            </a:r>
            <a:r>
              <a:rPr kumimoji="0" lang="en-US" altLang="en-US" sz="900" b="0" i="0" u="none" strike="noStrike" cap="none" normalizeH="0" baseline="0" dirty="0">
                <a:ln>
                  <a:noFill/>
                </a:ln>
                <a:solidFill>
                  <a:srgbClr val="141414"/>
                </a:solidFill>
                <a:effectLst/>
                <a:cs typeface="Arial" panose="020B0604020202020204" pitchFamily="34" charset="0"/>
              </a:rPr>
              <a:t>Companion cells – phloem transport requires energy. One or more companion cells attached to each sieve tube provide this energy. </a:t>
            </a:r>
            <a:endParaRPr kumimoji="0" lang="en-US" altLang="en-US" sz="900" b="0" i="0" u="none" strike="noStrike" cap="none" normalizeH="0" baseline="0" dirty="0">
              <a:ln>
                <a:noFill/>
              </a:ln>
              <a:solidFill>
                <a:schemeClr val="tx1"/>
              </a:solidFill>
              <a:effectLst/>
              <a:cs typeface="Arial" panose="020B0604020202020204" pitchFamily="34" charset="0"/>
            </a:endParaRPr>
          </a:p>
        </p:txBody>
      </p:sp>
      <p:sp>
        <p:nvSpPr>
          <p:cNvPr id="18" name="Rectangle 18">
            <a:extLst>
              <a:ext uri="{FF2B5EF4-FFF2-40B4-BE49-F238E27FC236}">
                <a16:creationId xmlns:a16="http://schemas.microsoft.com/office/drawing/2014/main" id="{60BA7478-B108-E0CE-3334-648A3E199D2A}"/>
              </a:ext>
            </a:extLst>
          </p:cNvPr>
          <p:cNvSpPr>
            <a:spLocks noChangeArrowheads="1"/>
          </p:cNvSpPr>
          <p:nvPr/>
        </p:nvSpPr>
        <p:spPr bwMode="auto">
          <a:xfrm rot="10800000" flipV="1">
            <a:off x="3648844" y="6637148"/>
            <a:ext cx="31910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dirty="0">
                <a:solidFill>
                  <a:srgbClr val="141414"/>
                </a:solidFill>
                <a:cs typeface="Arial" panose="020B0604020202020204" pitchFamily="34" charset="0"/>
              </a:rPr>
              <a:t>Water is drawn from the xylem to replace that which has been lost from the leaves. Water enters the xylem through the roots by </a:t>
            </a:r>
            <a:r>
              <a:rPr lang="en-US" altLang="en-US" sz="900" b="1" dirty="0">
                <a:solidFill>
                  <a:srgbClr val="141414"/>
                </a:solidFill>
                <a:cs typeface="Arial" panose="020B0604020202020204" pitchFamily="34" charset="0"/>
              </a:rPr>
              <a:t>osmosis</a:t>
            </a:r>
            <a:r>
              <a:rPr lang="en-US" altLang="en-US" sz="900" dirty="0">
                <a:solidFill>
                  <a:srgbClr val="141414"/>
                </a:solidFill>
                <a:cs typeface="Arial" panose="020B0604020202020204" pitchFamily="34" charset="0"/>
              </a:rPr>
              <a:t>. </a:t>
            </a:r>
            <a:r>
              <a:rPr kumimoji="0" lang="en-US" altLang="en-US" sz="900" b="0" i="0" u="none" strike="noStrike" cap="none" normalizeH="0" baseline="0" dirty="0">
                <a:ln>
                  <a:noFill/>
                </a:ln>
                <a:solidFill>
                  <a:srgbClr val="141414"/>
                </a:solidFill>
                <a:effectLst/>
                <a:cs typeface="Arial" panose="020B0604020202020204" pitchFamily="34" charset="0"/>
              </a:rPr>
              <a:t>This process </a:t>
            </a:r>
            <a:r>
              <a:rPr lang="en-US" altLang="en-US" sz="900" dirty="0">
                <a:solidFill>
                  <a:srgbClr val="141414"/>
                </a:solidFill>
                <a:cs typeface="Arial" panose="020B0604020202020204" pitchFamily="34" charset="0"/>
              </a:rPr>
              <a:t>of water moving from roots to be lost from the leaves is</a:t>
            </a:r>
            <a:r>
              <a:rPr kumimoji="0" lang="en-US" altLang="en-US" sz="900" b="0" i="0" u="none" strike="noStrike" cap="none" normalizeH="0" baseline="0" dirty="0">
                <a:ln>
                  <a:noFill/>
                </a:ln>
                <a:solidFill>
                  <a:srgbClr val="141414"/>
                </a:solidFill>
                <a:effectLst/>
                <a:cs typeface="Arial" panose="020B0604020202020204" pitchFamily="34" charset="0"/>
              </a:rPr>
              <a:t> called </a:t>
            </a:r>
            <a:r>
              <a:rPr kumimoji="0" lang="en-US" altLang="en-US" sz="900" b="1" i="0" u="none" strike="noStrike" cap="none" normalizeH="0" baseline="0" dirty="0">
                <a:ln>
                  <a:noFill/>
                </a:ln>
                <a:solidFill>
                  <a:srgbClr val="141414"/>
                </a:solidFill>
                <a:effectLst/>
                <a:cs typeface="Arial" panose="020B0604020202020204" pitchFamily="34" charset="0"/>
              </a:rPr>
              <a:t>transpiration. </a:t>
            </a:r>
            <a:endParaRPr kumimoji="0" lang="en-US" altLang="en-US" sz="900" b="1" i="0" u="none" strike="noStrike" cap="none" normalizeH="0" baseline="0" dirty="0">
              <a:ln>
                <a:noFill/>
              </a:ln>
              <a:solidFill>
                <a:schemeClr val="tx1"/>
              </a:solidFill>
              <a:effectLst/>
              <a:cs typeface="Arial" panose="020B0604020202020204" pitchFamily="34" charset="0"/>
            </a:endParaRPr>
          </a:p>
        </p:txBody>
      </p:sp>
      <p:pic>
        <p:nvPicPr>
          <p:cNvPr id="4117" name="Picture 21" descr="Diagram of water entering the root hair cells by osmosis">
            <a:extLst>
              <a:ext uri="{FF2B5EF4-FFF2-40B4-BE49-F238E27FC236}">
                <a16:creationId xmlns:a16="http://schemas.microsoft.com/office/drawing/2014/main" id="{A3C51BE1-65F9-D475-0153-C335B4C3C5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348" y="7931543"/>
            <a:ext cx="3061021" cy="180237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1D9DFD2-869A-2014-12A1-E57D2323612C}"/>
              </a:ext>
            </a:extLst>
          </p:cNvPr>
          <p:cNvSpPr txBox="1"/>
          <p:nvPr/>
        </p:nvSpPr>
        <p:spPr>
          <a:xfrm>
            <a:off x="3648844" y="5764772"/>
            <a:ext cx="3209155" cy="9233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141414"/>
                </a:solidFill>
                <a:effectLst/>
                <a:latin typeface="Arial" panose="020B0604020202020204" pitchFamily="34" charset="0"/>
                <a:cs typeface="Arial" panose="020B0604020202020204" pitchFamily="34" charset="0"/>
              </a:rPr>
              <a:t>Spongy mesophyll </a:t>
            </a:r>
            <a:r>
              <a:rPr kumimoji="0" lang="en-US" altLang="en-US" sz="900" b="0" i="0" u="none" strike="noStrike" cap="none" normalizeH="0" baseline="0" dirty="0">
                <a:ln>
                  <a:noFill/>
                </a:ln>
                <a:solidFill>
                  <a:srgbClr val="141414"/>
                </a:solidFill>
                <a:effectLst/>
                <a:latin typeface="Arial" panose="020B0604020202020204" pitchFamily="34" charset="0"/>
                <a:cs typeface="Arial" panose="020B0604020202020204" pitchFamily="34" charset="0"/>
              </a:rPr>
              <a:t>tissue is packed loosely for efficient gas exchange as gasses can diffuse easily around them. To enter the leaf, gases diffuse through small pores called </a:t>
            </a:r>
            <a:r>
              <a:rPr kumimoji="0" lang="en-US" altLang="en-US" sz="900" b="1" i="0" u="none" strike="noStrike" cap="none" normalizeH="0" baseline="0" dirty="0">
                <a:ln>
                  <a:noFill/>
                </a:ln>
                <a:solidFill>
                  <a:srgbClr val="141414"/>
                </a:solidFill>
                <a:effectLst/>
                <a:latin typeface="Arial" panose="020B0604020202020204" pitchFamily="34" charset="0"/>
                <a:cs typeface="Arial" panose="020B0604020202020204" pitchFamily="34" charset="0"/>
              </a:rPr>
              <a:t>stomata</a:t>
            </a:r>
            <a:r>
              <a:rPr kumimoji="0" lang="en-US" altLang="en-US" sz="900" b="0" i="0" u="none" strike="noStrike" cap="none" normalizeH="0" baseline="0" dirty="0">
                <a:ln>
                  <a:noFill/>
                </a:ln>
                <a:solidFill>
                  <a:srgbClr val="141414"/>
                </a:solidFill>
                <a:effectLst/>
                <a:latin typeface="Arial" panose="020B0604020202020204" pitchFamily="34" charset="0"/>
                <a:cs typeface="Arial" panose="020B0604020202020204" pitchFamily="34" charset="0"/>
              </a:rPr>
              <a:t>. As the stomata open, water </a:t>
            </a:r>
            <a:r>
              <a:rPr kumimoji="0" lang="en-US" altLang="en-US" sz="900" b="0" i="0" u="none" strike="noStrike" cap="none" normalizeH="0" baseline="0" dirty="0" err="1">
                <a:ln>
                  <a:noFill/>
                </a:ln>
                <a:solidFill>
                  <a:srgbClr val="141414"/>
                </a:solidFill>
                <a:effectLst/>
                <a:latin typeface="Arial" panose="020B0604020202020204" pitchFamily="34" charset="0"/>
                <a:cs typeface="Arial" panose="020B0604020202020204" pitchFamily="34" charset="0"/>
              </a:rPr>
              <a:t>vapour</a:t>
            </a:r>
            <a:r>
              <a:rPr kumimoji="0" lang="en-US" altLang="en-US" sz="900" b="0" i="0" u="none" strike="noStrike" cap="none" normalizeH="0" baseline="0" dirty="0">
                <a:ln>
                  <a:noFill/>
                </a:ln>
                <a:solidFill>
                  <a:srgbClr val="141414"/>
                </a:solidFill>
                <a:effectLst/>
                <a:latin typeface="Arial" panose="020B0604020202020204" pitchFamily="34" charset="0"/>
                <a:cs typeface="Arial" panose="020B0604020202020204" pitchFamily="34" charset="0"/>
              </a:rPr>
              <a:t> is lost by the process of evaporation</a:t>
            </a:r>
            <a:r>
              <a:rPr lang="en-US" altLang="en-US" sz="900" dirty="0">
                <a:solidFill>
                  <a:srgbClr val="141414"/>
                </a:solidFill>
                <a:latin typeface="Arial" panose="020B0604020202020204" pitchFamily="34" charset="0"/>
                <a:cs typeface="Arial" panose="020B0604020202020204" pitchFamily="34" charset="0"/>
              </a:rPr>
              <a:t>. The </a:t>
            </a:r>
            <a:r>
              <a:rPr lang="en-US" altLang="en-US" sz="900" b="1" dirty="0">
                <a:solidFill>
                  <a:srgbClr val="141414"/>
                </a:solidFill>
                <a:latin typeface="Arial" panose="020B0604020202020204" pitchFamily="34" charset="0"/>
                <a:cs typeface="Arial" panose="020B0604020202020204" pitchFamily="34" charset="0"/>
              </a:rPr>
              <a:t>guard cells </a:t>
            </a:r>
            <a:r>
              <a:rPr lang="en-US" altLang="en-US" sz="900" dirty="0">
                <a:solidFill>
                  <a:srgbClr val="141414"/>
                </a:solidFill>
                <a:latin typeface="Arial" panose="020B0604020202020204" pitchFamily="34" charset="0"/>
                <a:cs typeface="Arial" panose="020B0604020202020204" pitchFamily="34" charset="0"/>
              </a:rPr>
              <a:t>can c</a:t>
            </a:r>
            <a:r>
              <a:rPr kumimoji="0" lang="en-US" altLang="en-US" sz="900" b="0" i="0" u="none" strike="noStrike" cap="none" normalizeH="0" baseline="0" dirty="0">
                <a:ln>
                  <a:noFill/>
                </a:ln>
                <a:solidFill>
                  <a:srgbClr val="141414"/>
                </a:solidFill>
                <a:effectLst/>
                <a:latin typeface="Arial" panose="020B0604020202020204" pitchFamily="34" charset="0"/>
                <a:cs typeface="Arial" panose="020B0604020202020204" pitchFamily="34" charset="0"/>
              </a:rPr>
              <a:t>lose the stomata to help control water loss.</a:t>
            </a:r>
            <a:endPar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26" name="Table 25">
            <a:extLst>
              <a:ext uri="{FF2B5EF4-FFF2-40B4-BE49-F238E27FC236}">
                <a16:creationId xmlns:a16="http://schemas.microsoft.com/office/drawing/2014/main" id="{FFE29723-617B-9728-26BD-347AB05CB54D}"/>
              </a:ext>
            </a:extLst>
          </p:cNvPr>
          <p:cNvGraphicFramePr>
            <a:graphicFrameLocks noGrp="1"/>
          </p:cNvGraphicFramePr>
          <p:nvPr/>
        </p:nvGraphicFramePr>
        <p:xfrm>
          <a:off x="3565716" y="7350048"/>
          <a:ext cx="3274222" cy="2521060"/>
        </p:xfrm>
        <a:graphic>
          <a:graphicData uri="http://schemas.openxmlformats.org/drawingml/2006/table">
            <a:tbl>
              <a:tblPr/>
              <a:tblGrid>
                <a:gridCol w="948464">
                  <a:extLst>
                    <a:ext uri="{9D8B030D-6E8A-4147-A177-3AD203B41FA5}">
                      <a16:colId xmlns:a16="http://schemas.microsoft.com/office/drawing/2014/main" val="2015630421"/>
                    </a:ext>
                  </a:extLst>
                </a:gridCol>
                <a:gridCol w="2325758">
                  <a:extLst>
                    <a:ext uri="{9D8B030D-6E8A-4147-A177-3AD203B41FA5}">
                      <a16:colId xmlns:a16="http://schemas.microsoft.com/office/drawing/2014/main" val="848091842"/>
                    </a:ext>
                  </a:extLst>
                </a:gridCol>
              </a:tblGrid>
              <a:tr h="131493">
                <a:tc>
                  <a:txBody>
                    <a:bodyPr/>
                    <a:lstStyle/>
                    <a:p>
                      <a:pPr algn="ctr" fontAlgn="base"/>
                      <a:r>
                        <a:rPr lang="en-GB" sz="900" b="1" dirty="0">
                          <a:effectLst/>
                          <a:latin typeface="Arial" panose="020B0604020202020204" pitchFamily="34" charset="0"/>
                          <a:cs typeface="Arial" panose="020B0604020202020204" pitchFamily="34" charset="0"/>
                        </a:rPr>
                        <a:t>Factor</a:t>
                      </a:r>
                    </a:p>
                  </a:txBody>
                  <a:tcPr marL="46366" marR="46366" marT="46366" marB="46366" anchor="ctr">
                    <a:lnL w="6350" cap="flat" cmpd="sng" algn="ctr">
                      <a:solidFill>
                        <a:srgbClr val="8A8C8E"/>
                      </a:solidFill>
                      <a:prstDash val="solid"/>
                      <a:round/>
                      <a:headEnd type="none" w="med" len="med"/>
                      <a:tailEnd type="none" w="med" len="med"/>
                    </a:lnL>
                    <a:lnR w="6350" cap="flat" cmpd="sng" algn="ctr">
                      <a:solidFill>
                        <a:srgbClr val="8A8C8E"/>
                      </a:solidFill>
                      <a:prstDash val="solid"/>
                      <a:round/>
                      <a:headEnd type="none" w="med" len="med"/>
                      <a:tailEnd type="none" w="med" len="med"/>
                    </a:lnR>
                    <a:lnT w="6350" cap="flat" cmpd="sng" algn="ctr">
                      <a:solidFill>
                        <a:srgbClr val="8A8C8E"/>
                      </a:solidFill>
                      <a:prstDash val="solid"/>
                      <a:round/>
                      <a:headEnd type="none" w="med" len="med"/>
                      <a:tailEnd type="none" w="med" len="med"/>
                    </a:lnT>
                    <a:lnB w="6350"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b="1" dirty="0">
                          <a:effectLst/>
                          <a:latin typeface="Arial" panose="020B0604020202020204" pitchFamily="34" charset="0"/>
                          <a:cs typeface="Arial" panose="020B0604020202020204" pitchFamily="34" charset="0"/>
                        </a:rPr>
                        <a:t>Explanation</a:t>
                      </a:r>
                    </a:p>
                  </a:txBody>
                  <a:tcPr marL="46366" marR="46366" marT="46366" marB="46366" anchor="ctr">
                    <a:lnL w="6350" cap="flat" cmpd="sng" algn="ctr">
                      <a:solidFill>
                        <a:srgbClr val="8A8C8E"/>
                      </a:solidFill>
                      <a:prstDash val="solid"/>
                      <a:round/>
                      <a:headEnd type="none" w="med" len="med"/>
                      <a:tailEnd type="none" w="med" len="med"/>
                    </a:lnL>
                    <a:lnR w="6350" cap="flat" cmpd="sng" algn="ctr">
                      <a:solidFill>
                        <a:srgbClr val="8A8C8E"/>
                      </a:solidFill>
                      <a:prstDash val="solid"/>
                      <a:round/>
                      <a:headEnd type="none" w="med" len="med"/>
                      <a:tailEnd type="none" w="med" len="med"/>
                    </a:lnR>
                    <a:lnT w="6350" cap="flat" cmpd="sng" algn="ctr">
                      <a:solidFill>
                        <a:srgbClr val="8A8C8E"/>
                      </a:solidFill>
                      <a:prstDash val="solid"/>
                      <a:round/>
                      <a:headEnd type="none" w="med" len="med"/>
                      <a:tailEnd type="none" w="med" len="med"/>
                    </a:lnT>
                    <a:lnB w="6350"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2632402264"/>
                  </a:ext>
                </a:extLst>
              </a:tr>
              <a:tr h="288397">
                <a:tc>
                  <a:txBody>
                    <a:bodyPr/>
                    <a:lstStyle/>
                    <a:p>
                      <a:pPr algn="ctr" fontAlgn="base"/>
                      <a:r>
                        <a:rPr lang="en-GB" sz="900" dirty="0">
                          <a:effectLst/>
                          <a:latin typeface="Arial" panose="020B0604020202020204" pitchFamily="34" charset="0"/>
                          <a:cs typeface="Arial" panose="020B0604020202020204" pitchFamily="34" charset="0"/>
                        </a:rPr>
                        <a:t>Temperature</a:t>
                      </a:r>
                    </a:p>
                  </a:txBody>
                  <a:tcPr marL="46366" marR="46366" marT="46366" marB="46366" anchor="ctr">
                    <a:lnL w="6350" cap="flat" cmpd="sng" algn="ctr">
                      <a:solidFill>
                        <a:srgbClr val="8A8C8E"/>
                      </a:solidFill>
                      <a:prstDash val="solid"/>
                      <a:round/>
                      <a:headEnd type="none" w="med" len="med"/>
                      <a:tailEnd type="none" w="med" len="med"/>
                    </a:lnL>
                    <a:lnR w="6350" cap="flat" cmpd="sng" algn="ctr">
                      <a:solidFill>
                        <a:srgbClr val="8A8C8E"/>
                      </a:solidFill>
                      <a:prstDash val="solid"/>
                      <a:round/>
                      <a:headEnd type="none" w="med" len="med"/>
                      <a:tailEnd type="none" w="med" len="med"/>
                    </a:lnR>
                    <a:lnT w="6350" cap="flat" cmpd="sng" algn="ctr">
                      <a:solidFill>
                        <a:srgbClr val="8A8C8E"/>
                      </a:solidFill>
                      <a:prstDash val="solid"/>
                      <a:round/>
                      <a:headEnd type="none" w="med" len="med"/>
                      <a:tailEnd type="none" w="med" len="med"/>
                    </a:lnT>
                    <a:lnB w="6350"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An increase in temperature increases evaporation, so the rate of diffusion of water out the leaf increases</a:t>
                      </a:r>
                    </a:p>
                  </a:txBody>
                  <a:tcPr marL="46366" marR="46366" marT="46366" marB="46366" anchor="ctr">
                    <a:lnL w="6350" cap="flat" cmpd="sng" algn="ctr">
                      <a:solidFill>
                        <a:srgbClr val="8A8C8E"/>
                      </a:solidFill>
                      <a:prstDash val="solid"/>
                      <a:round/>
                      <a:headEnd type="none" w="med" len="med"/>
                      <a:tailEnd type="none" w="med" len="med"/>
                    </a:lnL>
                    <a:lnR w="6350" cap="flat" cmpd="sng" algn="ctr">
                      <a:solidFill>
                        <a:srgbClr val="8A8C8E"/>
                      </a:solidFill>
                      <a:prstDash val="solid"/>
                      <a:round/>
                      <a:headEnd type="none" w="med" len="med"/>
                      <a:tailEnd type="none" w="med" len="med"/>
                    </a:lnR>
                    <a:lnT w="6350" cap="flat" cmpd="sng" algn="ctr">
                      <a:solidFill>
                        <a:srgbClr val="8A8C8E"/>
                      </a:solidFill>
                      <a:prstDash val="solid"/>
                      <a:round/>
                      <a:headEnd type="none" w="med" len="med"/>
                      <a:tailEnd type="none" w="med" len="med"/>
                    </a:lnT>
                    <a:lnB w="6350"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2273676887"/>
                  </a:ext>
                </a:extLst>
              </a:tr>
              <a:tr h="366850">
                <a:tc>
                  <a:txBody>
                    <a:bodyPr/>
                    <a:lstStyle/>
                    <a:p>
                      <a:pPr algn="ctr" fontAlgn="base"/>
                      <a:r>
                        <a:rPr lang="en-GB" sz="900">
                          <a:effectLst/>
                          <a:latin typeface="Arial" panose="020B0604020202020204" pitchFamily="34" charset="0"/>
                          <a:cs typeface="Arial" panose="020B0604020202020204" pitchFamily="34" charset="0"/>
                        </a:rPr>
                        <a:t>Humidity</a:t>
                      </a:r>
                    </a:p>
                  </a:txBody>
                  <a:tcPr marL="46366" marR="46366" marT="46366" marB="46366" anchor="ctr">
                    <a:lnL w="6350" cap="flat" cmpd="sng" algn="ctr">
                      <a:solidFill>
                        <a:srgbClr val="8A8C8E"/>
                      </a:solidFill>
                      <a:prstDash val="solid"/>
                      <a:round/>
                      <a:headEnd type="none" w="med" len="med"/>
                      <a:tailEnd type="none" w="med" len="med"/>
                    </a:lnL>
                    <a:lnR w="6350" cap="flat" cmpd="sng" algn="ctr">
                      <a:solidFill>
                        <a:srgbClr val="8A8C8E"/>
                      </a:solidFill>
                      <a:prstDash val="solid"/>
                      <a:round/>
                      <a:headEnd type="none" w="med" len="med"/>
                      <a:tailEnd type="none" w="med" len="med"/>
                    </a:lnR>
                    <a:lnT w="6350" cap="flat" cmpd="sng" algn="ctr">
                      <a:solidFill>
                        <a:srgbClr val="8A8C8E"/>
                      </a:solidFill>
                      <a:prstDash val="solid"/>
                      <a:round/>
                      <a:headEnd type="none" w="med" len="med"/>
                      <a:tailEnd type="none" w="med" len="med"/>
                    </a:lnT>
                    <a:lnB w="6350"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A decrease in humidity reduces the concentration of water molecules outside the leaf, so the rate of diffusion of water out the leaf increases</a:t>
                      </a:r>
                    </a:p>
                  </a:txBody>
                  <a:tcPr marL="46366" marR="46366" marT="46366" marB="46366" anchor="ctr">
                    <a:lnL w="6350" cap="flat" cmpd="sng" algn="ctr">
                      <a:solidFill>
                        <a:srgbClr val="8A8C8E"/>
                      </a:solidFill>
                      <a:prstDash val="solid"/>
                      <a:round/>
                      <a:headEnd type="none" w="med" len="med"/>
                      <a:tailEnd type="none" w="med" len="med"/>
                    </a:lnL>
                    <a:lnR w="6350" cap="flat" cmpd="sng" algn="ctr">
                      <a:solidFill>
                        <a:srgbClr val="8A8C8E"/>
                      </a:solidFill>
                      <a:prstDash val="solid"/>
                      <a:round/>
                      <a:headEnd type="none" w="med" len="med"/>
                      <a:tailEnd type="none" w="med" len="med"/>
                    </a:lnR>
                    <a:lnT w="6350" cap="flat" cmpd="sng" algn="ctr">
                      <a:solidFill>
                        <a:srgbClr val="8A8C8E"/>
                      </a:solidFill>
                      <a:prstDash val="solid"/>
                      <a:round/>
                      <a:headEnd type="none" w="med" len="med"/>
                      <a:tailEnd type="none" w="med" len="med"/>
                    </a:lnT>
                    <a:lnB w="6350"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3287717715"/>
                  </a:ext>
                </a:extLst>
              </a:tr>
              <a:tr h="366850">
                <a:tc>
                  <a:txBody>
                    <a:bodyPr/>
                    <a:lstStyle/>
                    <a:p>
                      <a:pPr algn="ctr" fontAlgn="base"/>
                      <a:r>
                        <a:rPr lang="en-GB" sz="900">
                          <a:effectLst/>
                          <a:latin typeface="Arial" panose="020B0604020202020204" pitchFamily="34" charset="0"/>
                          <a:cs typeface="Arial" panose="020B0604020202020204" pitchFamily="34" charset="0"/>
                        </a:rPr>
                        <a:t>Air movement</a:t>
                      </a:r>
                    </a:p>
                  </a:txBody>
                  <a:tcPr marL="46366" marR="46366" marT="46366" marB="46366" anchor="ctr">
                    <a:lnL w="6350" cap="flat" cmpd="sng" algn="ctr">
                      <a:solidFill>
                        <a:srgbClr val="8A8C8E"/>
                      </a:solidFill>
                      <a:prstDash val="solid"/>
                      <a:round/>
                      <a:headEnd type="none" w="med" len="med"/>
                      <a:tailEnd type="none" w="med" len="med"/>
                    </a:lnL>
                    <a:lnR w="6350" cap="flat" cmpd="sng" algn="ctr">
                      <a:solidFill>
                        <a:srgbClr val="8A8C8E"/>
                      </a:solidFill>
                      <a:prstDash val="solid"/>
                      <a:round/>
                      <a:headEnd type="none" w="med" len="med"/>
                      <a:tailEnd type="none" w="med" len="med"/>
                    </a:lnR>
                    <a:lnT w="6350" cap="flat" cmpd="sng" algn="ctr">
                      <a:solidFill>
                        <a:srgbClr val="8A8C8E"/>
                      </a:solidFill>
                      <a:prstDash val="solid"/>
                      <a:round/>
                      <a:headEnd type="none" w="med" len="med"/>
                      <a:tailEnd type="none" w="med" len="med"/>
                    </a:lnT>
                    <a:lnB w="6350"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An increase in air movement removes water vapour from outside the leaf, so the rate of diffusion of water out the leaf increases</a:t>
                      </a:r>
                    </a:p>
                  </a:txBody>
                  <a:tcPr marL="46366" marR="46366" marT="46366" marB="46366" anchor="ctr">
                    <a:lnL w="6350" cap="flat" cmpd="sng" algn="ctr">
                      <a:solidFill>
                        <a:srgbClr val="8A8C8E"/>
                      </a:solidFill>
                      <a:prstDash val="solid"/>
                      <a:round/>
                      <a:headEnd type="none" w="med" len="med"/>
                      <a:tailEnd type="none" w="med" len="med"/>
                    </a:lnL>
                    <a:lnR w="6350" cap="flat" cmpd="sng" algn="ctr">
                      <a:solidFill>
                        <a:srgbClr val="8A8C8E"/>
                      </a:solidFill>
                      <a:prstDash val="solid"/>
                      <a:round/>
                      <a:headEnd type="none" w="med" len="med"/>
                      <a:tailEnd type="none" w="med" len="med"/>
                    </a:lnR>
                    <a:lnT w="6350" cap="flat" cmpd="sng" algn="ctr">
                      <a:solidFill>
                        <a:srgbClr val="8A8C8E"/>
                      </a:solidFill>
                      <a:prstDash val="solid"/>
                      <a:round/>
                      <a:headEnd type="none" w="med" len="med"/>
                      <a:tailEnd type="none" w="med" len="med"/>
                    </a:lnT>
                    <a:lnB w="6350"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303507014"/>
                  </a:ext>
                </a:extLst>
              </a:tr>
              <a:tr h="366850">
                <a:tc>
                  <a:txBody>
                    <a:bodyPr/>
                    <a:lstStyle/>
                    <a:p>
                      <a:pPr algn="ctr" fontAlgn="base"/>
                      <a:r>
                        <a:rPr lang="en-GB" sz="900">
                          <a:effectLst/>
                          <a:latin typeface="Arial" panose="020B0604020202020204" pitchFamily="34" charset="0"/>
                          <a:cs typeface="Arial" panose="020B0604020202020204" pitchFamily="34" charset="0"/>
                        </a:rPr>
                        <a:t>Light intensity</a:t>
                      </a:r>
                    </a:p>
                  </a:txBody>
                  <a:tcPr marL="46366" marR="46366" marT="46366" marB="46366" anchor="ctr">
                    <a:lnL w="6350" cap="flat" cmpd="sng" algn="ctr">
                      <a:solidFill>
                        <a:srgbClr val="8A8C8E"/>
                      </a:solidFill>
                      <a:prstDash val="solid"/>
                      <a:round/>
                      <a:headEnd type="none" w="med" len="med"/>
                      <a:tailEnd type="none" w="med" len="med"/>
                    </a:lnL>
                    <a:lnR w="6350" cap="flat" cmpd="sng" algn="ctr">
                      <a:solidFill>
                        <a:srgbClr val="8A8C8E"/>
                      </a:solidFill>
                      <a:prstDash val="solid"/>
                      <a:round/>
                      <a:headEnd type="none" w="med" len="med"/>
                      <a:tailEnd type="none" w="med" len="med"/>
                    </a:lnR>
                    <a:lnT w="6350" cap="flat" cmpd="sng" algn="ctr">
                      <a:solidFill>
                        <a:srgbClr val="8A8C8E"/>
                      </a:solidFill>
                      <a:prstDash val="solid"/>
                      <a:round/>
                      <a:headEnd type="none" w="med" len="med"/>
                      <a:tailEnd type="none" w="med" len="med"/>
                    </a:lnT>
                    <a:lnB w="6350"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900" dirty="0">
                          <a:effectLst/>
                          <a:latin typeface="Arial" panose="020B0604020202020204" pitchFamily="34" charset="0"/>
                          <a:cs typeface="Arial" panose="020B0604020202020204" pitchFamily="34" charset="0"/>
                        </a:rPr>
                        <a:t>An increase in light intensity generally increases the number of open stomata, so the rate of diffusion of water out the leaf increases</a:t>
                      </a:r>
                    </a:p>
                  </a:txBody>
                  <a:tcPr marL="46366" marR="46366" marT="46366" marB="46366" anchor="ctr">
                    <a:lnL w="6350" cap="flat" cmpd="sng" algn="ctr">
                      <a:solidFill>
                        <a:srgbClr val="8A8C8E"/>
                      </a:solidFill>
                      <a:prstDash val="solid"/>
                      <a:round/>
                      <a:headEnd type="none" w="med" len="med"/>
                      <a:tailEnd type="none" w="med" len="med"/>
                    </a:lnL>
                    <a:lnR w="6350" cap="flat" cmpd="sng" algn="ctr">
                      <a:solidFill>
                        <a:srgbClr val="8A8C8E"/>
                      </a:solidFill>
                      <a:prstDash val="solid"/>
                      <a:round/>
                      <a:headEnd type="none" w="med" len="med"/>
                      <a:tailEnd type="none" w="med" len="med"/>
                    </a:lnR>
                    <a:lnT w="6350" cap="flat" cmpd="sng" algn="ctr">
                      <a:solidFill>
                        <a:srgbClr val="8A8C8E"/>
                      </a:solidFill>
                      <a:prstDash val="solid"/>
                      <a:round/>
                      <a:headEnd type="none" w="med" len="med"/>
                      <a:tailEnd type="none" w="med" len="med"/>
                    </a:lnT>
                    <a:lnB w="6350"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4284221883"/>
                  </a:ext>
                </a:extLst>
              </a:tr>
            </a:tbl>
          </a:graphicData>
        </a:graphic>
      </p:graphicFrame>
    </p:spTree>
    <p:extLst>
      <p:ext uri="{BB962C8B-B14F-4D97-AF65-F5344CB8AC3E}">
        <p14:creationId xmlns:p14="http://schemas.microsoft.com/office/powerpoint/2010/main" val="12051689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72cab91-786b-475f-9887-692503dcc8d0" xsi:nil="true"/>
    <_Flow_SignoffStatus xmlns="52c4d0bd-062e-4dad-8ab0-8e677835015d" xsi:nil="true"/>
    <lcf76f155ced4ddcb4097134ff3c332f xmlns="52c4d0bd-062e-4dad-8ab0-8e677835015d">
      <Terms xmlns="http://schemas.microsoft.com/office/infopath/2007/PartnerControls"/>
    </lcf76f155ced4ddcb4097134ff3c332f>
    <SharedWithUsers xmlns="372cab91-786b-475f-9887-692503dcc8d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943D86CD79F543A8A2F572C430A6A6" ma:contentTypeVersion="20" ma:contentTypeDescription="Create a new document." ma:contentTypeScope="" ma:versionID="00323c7a96b3320a2c9d1a2905bd16b5">
  <xsd:schema xmlns:xsd="http://www.w3.org/2001/XMLSchema" xmlns:xs="http://www.w3.org/2001/XMLSchema" xmlns:p="http://schemas.microsoft.com/office/2006/metadata/properties" xmlns:ns2="52c4d0bd-062e-4dad-8ab0-8e677835015d" xmlns:ns3="372cab91-786b-475f-9887-692503dcc8d0" targetNamespace="http://schemas.microsoft.com/office/2006/metadata/properties" ma:root="true" ma:fieldsID="2b529d3b0f0ba481fbb110583e109882" ns2:_="" ns3:_="">
    <xsd:import namespace="52c4d0bd-062e-4dad-8ab0-8e677835015d"/>
    <xsd:import namespace="372cab91-786b-475f-9887-692503dcc8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SearchProperties" minOccurs="0"/>
                <xsd:element ref="ns2:_Flow_SignoffStatu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c4d0bd-062e-4dad-8ab0-8e67783501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0d74834-ecec-4ce0-8bea-333d8de04f9f"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_Flow_SignoffStatus" ma:index="25" nillable="true" ma:displayName="Sign-off status" ma:internalName="Sign_x002d_off_x0020_status">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2cab91-786b-475f-9887-692503dcc8d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f21360c-11c9-445d-a415-726d6adadf41}" ma:internalName="TaxCatchAll" ma:showField="CatchAllData" ma:web="372cab91-786b-475f-9887-692503dcc8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76681F-8DD2-4271-9DF2-3057B93C1AB5}">
  <ds:schemaRefs>
    <ds:schemaRef ds:uri="http://schemas.microsoft.com/office/2006/metadata/properties"/>
    <ds:schemaRef ds:uri="http://schemas.microsoft.com/office/infopath/2007/PartnerControls"/>
    <ds:schemaRef ds:uri="372cab91-786b-475f-9887-692503dcc8d0"/>
    <ds:schemaRef ds:uri="52c4d0bd-062e-4dad-8ab0-8e677835015d"/>
  </ds:schemaRefs>
</ds:datastoreItem>
</file>

<file path=customXml/itemProps2.xml><?xml version="1.0" encoding="utf-8"?>
<ds:datastoreItem xmlns:ds="http://schemas.openxmlformats.org/officeDocument/2006/customXml" ds:itemID="{54D660AD-4B37-44EA-85FE-0E4E6C6600CF}">
  <ds:schemaRefs>
    <ds:schemaRef ds:uri="http://schemas.microsoft.com/sharepoint/v3/contenttype/forms"/>
  </ds:schemaRefs>
</ds:datastoreItem>
</file>

<file path=customXml/itemProps3.xml><?xml version="1.0" encoding="utf-8"?>
<ds:datastoreItem xmlns:ds="http://schemas.openxmlformats.org/officeDocument/2006/customXml" ds:itemID="{3C14D1B9-4C43-4823-B942-AE4EBF7426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c4d0bd-062e-4dad-8ab0-8e677835015d"/>
    <ds:schemaRef ds:uri="372cab91-786b-475f-9887-692503dcc8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2058</Words>
  <Application>Microsoft Office PowerPoint</Application>
  <PresentationFormat>A4 Paper (210x297 mm)</PresentationFormat>
  <Paragraphs>170</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Aptos Display</vt:lpstr>
      <vt:lpstr>Arial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Eleanor Parker</dc:creator>
  <cp:lastModifiedBy>C Williams</cp:lastModifiedBy>
  <cp:revision>1</cp:revision>
  <dcterms:created xsi:type="dcterms:W3CDTF">2025-06-22T21:06:28Z</dcterms:created>
  <dcterms:modified xsi:type="dcterms:W3CDTF">2026-04-15T13:41:51Z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0x010100D4943D86CD79F543A8A2F572C430A6A6</vt:lpwstr>
  </property>
  <property fmtid="{D5CDD505-2E9C-101B-9397-08002B2CF9AE}" pid="3" name="Order">
    <vt:r8>4449600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