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614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3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391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159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786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1526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445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74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015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27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67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81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98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815A5D-EC29-4F3A-89FD-B90DA0FCDB1C}" type="datetimeFigureOut">
              <a:rPr lang="en-GB" smtClean="0"/>
              <a:t>15/04/2026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8FD915-6743-4C80-9BB2-671F065635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7596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42E83FA-D197-65F4-B891-AF1DA5FA74EB}"/>
              </a:ext>
            </a:extLst>
          </p:cNvPr>
          <p:cNvSpPr txBox="1"/>
          <p:nvPr/>
        </p:nvSpPr>
        <p:spPr>
          <a:xfrm>
            <a:off x="100255" y="102246"/>
            <a:ext cx="3327722" cy="2273306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lIns="72000" tIns="36000" rIns="72000" bIns="36000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Metals and Acids</a:t>
            </a: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Metals react with acids to produce a salt plus hydrogen.</a:t>
            </a:r>
          </a:p>
          <a:p>
            <a:pPr lvl="0" algn="ctr">
              <a:spcAft>
                <a:spcPts val="600"/>
              </a:spcAft>
            </a:pP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metal + acid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salt + hydrogen</a:t>
            </a:r>
            <a:endParaRPr lang="en-US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 name of the salt is created by combining the name of metal with the name of the acid.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Nitric acid makes nitrate salts, hydrochloric acid makes chloride salts, and sulphuric acid makes sulphate salts. E.g. </a:t>
            </a:r>
          </a:p>
          <a:p>
            <a:pPr marL="144000" indent="-144000">
              <a:buFont typeface="Arial" panose="020B0604020202020204" pitchFamily="34" charset="0"/>
              <a:buChar char="•"/>
            </a:pPr>
            <a:endParaRPr lang="en-GB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iron + sulphuric acid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iron sulphate + hydrogen</a:t>
            </a:r>
          </a:p>
          <a:p>
            <a:pPr lvl="0" algn="ctr"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Fe + H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SO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 FeSO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4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+ H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Hydrogen is a gas, this creates fizzing. It creates a squeaky pop when ignited with a lit splint.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8FC9BF-524C-01CC-CDA7-96AA27D64628}"/>
              </a:ext>
            </a:extLst>
          </p:cNvPr>
          <p:cNvSpPr txBox="1"/>
          <p:nvPr/>
        </p:nvSpPr>
        <p:spPr>
          <a:xfrm>
            <a:off x="3475823" y="7041893"/>
            <a:ext cx="3328744" cy="1631216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Polymers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altLang="en-US" sz="1000" dirty="0">
                <a:solidFill>
                  <a:srgbClr val="14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polymer is a very long molecule made up of many repeating units called monomers.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Some polymers are naturally occurring like cellulose, DNA and proteins. Synthetic polymers are best known by their common name, plastics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Polymers are chemically unreactive solids at room temperature, can be moulded into shape, are electrical and thermal insulators and are strong and hardwearing.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F41CB6-686A-4919-6B04-D1809182386C}"/>
              </a:ext>
            </a:extLst>
          </p:cNvPr>
          <p:cNvSpPr txBox="1"/>
          <p:nvPr/>
        </p:nvSpPr>
        <p:spPr>
          <a:xfrm>
            <a:off x="53433" y="8124651"/>
            <a:ext cx="3328744" cy="1631216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Ceramics</a:t>
            </a: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Ceramics are solids made from baking material in a very hot oven called a kiln. 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They are very hard, tough, waterproof, have high melting points, are strong under compression, are unreactive and are electrical and thermal insulators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Ceramics are often brittle so will break if dropped or bent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8000" indent="-108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Common ceramics are bricks, pottery, glass, porcelain, tiles and cement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D4D518C-8465-5601-8BF3-A19EECC9455B}"/>
              </a:ext>
            </a:extLst>
          </p:cNvPr>
          <p:cNvSpPr txBox="1"/>
          <p:nvPr/>
        </p:nvSpPr>
        <p:spPr>
          <a:xfrm>
            <a:off x="3487479" y="98939"/>
            <a:ext cx="3317088" cy="187743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Metals and Oxygen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Metals react with oxygen to form metal oxides. The speed of the reaction depends on the reactivity of the metal.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This is the general word equation for the reaction: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endParaRPr lang="en-GB" sz="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metal + oxygen → metal oxide</a:t>
            </a:r>
          </a:p>
          <a:p>
            <a:pPr algn="ctr" fontAlgn="base"/>
            <a:endParaRPr lang="en-GB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e.g. the reaction of zinc and oxygen can be written as:</a:t>
            </a:r>
          </a:p>
          <a:p>
            <a:pPr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Word equation</a:t>
            </a:r>
          </a:p>
          <a:p>
            <a:pPr algn="ctr"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zinc + oxygen → zinc oxide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Chemical equation</a:t>
            </a:r>
          </a:p>
          <a:p>
            <a:pPr algn="ctr"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2 Zn(s) + O</a:t>
            </a:r>
            <a:r>
              <a:rPr lang="en-GB" sz="10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(g) → 2 </a:t>
            </a:r>
            <a:r>
              <a:rPr lang="en-GB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ZnO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(s)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A0B05F-ECD2-3E9D-42A4-9739B05EF823}"/>
              </a:ext>
            </a:extLst>
          </p:cNvPr>
          <p:cNvSpPr txBox="1"/>
          <p:nvPr/>
        </p:nvSpPr>
        <p:spPr>
          <a:xfrm>
            <a:off x="3487477" y="2048499"/>
            <a:ext cx="3306452" cy="2846933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 rtlCol="0">
            <a:spAutoFit/>
          </a:bodyPr>
          <a:lstStyle/>
          <a:p>
            <a:pPr lvl="0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Metal Extraction </a:t>
            </a:r>
          </a:p>
          <a:p>
            <a:pPr fontAlgn="base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Carbon is a non-metal, but it is more reactive than some metals. This means it can extract some metals from their metal oxides.</a:t>
            </a:r>
          </a:p>
          <a:p>
            <a:pPr fontAlgn="base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In general:</a:t>
            </a:r>
          </a:p>
          <a:p>
            <a:pPr algn="ctr"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metal oxide + carbon → metal + carbon dioxide</a:t>
            </a:r>
          </a:p>
          <a:p>
            <a:pPr fontAlgn="base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This works for zinc, iron, tin, lead and copper as they are less reactive than carbon. E.g. </a:t>
            </a:r>
          </a:p>
          <a:p>
            <a:pPr lvl="0" algn="ctr"/>
            <a:endParaRPr lang="en-GB" sz="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iron oxide + carbon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iron + carbon dioxide</a:t>
            </a:r>
          </a:p>
          <a:p>
            <a:pPr lvl="0" algn="ctr">
              <a:spcAft>
                <a:spcPts val="600"/>
              </a:spcAft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2Fe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3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+ 3C  4Fe + 3CO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Oxidation is when an element gains oxygen.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Reduction is when an element loses oxygen.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 more reactive element will gain oxygen.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The least reactive element will lose oxygen.</a:t>
            </a:r>
          </a:p>
          <a:p>
            <a:pPr marL="144000" indent="-14400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Redox reactions are a type of displacement reaction where both oxidation and reduction occur in the same reaction.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4AF4B2-49CA-4CE5-12ED-9FCD8E432345}"/>
              </a:ext>
            </a:extLst>
          </p:cNvPr>
          <p:cNvSpPr txBox="1"/>
          <p:nvPr/>
        </p:nvSpPr>
        <p:spPr>
          <a:xfrm>
            <a:off x="3471013" y="4984521"/>
            <a:ext cx="3317088" cy="1923604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75000"/>
              </a:schemeClr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Displacement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 more reactive element will displace a less reactive element from its compound in a displacement reaction. E.g. </a:t>
            </a:r>
          </a:p>
          <a:p>
            <a:pPr lvl="0" algn="ctr"/>
            <a:endParaRPr lang="en-GB" sz="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magnesium + copper chloride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 magnesium chloride + copper</a:t>
            </a:r>
          </a:p>
          <a:p>
            <a:pPr lvl="0" algn="ctr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Mg + CuCl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 MgCl</a:t>
            </a:r>
            <a:r>
              <a:rPr lang="en-GB" sz="1000" baseline="-25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2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+ Cu</a:t>
            </a:r>
          </a:p>
          <a:p>
            <a:pPr lvl="0" algn="ctr"/>
            <a:endParaRPr lang="en-US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Metals and non-metals can be arranged in order of reactivity.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Non-metals; hydrogen and carbon are also part of the reactivity series.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C40429-7999-ABCA-F4AF-092265EAA9EA}"/>
              </a:ext>
            </a:extLst>
          </p:cNvPr>
          <p:cNvSpPr txBox="1"/>
          <p:nvPr/>
        </p:nvSpPr>
        <p:spPr>
          <a:xfrm>
            <a:off x="100255" y="2440100"/>
            <a:ext cx="3327722" cy="2446824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</a:ln>
        </p:spPr>
        <p:txBody>
          <a:bodyPr wrap="square">
            <a:spAutoFit/>
          </a:bodyPr>
          <a:lstStyle/>
          <a:p>
            <a:r>
              <a:rPr lang="en-GB" sz="1000" b="1" i="0" dirty="0">
                <a:solidFill>
                  <a:srgbClr val="14141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Metals and Water</a:t>
            </a:r>
          </a:p>
          <a:p>
            <a:r>
              <a:rPr lang="en-GB" sz="1000" dirty="0">
                <a:solidFill>
                  <a:srgbClr val="14141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GB" sz="1000" b="0" i="0" dirty="0">
                <a:solidFill>
                  <a:srgbClr val="14141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etals react with water to form metal hydroxides and hydrogen gas.</a:t>
            </a:r>
          </a:p>
          <a:p>
            <a:pPr fontAlgn="base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e.g. when potassium is added to water, the metal melts and floats. It moves around very quickly on the surface of the water. The metal self-ignites, which also ignites the hydrogen gas. This results in sparks and a 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lilac flame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. There is sometimes a small explosion at the end of the reaction.</a:t>
            </a:r>
          </a:p>
          <a:p>
            <a:pPr fontAlgn="base"/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This can be represented in different ways as shown:</a:t>
            </a:r>
          </a:p>
          <a:p>
            <a:pPr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Word equation</a:t>
            </a:r>
          </a:p>
          <a:p>
            <a:pPr fontAlgn="base"/>
            <a:endParaRPr lang="en-GB" sz="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potassium + water → potassium + hydrogen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hydroxide</a:t>
            </a:r>
          </a:p>
          <a:p>
            <a:pPr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Chemical equation</a:t>
            </a:r>
          </a:p>
          <a:p>
            <a:pPr algn="ctr" fontAlgn="base"/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2 K(s) + 2 H</a:t>
            </a:r>
            <a:r>
              <a:rPr lang="en-GB" sz="10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O(l) → 2 KOH(</a:t>
            </a:r>
            <a:r>
              <a:rPr lang="en-GB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aq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) + H</a:t>
            </a:r>
            <a:r>
              <a:rPr lang="en-GB" sz="10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(g)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3">
            <a:extLst>
              <a:ext uri="{FF2B5EF4-FFF2-40B4-BE49-F238E27FC236}">
                <a16:creationId xmlns:a16="http://schemas.microsoft.com/office/drawing/2014/main" id="{7FCF3FC7-0501-9374-DB85-3AC08B086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5185" y="8740204"/>
            <a:ext cx="3328744" cy="1015663"/>
          </a:xfrm>
          <a:prstGeom prst="rect">
            <a:avLst/>
          </a:prstGeom>
          <a:noFill/>
          <a:ln w="12700">
            <a:solidFill>
              <a:schemeClr val="bg1">
                <a:lumMod val="75000"/>
              </a:schemeClr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1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  <a:cs typeface="Arial" panose="020B0604020202020204" pitchFamily="34" charset="0"/>
              </a:rPr>
              <a:t>Composites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000" b="0" i="0" u="none" strike="noStrike" cap="none" normalizeH="0" baseline="0" dirty="0">
                <a:ln>
                  <a:noFill/>
                </a:ln>
                <a:solidFill>
                  <a:srgbClr val="141414"/>
                </a:solidFill>
                <a:effectLst/>
                <a:cs typeface="Arial" panose="020B0604020202020204" pitchFamily="34" charset="0"/>
              </a:rPr>
              <a:t>Composite materials are made from two or more different types of material that have different properties that combine to make a more useful material. </a:t>
            </a:r>
            <a:r>
              <a:rPr lang="en-GB" sz="1000" dirty="0">
                <a:cs typeface="Arial" panose="020B0604020202020204" pitchFamily="34" charset="0"/>
              </a:rPr>
              <a:t>Common composites include steel reinforced concrete, MDF, and fibreglass.</a:t>
            </a:r>
            <a:endParaRPr kumimoji="0" lang="en-US" altLang="en-US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</p:txBody>
      </p:sp>
      <p:pic>
        <p:nvPicPr>
          <p:cNvPr id="2057" name="Picture 9">
            <a:extLst>
              <a:ext uri="{FF2B5EF4-FFF2-40B4-BE49-F238E27FC236}">
                <a16:creationId xmlns:a16="http://schemas.microsoft.com/office/drawing/2014/main" id="{87525B9C-2351-0196-5BA4-B178D3DDD1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54" y="4988294"/>
            <a:ext cx="3281923" cy="30683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7072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72cab91-786b-475f-9887-692503dcc8d0" xsi:nil="true"/>
    <_Flow_SignoffStatus xmlns="52c4d0bd-062e-4dad-8ab0-8e677835015d" xsi:nil="true"/>
    <lcf76f155ced4ddcb4097134ff3c332f xmlns="52c4d0bd-062e-4dad-8ab0-8e677835015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4943D86CD79F543A8A2F572C430A6A6" ma:contentTypeVersion="20" ma:contentTypeDescription="Create a new document." ma:contentTypeScope="" ma:versionID="2a9275334f2bdeeb35525c52b9ba30d8">
  <xsd:schema xmlns:xsd="http://www.w3.org/2001/XMLSchema" xmlns:xs="http://www.w3.org/2001/XMLSchema" xmlns:p="http://schemas.microsoft.com/office/2006/metadata/properties" xmlns:ns2="52c4d0bd-062e-4dad-8ab0-8e677835015d" xmlns:ns3="372cab91-786b-475f-9887-692503dcc8d0" targetNamespace="http://schemas.microsoft.com/office/2006/metadata/properties" ma:root="true" ma:fieldsID="630188166ab21421d589d666c1bf664a" ns2:_="" ns3:_="">
    <xsd:import namespace="52c4d0bd-062e-4dad-8ab0-8e677835015d"/>
    <xsd:import namespace="372cab91-786b-475f-9887-692503dcc8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_Flow_SignoffStatu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4d0bd-062e-4dad-8ab0-8e67783501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0d74834-ecec-4ce0-8bea-333d8de04f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Flow_SignoffStatus" ma:index="25" nillable="true" ma:displayName="Sign-off status" ma:internalName="Sign_x002d_off_x0020_status">
      <xsd:simpleType>
        <xsd:restriction base="dms:Text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2cab91-786b-475f-9887-692503dcc8d0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af21360c-11c9-445d-a415-726d6adadf41}" ma:internalName="TaxCatchAll" ma:showField="CatchAllData" ma:web="372cab91-786b-475f-9887-692503dcc8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9217E80-C1BC-44B0-83F4-68F9257A8089}">
  <ds:schemaRefs>
    <ds:schemaRef ds:uri="http://schemas.microsoft.com/office/2006/metadata/properties"/>
    <ds:schemaRef ds:uri="http://schemas.microsoft.com/office/infopath/2007/PartnerControls"/>
    <ds:schemaRef ds:uri="372cab91-786b-475f-9887-692503dcc8d0"/>
    <ds:schemaRef ds:uri="52c4d0bd-062e-4dad-8ab0-8e677835015d"/>
  </ds:schemaRefs>
</ds:datastoreItem>
</file>

<file path=customXml/itemProps2.xml><?xml version="1.0" encoding="utf-8"?>
<ds:datastoreItem xmlns:ds="http://schemas.openxmlformats.org/officeDocument/2006/customXml" ds:itemID="{86B495EF-95CE-42DE-955D-D790C62B33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0451B6-3180-4F7F-AF98-8575B81C51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4d0bd-062e-4dad-8ab0-8e677835015d"/>
    <ds:schemaRef ds:uri="372cab91-786b-475f-9887-692503dcc8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672</Words>
  <Application>Microsoft Office PowerPoint</Application>
  <PresentationFormat>A4 Paper (210x297 mm)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 Parker</dc:creator>
  <cp:lastModifiedBy>C Williams</cp:lastModifiedBy>
  <cp:revision>1</cp:revision>
  <dcterms:created xsi:type="dcterms:W3CDTF">2025-08-03T21:39:32Z</dcterms:created>
  <dcterms:modified xsi:type="dcterms:W3CDTF">2026-04-15T13:37:19Z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0x010100D4943D86CD79F543A8A2F572C430A6A6</vt:lpwstr>
  </property>
</Properties>
</file>