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90EB0-E7FE-D8CD-E381-93D277EA8BD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D69F5B4-80F7-94A5-4267-317D6A4BFD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8B7E335-46F2-D613-14CF-FAFEBCF500CC}"/>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5" name="Footer Placeholder 4">
            <a:extLst>
              <a:ext uri="{FF2B5EF4-FFF2-40B4-BE49-F238E27FC236}">
                <a16:creationId xmlns:a16="http://schemas.microsoft.com/office/drawing/2014/main" id="{D750B3A5-292C-F0C7-37D6-1BDC69043B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63D29F-75ED-F8CF-1264-AD60AEE6E5B0}"/>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2356756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0EE75-8BD6-2DD8-03EC-10BAFEF006A2}"/>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A4EA854-918A-D2A0-DFCB-678F26207EB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DCE73B5-8FC5-8E31-3A2A-38AB2806F821}"/>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5" name="Footer Placeholder 4">
            <a:extLst>
              <a:ext uri="{FF2B5EF4-FFF2-40B4-BE49-F238E27FC236}">
                <a16:creationId xmlns:a16="http://schemas.microsoft.com/office/drawing/2014/main" id="{6B82FB5C-3CA0-D0DA-33B0-C6039A038F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82D7B3-7F7B-EDD5-717D-40CC50516A3B}"/>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2262672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30FFA1-4BE8-4B16-EA9E-DE4C63018C0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39BFAB9-A6B4-6B19-29C9-FA94E44564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1E151B8-74EA-E77F-D5E4-78922311521E}"/>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5" name="Footer Placeholder 4">
            <a:extLst>
              <a:ext uri="{FF2B5EF4-FFF2-40B4-BE49-F238E27FC236}">
                <a16:creationId xmlns:a16="http://schemas.microsoft.com/office/drawing/2014/main" id="{15351036-F90C-4778-B886-25FA6B98BC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B3C1F7-EDCE-78FB-6E63-5FFFE515ADAA}"/>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54687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A48B2-8EE8-BBAA-FA37-CD5EA03177C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F37A81B-8376-1E22-D99E-4CD5D91B0C0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6811AC9-3584-FA10-964D-85CCA9FCB8BD}"/>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5" name="Footer Placeholder 4">
            <a:extLst>
              <a:ext uri="{FF2B5EF4-FFF2-40B4-BE49-F238E27FC236}">
                <a16:creationId xmlns:a16="http://schemas.microsoft.com/office/drawing/2014/main" id="{137F4387-8E21-DCE9-2B39-F9D2E0DAB3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763463-4950-86A9-C42B-3144AA54EA7E}"/>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2482923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41AF3-CC08-472E-5280-7FB8E612D64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5E67BFF-D5F8-ABCF-4266-65839B0883A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A0F3E29-47C9-8E71-D6C9-1DD84BCF62CC}"/>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5" name="Footer Placeholder 4">
            <a:extLst>
              <a:ext uri="{FF2B5EF4-FFF2-40B4-BE49-F238E27FC236}">
                <a16:creationId xmlns:a16="http://schemas.microsoft.com/office/drawing/2014/main" id="{90E487FE-9167-AB13-8C30-CF16575883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0C90A-930D-EC43-F02C-6BEBE3B48E31}"/>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232327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7DB2-3C27-FDB2-B22F-08DBF48FB5B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DD4DAE2-67BD-1BF7-D9C1-83954F42439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F753AD4-E883-FF8C-8B9B-1248FBAFFCB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12F173E-4B5E-9D68-815B-1DB1E5AFFA4A}"/>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6" name="Footer Placeholder 5">
            <a:extLst>
              <a:ext uri="{FF2B5EF4-FFF2-40B4-BE49-F238E27FC236}">
                <a16:creationId xmlns:a16="http://schemas.microsoft.com/office/drawing/2014/main" id="{24A151F9-CCBC-6F58-AE08-37F1FF4F5A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6DF5E0-743D-D2FE-4777-597F7D1AE83D}"/>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3960156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75347-B551-79B9-F0A5-585D2CDE91B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204D229-E715-4557-06E7-A5DEF4CE25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908BE51-D19A-4289-97A3-9DF8E89A399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6337298-BC19-2924-5C43-EEABB8DB03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1912EFC-E28C-A9C0-BC21-8A3F7E698B5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904CB7B-8FB3-4426-1126-3FE634B3300F}"/>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8" name="Footer Placeholder 7">
            <a:extLst>
              <a:ext uri="{FF2B5EF4-FFF2-40B4-BE49-F238E27FC236}">
                <a16:creationId xmlns:a16="http://schemas.microsoft.com/office/drawing/2014/main" id="{7E7DF96B-B794-7EAB-3094-49EFFFC1168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E395E3F-8196-051C-0651-3A5C52E2CC58}"/>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166445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1C802-AC63-2A2D-3C07-0B59973C3A2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3414CA4-23A9-9BD6-D1DD-8D51A3D38F1E}"/>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4" name="Footer Placeholder 3">
            <a:extLst>
              <a:ext uri="{FF2B5EF4-FFF2-40B4-BE49-F238E27FC236}">
                <a16:creationId xmlns:a16="http://schemas.microsoft.com/office/drawing/2014/main" id="{7445711A-9B0A-9462-FF3C-FEB142F430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65A3CC2-893C-ED83-9F5E-1683568AB319}"/>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3225702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541742-2633-102B-4135-D4436E1DEFC2}"/>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3" name="Footer Placeholder 2">
            <a:extLst>
              <a:ext uri="{FF2B5EF4-FFF2-40B4-BE49-F238E27FC236}">
                <a16:creationId xmlns:a16="http://schemas.microsoft.com/office/drawing/2014/main" id="{D9B5B687-DB66-83BA-3539-5AA13A8A1A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A5A4F3-DFA8-4C0E-C6F6-9F74CF2A9F98}"/>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749149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88D38-0271-E867-101F-0EAE1E58A28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23D8B35-4355-A32D-DCE0-6E7E83B765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FB0B22B9-0744-2AC2-973E-7A364A0A24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3D37B74-161B-ACC1-A533-332C55B9AFB8}"/>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6" name="Footer Placeholder 5">
            <a:extLst>
              <a:ext uri="{FF2B5EF4-FFF2-40B4-BE49-F238E27FC236}">
                <a16:creationId xmlns:a16="http://schemas.microsoft.com/office/drawing/2014/main" id="{D9DA137E-B304-53B8-2CA2-A4EC4D5BE23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595583-98FA-0DDE-B4D0-C96EA023ECFB}"/>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106426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6C86A-FF0F-C91B-C820-6FE929BFC28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BCE1FFE-1BC7-5C13-CA0A-58B42CDFAD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7DC1D02-0A9F-AED0-50BF-F9B0606541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645C84A-F468-ACA2-50E6-F25F9E4F80FE}"/>
              </a:ext>
            </a:extLst>
          </p:cNvPr>
          <p:cNvSpPr>
            <a:spLocks noGrp="1"/>
          </p:cNvSpPr>
          <p:nvPr>
            <p:ph type="dt" sz="half" idx="10"/>
          </p:nvPr>
        </p:nvSpPr>
        <p:spPr/>
        <p:txBody>
          <a:bodyPr/>
          <a:lstStyle/>
          <a:p>
            <a:fld id="{A9C02058-21F8-4CA1-A1A3-A6A07C40B768}" type="datetimeFigureOut">
              <a:rPr lang="en-GB" smtClean="0"/>
              <a:t>24/09/2025</a:t>
            </a:fld>
            <a:endParaRPr lang="en-GB"/>
          </a:p>
        </p:txBody>
      </p:sp>
      <p:sp>
        <p:nvSpPr>
          <p:cNvPr id="6" name="Footer Placeholder 5">
            <a:extLst>
              <a:ext uri="{FF2B5EF4-FFF2-40B4-BE49-F238E27FC236}">
                <a16:creationId xmlns:a16="http://schemas.microsoft.com/office/drawing/2014/main" id="{9DF6BA0C-6DA3-5706-F3C4-F59791AC90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306680-001B-F68B-B637-CF30B9789B2E}"/>
              </a:ext>
            </a:extLst>
          </p:cNvPr>
          <p:cNvSpPr>
            <a:spLocks noGrp="1"/>
          </p:cNvSpPr>
          <p:nvPr>
            <p:ph type="sldNum" sz="quarter" idx="12"/>
          </p:nvPr>
        </p:nvSpPr>
        <p:spPr/>
        <p:txBody>
          <a:bodyPr/>
          <a:lstStyle/>
          <a:p>
            <a:fld id="{72BC0BBA-2115-4A9B-8614-E5218C63D87F}" type="slidenum">
              <a:rPr lang="en-GB" smtClean="0"/>
              <a:t>‹#›</a:t>
            </a:fld>
            <a:endParaRPr lang="en-GB"/>
          </a:p>
        </p:txBody>
      </p:sp>
    </p:spTree>
    <p:extLst>
      <p:ext uri="{BB962C8B-B14F-4D97-AF65-F5344CB8AC3E}">
        <p14:creationId xmlns:p14="http://schemas.microsoft.com/office/powerpoint/2010/main" val="3485359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0F3A26-0AE2-A92A-AF43-01D1425826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F25935BD-3719-EB03-9C1B-6C1DAF5DE2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A85A9F5-CAF0-3A3E-76B5-6814786380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9C02058-21F8-4CA1-A1A3-A6A07C40B768}" type="datetimeFigureOut">
              <a:rPr lang="en-GB" smtClean="0"/>
              <a:t>24/09/2025</a:t>
            </a:fld>
            <a:endParaRPr lang="en-GB"/>
          </a:p>
        </p:txBody>
      </p:sp>
      <p:sp>
        <p:nvSpPr>
          <p:cNvPr id="5" name="Footer Placeholder 4">
            <a:extLst>
              <a:ext uri="{FF2B5EF4-FFF2-40B4-BE49-F238E27FC236}">
                <a16:creationId xmlns:a16="http://schemas.microsoft.com/office/drawing/2014/main" id="{D35DAF04-2AED-F56D-43A5-B51B1FB268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46A8B0C9-0EBC-F366-211D-19B5CAAA40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2BC0BBA-2115-4A9B-8614-E5218C63D87F}" type="slidenum">
              <a:rPr lang="en-GB" smtClean="0"/>
              <a:t>‹#›</a:t>
            </a:fld>
            <a:endParaRPr lang="en-GB"/>
          </a:p>
        </p:txBody>
      </p:sp>
    </p:spTree>
    <p:extLst>
      <p:ext uri="{BB962C8B-B14F-4D97-AF65-F5344CB8AC3E}">
        <p14:creationId xmlns:p14="http://schemas.microsoft.com/office/powerpoint/2010/main" val="3071901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975ED4-8038-3273-2883-6170A50597B0}"/>
              </a:ext>
            </a:extLst>
          </p:cNvPr>
          <p:cNvSpPr>
            <a:spLocks noGrp="1"/>
          </p:cNvSpPr>
          <p:nvPr>
            <p:ph type="title"/>
          </p:nvPr>
        </p:nvSpPr>
        <p:spPr>
          <a:xfrm>
            <a:off x="838200" y="365125"/>
            <a:ext cx="10515600" cy="841883"/>
          </a:xfrm>
        </p:spPr>
        <p:txBody>
          <a:bodyPr/>
          <a:lstStyle/>
          <a:p>
            <a:pPr algn="ctr"/>
            <a:r>
              <a:rPr lang="en-GB" dirty="0"/>
              <a:t>Key word match up -</a:t>
            </a:r>
          </a:p>
        </p:txBody>
      </p:sp>
      <p:sp>
        <p:nvSpPr>
          <p:cNvPr id="5" name="Content Placeholder 4">
            <a:extLst>
              <a:ext uri="{FF2B5EF4-FFF2-40B4-BE49-F238E27FC236}">
                <a16:creationId xmlns:a16="http://schemas.microsoft.com/office/drawing/2014/main" id="{7485B33D-E479-EEC9-C0E1-9FFC8B3BB83B}"/>
              </a:ext>
            </a:extLst>
          </p:cNvPr>
          <p:cNvSpPr>
            <a:spLocks noGrp="1"/>
          </p:cNvSpPr>
          <p:nvPr>
            <p:ph sz="half" idx="1"/>
          </p:nvPr>
        </p:nvSpPr>
        <p:spPr>
          <a:xfrm>
            <a:off x="609600" y="1207008"/>
            <a:ext cx="5181600" cy="4969955"/>
          </a:xfrm>
        </p:spPr>
        <p:txBody>
          <a:bodyPr>
            <a:noAutofit/>
          </a:bodyPr>
          <a:lstStyle/>
          <a:p>
            <a:pPr marL="514350" indent="-514350">
              <a:buFont typeface="+mj-lt"/>
              <a:buAutoNum type="arabicPeriod"/>
            </a:pPr>
            <a:r>
              <a:rPr lang="en-GB" sz="4400" dirty="0"/>
              <a:t>Republicans</a:t>
            </a:r>
          </a:p>
          <a:p>
            <a:pPr marL="514350" indent="-514350">
              <a:buFont typeface="+mj-lt"/>
              <a:buAutoNum type="arabicPeriod"/>
            </a:pPr>
            <a:r>
              <a:rPr lang="en-GB" sz="4400" dirty="0"/>
              <a:t>Hire Purchase</a:t>
            </a:r>
          </a:p>
          <a:p>
            <a:pPr marL="514350" indent="-514350">
              <a:buFont typeface="+mj-lt"/>
              <a:buAutoNum type="arabicPeriod"/>
            </a:pPr>
            <a:r>
              <a:rPr lang="en-GB" sz="4400" dirty="0"/>
              <a:t>Laissez Faire </a:t>
            </a:r>
          </a:p>
          <a:p>
            <a:pPr marL="514350" indent="-514350">
              <a:buFont typeface="+mj-lt"/>
              <a:buAutoNum type="arabicPeriod"/>
            </a:pPr>
            <a:r>
              <a:rPr lang="en-GB" sz="4400" dirty="0"/>
              <a:t>Natural Resources</a:t>
            </a:r>
          </a:p>
          <a:p>
            <a:pPr marL="514350" indent="-514350">
              <a:buFont typeface="+mj-lt"/>
              <a:buAutoNum type="arabicPeriod"/>
            </a:pPr>
            <a:r>
              <a:rPr lang="en-GB" sz="4400" dirty="0"/>
              <a:t>World War One</a:t>
            </a:r>
          </a:p>
          <a:p>
            <a:pPr marL="514350" indent="-514350">
              <a:buFont typeface="+mj-lt"/>
              <a:buAutoNum type="arabicPeriod"/>
            </a:pPr>
            <a:r>
              <a:rPr lang="en-GB" sz="4400" dirty="0"/>
              <a:t>Electrification</a:t>
            </a:r>
          </a:p>
          <a:p>
            <a:pPr marL="514350" indent="-514350">
              <a:buFont typeface="+mj-lt"/>
              <a:buAutoNum type="arabicPeriod"/>
            </a:pPr>
            <a:r>
              <a:rPr lang="en-GB" sz="4400" dirty="0"/>
              <a:t>Tariffs</a:t>
            </a:r>
          </a:p>
        </p:txBody>
      </p:sp>
      <p:sp>
        <p:nvSpPr>
          <p:cNvPr id="6" name="Content Placeholder 5">
            <a:extLst>
              <a:ext uri="{FF2B5EF4-FFF2-40B4-BE49-F238E27FC236}">
                <a16:creationId xmlns:a16="http://schemas.microsoft.com/office/drawing/2014/main" id="{8839B12D-56A9-A158-C78E-D291DF688F5A}"/>
              </a:ext>
            </a:extLst>
          </p:cNvPr>
          <p:cNvSpPr>
            <a:spLocks noGrp="1"/>
          </p:cNvSpPr>
          <p:nvPr>
            <p:ph sz="half" idx="2"/>
          </p:nvPr>
        </p:nvSpPr>
        <p:spPr>
          <a:xfrm>
            <a:off x="6172200" y="1207008"/>
            <a:ext cx="5181600" cy="4969955"/>
          </a:xfrm>
        </p:spPr>
        <p:txBody>
          <a:bodyPr>
            <a:normAutofit fontScale="85000" lnSpcReduction="20000"/>
          </a:bodyPr>
          <a:lstStyle/>
          <a:p>
            <a:pPr marL="514350" indent="-514350">
              <a:buFont typeface="+mj-lt"/>
              <a:buAutoNum type="alphaLcParenR"/>
            </a:pPr>
            <a:r>
              <a:rPr lang="en-GB" dirty="0"/>
              <a:t>When the government approach is to not get involved.</a:t>
            </a:r>
          </a:p>
          <a:p>
            <a:pPr marL="514350" indent="-514350">
              <a:buFont typeface="+mj-lt"/>
              <a:buAutoNum type="alphaLcParenR"/>
            </a:pPr>
            <a:r>
              <a:rPr lang="en-GB" dirty="0"/>
              <a:t>Resources that occur naturally e.g. wood, coal.</a:t>
            </a:r>
          </a:p>
          <a:p>
            <a:pPr marL="514350" indent="-514350">
              <a:buFont typeface="+mj-lt"/>
              <a:buAutoNum type="alphaLcParenR"/>
            </a:pPr>
            <a:r>
              <a:rPr lang="en-GB" dirty="0"/>
              <a:t>Gave the USA an economic advantage as they produced resources for countries affected by war. </a:t>
            </a:r>
          </a:p>
          <a:p>
            <a:pPr marL="514350" indent="-514350">
              <a:buFont typeface="+mj-lt"/>
              <a:buAutoNum type="alphaLcParenR"/>
            </a:pPr>
            <a:r>
              <a:rPr lang="en-GB" dirty="0"/>
              <a:t>Taxes placed on goods from abroad.</a:t>
            </a:r>
          </a:p>
          <a:p>
            <a:pPr marL="514350" indent="-514350">
              <a:buFont typeface="+mj-lt"/>
              <a:buAutoNum type="alphaLcParenR"/>
            </a:pPr>
            <a:r>
              <a:rPr lang="en-GB" dirty="0"/>
              <a:t>Goods including cars purchased on credit.</a:t>
            </a:r>
          </a:p>
          <a:p>
            <a:pPr marL="514350" indent="-514350">
              <a:buFont typeface="+mj-lt"/>
              <a:buAutoNum type="alphaLcParenR"/>
            </a:pPr>
            <a:r>
              <a:rPr lang="en-GB" dirty="0"/>
              <a:t>Nearly 2/3 of all homes had electricity which led to increased demand for electrical goods. </a:t>
            </a:r>
          </a:p>
          <a:p>
            <a:pPr marL="514350" indent="-514350">
              <a:buFont typeface="+mj-lt"/>
              <a:buAutoNum type="alphaLcParenR"/>
            </a:pPr>
            <a:r>
              <a:rPr lang="en-GB" dirty="0"/>
              <a:t>The political party in power in</a:t>
            </a:r>
          </a:p>
          <a:p>
            <a:pPr marL="514350" indent="-514350">
              <a:buFont typeface="+mj-lt"/>
              <a:buAutoNum type="alphaLcParenR"/>
            </a:pPr>
            <a:endParaRPr lang="en-GB" dirty="0"/>
          </a:p>
        </p:txBody>
      </p:sp>
      <p:cxnSp>
        <p:nvCxnSpPr>
          <p:cNvPr id="8" name="Straight Arrow Connector 7">
            <a:extLst>
              <a:ext uri="{FF2B5EF4-FFF2-40B4-BE49-F238E27FC236}">
                <a16:creationId xmlns:a16="http://schemas.microsoft.com/office/drawing/2014/main" id="{B7B73A2F-51C5-C94E-959C-C8F3857E0EA0}"/>
              </a:ext>
            </a:extLst>
          </p:cNvPr>
          <p:cNvCxnSpPr>
            <a:cxnSpLocks/>
          </p:cNvCxnSpPr>
          <p:nvPr/>
        </p:nvCxnSpPr>
        <p:spPr>
          <a:xfrm>
            <a:off x="4315968" y="1602581"/>
            <a:ext cx="1856232" cy="4178808"/>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4C7E6315-EFBF-2042-FAA1-85E6C70409BE}"/>
              </a:ext>
            </a:extLst>
          </p:cNvPr>
          <p:cNvCxnSpPr>
            <a:cxnSpLocks/>
          </p:cNvCxnSpPr>
          <p:nvPr/>
        </p:nvCxnSpPr>
        <p:spPr>
          <a:xfrm>
            <a:off x="4773168" y="2203704"/>
            <a:ext cx="1508760" cy="2087405"/>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EA0C95DE-87AE-98C0-194B-590296A362A5}"/>
              </a:ext>
            </a:extLst>
          </p:cNvPr>
          <p:cNvCxnSpPr>
            <a:cxnSpLocks/>
          </p:cNvCxnSpPr>
          <p:nvPr/>
        </p:nvCxnSpPr>
        <p:spPr>
          <a:xfrm flipH="1">
            <a:off x="4462272" y="1490472"/>
            <a:ext cx="1676781" cy="1527048"/>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A1C4193C-ACCB-F0CC-0283-66AD3A9C258F}"/>
              </a:ext>
            </a:extLst>
          </p:cNvPr>
          <p:cNvCxnSpPr>
            <a:cxnSpLocks/>
          </p:cNvCxnSpPr>
          <p:nvPr/>
        </p:nvCxnSpPr>
        <p:spPr>
          <a:xfrm flipV="1">
            <a:off x="4581144" y="2121408"/>
            <a:ext cx="1667256" cy="134874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0F57187C-6F56-1329-BB3B-9AAB2533EA7C}"/>
              </a:ext>
            </a:extLst>
          </p:cNvPr>
          <p:cNvCxnSpPr>
            <a:cxnSpLocks/>
          </p:cNvCxnSpPr>
          <p:nvPr/>
        </p:nvCxnSpPr>
        <p:spPr>
          <a:xfrm flipV="1">
            <a:off x="4773168" y="5065776"/>
            <a:ext cx="1319784" cy="100584"/>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E9C28E01-D18F-120E-7C69-D52E3CD9CD71}"/>
              </a:ext>
            </a:extLst>
          </p:cNvPr>
          <p:cNvCxnSpPr>
            <a:cxnSpLocks/>
          </p:cNvCxnSpPr>
          <p:nvPr/>
        </p:nvCxnSpPr>
        <p:spPr>
          <a:xfrm flipV="1">
            <a:off x="4933473" y="2795778"/>
            <a:ext cx="1314927" cy="1589151"/>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54F9AC55-6BD1-9602-00E1-E4CC1DBE4374}"/>
              </a:ext>
            </a:extLst>
          </p:cNvPr>
          <p:cNvCxnSpPr>
            <a:cxnSpLocks/>
          </p:cNvCxnSpPr>
          <p:nvPr/>
        </p:nvCxnSpPr>
        <p:spPr>
          <a:xfrm flipV="1">
            <a:off x="2734056" y="3794760"/>
            <a:ext cx="3547491" cy="2159174"/>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8071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F9FF73-45A9-369E-C2A2-EBFE169C40CA}"/>
              </a:ext>
            </a:extLst>
          </p:cNvPr>
          <p:cNvSpPr txBox="1"/>
          <p:nvPr/>
        </p:nvSpPr>
        <p:spPr>
          <a:xfrm>
            <a:off x="182880" y="137160"/>
            <a:ext cx="11667744" cy="62478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4000" dirty="0"/>
              <a:t>Grade 7+ in History</a:t>
            </a:r>
          </a:p>
          <a:p>
            <a:pPr algn="ctr"/>
            <a:endParaRPr lang="en-GB" sz="4000" dirty="0"/>
          </a:p>
          <a:p>
            <a:pPr marL="685800" indent="-685800">
              <a:buFont typeface="Arial" panose="020B0604020202020204" pitchFamily="34" charset="0"/>
              <a:buChar char="•"/>
            </a:pPr>
            <a:r>
              <a:rPr lang="en-GB" sz="4000" dirty="0"/>
              <a:t>There is no ‘magic’ skill to get a grade 7, it is about consistency – doing well on all questions on all topics.</a:t>
            </a:r>
          </a:p>
          <a:p>
            <a:pPr marL="685800" indent="-685800">
              <a:buFont typeface="Arial" panose="020B0604020202020204" pitchFamily="34" charset="0"/>
              <a:buChar char="•"/>
            </a:pPr>
            <a:r>
              <a:rPr lang="en-GB" sz="4000" dirty="0"/>
              <a:t>The most important thing you can do is to revise thoroughly throughout Year 11.</a:t>
            </a:r>
          </a:p>
          <a:p>
            <a:pPr marL="685800" indent="-685800">
              <a:buFont typeface="Arial" panose="020B0604020202020204" pitchFamily="34" charset="0"/>
              <a:buChar char="•"/>
            </a:pPr>
            <a:r>
              <a:rPr lang="en-GB" sz="4000" dirty="0"/>
              <a:t>You also need to know how to answer the different question types – today we are going to focus on question 5. </a:t>
            </a:r>
          </a:p>
        </p:txBody>
      </p:sp>
    </p:spTree>
    <p:extLst>
      <p:ext uri="{BB962C8B-B14F-4D97-AF65-F5344CB8AC3E}">
        <p14:creationId xmlns:p14="http://schemas.microsoft.com/office/powerpoint/2010/main" val="50623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B36036-067C-01C2-4D91-0B1E52C87AF3}"/>
              </a:ext>
            </a:extLst>
          </p:cNvPr>
          <p:cNvSpPr txBox="1"/>
          <p:nvPr/>
        </p:nvSpPr>
        <p:spPr>
          <a:xfrm>
            <a:off x="418719" y="0"/>
            <a:ext cx="11354562" cy="6740307"/>
          </a:xfrm>
          <a:prstGeom prst="rect">
            <a:avLst/>
          </a:prstGeom>
          <a:noFill/>
        </p:spPr>
        <p:txBody>
          <a:bodyPr wrap="square">
            <a:spAutoFit/>
          </a:bodyPr>
          <a:lstStyle/>
          <a:p>
            <a:pPr algn="l" rtl="0" fontAlgn="base">
              <a:buNone/>
            </a:pPr>
            <a:r>
              <a:rPr lang="en-GB" sz="2400" b="0" i="0" dirty="0">
                <a:solidFill>
                  <a:srgbClr val="000000"/>
                </a:solidFill>
                <a:effectLst/>
              </a:rPr>
              <a:t> </a:t>
            </a:r>
          </a:p>
          <a:p>
            <a:pPr algn="l" rtl="0" fontAlgn="base">
              <a:buNone/>
            </a:pPr>
            <a:r>
              <a:rPr lang="en-GB" sz="2400" b="1" i="0" dirty="0">
                <a:solidFill>
                  <a:srgbClr val="000000"/>
                </a:solidFill>
                <a:effectLst/>
              </a:rPr>
              <a:t>Question 5:   To what extent do you agree with this interpretation? (16 marks + 3 SPAG marks)</a:t>
            </a:r>
            <a:r>
              <a:rPr lang="en-GB" sz="2400" b="0" i="0" dirty="0">
                <a:solidFill>
                  <a:srgbClr val="000000"/>
                </a:solidFill>
                <a:effectLst/>
              </a:rPr>
              <a:t> </a:t>
            </a:r>
          </a:p>
          <a:p>
            <a:pPr algn="l" rtl="0" fontAlgn="base">
              <a:buNone/>
            </a:pPr>
            <a:endParaRPr lang="en-GB" sz="2400" b="0" i="0" dirty="0">
              <a:solidFill>
                <a:srgbClr val="000000"/>
              </a:solidFill>
              <a:effectLst/>
            </a:endParaRPr>
          </a:p>
          <a:p>
            <a:pPr algn="l" rtl="0" fontAlgn="base"/>
            <a:r>
              <a:rPr lang="en-GB" sz="2400" b="0" i="0" dirty="0">
                <a:solidFill>
                  <a:srgbClr val="000000"/>
                </a:solidFill>
                <a:effectLst/>
              </a:rPr>
              <a:t>Paragraph 1 – what do you agree with in the interpretation.  Include at least 2 quotes from it and at least 2 facts to support it. </a:t>
            </a:r>
          </a:p>
          <a:p>
            <a:pPr algn="l" rtl="0" fontAlgn="base"/>
            <a:endParaRPr lang="en-GB" sz="2400" b="0" i="0" dirty="0">
              <a:solidFill>
                <a:srgbClr val="000000"/>
              </a:solidFill>
              <a:effectLst/>
            </a:endParaRPr>
          </a:p>
          <a:p>
            <a:pPr algn="l" rtl="0" fontAlgn="base"/>
            <a:r>
              <a:rPr lang="en-GB" sz="2400" b="0" i="0" dirty="0">
                <a:solidFill>
                  <a:srgbClr val="000000"/>
                </a:solidFill>
                <a:effectLst/>
              </a:rPr>
              <a:t>Paragraph 2 – why does the author have this view? Include the authorship, title etc.  State that it should be viewed as part of the wider historical debate and different historians would have different views. </a:t>
            </a:r>
          </a:p>
          <a:p>
            <a:pPr algn="l" rtl="0" fontAlgn="base"/>
            <a:endParaRPr lang="en-GB" sz="2400" b="0" i="0" dirty="0">
              <a:solidFill>
                <a:srgbClr val="000000"/>
              </a:solidFill>
              <a:effectLst/>
            </a:endParaRPr>
          </a:p>
          <a:p>
            <a:pPr algn="l" rtl="0" fontAlgn="base"/>
            <a:r>
              <a:rPr lang="en-GB" sz="2400" b="0" i="0" dirty="0">
                <a:solidFill>
                  <a:srgbClr val="000000"/>
                </a:solidFill>
                <a:effectLst/>
              </a:rPr>
              <a:t>Paragraph 3 – explain what the other interpretations could be (e.g. what else could be a reason) – make sure you use evidence from your own knowledge to support this. </a:t>
            </a:r>
          </a:p>
          <a:p>
            <a:pPr algn="l" rtl="0" fontAlgn="base">
              <a:buFont typeface="Arial" panose="020B0604020202020204" pitchFamily="34" charset="0"/>
              <a:buChar char="•"/>
            </a:pPr>
            <a:endParaRPr lang="en-GB" sz="2400" b="0" i="0" dirty="0">
              <a:solidFill>
                <a:srgbClr val="000000"/>
              </a:solidFill>
              <a:effectLst/>
            </a:endParaRPr>
          </a:p>
          <a:p>
            <a:pPr algn="l" rtl="0" fontAlgn="base"/>
            <a:r>
              <a:rPr lang="en-GB" sz="2400" b="0" i="0" dirty="0">
                <a:solidFill>
                  <a:srgbClr val="000000"/>
                </a:solidFill>
                <a:effectLst/>
              </a:rPr>
              <a:t>Conclusion: To what extent do you agree. </a:t>
            </a:r>
          </a:p>
          <a:p>
            <a:pPr algn="l" rtl="0" fontAlgn="base"/>
            <a:endParaRPr lang="en-GB" sz="2400" dirty="0">
              <a:solidFill>
                <a:srgbClr val="000000"/>
              </a:solidFill>
              <a:latin typeface="Calibri" panose="020F0502020204030204" pitchFamily="34" charset="0"/>
            </a:endParaRPr>
          </a:p>
          <a:p>
            <a:pPr algn="l" rtl="0" fontAlgn="base"/>
            <a:endParaRPr lang="en-GB" sz="2400" b="0" i="0" dirty="0">
              <a:solidFill>
                <a:srgbClr val="000000"/>
              </a:solidFill>
              <a:effectLst/>
              <a:latin typeface="Calibri" panose="020F0502020204030204" pitchFamily="34" charset="0"/>
            </a:endParaRPr>
          </a:p>
          <a:p>
            <a:pPr algn="l" rtl="0" fontAlgn="base"/>
            <a:r>
              <a:rPr lang="en-GB" sz="2400" dirty="0">
                <a:solidFill>
                  <a:srgbClr val="000000"/>
                </a:solidFill>
                <a:latin typeface="Calibri" panose="020F0502020204030204" pitchFamily="34" charset="0"/>
              </a:rPr>
              <a:t>This question is the same on both the Conflict and Upheaval paper and the USA paper.</a:t>
            </a:r>
            <a:endParaRPr lang="en-GB" sz="24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281981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DCA692E-11C3-B933-E567-24A4AB33E546}"/>
              </a:ext>
            </a:extLst>
          </p:cNvPr>
          <p:cNvPicPr>
            <a:picLocks noChangeAspect="1"/>
          </p:cNvPicPr>
          <p:nvPr/>
        </p:nvPicPr>
        <p:blipFill>
          <a:blip r:embed="rId2"/>
          <a:srcRect l="4894" t="4934"/>
          <a:stretch>
            <a:fillRect/>
          </a:stretch>
        </p:blipFill>
        <p:spPr>
          <a:xfrm>
            <a:off x="819150" y="66675"/>
            <a:ext cx="10801350" cy="6398535"/>
          </a:xfrm>
          <a:prstGeom prst="rect">
            <a:avLst/>
          </a:prstGeom>
        </p:spPr>
      </p:pic>
    </p:spTree>
    <p:extLst>
      <p:ext uri="{BB962C8B-B14F-4D97-AF65-F5344CB8AC3E}">
        <p14:creationId xmlns:p14="http://schemas.microsoft.com/office/powerpoint/2010/main" val="64143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43FF9B-5C3F-1FD7-B090-92073C7A3AEF}"/>
              </a:ext>
            </a:extLst>
          </p:cNvPr>
          <p:cNvSpPr txBox="1"/>
          <p:nvPr/>
        </p:nvSpPr>
        <p:spPr>
          <a:xfrm>
            <a:off x="285750" y="209550"/>
            <a:ext cx="11725275" cy="5693866"/>
          </a:xfrm>
          <a:prstGeom prst="rect">
            <a:avLst/>
          </a:prstGeom>
          <a:noFill/>
        </p:spPr>
        <p:txBody>
          <a:bodyPr wrap="square" rtlCol="0">
            <a:spAutoFit/>
          </a:bodyPr>
          <a:lstStyle/>
          <a:p>
            <a:r>
              <a:rPr lang="en-GB" sz="2800" dirty="0"/>
              <a:t>Paragraph 1: The interpretation includes…..</a:t>
            </a:r>
          </a:p>
          <a:p>
            <a:endParaRPr lang="en-GB" sz="2800" dirty="0"/>
          </a:p>
          <a:p>
            <a:r>
              <a:rPr lang="en-GB" sz="2800" dirty="0"/>
              <a:t>Automobile Industry:</a:t>
            </a:r>
          </a:p>
          <a:p>
            <a:pPr marL="571500" indent="-571500">
              <a:buFont typeface="Arial" panose="020B0604020202020204" pitchFamily="34" charset="0"/>
              <a:buChar char="•"/>
            </a:pPr>
            <a:r>
              <a:rPr lang="en-GB" sz="2800" dirty="0"/>
              <a:t>Henry Ford</a:t>
            </a:r>
          </a:p>
          <a:p>
            <a:pPr marL="571500" indent="-571500">
              <a:buFont typeface="Arial" panose="020B0604020202020204" pitchFamily="34" charset="0"/>
              <a:buChar char="•"/>
            </a:pPr>
            <a:r>
              <a:rPr lang="en-GB" sz="2800" dirty="0"/>
              <a:t>Assembly Line</a:t>
            </a:r>
          </a:p>
          <a:p>
            <a:pPr marL="571500" indent="-571500">
              <a:buFont typeface="Arial" panose="020B0604020202020204" pitchFamily="34" charset="0"/>
              <a:buChar char="•"/>
            </a:pPr>
            <a:r>
              <a:rPr lang="en-GB" sz="2800" dirty="0"/>
              <a:t>Model T</a:t>
            </a:r>
          </a:p>
          <a:p>
            <a:pPr marL="571500" indent="-571500">
              <a:buFont typeface="Arial" panose="020B0604020202020204" pitchFamily="34" charset="0"/>
              <a:buChar char="•"/>
            </a:pPr>
            <a:r>
              <a:rPr lang="en-GB" sz="2800" dirty="0"/>
              <a:t>By 1929 Americans owned 23 million cars. </a:t>
            </a:r>
          </a:p>
          <a:p>
            <a:pPr marL="571500" indent="-571500">
              <a:buFont typeface="Arial" panose="020B0604020202020204" pitchFamily="34" charset="0"/>
              <a:buChar char="•"/>
            </a:pPr>
            <a:r>
              <a:rPr lang="en-GB" sz="2800" dirty="0"/>
              <a:t>Led to developments in other industries e.g. motels, highway building, restaurants.</a:t>
            </a:r>
          </a:p>
          <a:p>
            <a:pPr marL="571500" indent="-571500">
              <a:buFont typeface="Arial" panose="020B0604020202020204" pitchFamily="34" charset="0"/>
              <a:buChar char="•"/>
            </a:pPr>
            <a:r>
              <a:rPr lang="en-GB" sz="2800" dirty="0"/>
              <a:t>The number of drive-in gas stations in the U.S. exploded between 1921 and 1929, from 12,000 to 143,000.</a:t>
            </a:r>
          </a:p>
          <a:p>
            <a:pPr marL="571500" indent="-571500">
              <a:buFont typeface="Arial" panose="020B0604020202020204" pitchFamily="34" charset="0"/>
              <a:buChar char="•"/>
            </a:pPr>
            <a:r>
              <a:rPr lang="en-GB" sz="2800" dirty="0"/>
              <a:t>By the mid-1920s, 1-in-8 American workers was somehow involved in the “production, sales, service, and </a:t>
            </a:r>
            <a:r>
              <a:rPr lang="en-GB" sz="2800" dirty="0" err="1"/>
              <a:t>fueling</a:t>
            </a:r>
            <a:r>
              <a:rPr lang="en-GB" sz="2800" dirty="0"/>
              <a:t> of automobiles.”</a:t>
            </a:r>
          </a:p>
        </p:txBody>
      </p:sp>
    </p:spTree>
    <p:extLst>
      <p:ext uri="{BB962C8B-B14F-4D97-AF65-F5344CB8AC3E}">
        <p14:creationId xmlns:p14="http://schemas.microsoft.com/office/powerpoint/2010/main" val="221759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anim calcmode="lin" valueType="num">
                                      <p:cBhvr additive="base">
                                        <p:cTn id="3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4BC5266-A75D-468D-FFB8-183ECC4B1A9E}"/>
              </a:ext>
            </a:extLst>
          </p:cNvPr>
          <p:cNvPicPr>
            <a:picLocks noChangeAspect="1"/>
          </p:cNvPicPr>
          <p:nvPr/>
        </p:nvPicPr>
        <p:blipFill>
          <a:blip r:embed="rId2"/>
          <a:stretch>
            <a:fillRect/>
          </a:stretch>
        </p:blipFill>
        <p:spPr>
          <a:xfrm>
            <a:off x="3211711" y="0"/>
            <a:ext cx="5768578" cy="6858000"/>
          </a:xfrm>
          <a:prstGeom prst="rect">
            <a:avLst/>
          </a:prstGeom>
        </p:spPr>
      </p:pic>
    </p:spTree>
    <p:extLst>
      <p:ext uri="{BB962C8B-B14F-4D97-AF65-F5344CB8AC3E}">
        <p14:creationId xmlns:p14="http://schemas.microsoft.com/office/powerpoint/2010/main" val="897277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005B13-D661-C366-7AAA-5C83D8881527}"/>
              </a:ext>
            </a:extLst>
          </p:cNvPr>
          <p:cNvSpPr txBox="1"/>
          <p:nvPr/>
        </p:nvSpPr>
        <p:spPr>
          <a:xfrm>
            <a:off x="85725" y="152400"/>
            <a:ext cx="11915775" cy="6494085"/>
          </a:xfrm>
          <a:prstGeom prst="rect">
            <a:avLst/>
          </a:prstGeom>
          <a:noFill/>
        </p:spPr>
        <p:txBody>
          <a:bodyPr wrap="square" rtlCol="0">
            <a:spAutoFit/>
          </a:bodyPr>
          <a:lstStyle/>
          <a:p>
            <a:r>
              <a:rPr lang="en-GB" sz="3200" dirty="0"/>
              <a:t>Paragraph 2:</a:t>
            </a:r>
          </a:p>
          <a:p>
            <a:pPr marL="457200" indent="-457200">
              <a:buFont typeface="Arial" panose="020B0604020202020204" pitchFamily="34" charset="0"/>
              <a:buChar char="•"/>
            </a:pPr>
            <a:r>
              <a:rPr lang="en-GB" sz="3200" dirty="0"/>
              <a:t>Must be viewed as part of the </a:t>
            </a:r>
            <a:r>
              <a:rPr lang="en-GB" sz="3200" b="1" dirty="0"/>
              <a:t>wider historical debate</a:t>
            </a:r>
            <a:r>
              <a:rPr lang="en-GB" sz="3200" dirty="0"/>
              <a:t>.</a:t>
            </a:r>
          </a:p>
          <a:p>
            <a:pPr marL="457200" indent="-457200">
              <a:buFont typeface="Arial" panose="020B0604020202020204" pitchFamily="34" charset="0"/>
              <a:buChar char="•"/>
            </a:pPr>
            <a:r>
              <a:rPr lang="en-GB" sz="3200" dirty="0"/>
              <a:t>Well researched as the author is a professor of history. </a:t>
            </a:r>
          </a:p>
          <a:p>
            <a:pPr marL="457200" indent="-457200">
              <a:buFont typeface="Arial" panose="020B0604020202020204" pitchFamily="34" charset="0"/>
              <a:buChar char="•"/>
            </a:pPr>
            <a:r>
              <a:rPr lang="en-GB" sz="3200" dirty="0"/>
              <a:t>Narrow focus.</a:t>
            </a:r>
          </a:p>
          <a:p>
            <a:pPr marL="457200" indent="-457200">
              <a:buFont typeface="Arial" panose="020B0604020202020204" pitchFamily="34" charset="0"/>
              <a:buChar char="•"/>
            </a:pPr>
            <a:r>
              <a:rPr lang="en-GB" sz="3200" dirty="0"/>
              <a:t>Article is called The Automobile in American Life and Society which explains the narrow focus.   Would also be written for a particular audience. </a:t>
            </a:r>
          </a:p>
          <a:p>
            <a:pPr marL="457200" indent="-457200">
              <a:buFont typeface="Arial" panose="020B0604020202020204" pitchFamily="34" charset="0"/>
              <a:buChar char="•"/>
            </a:pPr>
            <a:r>
              <a:rPr lang="en-GB" sz="3200" dirty="0"/>
              <a:t>Other historians would focus on a wider range of factors </a:t>
            </a:r>
            <a:r>
              <a:rPr lang="en-GB" sz="3200" dirty="0" err="1"/>
              <a:t>e.g</a:t>
            </a:r>
            <a:r>
              <a:rPr lang="en-GB" sz="3200" dirty="0"/>
              <a:t> political historian on Republicans’ policies.</a:t>
            </a:r>
          </a:p>
          <a:p>
            <a:pPr marL="457200" indent="-457200">
              <a:buFont typeface="Arial" panose="020B0604020202020204" pitchFamily="34" charset="0"/>
              <a:buChar char="•"/>
            </a:pPr>
            <a:endParaRPr lang="en-GB" sz="3200" dirty="0"/>
          </a:p>
          <a:p>
            <a:r>
              <a:rPr lang="en-GB" sz="3200" dirty="0"/>
              <a:t>Conclusion:</a:t>
            </a:r>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endParaRPr lang="en-GB" sz="3200" dirty="0"/>
          </a:p>
        </p:txBody>
      </p:sp>
    </p:spTree>
    <p:extLst>
      <p:ext uri="{BB962C8B-B14F-4D97-AF65-F5344CB8AC3E}">
        <p14:creationId xmlns:p14="http://schemas.microsoft.com/office/powerpoint/2010/main" val="283351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54803C-F9A2-505C-12E7-A039819B185E}"/>
              </a:ext>
            </a:extLst>
          </p:cNvPr>
          <p:cNvSpPr txBox="1"/>
          <p:nvPr/>
        </p:nvSpPr>
        <p:spPr>
          <a:xfrm>
            <a:off x="100584" y="118872"/>
            <a:ext cx="11759184" cy="6001643"/>
          </a:xfrm>
          <a:prstGeom prst="rect">
            <a:avLst/>
          </a:prstGeom>
          <a:noFill/>
        </p:spPr>
        <p:txBody>
          <a:bodyPr wrap="square" rtlCol="0">
            <a:spAutoFit/>
          </a:bodyPr>
          <a:lstStyle/>
          <a:p>
            <a:r>
              <a:rPr lang="en-GB" sz="3200" dirty="0"/>
              <a:t>Paragraph 3:</a:t>
            </a:r>
          </a:p>
          <a:p>
            <a:r>
              <a:rPr lang="en-GB" sz="3200" dirty="0"/>
              <a:t>Other causes of the economic boom not mentioned:</a:t>
            </a:r>
          </a:p>
          <a:p>
            <a:pPr marL="457200" indent="-457200">
              <a:buFont typeface="Arial" panose="020B0604020202020204" pitchFamily="34" charset="0"/>
              <a:buChar char="•"/>
            </a:pPr>
            <a:r>
              <a:rPr lang="en-GB" sz="3200" dirty="0"/>
              <a:t>Policies of the Republican Presidents – tariffs (Fordney McCumber Act) encouraged Americans to buy American goods so this aided the American economy.  </a:t>
            </a:r>
          </a:p>
          <a:p>
            <a:pPr marL="457200" indent="-457200">
              <a:buFont typeface="Arial" panose="020B0604020202020204" pitchFamily="34" charset="0"/>
              <a:buChar char="•"/>
            </a:pPr>
            <a:r>
              <a:rPr lang="en-GB" sz="3200" dirty="0"/>
              <a:t>Laissez Faire approach meant taxes were low so people had more disposable income. </a:t>
            </a:r>
          </a:p>
          <a:p>
            <a:pPr marL="457200" indent="-457200">
              <a:buFont typeface="Arial" panose="020B0604020202020204" pitchFamily="34" charset="0"/>
              <a:buChar char="•"/>
            </a:pPr>
            <a:r>
              <a:rPr lang="en-GB" sz="3200" dirty="0"/>
              <a:t>Abundance of natural resources made it easy for America to produce goods which could be sold to the rest of the world, making more money.</a:t>
            </a:r>
          </a:p>
          <a:p>
            <a:pPr marL="457200" indent="-457200">
              <a:buFont typeface="Arial" panose="020B0604020202020204" pitchFamily="34" charset="0"/>
              <a:buChar char="•"/>
            </a:pPr>
            <a:r>
              <a:rPr lang="en-GB" sz="3200" dirty="0"/>
              <a:t>Credit/Hire Purchase.</a:t>
            </a:r>
          </a:p>
          <a:p>
            <a:pPr marL="457200" indent="-457200">
              <a:buFont typeface="Arial" panose="020B0604020202020204" pitchFamily="34" charset="0"/>
              <a:buChar char="•"/>
            </a:pPr>
            <a:endParaRPr lang="en-GB" sz="3200" dirty="0"/>
          </a:p>
        </p:txBody>
      </p:sp>
    </p:spTree>
    <p:extLst>
      <p:ext uri="{BB962C8B-B14F-4D97-AF65-F5344CB8AC3E}">
        <p14:creationId xmlns:p14="http://schemas.microsoft.com/office/powerpoint/2010/main" val="50720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C34523-8A18-6567-C2EA-1547FB32D939}"/>
              </a:ext>
            </a:extLst>
          </p:cNvPr>
          <p:cNvSpPr txBox="1"/>
          <p:nvPr/>
        </p:nvSpPr>
        <p:spPr>
          <a:xfrm>
            <a:off x="73152" y="146304"/>
            <a:ext cx="11914632" cy="5509200"/>
          </a:xfrm>
          <a:prstGeom prst="rect">
            <a:avLst/>
          </a:prstGeom>
          <a:noFill/>
        </p:spPr>
        <p:txBody>
          <a:bodyPr wrap="square" rtlCol="0">
            <a:spAutoFit/>
          </a:bodyPr>
          <a:lstStyle/>
          <a:p>
            <a:r>
              <a:rPr lang="en-GB" sz="3200" dirty="0"/>
              <a:t>How can you prepare at home:</a:t>
            </a:r>
          </a:p>
          <a:p>
            <a:endParaRPr lang="en-GB" sz="3200" dirty="0"/>
          </a:p>
          <a:p>
            <a:pPr marL="457200" indent="-457200">
              <a:buFont typeface="Arial" panose="020B0604020202020204" pitchFamily="34" charset="0"/>
              <a:buChar char="•"/>
            </a:pPr>
            <a:r>
              <a:rPr lang="en-GB" sz="3200" dirty="0"/>
              <a:t>Revise regularly – use the knowledge organisers provided and on Toynbee’s website.   There are also useful videos on YouTube.</a:t>
            </a:r>
          </a:p>
          <a:p>
            <a:pPr marL="457200" indent="-457200">
              <a:buFont typeface="Arial" panose="020B0604020202020204" pitchFamily="34" charset="0"/>
              <a:buChar char="•"/>
            </a:pPr>
            <a:r>
              <a:rPr lang="en-GB" sz="3200" dirty="0"/>
              <a:t>You will be set weekly revision quizzes on Satchel One – complete these.</a:t>
            </a:r>
          </a:p>
          <a:p>
            <a:pPr marL="457200" indent="-457200">
              <a:buFont typeface="Arial" panose="020B0604020202020204" pitchFamily="34" charset="0"/>
              <a:buChar char="•"/>
            </a:pPr>
            <a:r>
              <a:rPr lang="en-GB" sz="3200" dirty="0"/>
              <a:t>Practise exam questions – these are on the </a:t>
            </a:r>
            <a:r>
              <a:rPr lang="en-GB" sz="3200" dirty="0" err="1"/>
              <a:t>Eduqas</a:t>
            </a:r>
            <a:r>
              <a:rPr lang="en-GB" sz="3200" dirty="0"/>
              <a:t> website or ask your teacher.</a:t>
            </a:r>
          </a:p>
          <a:p>
            <a:pPr marL="457200" indent="-457200">
              <a:buFont typeface="Arial" panose="020B0604020202020204" pitchFamily="34" charset="0"/>
              <a:buChar char="•"/>
            </a:pPr>
            <a:r>
              <a:rPr lang="en-GB" sz="3200" dirty="0"/>
              <a:t>If you want something quicker than practise exam questions practise annotating interpretations with who wrote it; why; and what a different historian would say.</a:t>
            </a:r>
          </a:p>
        </p:txBody>
      </p:sp>
    </p:spTree>
    <p:extLst>
      <p:ext uri="{BB962C8B-B14F-4D97-AF65-F5344CB8AC3E}">
        <p14:creationId xmlns:p14="http://schemas.microsoft.com/office/powerpoint/2010/main" val="1785552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TotalTime>
  <Words>642</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Key word match up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 Butler</dc:creator>
  <cp:lastModifiedBy>C Williams</cp:lastModifiedBy>
  <cp:revision>2</cp:revision>
  <dcterms:created xsi:type="dcterms:W3CDTF">2025-09-04T12:22:03Z</dcterms:created>
  <dcterms:modified xsi:type="dcterms:W3CDTF">2025-09-24T09:12:19Z</dcterms:modified>
</cp:coreProperties>
</file>