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4" r:id="rId5"/>
    <p:sldMasterId id="2147483726" r:id="rId6"/>
    <p:sldMasterId id="2147483660" r:id="rId7"/>
  </p:sldMasterIdLst>
  <p:notesMasterIdLst>
    <p:notesMasterId r:id="rId18"/>
  </p:notesMasterIdLst>
  <p:handoutMasterIdLst>
    <p:handoutMasterId r:id="rId19"/>
  </p:handoutMasterIdLst>
  <p:sldIdLst>
    <p:sldId id="340" r:id="rId8"/>
    <p:sldId id="481" r:id="rId9"/>
    <p:sldId id="670" r:id="rId10"/>
    <p:sldId id="672" r:id="rId11"/>
    <p:sldId id="272" r:id="rId12"/>
    <p:sldId id="633" r:id="rId13"/>
    <p:sldId id="667" r:id="rId14"/>
    <p:sldId id="646" r:id="rId15"/>
    <p:sldId id="666" r:id="rId16"/>
    <p:sldId id="630"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urchie" initials="R" lastIdx="10" clrIdx="0">
    <p:extLst>
      <p:ext uri="{19B8F6BF-5375-455C-9EA6-DF929625EA0E}">
        <p15:presenceInfo xmlns:p15="http://schemas.microsoft.com/office/powerpoint/2012/main" userId="S-1-5-21-462769142-420885893-5522801-3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6F6F8-5109-80C1-C85E-ABB1A105083E}" v="9" dt="2023-06-16T12:00:15.614"/>
    <p1510:client id="{88F0537F-4AF0-3AB9-626F-BCF2782F7A6B}" v="46" dt="2023-06-11T19:14:32.079"/>
    <p1510:client id="{F16C8D3D-DBED-4F9B-A591-0EDC30AD2335}" v="3" dt="2023-06-12T14:49:47.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122"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0D000-893C-4644-8B1C-17513C47AD6A}" type="doc">
      <dgm:prSet loTypeId="urn:microsoft.com/office/officeart/2008/layout/LinedList" loCatId="list" qsTypeId="urn:microsoft.com/office/officeart/2005/8/quickstyle/simple5" qsCatId="simple" csTypeId="urn:microsoft.com/office/officeart/2005/8/colors/accent1_4" csCatId="accent1" phldr="1"/>
      <dgm:spPr/>
      <dgm:t>
        <a:bodyPr/>
        <a:lstStyle/>
        <a:p>
          <a:endParaRPr lang="en-US"/>
        </a:p>
      </dgm:t>
    </dgm:pt>
    <dgm:pt modelId="{75DC187D-4486-4CFF-AAED-189DABE05574}">
      <dgm:prSet custT="1"/>
      <dgm:spPr/>
      <dgm:t>
        <a:bodyPr/>
        <a:lstStyle/>
        <a:p>
          <a:r>
            <a:rPr lang="en-US" sz="1400" dirty="0"/>
            <a:t>At Toynbee we offer a fully engaging and inclusive program of enrichment designed to complement the curriculum</a:t>
          </a:r>
        </a:p>
      </dgm:t>
    </dgm:pt>
    <dgm:pt modelId="{861587F9-9AB8-4713-87D4-B0922CEC2E75}" type="parTrans" cxnId="{25790A69-474B-4D3E-B6EB-4EC0AD53794C}">
      <dgm:prSet/>
      <dgm:spPr/>
      <dgm:t>
        <a:bodyPr/>
        <a:lstStyle/>
        <a:p>
          <a:endParaRPr lang="en-US"/>
        </a:p>
      </dgm:t>
    </dgm:pt>
    <dgm:pt modelId="{7F21106B-3319-4E13-8BB6-9D077E7A538D}" type="sibTrans" cxnId="{25790A69-474B-4D3E-B6EB-4EC0AD53794C}">
      <dgm:prSet/>
      <dgm:spPr/>
      <dgm:t>
        <a:bodyPr/>
        <a:lstStyle/>
        <a:p>
          <a:endParaRPr lang="en-US"/>
        </a:p>
      </dgm:t>
    </dgm:pt>
    <dgm:pt modelId="{891B8A77-B5A1-4528-B298-9DEBC8018F74}">
      <dgm:prSet/>
      <dgm:spPr/>
      <dgm:t>
        <a:bodyPr/>
        <a:lstStyle/>
        <a:p>
          <a:r>
            <a:rPr lang="en-US"/>
            <a:t>Enrichment clubs are an integral part of Toynbee life.</a:t>
          </a:r>
        </a:p>
      </dgm:t>
    </dgm:pt>
    <dgm:pt modelId="{2AB1AD50-7F42-44F2-B02E-E832077ED0B3}" type="parTrans" cxnId="{B81CA906-6032-479C-87DD-D3C4CF7D3CC4}">
      <dgm:prSet/>
      <dgm:spPr/>
      <dgm:t>
        <a:bodyPr/>
        <a:lstStyle/>
        <a:p>
          <a:endParaRPr lang="en-US"/>
        </a:p>
      </dgm:t>
    </dgm:pt>
    <dgm:pt modelId="{8EE3F45C-9D0D-40F2-84F3-039D5FFFE278}" type="sibTrans" cxnId="{B81CA906-6032-479C-87DD-D3C4CF7D3CC4}">
      <dgm:prSet/>
      <dgm:spPr/>
      <dgm:t>
        <a:bodyPr/>
        <a:lstStyle/>
        <a:p>
          <a:endParaRPr lang="en-US"/>
        </a:p>
      </dgm:t>
    </dgm:pt>
    <dgm:pt modelId="{3EEFF46D-D25D-4CD8-AAA1-42B9F0E9BA38}">
      <dgm:prSet/>
      <dgm:spPr/>
      <dgm:t>
        <a:bodyPr/>
        <a:lstStyle/>
        <a:p>
          <a:r>
            <a:rPr lang="en-US"/>
            <a:t>Students involved in school life beyond lesson time often perform better academically. </a:t>
          </a:r>
        </a:p>
      </dgm:t>
    </dgm:pt>
    <dgm:pt modelId="{A77EEE7D-ED46-4D69-AD84-A01E386CCD88}" type="parTrans" cxnId="{B4E6E586-37AE-4FFE-BA15-C0CFF5B2F49F}">
      <dgm:prSet/>
      <dgm:spPr/>
      <dgm:t>
        <a:bodyPr/>
        <a:lstStyle/>
        <a:p>
          <a:endParaRPr lang="en-US"/>
        </a:p>
      </dgm:t>
    </dgm:pt>
    <dgm:pt modelId="{CED52B3F-EE14-4FA7-81DE-8A573258CA40}" type="sibTrans" cxnId="{B4E6E586-37AE-4FFE-BA15-C0CFF5B2F49F}">
      <dgm:prSet/>
      <dgm:spPr/>
      <dgm:t>
        <a:bodyPr/>
        <a:lstStyle/>
        <a:p>
          <a:endParaRPr lang="en-US"/>
        </a:p>
      </dgm:t>
    </dgm:pt>
    <dgm:pt modelId="{36EBC223-DCE8-4735-834D-57D2CAF6E994}">
      <dgm:prSet/>
      <dgm:spPr/>
      <dgm:t>
        <a:bodyPr/>
        <a:lstStyle/>
        <a:p>
          <a:r>
            <a:rPr lang="en-US"/>
            <a:t>Clubs are before, during or after school.</a:t>
          </a:r>
        </a:p>
      </dgm:t>
    </dgm:pt>
    <dgm:pt modelId="{7C01583F-7962-44D9-AD70-E18A9C359D6B}" type="parTrans" cxnId="{499F803E-7119-4122-9B44-56E4E8A5B12D}">
      <dgm:prSet/>
      <dgm:spPr/>
      <dgm:t>
        <a:bodyPr/>
        <a:lstStyle/>
        <a:p>
          <a:endParaRPr lang="en-US"/>
        </a:p>
      </dgm:t>
    </dgm:pt>
    <dgm:pt modelId="{81C51C29-5C1C-4C95-BE32-D43847092318}" type="sibTrans" cxnId="{499F803E-7119-4122-9B44-56E4E8A5B12D}">
      <dgm:prSet/>
      <dgm:spPr/>
      <dgm:t>
        <a:bodyPr/>
        <a:lstStyle/>
        <a:p>
          <a:endParaRPr lang="en-US"/>
        </a:p>
      </dgm:t>
    </dgm:pt>
    <dgm:pt modelId="{17781C85-BD6C-4614-8164-C35CBE671C34}">
      <dgm:prSet/>
      <dgm:spPr/>
      <dgm:t>
        <a:bodyPr/>
        <a:lstStyle/>
        <a:p>
          <a:r>
            <a:rPr lang="en-US"/>
            <a:t>Aim to support work covered in curriculum time or can be completely non curriculum based.</a:t>
          </a:r>
        </a:p>
      </dgm:t>
    </dgm:pt>
    <dgm:pt modelId="{F63D285D-59A9-47D5-B184-812A589C75DA}" type="parTrans" cxnId="{D4C2037E-4A22-4CB2-A02F-B8985E9B91E7}">
      <dgm:prSet/>
      <dgm:spPr/>
      <dgm:t>
        <a:bodyPr/>
        <a:lstStyle/>
        <a:p>
          <a:endParaRPr lang="en-US"/>
        </a:p>
      </dgm:t>
    </dgm:pt>
    <dgm:pt modelId="{7324A5BD-B024-494B-BF19-242A44049F3D}" type="sibTrans" cxnId="{D4C2037E-4A22-4CB2-A02F-B8985E9B91E7}">
      <dgm:prSet/>
      <dgm:spPr/>
      <dgm:t>
        <a:bodyPr/>
        <a:lstStyle/>
        <a:p>
          <a:endParaRPr lang="en-US"/>
        </a:p>
      </dgm:t>
    </dgm:pt>
    <dgm:pt modelId="{BB32ABD9-397C-44B1-B40C-88F5B47A9709}">
      <dgm:prSet/>
      <dgm:spPr/>
      <dgm:t>
        <a:bodyPr/>
        <a:lstStyle/>
        <a:p>
          <a:r>
            <a:rPr lang="en-US"/>
            <a:t>Clubs are free (unless led by an external expert)</a:t>
          </a:r>
        </a:p>
      </dgm:t>
    </dgm:pt>
    <dgm:pt modelId="{02DEA477-CA97-4D75-A063-7F2A8B2391FF}" type="parTrans" cxnId="{08386DA2-1587-47DB-9395-7A79E9D4948F}">
      <dgm:prSet/>
      <dgm:spPr/>
      <dgm:t>
        <a:bodyPr/>
        <a:lstStyle/>
        <a:p>
          <a:endParaRPr lang="en-US"/>
        </a:p>
      </dgm:t>
    </dgm:pt>
    <dgm:pt modelId="{6FE663C2-242C-4E59-B96D-5318BAB44DD1}" type="sibTrans" cxnId="{08386DA2-1587-47DB-9395-7A79E9D4948F}">
      <dgm:prSet/>
      <dgm:spPr/>
      <dgm:t>
        <a:bodyPr/>
        <a:lstStyle/>
        <a:p>
          <a:endParaRPr lang="en-US"/>
        </a:p>
      </dgm:t>
    </dgm:pt>
    <dgm:pt modelId="{6081CE24-27EC-4584-9276-05FE9BF4C40D}">
      <dgm:prSet/>
      <dgm:spPr/>
      <dgm:t>
        <a:bodyPr/>
        <a:lstStyle/>
        <a:p>
          <a:r>
            <a:rPr lang="en-US"/>
            <a:t>Clubs are open to all (unless aimed at a specific group)</a:t>
          </a:r>
        </a:p>
      </dgm:t>
    </dgm:pt>
    <dgm:pt modelId="{2231A82C-8A27-44DF-83E7-3E5595CA0CA3}" type="parTrans" cxnId="{8513416A-653D-4190-B8F2-E86AA517F9E9}">
      <dgm:prSet/>
      <dgm:spPr/>
      <dgm:t>
        <a:bodyPr/>
        <a:lstStyle/>
        <a:p>
          <a:endParaRPr lang="en-US"/>
        </a:p>
      </dgm:t>
    </dgm:pt>
    <dgm:pt modelId="{35CF6483-B7C4-42AB-A48B-A2D8838F02F4}" type="sibTrans" cxnId="{8513416A-653D-4190-B8F2-E86AA517F9E9}">
      <dgm:prSet/>
      <dgm:spPr/>
      <dgm:t>
        <a:bodyPr/>
        <a:lstStyle/>
        <a:p>
          <a:endParaRPr lang="en-US"/>
        </a:p>
      </dgm:t>
    </dgm:pt>
    <dgm:pt modelId="{47676473-3CFF-4D26-8A0E-806819A997ED}" type="pres">
      <dgm:prSet presAssocID="{2BB0D000-893C-4644-8B1C-17513C47AD6A}" presName="vert0" presStyleCnt="0">
        <dgm:presLayoutVars>
          <dgm:dir/>
          <dgm:animOne val="branch"/>
          <dgm:animLvl val="lvl"/>
        </dgm:presLayoutVars>
      </dgm:prSet>
      <dgm:spPr/>
    </dgm:pt>
    <dgm:pt modelId="{1C544171-5742-424B-91E2-EB29D1AA11CD}" type="pres">
      <dgm:prSet presAssocID="{75DC187D-4486-4CFF-AAED-189DABE05574}" presName="thickLine" presStyleLbl="alignNode1" presStyleIdx="0" presStyleCnt="7"/>
      <dgm:spPr/>
    </dgm:pt>
    <dgm:pt modelId="{340B3302-3736-49B7-9D44-72F5F89EAFFC}" type="pres">
      <dgm:prSet presAssocID="{75DC187D-4486-4CFF-AAED-189DABE05574}" presName="horz1" presStyleCnt="0"/>
      <dgm:spPr/>
    </dgm:pt>
    <dgm:pt modelId="{F1981CF4-B7F6-4A87-A609-7E481372D61E}" type="pres">
      <dgm:prSet presAssocID="{75DC187D-4486-4CFF-AAED-189DABE05574}" presName="tx1" presStyleLbl="revTx" presStyleIdx="0" presStyleCnt="7" custScaleY="144172"/>
      <dgm:spPr/>
    </dgm:pt>
    <dgm:pt modelId="{CEB3364A-A071-4142-A7ED-47056C88E4A1}" type="pres">
      <dgm:prSet presAssocID="{75DC187D-4486-4CFF-AAED-189DABE05574}" presName="vert1" presStyleCnt="0"/>
      <dgm:spPr/>
    </dgm:pt>
    <dgm:pt modelId="{EC846E9B-8E2C-449F-9264-17C927660D92}" type="pres">
      <dgm:prSet presAssocID="{891B8A77-B5A1-4528-B298-9DEBC8018F74}" presName="thickLine" presStyleLbl="alignNode1" presStyleIdx="1" presStyleCnt="7"/>
      <dgm:spPr/>
    </dgm:pt>
    <dgm:pt modelId="{5DC847FA-877F-4709-A063-EFAC759954B1}" type="pres">
      <dgm:prSet presAssocID="{891B8A77-B5A1-4528-B298-9DEBC8018F74}" presName="horz1" presStyleCnt="0"/>
      <dgm:spPr/>
    </dgm:pt>
    <dgm:pt modelId="{B594DA5E-7E20-4C5A-A0C4-212868811CCA}" type="pres">
      <dgm:prSet presAssocID="{891B8A77-B5A1-4528-B298-9DEBC8018F74}" presName="tx1" presStyleLbl="revTx" presStyleIdx="1" presStyleCnt="7"/>
      <dgm:spPr/>
    </dgm:pt>
    <dgm:pt modelId="{09F510F4-8815-4196-904F-B291D6B8F572}" type="pres">
      <dgm:prSet presAssocID="{891B8A77-B5A1-4528-B298-9DEBC8018F74}" presName="vert1" presStyleCnt="0"/>
      <dgm:spPr/>
    </dgm:pt>
    <dgm:pt modelId="{48145A5A-E363-42AD-B304-01FDDB91D59C}" type="pres">
      <dgm:prSet presAssocID="{3EEFF46D-D25D-4CD8-AAA1-42B9F0E9BA38}" presName="thickLine" presStyleLbl="alignNode1" presStyleIdx="2" presStyleCnt="7"/>
      <dgm:spPr/>
    </dgm:pt>
    <dgm:pt modelId="{0D908A27-4BDD-4D60-A0D5-ED7507053B16}" type="pres">
      <dgm:prSet presAssocID="{3EEFF46D-D25D-4CD8-AAA1-42B9F0E9BA38}" presName="horz1" presStyleCnt="0"/>
      <dgm:spPr/>
    </dgm:pt>
    <dgm:pt modelId="{E2C63E97-E40F-4A1B-A8D9-FA8538149C90}" type="pres">
      <dgm:prSet presAssocID="{3EEFF46D-D25D-4CD8-AAA1-42B9F0E9BA38}" presName="tx1" presStyleLbl="revTx" presStyleIdx="2" presStyleCnt="7"/>
      <dgm:spPr/>
    </dgm:pt>
    <dgm:pt modelId="{7C88C3CF-AD30-4C61-B873-190EBED31C4F}" type="pres">
      <dgm:prSet presAssocID="{3EEFF46D-D25D-4CD8-AAA1-42B9F0E9BA38}" presName="vert1" presStyleCnt="0"/>
      <dgm:spPr/>
    </dgm:pt>
    <dgm:pt modelId="{5D2A2C57-1D82-421C-B874-9641AAC49A69}" type="pres">
      <dgm:prSet presAssocID="{36EBC223-DCE8-4735-834D-57D2CAF6E994}" presName="thickLine" presStyleLbl="alignNode1" presStyleIdx="3" presStyleCnt="7"/>
      <dgm:spPr/>
    </dgm:pt>
    <dgm:pt modelId="{5A6D8F76-5FEC-4F9A-B21B-B85D2D1FA51B}" type="pres">
      <dgm:prSet presAssocID="{36EBC223-DCE8-4735-834D-57D2CAF6E994}" presName="horz1" presStyleCnt="0"/>
      <dgm:spPr/>
    </dgm:pt>
    <dgm:pt modelId="{7D2827C0-2835-4EB8-8468-03BC8E140912}" type="pres">
      <dgm:prSet presAssocID="{36EBC223-DCE8-4735-834D-57D2CAF6E994}" presName="tx1" presStyleLbl="revTx" presStyleIdx="3" presStyleCnt="7"/>
      <dgm:spPr/>
    </dgm:pt>
    <dgm:pt modelId="{3775462E-7FD4-48E0-8DD9-A492C1E3CFCE}" type="pres">
      <dgm:prSet presAssocID="{36EBC223-DCE8-4735-834D-57D2CAF6E994}" presName="vert1" presStyleCnt="0"/>
      <dgm:spPr/>
    </dgm:pt>
    <dgm:pt modelId="{8916F701-36FC-4A1A-8D72-736C42D2B61D}" type="pres">
      <dgm:prSet presAssocID="{17781C85-BD6C-4614-8164-C35CBE671C34}" presName="thickLine" presStyleLbl="alignNode1" presStyleIdx="4" presStyleCnt="7"/>
      <dgm:spPr/>
    </dgm:pt>
    <dgm:pt modelId="{20BB833B-728F-4381-8109-0CE35073ABF3}" type="pres">
      <dgm:prSet presAssocID="{17781C85-BD6C-4614-8164-C35CBE671C34}" presName="horz1" presStyleCnt="0"/>
      <dgm:spPr/>
    </dgm:pt>
    <dgm:pt modelId="{1422A848-63A3-4B45-BD5B-3EEA55524327}" type="pres">
      <dgm:prSet presAssocID="{17781C85-BD6C-4614-8164-C35CBE671C34}" presName="tx1" presStyleLbl="revTx" presStyleIdx="4" presStyleCnt="7"/>
      <dgm:spPr/>
    </dgm:pt>
    <dgm:pt modelId="{2451BC70-5DD3-4293-A5A4-1283169921FF}" type="pres">
      <dgm:prSet presAssocID="{17781C85-BD6C-4614-8164-C35CBE671C34}" presName="vert1" presStyleCnt="0"/>
      <dgm:spPr/>
    </dgm:pt>
    <dgm:pt modelId="{15F06076-6EBA-4797-862E-D777E5BA60D5}" type="pres">
      <dgm:prSet presAssocID="{BB32ABD9-397C-44B1-B40C-88F5B47A9709}" presName="thickLine" presStyleLbl="alignNode1" presStyleIdx="5" presStyleCnt="7"/>
      <dgm:spPr/>
    </dgm:pt>
    <dgm:pt modelId="{230E20DD-E3BC-4BE5-897C-EA019B4C733E}" type="pres">
      <dgm:prSet presAssocID="{BB32ABD9-397C-44B1-B40C-88F5B47A9709}" presName="horz1" presStyleCnt="0"/>
      <dgm:spPr/>
    </dgm:pt>
    <dgm:pt modelId="{C02587A2-4A1C-4D64-BEEE-C99DBDA92FBC}" type="pres">
      <dgm:prSet presAssocID="{BB32ABD9-397C-44B1-B40C-88F5B47A9709}" presName="tx1" presStyleLbl="revTx" presStyleIdx="5" presStyleCnt="7"/>
      <dgm:spPr/>
    </dgm:pt>
    <dgm:pt modelId="{ABF4E165-8C16-4405-95DE-8784FCE15EB8}" type="pres">
      <dgm:prSet presAssocID="{BB32ABD9-397C-44B1-B40C-88F5B47A9709}" presName="vert1" presStyleCnt="0"/>
      <dgm:spPr/>
    </dgm:pt>
    <dgm:pt modelId="{FCD054AE-72EA-4575-9AA7-7ACB0842D83B}" type="pres">
      <dgm:prSet presAssocID="{6081CE24-27EC-4584-9276-05FE9BF4C40D}" presName="thickLine" presStyleLbl="alignNode1" presStyleIdx="6" presStyleCnt="7"/>
      <dgm:spPr/>
    </dgm:pt>
    <dgm:pt modelId="{56FE4C57-1C51-4C55-ADA9-FB2A5C3D7FD5}" type="pres">
      <dgm:prSet presAssocID="{6081CE24-27EC-4584-9276-05FE9BF4C40D}" presName="horz1" presStyleCnt="0"/>
      <dgm:spPr/>
    </dgm:pt>
    <dgm:pt modelId="{6F8DFE70-A1B9-44CE-9A11-6794D94F9C32}" type="pres">
      <dgm:prSet presAssocID="{6081CE24-27EC-4584-9276-05FE9BF4C40D}" presName="tx1" presStyleLbl="revTx" presStyleIdx="6" presStyleCnt="7"/>
      <dgm:spPr/>
    </dgm:pt>
    <dgm:pt modelId="{67EB273A-D542-4600-9FFF-DCAFE7AAC908}" type="pres">
      <dgm:prSet presAssocID="{6081CE24-27EC-4584-9276-05FE9BF4C40D}" presName="vert1" presStyleCnt="0"/>
      <dgm:spPr/>
    </dgm:pt>
  </dgm:ptLst>
  <dgm:cxnLst>
    <dgm:cxn modelId="{B81CA906-6032-479C-87DD-D3C4CF7D3CC4}" srcId="{2BB0D000-893C-4644-8B1C-17513C47AD6A}" destId="{891B8A77-B5A1-4528-B298-9DEBC8018F74}" srcOrd="1" destOrd="0" parTransId="{2AB1AD50-7F42-44F2-B02E-E832077ED0B3}" sibTransId="{8EE3F45C-9D0D-40F2-84F3-039D5FFFE278}"/>
    <dgm:cxn modelId="{C6D0AE27-E1A0-4F15-BB1A-95F67F3B8F41}" type="presOf" srcId="{17781C85-BD6C-4614-8164-C35CBE671C34}" destId="{1422A848-63A3-4B45-BD5B-3EEA55524327}" srcOrd="0" destOrd="0" presId="urn:microsoft.com/office/officeart/2008/layout/LinedList"/>
    <dgm:cxn modelId="{1B92C739-4DA3-4055-8DAA-2D3A8CBF927B}" type="presOf" srcId="{3EEFF46D-D25D-4CD8-AAA1-42B9F0E9BA38}" destId="{E2C63E97-E40F-4A1B-A8D9-FA8538149C90}" srcOrd="0" destOrd="0" presId="urn:microsoft.com/office/officeart/2008/layout/LinedList"/>
    <dgm:cxn modelId="{D924C839-8A46-4D20-BBF6-57DF5F585F33}" type="presOf" srcId="{75DC187D-4486-4CFF-AAED-189DABE05574}" destId="{F1981CF4-B7F6-4A87-A609-7E481372D61E}" srcOrd="0" destOrd="0" presId="urn:microsoft.com/office/officeart/2008/layout/LinedList"/>
    <dgm:cxn modelId="{499F803E-7119-4122-9B44-56E4E8A5B12D}" srcId="{2BB0D000-893C-4644-8B1C-17513C47AD6A}" destId="{36EBC223-DCE8-4735-834D-57D2CAF6E994}" srcOrd="3" destOrd="0" parTransId="{7C01583F-7962-44D9-AD70-E18A9C359D6B}" sibTransId="{81C51C29-5C1C-4C95-BE32-D43847092318}"/>
    <dgm:cxn modelId="{1965BF3E-94E2-40AA-9A0E-54EBDD8C130B}" type="presOf" srcId="{891B8A77-B5A1-4528-B298-9DEBC8018F74}" destId="{B594DA5E-7E20-4C5A-A0C4-212868811CCA}" srcOrd="0" destOrd="0" presId="urn:microsoft.com/office/officeart/2008/layout/LinedList"/>
    <dgm:cxn modelId="{3154C060-ED2E-4FDF-98CB-651FFEFCB033}" type="presOf" srcId="{BB32ABD9-397C-44B1-B40C-88F5B47A9709}" destId="{C02587A2-4A1C-4D64-BEEE-C99DBDA92FBC}" srcOrd="0" destOrd="0" presId="urn:microsoft.com/office/officeart/2008/layout/LinedList"/>
    <dgm:cxn modelId="{25790A69-474B-4D3E-B6EB-4EC0AD53794C}" srcId="{2BB0D000-893C-4644-8B1C-17513C47AD6A}" destId="{75DC187D-4486-4CFF-AAED-189DABE05574}" srcOrd="0" destOrd="0" parTransId="{861587F9-9AB8-4713-87D4-B0922CEC2E75}" sibTransId="{7F21106B-3319-4E13-8BB6-9D077E7A538D}"/>
    <dgm:cxn modelId="{8513416A-653D-4190-B8F2-E86AA517F9E9}" srcId="{2BB0D000-893C-4644-8B1C-17513C47AD6A}" destId="{6081CE24-27EC-4584-9276-05FE9BF4C40D}" srcOrd="6" destOrd="0" parTransId="{2231A82C-8A27-44DF-83E7-3E5595CA0CA3}" sibTransId="{35CF6483-B7C4-42AB-A48B-A2D8838F02F4}"/>
    <dgm:cxn modelId="{D4C2037E-4A22-4CB2-A02F-B8985E9B91E7}" srcId="{2BB0D000-893C-4644-8B1C-17513C47AD6A}" destId="{17781C85-BD6C-4614-8164-C35CBE671C34}" srcOrd="4" destOrd="0" parTransId="{F63D285D-59A9-47D5-B184-812A589C75DA}" sibTransId="{7324A5BD-B024-494B-BF19-242A44049F3D}"/>
    <dgm:cxn modelId="{B4E6E586-37AE-4FFE-BA15-C0CFF5B2F49F}" srcId="{2BB0D000-893C-4644-8B1C-17513C47AD6A}" destId="{3EEFF46D-D25D-4CD8-AAA1-42B9F0E9BA38}" srcOrd="2" destOrd="0" parTransId="{A77EEE7D-ED46-4D69-AD84-A01E386CCD88}" sibTransId="{CED52B3F-EE14-4FA7-81DE-8A573258CA40}"/>
    <dgm:cxn modelId="{08386DA2-1587-47DB-9395-7A79E9D4948F}" srcId="{2BB0D000-893C-4644-8B1C-17513C47AD6A}" destId="{BB32ABD9-397C-44B1-B40C-88F5B47A9709}" srcOrd="5" destOrd="0" parTransId="{02DEA477-CA97-4D75-A063-7F2A8B2391FF}" sibTransId="{6FE663C2-242C-4E59-B96D-5318BAB44DD1}"/>
    <dgm:cxn modelId="{6FD555AE-252D-4E97-A4BB-5F8477E335AE}" type="presOf" srcId="{2BB0D000-893C-4644-8B1C-17513C47AD6A}" destId="{47676473-3CFF-4D26-8A0E-806819A997ED}" srcOrd="0" destOrd="0" presId="urn:microsoft.com/office/officeart/2008/layout/LinedList"/>
    <dgm:cxn modelId="{2F326EB0-C177-43E4-AECC-FB0C01D6C08D}" type="presOf" srcId="{36EBC223-DCE8-4735-834D-57D2CAF6E994}" destId="{7D2827C0-2835-4EB8-8468-03BC8E140912}" srcOrd="0" destOrd="0" presId="urn:microsoft.com/office/officeart/2008/layout/LinedList"/>
    <dgm:cxn modelId="{A50DA1FB-67EA-4291-91DC-5BABE5A5442B}" type="presOf" srcId="{6081CE24-27EC-4584-9276-05FE9BF4C40D}" destId="{6F8DFE70-A1B9-44CE-9A11-6794D94F9C32}" srcOrd="0" destOrd="0" presId="urn:microsoft.com/office/officeart/2008/layout/LinedList"/>
    <dgm:cxn modelId="{B0F90727-A429-49D0-9A98-8AFD6F62F0DB}" type="presParOf" srcId="{47676473-3CFF-4D26-8A0E-806819A997ED}" destId="{1C544171-5742-424B-91E2-EB29D1AA11CD}" srcOrd="0" destOrd="0" presId="urn:microsoft.com/office/officeart/2008/layout/LinedList"/>
    <dgm:cxn modelId="{51E7191E-6265-4307-8656-6CCF306E30BC}" type="presParOf" srcId="{47676473-3CFF-4D26-8A0E-806819A997ED}" destId="{340B3302-3736-49B7-9D44-72F5F89EAFFC}" srcOrd="1" destOrd="0" presId="urn:microsoft.com/office/officeart/2008/layout/LinedList"/>
    <dgm:cxn modelId="{145FFC1E-D91D-4A1C-BBD1-9B0CB8B5BE3F}" type="presParOf" srcId="{340B3302-3736-49B7-9D44-72F5F89EAFFC}" destId="{F1981CF4-B7F6-4A87-A609-7E481372D61E}" srcOrd="0" destOrd="0" presId="urn:microsoft.com/office/officeart/2008/layout/LinedList"/>
    <dgm:cxn modelId="{94E37D6C-60F0-4377-801D-0C5329AE0ADC}" type="presParOf" srcId="{340B3302-3736-49B7-9D44-72F5F89EAFFC}" destId="{CEB3364A-A071-4142-A7ED-47056C88E4A1}" srcOrd="1" destOrd="0" presId="urn:microsoft.com/office/officeart/2008/layout/LinedList"/>
    <dgm:cxn modelId="{8DBCC1A4-A26B-4DDD-A11F-4FAE4CFE4485}" type="presParOf" srcId="{47676473-3CFF-4D26-8A0E-806819A997ED}" destId="{EC846E9B-8E2C-449F-9264-17C927660D92}" srcOrd="2" destOrd="0" presId="urn:microsoft.com/office/officeart/2008/layout/LinedList"/>
    <dgm:cxn modelId="{79B429EF-DC43-4C6D-BFD9-E165DC8FD25B}" type="presParOf" srcId="{47676473-3CFF-4D26-8A0E-806819A997ED}" destId="{5DC847FA-877F-4709-A063-EFAC759954B1}" srcOrd="3" destOrd="0" presId="urn:microsoft.com/office/officeart/2008/layout/LinedList"/>
    <dgm:cxn modelId="{6408AD33-28DA-4C40-8677-3B17E3D10ADF}" type="presParOf" srcId="{5DC847FA-877F-4709-A063-EFAC759954B1}" destId="{B594DA5E-7E20-4C5A-A0C4-212868811CCA}" srcOrd="0" destOrd="0" presId="urn:microsoft.com/office/officeart/2008/layout/LinedList"/>
    <dgm:cxn modelId="{FF2EDB1B-6AEF-40E1-942A-6900BB49565F}" type="presParOf" srcId="{5DC847FA-877F-4709-A063-EFAC759954B1}" destId="{09F510F4-8815-4196-904F-B291D6B8F572}" srcOrd="1" destOrd="0" presId="urn:microsoft.com/office/officeart/2008/layout/LinedList"/>
    <dgm:cxn modelId="{9134E66B-9372-440E-B092-0DF2489B7D53}" type="presParOf" srcId="{47676473-3CFF-4D26-8A0E-806819A997ED}" destId="{48145A5A-E363-42AD-B304-01FDDB91D59C}" srcOrd="4" destOrd="0" presId="urn:microsoft.com/office/officeart/2008/layout/LinedList"/>
    <dgm:cxn modelId="{FF8C44C8-AC4D-41C8-A396-347D2726721F}" type="presParOf" srcId="{47676473-3CFF-4D26-8A0E-806819A997ED}" destId="{0D908A27-4BDD-4D60-A0D5-ED7507053B16}" srcOrd="5" destOrd="0" presId="urn:microsoft.com/office/officeart/2008/layout/LinedList"/>
    <dgm:cxn modelId="{BFF76E98-F6E0-4DE9-84FD-21EBA3E9EE04}" type="presParOf" srcId="{0D908A27-4BDD-4D60-A0D5-ED7507053B16}" destId="{E2C63E97-E40F-4A1B-A8D9-FA8538149C90}" srcOrd="0" destOrd="0" presId="urn:microsoft.com/office/officeart/2008/layout/LinedList"/>
    <dgm:cxn modelId="{6CD23674-DCD7-4BCC-BEF4-F966943475E5}" type="presParOf" srcId="{0D908A27-4BDD-4D60-A0D5-ED7507053B16}" destId="{7C88C3CF-AD30-4C61-B873-190EBED31C4F}" srcOrd="1" destOrd="0" presId="urn:microsoft.com/office/officeart/2008/layout/LinedList"/>
    <dgm:cxn modelId="{8E685AAA-E688-442D-AE79-2C05E76B0B4B}" type="presParOf" srcId="{47676473-3CFF-4D26-8A0E-806819A997ED}" destId="{5D2A2C57-1D82-421C-B874-9641AAC49A69}" srcOrd="6" destOrd="0" presId="urn:microsoft.com/office/officeart/2008/layout/LinedList"/>
    <dgm:cxn modelId="{2C76BFDC-7F41-4D75-9A4A-82CCA78B3589}" type="presParOf" srcId="{47676473-3CFF-4D26-8A0E-806819A997ED}" destId="{5A6D8F76-5FEC-4F9A-B21B-B85D2D1FA51B}" srcOrd="7" destOrd="0" presId="urn:microsoft.com/office/officeart/2008/layout/LinedList"/>
    <dgm:cxn modelId="{A3C6AD09-0E97-4898-BD82-A4D755F1D2AA}" type="presParOf" srcId="{5A6D8F76-5FEC-4F9A-B21B-B85D2D1FA51B}" destId="{7D2827C0-2835-4EB8-8468-03BC8E140912}" srcOrd="0" destOrd="0" presId="urn:microsoft.com/office/officeart/2008/layout/LinedList"/>
    <dgm:cxn modelId="{67CEF0A1-E8B9-4AA7-A3E8-8188B357D401}" type="presParOf" srcId="{5A6D8F76-5FEC-4F9A-B21B-B85D2D1FA51B}" destId="{3775462E-7FD4-48E0-8DD9-A492C1E3CFCE}" srcOrd="1" destOrd="0" presId="urn:microsoft.com/office/officeart/2008/layout/LinedList"/>
    <dgm:cxn modelId="{A679A67A-D22E-44BF-8DFC-AA83D7E8274F}" type="presParOf" srcId="{47676473-3CFF-4D26-8A0E-806819A997ED}" destId="{8916F701-36FC-4A1A-8D72-736C42D2B61D}" srcOrd="8" destOrd="0" presId="urn:microsoft.com/office/officeart/2008/layout/LinedList"/>
    <dgm:cxn modelId="{13B3CBD1-E03C-4E1D-9BCA-53380FC00825}" type="presParOf" srcId="{47676473-3CFF-4D26-8A0E-806819A997ED}" destId="{20BB833B-728F-4381-8109-0CE35073ABF3}" srcOrd="9" destOrd="0" presId="urn:microsoft.com/office/officeart/2008/layout/LinedList"/>
    <dgm:cxn modelId="{CD4BB3B7-42D4-4AF6-A3AB-4AC3DD1B85D4}" type="presParOf" srcId="{20BB833B-728F-4381-8109-0CE35073ABF3}" destId="{1422A848-63A3-4B45-BD5B-3EEA55524327}" srcOrd="0" destOrd="0" presId="urn:microsoft.com/office/officeart/2008/layout/LinedList"/>
    <dgm:cxn modelId="{5CD51F4E-28FD-4DEB-9BF8-85D1DAD4D33C}" type="presParOf" srcId="{20BB833B-728F-4381-8109-0CE35073ABF3}" destId="{2451BC70-5DD3-4293-A5A4-1283169921FF}" srcOrd="1" destOrd="0" presId="urn:microsoft.com/office/officeart/2008/layout/LinedList"/>
    <dgm:cxn modelId="{85B05887-68C8-4FD5-B3C4-04264E403A48}" type="presParOf" srcId="{47676473-3CFF-4D26-8A0E-806819A997ED}" destId="{15F06076-6EBA-4797-862E-D777E5BA60D5}" srcOrd="10" destOrd="0" presId="urn:microsoft.com/office/officeart/2008/layout/LinedList"/>
    <dgm:cxn modelId="{96C9A191-7CEB-4C8E-AC0E-ACF99B4FC600}" type="presParOf" srcId="{47676473-3CFF-4D26-8A0E-806819A997ED}" destId="{230E20DD-E3BC-4BE5-897C-EA019B4C733E}" srcOrd="11" destOrd="0" presId="urn:microsoft.com/office/officeart/2008/layout/LinedList"/>
    <dgm:cxn modelId="{BC8CEF44-F315-409D-AC82-4AA4178DDE8F}" type="presParOf" srcId="{230E20DD-E3BC-4BE5-897C-EA019B4C733E}" destId="{C02587A2-4A1C-4D64-BEEE-C99DBDA92FBC}" srcOrd="0" destOrd="0" presId="urn:microsoft.com/office/officeart/2008/layout/LinedList"/>
    <dgm:cxn modelId="{4DD2198F-94E4-4AE6-90C3-8251146C8274}" type="presParOf" srcId="{230E20DD-E3BC-4BE5-897C-EA019B4C733E}" destId="{ABF4E165-8C16-4405-95DE-8784FCE15EB8}" srcOrd="1" destOrd="0" presId="urn:microsoft.com/office/officeart/2008/layout/LinedList"/>
    <dgm:cxn modelId="{9419FD74-9A49-4C68-AFAE-125D23FE6744}" type="presParOf" srcId="{47676473-3CFF-4D26-8A0E-806819A997ED}" destId="{FCD054AE-72EA-4575-9AA7-7ACB0842D83B}" srcOrd="12" destOrd="0" presId="urn:microsoft.com/office/officeart/2008/layout/LinedList"/>
    <dgm:cxn modelId="{2AF2CBFA-FF3C-435C-BD69-2B35FF89BFAE}" type="presParOf" srcId="{47676473-3CFF-4D26-8A0E-806819A997ED}" destId="{56FE4C57-1C51-4C55-ADA9-FB2A5C3D7FD5}" srcOrd="13" destOrd="0" presId="urn:microsoft.com/office/officeart/2008/layout/LinedList"/>
    <dgm:cxn modelId="{827CED86-7967-444F-BEC5-688C58B786D4}" type="presParOf" srcId="{56FE4C57-1C51-4C55-ADA9-FB2A5C3D7FD5}" destId="{6F8DFE70-A1B9-44CE-9A11-6794D94F9C32}" srcOrd="0" destOrd="0" presId="urn:microsoft.com/office/officeart/2008/layout/LinedList"/>
    <dgm:cxn modelId="{C524636A-495E-4C22-8035-282302404DA1}" type="presParOf" srcId="{56FE4C57-1C51-4C55-ADA9-FB2A5C3D7FD5}" destId="{67EB273A-D542-4600-9FFF-DCAFE7AAC908}"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44171-5742-424B-91E2-EB29D1AA11CD}">
      <dsp:nvSpPr>
        <dsp:cNvPr id="0" name=""/>
        <dsp:cNvSpPr/>
      </dsp:nvSpPr>
      <dsp:spPr>
        <a:xfrm>
          <a:off x="0" y="1461"/>
          <a:ext cx="4036427" cy="0"/>
        </a:xfrm>
        <a:prstGeom prst="lin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w="6350" cap="flat" cmpd="sng" algn="ctr">
          <a:solidFill>
            <a:schemeClr val="accent1">
              <a:shade val="5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981CF4-B7F6-4A87-A609-7E481372D61E}">
      <dsp:nvSpPr>
        <dsp:cNvPr id="0" name=""/>
        <dsp:cNvSpPr/>
      </dsp:nvSpPr>
      <dsp:spPr>
        <a:xfrm>
          <a:off x="0" y="1461"/>
          <a:ext cx="4032485" cy="759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At Toynbee we offer a fully engaging and inclusive program of enrichment designed to complement the curriculum</a:t>
          </a:r>
        </a:p>
      </dsp:txBody>
      <dsp:txXfrm>
        <a:off x="0" y="1461"/>
        <a:ext cx="4032485" cy="759009"/>
      </dsp:txXfrm>
    </dsp:sp>
    <dsp:sp modelId="{EC846E9B-8E2C-449F-9264-17C927660D92}">
      <dsp:nvSpPr>
        <dsp:cNvPr id="0" name=""/>
        <dsp:cNvSpPr/>
      </dsp:nvSpPr>
      <dsp:spPr>
        <a:xfrm>
          <a:off x="0" y="760471"/>
          <a:ext cx="4036427" cy="0"/>
        </a:xfrm>
        <a:prstGeom prst="line">
          <a:avLst/>
        </a:prstGeom>
        <a:gradFill rotWithShape="0">
          <a:gsLst>
            <a:gs pos="0">
              <a:schemeClr val="accent1">
                <a:shade val="50000"/>
                <a:hueOff val="114998"/>
                <a:satOff val="-2801"/>
                <a:lumOff val="12256"/>
                <a:alphaOff val="0"/>
                <a:satMod val="103000"/>
                <a:lumMod val="102000"/>
                <a:tint val="94000"/>
              </a:schemeClr>
            </a:gs>
            <a:gs pos="50000">
              <a:schemeClr val="accent1">
                <a:shade val="50000"/>
                <a:hueOff val="114998"/>
                <a:satOff val="-2801"/>
                <a:lumOff val="12256"/>
                <a:alphaOff val="0"/>
                <a:satMod val="110000"/>
                <a:lumMod val="100000"/>
                <a:shade val="100000"/>
              </a:schemeClr>
            </a:gs>
            <a:gs pos="100000">
              <a:schemeClr val="accent1">
                <a:shade val="50000"/>
                <a:hueOff val="114998"/>
                <a:satOff val="-2801"/>
                <a:lumOff val="12256"/>
                <a:alphaOff val="0"/>
                <a:lumMod val="99000"/>
                <a:satMod val="120000"/>
                <a:shade val="78000"/>
              </a:schemeClr>
            </a:gs>
          </a:gsLst>
          <a:lin ang="5400000" scaled="0"/>
        </a:gradFill>
        <a:ln w="6350" cap="flat" cmpd="sng" algn="ctr">
          <a:solidFill>
            <a:schemeClr val="accent1">
              <a:shade val="50000"/>
              <a:hueOff val="114998"/>
              <a:satOff val="-2801"/>
              <a:lumOff val="1225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594DA5E-7E20-4C5A-A0C4-212868811CCA}">
      <dsp:nvSpPr>
        <dsp:cNvPr id="0" name=""/>
        <dsp:cNvSpPr/>
      </dsp:nvSpPr>
      <dsp:spPr>
        <a:xfrm>
          <a:off x="0" y="760471"/>
          <a:ext cx="4036427" cy="52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Enrichment clubs are an integral part of Toynbee life.</a:t>
          </a:r>
        </a:p>
      </dsp:txBody>
      <dsp:txXfrm>
        <a:off x="0" y="760471"/>
        <a:ext cx="4036427" cy="526461"/>
      </dsp:txXfrm>
    </dsp:sp>
    <dsp:sp modelId="{48145A5A-E363-42AD-B304-01FDDB91D59C}">
      <dsp:nvSpPr>
        <dsp:cNvPr id="0" name=""/>
        <dsp:cNvSpPr/>
      </dsp:nvSpPr>
      <dsp:spPr>
        <a:xfrm>
          <a:off x="0" y="1286932"/>
          <a:ext cx="4036427" cy="0"/>
        </a:xfrm>
        <a:prstGeom prst="line">
          <a:avLst/>
        </a:prstGeom>
        <a:gradFill rotWithShape="0">
          <a:gsLst>
            <a:gs pos="0">
              <a:schemeClr val="accent1">
                <a:shade val="50000"/>
                <a:hueOff val="229996"/>
                <a:satOff val="-5601"/>
                <a:lumOff val="24512"/>
                <a:alphaOff val="0"/>
                <a:satMod val="103000"/>
                <a:lumMod val="102000"/>
                <a:tint val="94000"/>
              </a:schemeClr>
            </a:gs>
            <a:gs pos="50000">
              <a:schemeClr val="accent1">
                <a:shade val="50000"/>
                <a:hueOff val="229996"/>
                <a:satOff val="-5601"/>
                <a:lumOff val="24512"/>
                <a:alphaOff val="0"/>
                <a:satMod val="110000"/>
                <a:lumMod val="100000"/>
                <a:shade val="100000"/>
              </a:schemeClr>
            </a:gs>
            <a:gs pos="100000">
              <a:schemeClr val="accent1">
                <a:shade val="50000"/>
                <a:hueOff val="229996"/>
                <a:satOff val="-5601"/>
                <a:lumOff val="24512"/>
                <a:alphaOff val="0"/>
                <a:lumMod val="99000"/>
                <a:satMod val="120000"/>
                <a:shade val="78000"/>
              </a:schemeClr>
            </a:gs>
          </a:gsLst>
          <a:lin ang="5400000" scaled="0"/>
        </a:gradFill>
        <a:ln w="6350" cap="flat" cmpd="sng" algn="ctr">
          <a:solidFill>
            <a:schemeClr val="accent1">
              <a:shade val="50000"/>
              <a:hueOff val="229996"/>
              <a:satOff val="-5601"/>
              <a:lumOff val="245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2C63E97-E40F-4A1B-A8D9-FA8538149C90}">
      <dsp:nvSpPr>
        <dsp:cNvPr id="0" name=""/>
        <dsp:cNvSpPr/>
      </dsp:nvSpPr>
      <dsp:spPr>
        <a:xfrm>
          <a:off x="0" y="1286932"/>
          <a:ext cx="4036427" cy="52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Students involved in school life beyond lesson time often perform better academically. </a:t>
          </a:r>
        </a:p>
      </dsp:txBody>
      <dsp:txXfrm>
        <a:off x="0" y="1286932"/>
        <a:ext cx="4036427" cy="526461"/>
      </dsp:txXfrm>
    </dsp:sp>
    <dsp:sp modelId="{5D2A2C57-1D82-421C-B874-9641AAC49A69}">
      <dsp:nvSpPr>
        <dsp:cNvPr id="0" name=""/>
        <dsp:cNvSpPr/>
      </dsp:nvSpPr>
      <dsp:spPr>
        <a:xfrm>
          <a:off x="0" y="1813393"/>
          <a:ext cx="4036427" cy="0"/>
        </a:xfrm>
        <a:prstGeom prst="line">
          <a:avLst/>
        </a:prstGeom>
        <a:gradFill rotWithShape="0">
          <a:gsLst>
            <a:gs pos="0">
              <a:schemeClr val="accent1">
                <a:shade val="50000"/>
                <a:hueOff val="344994"/>
                <a:satOff val="-8402"/>
                <a:lumOff val="36768"/>
                <a:alphaOff val="0"/>
                <a:satMod val="103000"/>
                <a:lumMod val="102000"/>
                <a:tint val="94000"/>
              </a:schemeClr>
            </a:gs>
            <a:gs pos="50000">
              <a:schemeClr val="accent1">
                <a:shade val="50000"/>
                <a:hueOff val="344994"/>
                <a:satOff val="-8402"/>
                <a:lumOff val="36768"/>
                <a:alphaOff val="0"/>
                <a:satMod val="110000"/>
                <a:lumMod val="100000"/>
                <a:shade val="100000"/>
              </a:schemeClr>
            </a:gs>
            <a:gs pos="100000">
              <a:schemeClr val="accent1">
                <a:shade val="50000"/>
                <a:hueOff val="344994"/>
                <a:satOff val="-8402"/>
                <a:lumOff val="36768"/>
                <a:alphaOff val="0"/>
                <a:lumMod val="99000"/>
                <a:satMod val="120000"/>
                <a:shade val="78000"/>
              </a:schemeClr>
            </a:gs>
          </a:gsLst>
          <a:lin ang="5400000" scaled="0"/>
        </a:gradFill>
        <a:ln w="6350" cap="flat" cmpd="sng" algn="ctr">
          <a:solidFill>
            <a:schemeClr val="accent1">
              <a:shade val="50000"/>
              <a:hueOff val="344994"/>
              <a:satOff val="-8402"/>
              <a:lumOff val="3676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D2827C0-2835-4EB8-8468-03BC8E140912}">
      <dsp:nvSpPr>
        <dsp:cNvPr id="0" name=""/>
        <dsp:cNvSpPr/>
      </dsp:nvSpPr>
      <dsp:spPr>
        <a:xfrm>
          <a:off x="0" y="1813393"/>
          <a:ext cx="4036427" cy="52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Clubs are before, during or after school.</a:t>
          </a:r>
        </a:p>
      </dsp:txBody>
      <dsp:txXfrm>
        <a:off x="0" y="1813393"/>
        <a:ext cx="4036427" cy="526461"/>
      </dsp:txXfrm>
    </dsp:sp>
    <dsp:sp modelId="{8916F701-36FC-4A1A-8D72-736C42D2B61D}">
      <dsp:nvSpPr>
        <dsp:cNvPr id="0" name=""/>
        <dsp:cNvSpPr/>
      </dsp:nvSpPr>
      <dsp:spPr>
        <a:xfrm>
          <a:off x="0" y="2339854"/>
          <a:ext cx="4036427" cy="0"/>
        </a:xfrm>
        <a:prstGeom prst="line">
          <a:avLst/>
        </a:prstGeom>
        <a:gradFill rotWithShape="0">
          <a:gsLst>
            <a:gs pos="0">
              <a:schemeClr val="accent1">
                <a:shade val="50000"/>
                <a:hueOff val="344994"/>
                <a:satOff val="-8402"/>
                <a:lumOff val="36768"/>
                <a:alphaOff val="0"/>
                <a:satMod val="103000"/>
                <a:lumMod val="102000"/>
                <a:tint val="94000"/>
              </a:schemeClr>
            </a:gs>
            <a:gs pos="50000">
              <a:schemeClr val="accent1">
                <a:shade val="50000"/>
                <a:hueOff val="344994"/>
                <a:satOff val="-8402"/>
                <a:lumOff val="36768"/>
                <a:alphaOff val="0"/>
                <a:satMod val="110000"/>
                <a:lumMod val="100000"/>
                <a:shade val="100000"/>
              </a:schemeClr>
            </a:gs>
            <a:gs pos="100000">
              <a:schemeClr val="accent1">
                <a:shade val="50000"/>
                <a:hueOff val="344994"/>
                <a:satOff val="-8402"/>
                <a:lumOff val="36768"/>
                <a:alphaOff val="0"/>
                <a:lumMod val="99000"/>
                <a:satMod val="120000"/>
                <a:shade val="78000"/>
              </a:schemeClr>
            </a:gs>
          </a:gsLst>
          <a:lin ang="5400000" scaled="0"/>
        </a:gradFill>
        <a:ln w="6350" cap="flat" cmpd="sng" algn="ctr">
          <a:solidFill>
            <a:schemeClr val="accent1">
              <a:shade val="50000"/>
              <a:hueOff val="344994"/>
              <a:satOff val="-8402"/>
              <a:lumOff val="3676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22A848-63A3-4B45-BD5B-3EEA55524327}">
      <dsp:nvSpPr>
        <dsp:cNvPr id="0" name=""/>
        <dsp:cNvSpPr/>
      </dsp:nvSpPr>
      <dsp:spPr>
        <a:xfrm>
          <a:off x="0" y="2339854"/>
          <a:ext cx="4036427" cy="52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Aim to support work covered in curriculum time or can be completely non curriculum based.</a:t>
          </a:r>
        </a:p>
      </dsp:txBody>
      <dsp:txXfrm>
        <a:off x="0" y="2339854"/>
        <a:ext cx="4036427" cy="526461"/>
      </dsp:txXfrm>
    </dsp:sp>
    <dsp:sp modelId="{15F06076-6EBA-4797-862E-D777E5BA60D5}">
      <dsp:nvSpPr>
        <dsp:cNvPr id="0" name=""/>
        <dsp:cNvSpPr/>
      </dsp:nvSpPr>
      <dsp:spPr>
        <a:xfrm>
          <a:off x="0" y="2866315"/>
          <a:ext cx="4036427" cy="0"/>
        </a:xfrm>
        <a:prstGeom prst="line">
          <a:avLst/>
        </a:prstGeom>
        <a:gradFill rotWithShape="0">
          <a:gsLst>
            <a:gs pos="0">
              <a:schemeClr val="accent1">
                <a:shade val="50000"/>
                <a:hueOff val="229996"/>
                <a:satOff val="-5601"/>
                <a:lumOff val="24512"/>
                <a:alphaOff val="0"/>
                <a:satMod val="103000"/>
                <a:lumMod val="102000"/>
                <a:tint val="94000"/>
              </a:schemeClr>
            </a:gs>
            <a:gs pos="50000">
              <a:schemeClr val="accent1">
                <a:shade val="50000"/>
                <a:hueOff val="229996"/>
                <a:satOff val="-5601"/>
                <a:lumOff val="24512"/>
                <a:alphaOff val="0"/>
                <a:satMod val="110000"/>
                <a:lumMod val="100000"/>
                <a:shade val="100000"/>
              </a:schemeClr>
            </a:gs>
            <a:gs pos="100000">
              <a:schemeClr val="accent1">
                <a:shade val="50000"/>
                <a:hueOff val="229996"/>
                <a:satOff val="-5601"/>
                <a:lumOff val="24512"/>
                <a:alphaOff val="0"/>
                <a:lumMod val="99000"/>
                <a:satMod val="120000"/>
                <a:shade val="78000"/>
              </a:schemeClr>
            </a:gs>
          </a:gsLst>
          <a:lin ang="5400000" scaled="0"/>
        </a:gradFill>
        <a:ln w="6350" cap="flat" cmpd="sng" algn="ctr">
          <a:solidFill>
            <a:schemeClr val="accent1">
              <a:shade val="50000"/>
              <a:hueOff val="229996"/>
              <a:satOff val="-5601"/>
              <a:lumOff val="245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02587A2-4A1C-4D64-BEEE-C99DBDA92FBC}">
      <dsp:nvSpPr>
        <dsp:cNvPr id="0" name=""/>
        <dsp:cNvSpPr/>
      </dsp:nvSpPr>
      <dsp:spPr>
        <a:xfrm>
          <a:off x="0" y="2866315"/>
          <a:ext cx="4036427" cy="52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Clubs are free (unless led by an external expert)</a:t>
          </a:r>
        </a:p>
      </dsp:txBody>
      <dsp:txXfrm>
        <a:off x="0" y="2866315"/>
        <a:ext cx="4036427" cy="526461"/>
      </dsp:txXfrm>
    </dsp:sp>
    <dsp:sp modelId="{FCD054AE-72EA-4575-9AA7-7ACB0842D83B}">
      <dsp:nvSpPr>
        <dsp:cNvPr id="0" name=""/>
        <dsp:cNvSpPr/>
      </dsp:nvSpPr>
      <dsp:spPr>
        <a:xfrm>
          <a:off x="0" y="3392777"/>
          <a:ext cx="4036427" cy="0"/>
        </a:xfrm>
        <a:prstGeom prst="line">
          <a:avLst/>
        </a:prstGeom>
        <a:gradFill rotWithShape="0">
          <a:gsLst>
            <a:gs pos="0">
              <a:schemeClr val="accent1">
                <a:shade val="50000"/>
                <a:hueOff val="114998"/>
                <a:satOff val="-2801"/>
                <a:lumOff val="12256"/>
                <a:alphaOff val="0"/>
                <a:satMod val="103000"/>
                <a:lumMod val="102000"/>
                <a:tint val="94000"/>
              </a:schemeClr>
            </a:gs>
            <a:gs pos="50000">
              <a:schemeClr val="accent1">
                <a:shade val="50000"/>
                <a:hueOff val="114998"/>
                <a:satOff val="-2801"/>
                <a:lumOff val="12256"/>
                <a:alphaOff val="0"/>
                <a:satMod val="110000"/>
                <a:lumMod val="100000"/>
                <a:shade val="100000"/>
              </a:schemeClr>
            </a:gs>
            <a:gs pos="100000">
              <a:schemeClr val="accent1">
                <a:shade val="50000"/>
                <a:hueOff val="114998"/>
                <a:satOff val="-2801"/>
                <a:lumOff val="12256"/>
                <a:alphaOff val="0"/>
                <a:lumMod val="99000"/>
                <a:satMod val="120000"/>
                <a:shade val="78000"/>
              </a:schemeClr>
            </a:gs>
          </a:gsLst>
          <a:lin ang="5400000" scaled="0"/>
        </a:gradFill>
        <a:ln w="6350" cap="flat" cmpd="sng" algn="ctr">
          <a:solidFill>
            <a:schemeClr val="accent1">
              <a:shade val="50000"/>
              <a:hueOff val="114998"/>
              <a:satOff val="-2801"/>
              <a:lumOff val="1225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F8DFE70-A1B9-44CE-9A11-6794D94F9C32}">
      <dsp:nvSpPr>
        <dsp:cNvPr id="0" name=""/>
        <dsp:cNvSpPr/>
      </dsp:nvSpPr>
      <dsp:spPr>
        <a:xfrm>
          <a:off x="0" y="3392777"/>
          <a:ext cx="4036427" cy="52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Clubs are open to all (unless aimed at a specific group)</a:t>
          </a:r>
        </a:p>
      </dsp:txBody>
      <dsp:txXfrm>
        <a:off x="0" y="3392777"/>
        <a:ext cx="4036427" cy="5264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C94143-701C-4A04-9B7A-6F1F891F78C1}" type="datetimeFigureOut">
              <a:rPr lang="en-GB" smtClean="0"/>
              <a:t>03/07/2023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6B93C1-3101-4C13-9F84-3214857D1EB6}" type="slidenum">
              <a:rPr lang="en-GB" smtClean="0"/>
              <a:t>‹#›</a:t>
            </a:fld>
            <a:endParaRPr lang="en-GB"/>
          </a:p>
        </p:txBody>
      </p:sp>
    </p:spTree>
    <p:extLst>
      <p:ext uri="{BB962C8B-B14F-4D97-AF65-F5344CB8AC3E}">
        <p14:creationId xmlns:p14="http://schemas.microsoft.com/office/powerpoint/2010/main" val="1416540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D2F3424-A29F-4F7F-866D-6227FF6AB39C}" type="datetimeFigureOut">
              <a:rPr lang="en-GB" smtClean="0"/>
              <a:t>03/07/2023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50E615E-FDBE-4808-BC06-3DFF112728F8}" type="slidenum">
              <a:rPr lang="en-GB" smtClean="0"/>
              <a:t>‹#›</a:t>
            </a:fld>
            <a:endParaRPr lang="en-GB"/>
          </a:p>
        </p:txBody>
      </p:sp>
    </p:spTree>
    <p:extLst>
      <p:ext uri="{BB962C8B-B14F-4D97-AF65-F5344CB8AC3E}">
        <p14:creationId xmlns:p14="http://schemas.microsoft.com/office/powerpoint/2010/main" val="233526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E77AF7-2D2A-475E-956D-86FE69B1296C}" type="slidenum">
              <a:rPr lang="en-GB" smtClean="0"/>
              <a:t>2</a:t>
            </a:fld>
            <a:endParaRPr lang="en-GB"/>
          </a:p>
        </p:txBody>
      </p:sp>
    </p:spTree>
    <p:extLst>
      <p:ext uri="{BB962C8B-B14F-4D97-AF65-F5344CB8AC3E}">
        <p14:creationId xmlns:p14="http://schemas.microsoft.com/office/powerpoint/2010/main" val="332469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morning at Toynbee begins with Tutor Time. This is a really crucial part of the daily timetable. Tutor time starts the learning for the day. It is a structured session with 5 different activities over the week. </a:t>
            </a:r>
          </a:p>
          <a:p>
            <a:r>
              <a:rPr lang="en-US" dirty="0"/>
              <a:t>A focused assembly on various themes, Reading and Literacy session to develop skills, A House activity each week where the tutor group work together on different competitions to win points, a Personal Development and Wellbeing session linked to the 5 different wellbeing themes and a 1:1 session with your tutor to find out how you are getting on and talk about how you are settling in. The rest of the tutor group will be working independently – for example quiet reading.</a:t>
            </a:r>
            <a:endParaRPr lang="en-GB" dirty="0"/>
          </a:p>
        </p:txBody>
      </p:sp>
      <p:sp>
        <p:nvSpPr>
          <p:cNvPr id="4" name="Slide Number Placeholder 3"/>
          <p:cNvSpPr>
            <a:spLocks noGrp="1"/>
          </p:cNvSpPr>
          <p:nvPr>
            <p:ph type="sldNum" sz="quarter" idx="5"/>
          </p:nvPr>
        </p:nvSpPr>
        <p:spPr/>
        <p:txBody>
          <a:bodyPr/>
          <a:lstStyle/>
          <a:p>
            <a:fld id="{8D1EFE41-A0FA-437F-A492-6BD41C35662A}" type="slidenum">
              <a:rPr lang="en-GB" smtClean="0"/>
              <a:t>3</a:t>
            </a:fld>
            <a:endParaRPr lang="en-GB"/>
          </a:p>
        </p:txBody>
      </p:sp>
    </p:spTree>
    <p:extLst>
      <p:ext uri="{BB962C8B-B14F-4D97-AF65-F5344CB8AC3E}">
        <p14:creationId xmlns:p14="http://schemas.microsoft.com/office/powerpoint/2010/main" val="334831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encourage our pupils to develop their whole character. Enabling them to become well rounded individuals that will leave school equipped with skills to be successful in life.</a:t>
            </a:r>
          </a:p>
          <a:p>
            <a:r>
              <a:rPr lang="en-GB" dirty="0"/>
              <a:t>The 5 core values of Personal Development at Toynbee are: Participation, Respect, Opportunity, Unique and Determination and we recognise and celebrate when pupils display these values through PROUD POINTS. Getting involved in activities beyond the classroom and through HOUSE activities are a great way to get HOUSE points</a:t>
            </a:r>
            <a:endParaRPr lang="en-US" dirty="0"/>
          </a:p>
        </p:txBody>
      </p:sp>
      <p:sp>
        <p:nvSpPr>
          <p:cNvPr id="4" name="Slide Number Placeholder 3"/>
          <p:cNvSpPr>
            <a:spLocks noGrp="1"/>
          </p:cNvSpPr>
          <p:nvPr>
            <p:ph type="sldNum" sz="quarter" idx="5"/>
          </p:nvPr>
        </p:nvSpPr>
        <p:spPr/>
        <p:txBody>
          <a:bodyPr/>
          <a:lstStyle/>
          <a:p>
            <a:fld id="{8D1EFE41-A0FA-437F-A492-6BD41C35662A}" type="slidenum">
              <a:rPr lang="en-GB" smtClean="0"/>
              <a:t>4</a:t>
            </a:fld>
            <a:endParaRPr lang="en-GB"/>
          </a:p>
        </p:txBody>
      </p:sp>
    </p:spTree>
    <p:extLst>
      <p:ext uri="{BB962C8B-B14F-4D97-AF65-F5344CB8AC3E}">
        <p14:creationId xmlns:p14="http://schemas.microsoft.com/office/powerpoint/2010/main" val="192211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77AF7-2D2A-475E-956D-86FE69B1296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63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FE2F-EA22-4ED0-8E70-B99A55ABAD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7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230407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311337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1656626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07422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55202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54905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180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00455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9857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9023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158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752245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15187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6757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0457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6458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145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6832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8792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9642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2502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846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5ACF4-EFF7-4D22-889D-5A3D2F2A7536}"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3260131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2837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2216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7900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8437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58775D4-DE68-4E7B-9B6F-1FD77BFE02B4}"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292996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8775D4-DE68-4E7B-9B6F-1FD77BFE02B4}"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1229224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58775D4-DE68-4E7B-9B6F-1FD77BFE02B4}"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1546994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8775D4-DE68-4E7B-9B6F-1FD77BFE02B4}"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1744628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58775D4-DE68-4E7B-9B6F-1FD77BFE02B4}" type="datetimeFigureOut">
              <a:rPr lang="en-GB" smtClean="0"/>
              <a:t>03/07/2023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1794288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8775D4-DE68-4E7B-9B6F-1FD77BFE02B4}" type="datetimeFigureOut">
              <a:rPr lang="en-GB" smtClean="0"/>
              <a:t>03/07/2023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191702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F5ACF4-EFF7-4D22-889D-5A3D2F2A7536}"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854959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775D4-DE68-4E7B-9B6F-1FD77BFE02B4}" type="datetimeFigureOut">
              <a:rPr lang="en-GB" smtClean="0"/>
              <a:t>03/07/2023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1903883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58775D4-DE68-4E7B-9B6F-1FD77BFE02B4}"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581484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58775D4-DE68-4E7B-9B6F-1FD77BFE02B4}"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2073480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8775D4-DE68-4E7B-9B6F-1FD77BFE02B4}"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320895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8775D4-DE68-4E7B-9B6F-1FD77BFE02B4}"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CEEDAF-7EA5-4F67-8A3D-055976432F05}" type="slidenum">
              <a:rPr lang="en-GB" smtClean="0"/>
              <a:t>‹#›</a:t>
            </a:fld>
            <a:endParaRPr lang="en-GB"/>
          </a:p>
        </p:txBody>
      </p:sp>
    </p:spTree>
    <p:extLst>
      <p:ext uri="{BB962C8B-B14F-4D97-AF65-F5344CB8AC3E}">
        <p14:creationId xmlns:p14="http://schemas.microsoft.com/office/powerpoint/2010/main" val="265412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F5ACF4-EFF7-4D22-889D-5A3D2F2A7536}" type="datetimeFigureOut">
              <a:rPr lang="en-GB" smtClean="0"/>
              <a:t>03/07/2023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141664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F5ACF4-EFF7-4D22-889D-5A3D2F2A7536}" type="datetimeFigureOut">
              <a:rPr lang="en-GB" smtClean="0"/>
              <a:t>03/07/2023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127263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5ACF4-EFF7-4D22-889D-5A3D2F2A7536}" type="datetimeFigureOut">
              <a:rPr lang="en-GB" smtClean="0"/>
              <a:t>03/07/2023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309301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5ACF4-EFF7-4D22-889D-5A3D2F2A7536}"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328333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5ACF4-EFF7-4D22-889D-5A3D2F2A7536}"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201094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5ACF4-EFF7-4D22-889D-5A3D2F2A7536}" type="datetimeFigureOut">
              <a:rPr lang="en-GB" smtClean="0"/>
              <a:t>03/07/2023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B46B8-FEAC-4A62-8243-04F4B2EFAA0B}" type="slidenum">
              <a:rPr lang="en-GB" smtClean="0"/>
              <a:t>‹#›</a:t>
            </a:fld>
            <a:endParaRPr lang="en-GB"/>
          </a:p>
        </p:txBody>
      </p:sp>
    </p:spTree>
    <p:extLst>
      <p:ext uri="{BB962C8B-B14F-4D97-AF65-F5344CB8AC3E}">
        <p14:creationId xmlns:p14="http://schemas.microsoft.com/office/powerpoint/2010/main" val="326193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7/3/2023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95558929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372483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775D4-DE68-4E7B-9B6F-1FD77BFE02B4}" type="datetimeFigureOut">
              <a:rPr lang="en-GB" smtClean="0"/>
              <a:t>03/07/2023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EEDAF-7EA5-4F67-8A3D-055976432F05}" type="slidenum">
              <a:rPr lang="en-GB" smtClean="0"/>
              <a:t>‹#›</a:t>
            </a:fld>
            <a:endParaRPr lang="en-GB"/>
          </a:p>
        </p:txBody>
      </p:sp>
    </p:spTree>
    <p:extLst>
      <p:ext uri="{BB962C8B-B14F-4D97-AF65-F5344CB8AC3E}">
        <p14:creationId xmlns:p14="http://schemas.microsoft.com/office/powerpoint/2010/main" val="8081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attendance@toynbee.hants.sch.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jpeg"/><Relationship Id="rId7" Type="http://schemas.openxmlformats.org/officeDocument/2006/relationships/diagramLayout" Target="../diagrams/layout1.xm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diagramData" Target="../diagrams/data1.xml"/><Relationship Id="rId5" Type="http://schemas.openxmlformats.org/officeDocument/2006/relationships/image" Target="../media/image16.jpeg"/><Relationship Id="rId10" Type="http://schemas.microsoft.com/office/2007/relationships/diagramDrawing" Target="../diagrams/drawing1.xml"/><Relationship Id="rId4" Type="http://schemas.openxmlformats.org/officeDocument/2006/relationships/image" Target="../media/image15.jpe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mailto:m.compton@toynbee.hants.sch.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e.butler@toynbee.hants.sch.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Tutor</a:t>
            </a:r>
          </a:p>
        </p:txBody>
      </p:sp>
      <p:pic>
        <p:nvPicPr>
          <p:cNvPr id="2" name="Picture 1" descr="header logo">
            <a:extLst>
              <a:ext uri="{FF2B5EF4-FFF2-40B4-BE49-F238E27FC236}">
                <a16:creationId xmlns:a16="http://schemas.microsoft.com/office/drawing/2014/main" id="{7BD59572-B5BB-4CCB-8206-A2755F1DCC3C}"/>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30434" y="157935"/>
            <a:ext cx="666028" cy="685800"/>
          </a:xfrm>
          <a:prstGeom prst="rect">
            <a:avLst/>
          </a:prstGeom>
          <a:noFill/>
        </p:spPr>
      </p:pic>
      <p:pic>
        <p:nvPicPr>
          <p:cNvPr id="10" name="Picture 9">
            <a:extLst>
              <a:ext uri="{FF2B5EF4-FFF2-40B4-BE49-F238E27FC236}">
                <a16:creationId xmlns:a16="http://schemas.microsoft.com/office/drawing/2014/main" id="{AADB8A24-BF0B-45DF-9F46-200F0146396E}"/>
              </a:ext>
            </a:extLst>
          </p:cNvPr>
          <p:cNvPicPr>
            <a:picLocks noChangeAspect="1"/>
          </p:cNvPicPr>
          <p:nvPr/>
        </p:nvPicPr>
        <p:blipFill>
          <a:blip r:embed="rId3"/>
          <a:stretch>
            <a:fillRect/>
          </a:stretch>
        </p:blipFill>
        <p:spPr>
          <a:xfrm>
            <a:off x="2347464" y="1746931"/>
            <a:ext cx="4557713" cy="3986213"/>
          </a:xfrm>
          <a:prstGeom prst="rect">
            <a:avLst/>
          </a:prstGeom>
        </p:spPr>
      </p:pic>
    </p:spTree>
    <p:extLst>
      <p:ext uri="{BB962C8B-B14F-4D97-AF65-F5344CB8AC3E}">
        <p14:creationId xmlns:p14="http://schemas.microsoft.com/office/powerpoint/2010/main" val="386611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527BC-B459-4D30-A6B3-6A2B055F9E69}"/>
              </a:ext>
            </a:extLst>
          </p:cNvPr>
          <p:cNvSpPr>
            <a:spLocks noGrp="1"/>
          </p:cNvSpPr>
          <p:nvPr>
            <p:ph idx="1"/>
          </p:nvPr>
        </p:nvSpPr>
        <p:spPr/>
        <p:txBody>
          <a:bodyPr vert="horz" lIns="91440" tIns="45720" rIns="91440" bIns="45720" rtlCol="0" anchor="t">
            <a:normAutofit/>
          </a:bodyPr>
          <a:lstStyle/>
          <a:p>
            <a:pPr marL="0" indent="0" algn="ctr">
              <a:buNone/>
            </a:pPr>
            <a:r>
              <a:rPr lang="en-US" sz="4800" dirty="0">
                <a:cs typeface="Calibri"/>
              </a:rPr>
              <a:t>Thank you for listening</a:t>
            </a:r>
          </a:p>
          <a:p>
            <a:pPr marL="0" indent="0">
              <a:buNone/>
            </a:pPr>
            <a:endParaRPr lang="en-US" dirty="0">
              <a:cs typeface="Calibri"/>
            </a:endParaRPr>
          </a:p>
          <a:p>
            <a:pPr marL="0" indent="0">
              <a:spcBef>
                <a:spcPts val="0"/>
              </a:spcBef>
              <a:buNone/>
            </a:pPr>
            <a:r>
              <a:rPr lang="en-GB" sz="2400" dirty="0">
                <a:ea typeface="+mn-lt"/>
                <a:cs typeface="+mn-lt"/>
              </a:rPr>
              <a:t>The Senior Leadership Team, Miss Butler, Miss Sherrell, Mrs Hill, Mrs </a:t>
            </a:r>
            <a:r>
              <a:rPr lang="en-GB" sz="2400" dirty="0" err="1">
                <a:ea typeface="+mn-lt"/>
                <a:cs typeface="+mn-lt"/>
              </a:rPr>
              <a:t>Howbrook</a:t>
            </a:r>
            <a:r>
              <a:rPr lang="en-GB" sz="2400" dirty="0">
                <a:ea typeface="+mn-lt"/>
                <a:cs typeface="+mn-lt"/>
              </a:rPr>
              <a:t>, Mrs Woodall and Mrs Morris will be available for questions outside the canteen</a:t>
            </a:r>
            <a:endParaRPr lang="en-GB" dirty="0"/>
          </a:p>
          <a:p>
            <a:pPr marL="0" indent="0">
              <a:spcBef>
                <a:spcPts val="0"/>
              </a:spcBef>
              <a:buNone/>
            </a:pPr>
            <a:endParaRPr lang="en-GB" sz="2400" dirty="0">
              <a:ea typeface="+mn-lt"/>
              <a:cs typeface="+mn-lt"/>
            </a:endParaRPr>
          </a:p>
          <a:p>
            <a:pPr marL="0" indent="0">
              <a:spcBef>
                <a:spcPts val="0"/>
              </a:spcBef>
              <a:buNone/>
            </a:pPr>
            <a:r>
              <a:rPr lang="en-GB" sz="2400" dirty="0">
                <a:ea typeface="+mn-lt"/>
                <a:cs typeface="+mn-lt"/>
              </a:rPr>
              <a:t>This presentation will be added to the website for you to refer to throughout the year</a:t>
            </a:r>
          </a:p>
          <a:p>
            <a:pPr marL="0" indent="0">
              <a:buNone/>
            </a:pPr>
            <a:endParaRPr lang="en-US" sz="2400" dirty="0">
              <a:cs typeface="Calibri"/>
            </a:endParaRPr>
          </a:p>
        </p:txBody>
      </p:sp>
      <p:sp>
        <p:nvSpPr>
          <p:cNvPr id="5" name="TextBox 4">
            <a:extLst>
              <a:ext uri="{FF2B5EF4-FFF2-40B4-BE49-F238E27FC236}">
                <a16:creationId xmlns:a16="http://schemas.microsoft.com/office/drawing/2014/main" id="{1BD4095B-854D-4451-9805-C3C139D2147F}"/>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Calibri"/>
              </a:rPr>
              <a:t>Tutor</a:t>
            </a:r>
          </a:p>
        </p:txBody>
      </p:sp>
      <p:pic>
        <p:nvPicPr>
          <p:cNvPr id="7" name="Picture 6" descr="header logo">
            <a:extLst>
              <a:ext uri="{FF2B5EF4-FFF2-40B4-BE49-F238E27FC236}">
                <a16:creationId xmlns:a16="http://schemas.microsoft.com/office/drawing/2014/main" id="{013C7556-C882-4ABA-AC8A-874279CABFCA}"/>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51930" y="171026"/>
            <a:ext cx="666028" cy="685800"/>
          </a:xfrm>
          <a:prstGeom prst="rect">
            <a:avLst/>
          </a:prstGeom>
          <a:noFill/>
        </p:spPr>
      </p:pic>
    </p:spTree>
    <p:extLst>
      <p:ext uri="{BB962C8B-B14F-4D97-AF65-F5344CB8AC3E}">
        <p14:creationId xmlns:p14="http://schemas.microsoft.com/office/powerpoint/2010/main" val="195848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chool attendance and punctuality"/>
          <p:cNvSpPr>
            <a:spLocks noChangeAspect="1" noChangeArrowheads="1"/>
          </p:cNvSpPr>
          <p:nvPr/>
        </p:nvSpPr>
        <p:spPr bwMode="auto">
          <a:xfrm>
            <a:off x="47625" y="754857"/>
            <a:ext cx="1357313" cy="8929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3" name="Picture 2"/>
          <p:cNvPicPr>
            <a:picLocks noChangeAspect="1"/>
          </p:cNvPicPr>
          <p:nvPr/>
        </p:nvPicPr>
        <p:blipFill>
          <a:blip r:embed="rId3"/>
          <a:stretch>
            <a:fillRect/>
          </a:stretch>
        </p:blipFill>
        <p:spPr>
          <a:xfrm>
            <a:off x="3172637" y="4953083"/>
            <a:ext cx="2890956" cy="1904917"/>
          </a:xfrm>
          <a:prstGeom prst="rect">
            <a:avLst/>
          </a:prstGeom>
        </p:spPr>
      </p:pic>
      <p:sp>
        <p:nvSpPr>
          <p:cNvPr id="6" name="TextBox 5"/>
          <p:cNvSpPr txBox="1"/>
          <p:nvPr/>
        </p:nvSpPr>
        <p:spPr>
          <a:xfrm>
            <a:off x="2167814" y="842225"/>
            <a:ext cx="4752528" cy="677108"/>
          </a:xfrm>
          <a:prstGeom prst="rect">
            <a:avLst/>
          </a:prstGeom>
          <a:noFill/>
        </p:spPr>
        <p:txBody>
          <a:bodyPr wrap="square" lIns="91440" tIns="45720" rIns="91440" bIns="45720" rtlCol="0" anchor="t">
            <a:spAutoFit/>
          </a:bodyPr>
          <a:lstStyle/>
          <a:p>
            <a:pPr algn="ctr"/>
            <a:r>
              <a:rPr lang="en-GB" sz="2000" b="1">
                <a:solidFill>
                  <a:prstClr val="black"/>
                </a:solidFill>
                <a:latin typeface="Calibri"/>
                <a:cs typeface="Calibri Light"/>
              </a:rPr>
              <a:t>Attendance</a:t>
            </a:r>
          </a:p>
          <a:p>
            <a:endParaRPr lang="en-GB">
              <a:cs typeface="Calibri"/>
            </a:endParaRPr>
          </a:p>
        </p:txBody>
      </p:sp>
      <p:sp>
        <p:nvSpPr>
          <p:cNvPr id="4" name="TextBox 3">
            <a:extLst>
              <a:ext uri="{FF2B5EF4-FFF2-40B4-BE49-F238E27FC236}">
                <a16:creationId xmlns:a16="http://schemas.microsoft.com/office/drawing/2014/main" id="{739DC1B9-1E20-4E51-AD1E-A32CE661B690}"/>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Tutor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83AE6CA-65D7-47CD-AC4A-59B0EC8A6978}"/>
              </a:ext>
            </a:extLst>
          </p:cNvPr>
          <p:cNvSpPr txBox="1"/>
          <p:nvPr/>
        </p:nvSpPr>
        <p:spPr>
          <a:xfrm>
            <a:off x="667012" y="1182615"/>
            <a:ext cx="790220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GB" sz="1800">
                <a:effectLst/>
                <a:latin typeface="Calibri" panose="020F0502020204030204" pitchFamily="34" charset="0"/>
                <a:ea typeface="Times New Roman" panose="02020603050405020304" pitchFamily="18" charset="0"/>
                <a:cs typeface="Arial" panose="020B0604020202020204" pitchFamily="34" charset="0"/>
              </a:rPr>
              <a:t>Attendance and punctuality are essential in ensuring that you child reaches their potential at Toynbee. Every child is expected to have at least 95% attendance</a:t>
            </a:r>
            <a:endParaRPr lang="en-US"/>
          </a:p>
          <a:p>
            <a:endParaRPr lang="en-US"/>
          </a:p>
          <a:p>
            <a:r>
              <a:rPr lang="en-US"/>
              <a:t>What to do if your child will not be in school:</a:t>
            </a:r>
            <a:endParaRPr lang="en-US" sz="3200">
              <a:solidFill>
                <a:srgbClr val="FF0000"/>
              </a:solidFill>
              <a:cs typeface="Calibri"/>
            </a:endParaRPr>
          </a:p>
          <a:p>
            <a:pPr marL="285750" indent="-285750">
              <a:buFont typeface="Arial"/>
              <a:buChar char="•"/>
            </a:pPr>
            <a:endParaRPr lang="en-US">
              <a:solidFill>
                <a:srgbClr val="000000"/>
              </a:solidFill>
              <a:cs typeface="Calibri"/>
            </a:endParaRPr>
          </a:p>
          <a:p>
            <a:pPr marL="285750" indent="-285750">
              <a:buFont typeface="Arial"/>
              <a:buChar char="•"/>
            </a:pPr>
            <a:r>
              <a:rPr lang="en-US">
                <a:solidFill>
                  <a:srgbClr val="000000"/>
                </a:solidFill>
                <a:cs typeface="Calibri"/>
              </a:rPr>
              <a:t>Email: </a:t>
            </a:r>
            <a:r>
              <a:rPr lang="en-US">
                <a:solidFill>
                  <a:srgbClr val="000000"/>
                </a:solidFill>
                <a:cs typeface="Calibri"/>
                <a:hlinkClick r:id="rId4"/>
              </a:rPr>
              <a:t>attendance@toynbee.hants.sch.uk</a:t>
            </a:r>
            <a:r>
              <a:rPr lang="en-US">
                <a:solidFill>
                  <a:srgbClr val="000000"/>
                </a:solidFill>
                <a:cs typeface="Calibri"/>
              </a:rPr>
              <a:t> stating your child’s name, tutor group and reason for absence</a:t>
            </a:r>
          </a:p>
          <a:p>
            <a:pPr marL="285750" indent="-285750">
              <a:buFont typeface="Arial"/>
              <a:buChar char="•"/>
            </a:pPr>
            <a:r>
              <a:rPr lang="en-US">
                <a:solidFill>
                  <a:srgbClr val="000000"/>
                </a:solidFill>
                <a:cs typeface="Calibri"/>
              </a:rPr>
              <a:t>Please email everyday if you are unsure when your child will be returning to school</a:t>
            </a:r>
          </a:p>
          <a:p>
            <a:pPr marL="285750" indent="-285750">
              <a:buFont typeface="Arial"/>
              <a:buChar char="•"/>
            </a:pPr>
            <a:endParaRPr lang="en-US">
              <a:solidFill>
                <a:srgbClr val="000000"/>
              </a:solidFill>
              <a:cs typeface="Calibri"/>
            </a:endParaRPr>
          </a:p>
          <a:p>
            <a:pPr marL="285750" indent="-285750">
              <a:buFont typeface="Arial"/>
              <a:buChar char="•"/>
            </a:pPr>
            <a:r>
              <a:rPr lang="en-US">
                <a:solidFill>
                  <a:srgbClr val="000000"/>
                </a:solidFill>
                <a:cs typeface="Calibri"/>
              </a:rPr>
              <a:t>If your child has a scheduled medical appointment coming up, please let school know in the same way</a:t>
            </a:r>
          </a:p>
          <a:p>
            <a:pPr marL="285750" indent="-285750">
              <a:buFont typeface="Arial"/>
              <a:buChar char="•"/>
            </a:pPr>
            <a:endParaRPr lang="en-US">
              <a:solidFill>
                <a:srgbClr val="000000"/>
              </a:solidFill>
              <a:cs typeface="Calibri"/>
            </a:endParaRPr>
          </a:p>
          <a:p>
            <a:pPr marL="285750" indent="-285750">
              <a:buFont typeface="Arial"/>
              <a:buChar char="•"/>
            </a:pPr>
            <a:endParaRPr lang="en-US">
              <a:solidFill>
                <a:srgbClr val="000000"/>
              </a:solidFill>
              <a:cs typeface="Calibri"/>
            </a:endParaRPr>
          </a:p>
          <a:p>
            <a:pPr marL="285750" indent="-285750">
              <a:buFont typeface="Arial"/>
              <a:buChar char="•"/>
            </a:pPr>
            <a:endParaRPr lang="en-US">
              <a:solidFill>
                <a:srgbClr val="000000"/>
              </a:solidFill>
              <a:cs typeface="Calibri"/>
            </a:endParaRPr>
          </a:p>
          <a:p>
            <a:pPr marL="285750" indent="-285750">
              <a:buFont typeface="Arial"/>
              <a:buChar char="•"/>
            </a:pPr>
            <a:endParaRPr lang="en-US">
              <a:solidFill>
                <a:srgbClr val="000000"/>
              </a:solidFill>
              <a:cs typeface="Calibri"/>
            </a:endParaRPr>
          </a:p>
          <a:p>
            <a:pPr marL="285750" indent="-285750">
              <a:buFont typeface="Arial"/>
              <a:buChar char="•"/>
            </a:pPr>
            <a:endParaRPr lang="en-US">
              <a:solidFill>
                <a:srgbClr val="000000"/>
              </a:solidFill>
              <a:cs typeface="Calibri"/>
            </a:endParaRPr>
          </a:p>
        </p:txBody>
      </p:sp>
      <p:pic>
        <p:nvPicPr>
          <p:cNvPr id="9" name="Picture 8" descr="header logo">
            <a:extLst>
              <a:ext uri="{FF2B5EF4-FFF2-40B4-BE49-F238E27FC236}">
                <a16:creationId xmlns:a16="http://schemas.microsoft.com/office/drawing/2014/main" id="{23B618E1-B64D-4F39-8FD0-48AC40D77F60}"/>
              </a:ext>
            </a:extLst>
          </p:cNvPr>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8151930" y="161580"/>
            <a:ext cx="666028" cy="685800"/>
          </a:xfrm>
          <a:prstGeom prst="rect">
            <a:avLst/>
          </a:prstGeom>
          <a:noFill/>
        </p:spPr>
      </p:pic>
    </p:spTree>
    <p:extLst>
      <p:ext uri="{BB962C8B-B14F-4D97-AF65-F5344CB8AC3E}">
        <p14:creationId xmlns:p14="http://schemas.microsoft.com/office/powerpoint/2010/main" val="279488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2CB8B8-BC0F-046B-38CF-18D7A9A434DC}"/>
              </a:ext>
            </a:extLst>
          </p:cNvPr>
          <p:cNvPicPr>
            <a:picLocks noChangeAspect="1"/>
          </p:cNvPicPr>
          <p:nvPr/>
        </p:nvPicPr>
        <p:blipFill>
          <a:blip r:embed="rId3"/>
          <a:stretch>
            <a:fillRect/>
          </a:stretch>
        </p:blipFill>
        <p:spPr>
          <a:xfrm>
            <a:off x="6304252" y="3798676"/>
            <a:ext cx="2600757" cy="2826333"/>
          </a:xfrm>
          <a:prstGeom prst="rect">
            <a:avLst/>
          </a:prstGeom>
        </p:spPr>
      </p:pic>
      <p:graphicFrame>
        <p:nvGraphicFramePr>
          <p:cNvPr id="6" name="Table 6">
            <a:extLst>
              <a:ext uri="{FF2B5EF4-FFF2-40B4-BE49-F238E27FC236}">
                <a16:creationId xmlns:a16="http://schemas.microsoft.com/office/drawing/2014/main" id="{D5FE1F61-6CD4-1F62-07A2-426C8384FA88}"/>
              </a:ext>
            </a:extLst>
          </p:cNvPr>
          <p:cNvGraphicFramePr>
            <a:graphicFrameLocks noGrp="1"/>
          </p:cNvGraphicFramePr>
          <p:nvPr/>
        </p:nvGraphicFramePr>
        <p:xfrm>
          <a:off x="139056" y="1198249"/>
          <a:ext cx="5607700" cy="5559306"/>
        </p:xfrm>
        <a:graphic>
          <a:graphicData uri="http://schemas.openxmlformats.org/drawingml/2006/table">
            <a:tbl>
              <a:tblPr firstRow="1" bandRow="1">
                <a:tableStyleId>{5C22544A-7EE6-4342-B048-85BDC9FD1C3A}</a:tableStyleId>
              </a:tblPr>
              <a:tblGrid>
                <a:gridCol w="2109374">
                  <a:extLst>
                    <a:ext uri="{9D8B030D-6E8A-4147-A177-3AD203B41FA5}">
                      <a16:colId xmlns:a16="http://schemas.microsoft.com/office/drawing/2014/main" val="3773694366"/>
                    </a:ext>
                  </a:extLst>
                </a:gridCol>
                <a:gridCol w="3498326">
                  <a:extLst>
                    <a:ext uri="{9D8B030D-6E8A-4147-A177-3AD203B41FA5}">
                      <a16:colId xmlns:a16="http://schemas.microsoft.com/office/drawing/2014/main" val="1167952130"/>
                    </a:ext>
                  </a:extLst>
                </a:gridCol>
              </a:tblGrid>
              <a:tr h="926551">
                <a:tc>
                  <a:txBody>
                    <a:bodyPr/>
                    <a:lstStyle/>
                    <a:p>
                      <a:pPr algn="ctr"/>
                      <a:r>
                        <a:rPr lang="en-US" sz="3200" dirty="0">
                          <a:solidFill>
                            <a:sysClr val="windowText" lastClr="000000"/>
                          </a:solidFill>
                        </a:rPr>
                        <a:t>DAY</a:t>
                      </a:r>
                      <a:endParaRPr lang="en-GB" sz="3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ysClr val="windowText" lastClr="000000"/>
                          </a:solidFill>
                        </a:rPr>
                        <a:t>ACTIVITY</a:t>
                      </a:r>
                      <a:endParaRPr lang="en-GB" sz="3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957222"/>
                  </a:ext>
                </a:extLst>
              </a:tr>
              <a:tr h="926551">
                <a:tc>
                  <a:txBody>
                    <a:bodyPr/>
                    <a:lstStyle/>
                    <a:p>
                      <a:pPr algn="ctr"/>
                      <a:r>
                        <a:rPr lang="en-US" sz="2400" b="1" dirty="0">
                          <a:solidFill>
                            <a:sysClr val="windowText" lastClr="000000"/>
                          </a:solidFill>
                        </a:rPr>
                        <a:t>Day 1</a:t>
                      </a:r>
                      <a:endParaRPr lang="en-GB"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ASSEMBLY</a:t>
                      </a:r>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9128044"/>
                  </a:ext>
                </a:extLst>
              </a:tr>
              <a:tr h="926551">
                <a:tc>
                  <a:txBody>
                    <a:bodyPr/>
                    <a:lstStyle/>
                    <a:p>
                      <a:pPr algn="ctr"/>
                      <a:r>
                        <a:rPr lang="en-US" sz="2400" b="1" dirty="0">
                          <a:solidFill>
                            <a:sysClr val="windowText" lastClr="000000"/>
                          </a:solidFill>
                        </a:rPr>
                        <a:t>Day 2</a:t>
                      </a:r>
                      <a:endParaRPr lang="en-GB"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READING &amp; LITERACY</a:t>
                      </a:r>
                      <a:endParaRPr lang="en-GB"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5086019"/>
                  </a:ext>
                </a:extLst>
              </a:tr>
              <a:tr h="926551">
                <a:tc>
                  <a:txBody>
                    <a:bodyPr/>
                    <a:lstStyle/>
                    <a:p>
                      <a:pPr algn="ctr"/>
                      <a:r>
                        <a:rPr lang="en-US" sz="2400" b="1" dirty="0">
                          <a:solidFill>
                            <a:sysClr val="windowText" lastClr="000000"/>
                          </a:solidFill>
                        </a:rPr>
                        <a:t>Day 3</a:t>
                      </a:r>
                      <a:endParaRPr lang="en-GB"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HOUSE</a:t>
                      </a:r>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8014578"/>
                  </a:ext>
                </a:extLst>
              </a:tr>
              <a:tr h="926551">
                <a:tc>
                  <a:txBody>
                    <a:bodyPr/>
                    <a:lstStyle/>
                    <a:p>
                      <a:pPr algn="ctr"/>
                      <a:r>
                        <a:rPr lang="en-US" sz="2400" b="1" dirty="0">
                          <a:solidFill>
                            <a:sysClr val="windowText" lastClr="000000"/>
                          </a:solidFill>
                        </a:rPr>
                        <a:t>Day 4</a:t>
                      </a:r>
                      <a:endParaRPr lang="en-GB"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rPr>
                        <a:t>PERSONAL DEVELOPMENT &amp; WELLBEING</a:t>
                      </a:r>
                      <a:endParaRPr lang="en-GB"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107382"/>
                  </a:ext>
                </a:extLst>
              </a:tr>
              <a:tr h="926551">
                <a:tc>
                  <a:txBody>
                    <a:bodyPr/>
                    <a:lstStyle/>
                    <a:p>
                      <a:pPr algn="ctr"/>
                      <a:r>
                        <a:rPr lang="en-US" sz="2400" b="1" dirty="0">
                          <a:solidFill>
                            <a:sysClr val="windowText" lastClr="000000"/>
                          </a:solidFill>
                        </a:rPr>
                        <a:t>Day 5</a:t>
                      </a:r>
                      <a:endParaRPr lang="en-GB"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rPr>
                        <a:t>1:1</a:t>
                      </a:r>
                    </a:p>
                    <a:p>
                      <a:pPr algn="ctr"/>
                      <a:r>
                        <a:rPr lang="en-US" sz="2400" dirty="0">
                          <a:solidFill>
                            <a:sysClr val="windowText" lastClr="000000"/>
                          </a:solidFill>
                        </a:rPr>
                        <a:t>INDEPENDENT STUDY</a:t>
                      </a:r>
                      <a:endParaRPr lang="en-GB"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958161"/>
                  </a:ext>
                </a:extLst>
              </a:tr>
            </a:tbl>
          </a:graphicData>
        </a:graphic>
      </p:graphicFrame>
      <p:sp>
        <p:nvSpPr>
          <p:cNvPr id="7" name="TextBox 6">
            <a:extLst>
              <a:ext uri="{FF2B5EF4-FFF2-40B4-BE49-F238E27FC236}">
                <a16:creationId xmlns:a16="http://schemas.microsoft.com/office/drawing/2014/main" id="{55604CF1-9B84-F759-C3BB-C119506E8651}"/>
              </a:ext>
            </a:extLst>
          </p:cNvPr>
          <p:cNvSpPr txBox="1"/>
          <p:nvPr/>
        </p:nvSpPr>
        <p:spPr>
          <a:xfrm>
            <a:off x="5930179" y="1198249"/>
            <a:ext cx="3054056" cy="2308324"/>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400" b="1" dirty="0">
                <a:solidFill>
                  <a:srgbClr val="FF0000"/>
                </a:solidFill>
              </a:rPr>
              <a:t>WELLBEING THEMES</a:t>
            </a:r>
            <a:r>
              <a:rPr lang="en-US" sz="2400" dirty="0">
                <a:solidFill>
                  <a:srgbClr val="FF0000"/>
                </a:solidFill>
              </a:rPr>
              <a:t>:</a:t>
            </a:r>
          </a:p>
          <a:p>
            <a:pPr algn="ctr"/>
            <a:r>
              <a:rPr lang="en-US" sz="2400" dirty="0"/>
              <a:t>CONNECT</a:t>
            </a:r>
          </a:p>
          <a:p>
            <a:pPr algn="ctr"/>
            <a:r>
              <a:rPr lang="en-US" sz="2400" dirty="0"/>
              <a:t>GIVE TO OTHERS</a:t>
            </a:r>
            <a:endParaRPr lang="en-GB" sz="2400" dirty="0"/>
          </a:p>
          <a:p>
            <a:pPr algn="ctr"/>
            <a:r>
              <a:rPr lang="en-US" sz="2400" dirty="0"/>
              <a:t>KEEP LEARNING</a:t>
            </a:r>
          </a:p>
          <a:p>
            <a:pPr algn="ctr"/>
            <a:r>
              <a:rPr lang="en-US" sz="2400" dirty="0"/>
              <a:t>TAKE NOTICE</a:t>
            </a:r>
          </a:p>
          <a:p>
            <a:pPr algn="ctr"/>
            <a:r>
              <a:rPr lang="en-US" sz="2400" dirty="0"/>
              <a:t>BE ACTIVE</a:t>
            </a:r>
          </a:p>
        </p:txBody>
      </p:sp>
      <p:sp>
        <p:nvSpPr>
          <p:cNvPr id="2" name="TextBox 1">
            <a:extLst>
              <a:ext uri="{FF2B5EF4-FFF2-40B4-BE49-F238E27FC236}">
                <a16:creationId xmlns:a16="http://schemas.microsoft.com/office/drawing/2014/main" id="{3E1C2450-0DCC-90F7-F979-0DB51DF0F153}"/>
              </a:ext>
            </a:extLst>
          </p:cNvPr>
          <p:cNvSpPr txBox="1"/>
          <p:nvPr/>
        </p:nvSpPr>
        <p:spPr>
          <a:xfrm>
            <a:off x="159765" y="100445"/>
            <a:ext cx="8824470" cy="954107"/>
          </a:xfrm>
          <a:prstGeom prst="rect">
            <a:avLst/>
          </a:prstGeom>
          <a:solidFill>
            <a:schemeClr val="bg2"/>
          </a:solidFill>
          <a:ln>
            <a:solidFill>
              <a:schemeClr val="tx1"/>
            </a:solidFill>
          </a:ln>
        </p:spPr>
        <p:txBody>
          <a:bodyPr wrap="square" rtlCol="0">
            <a:spAutoFit/>
          </a:bodyPr>
          <a:lstStyle/>
          <a:p>
            <a:pPr algn="ctr"/>
            <a:r>
              <a:rPr lang="en-US" sz="3200" dirty="0"/>
              <a:t>TUTOR TIME</a:t>
            </a:r>
          </a:p>
          <a:p>
            <a:pPr algn="ctr"/>
            <a:r>
              <a:rPr lang="en-US" sz="2400" dirty="0">
                <a:solidFill>
                  <a:srgbClr val="002060"/>
                </a:solidFill>
              </a:rPr>
              <a:t>Learning starts at 8.40am!</a:t>
            </a:r>
            <a:endParaRPr lang="en-GB" sz="2400" dirty="0">
              <a:solidFill>
                <a:srgbClr val="002060"/>
              </a:solidFill>
            </a:endParaRPr>
          </a:p>
        </p:txBody>
      </p:sp>
    </p:spTree>
    <p:extLst>
      <p:ext uri="{BB962C8B-B14F-4D97-AF65-F5344CB8AC3E}">
        <p14:creationId xmlns:p14="http://schemas.microsoft.com/office/powerpoint/2010/main" val="417969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20DEF3-11C8-3189-B87D-CE00B4F32677}"/>
              </a:ext>
            </a:extLst>
          </p:cNvPr>
          <p:cNvPicPr>
            <a:picLocks noChangeAspect="1"/>
          </p:cNvPicPr>
          <p:nvPr/>
        </p:nvPicPr>
        <p:blipFill>
          <a:blip r:embed="rId3"/>
          <a:stretch>
            <a:fillRect/>
          </a:stretch>
        </p:blipFill>
        <p:spPr>
          <a:xfrm>
            <a:off x="2194105" y="106047"/>
            <a:ext cx="5142286" cy="6645905"/>
          </a:xfrm>
          <a:prstGeom prst="rect">
            <a:avLst/>
          </a:prstGeom>
          <a:ln w="38100">
            <a:solidFill>
              <a:schemeClr val="tx1"/>
            </a:solidFill>
          </a:ln>
          <a:effectLst/>
        </p:spPr>
      </p:pic>
    </p:spTree>
    <p:extLst>
      <p:ext uri="{BB962C8B-B14F-4D97-AF65-F5344CB8AC3E}">
        <p14:creationId xmlns:p14="http://schemas.microsoft.com/office/powerpoint/2010/main" val="380413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518E56-ECEF-4913-8426-8B0DE1890A14}"/>
              </a:ext>
            </a:extLst>
          </p:cNvPr>
          <p:cNvSpPr txBox="1"/>
          <p:nvPr/>
        </p:nvSpPr>
        <p:spPr>
          <a:xfrm>
            <a:off x="1536449" y="156017"/>
            <a:ext cx="6066204" cy="484748"/>
          </a:xfrm>
          <a:prstGeom prst="rect">
            <a:avLst/>
          </a:prstGeom>
          <a:noFill/>
        </p:spPr>
        <p:txBody>
          <a:bodyPr wrap="square" lIns="68580" tIns="34290" rIns="68580" bIns="34290" rtlCol="0" anchor="ctr">
            <a:spAutoFit/>
          </a:bodyPr>
          <a:lstStyle/>
          <a:p>
            <a:pPr algn="ctr"/>
            <a:r>
              <a:rPr lang="en-GB" sz="2700" b="1">
                <a:solidFill>
                  <a:srgbClr val="00B050"/>
                </a:solidFill>
              </a:rPr>
              <a:t>Celebrating Success at Toynbee School</a:t>
            </a:r>
          </a:p>
        </p:txBody>
      </p:sp>
      <p:pic>
        <p:nvPicPr>
          <p:cNvPr id="8" name="Picture 7">
            <a:extLst>
              <a:ext uri="{FF2B5EF4-FFF2-40B4-BE49-F238E27FC236}">
                <a16:creationId xmlns:a16="http://schemas.microsoft.com/office/drawing/2014/main" id="{12F89AE3-EDEF-3FD5-87EB-37A4C9A592DF}"/>
              </a:ext>
            </a:extLst>
          </p:cNvPr>
          <p:cNvPicPr>
            <a:picLocks noChangeAspect="1"/>
          </p:cNvPicPr>
          <p:nvPr/>
        </p:nvPicPr>
        <p:blipFill>
          <a:blip r:embed="rId2"/>
          <a:stretch>
            <a:fillRect/>
          </a:stretch>
        </p:blipFill>
        <p:spPr>
          <a:xfrm>
            <a:off x="791602" y="2501994"/>
            <a:ext cx="834250" cy="867215"/>
          </a:xfrm>
          <a:prstGeom prst="rect">
            <a:avLst/>
          </a:prstGeom>
        </p:spPr>
      </p:pic>
      <p:sp>
        <p:nvSpPr>
          <p:cNvPr id="5" name="TextBox 4">
            <a:extLst>
              <a:ext uri="{FF2B5EF4-FFF2-40B4-BE49-F238E27FC236}">
                <a16:creationId xmlns:a16="http://schemas.microsoft.com/office/drawing/2014/main" id="{0D7DE87E-6A3C-F9E7-5BB0-DC9DB1F8B091}"/>
              </a:ext>
            </a:extLst>
          </p:cNvPr>
          <p:cNvSpPr txBox="1"/>
          <p:nvPr/>
        </p:nvSpPr>
        <p:spPr>
          <a:xfrm>
            <a:off x="1808968" y="2571240"/>
            <a:ext cx="6191570"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b="1">
                <a:cs typeface="Calibri"/>
              </a:rPr>
              <a:t>PROUD POINTS:</a:t>
            </a:r>
            <a:r>
              <a:rPr lang="en-GB" sz="1350">
                <a:cs typeface="Calibri"/>
              </a:rPr>
              <a:t> </a:t>
            </a:r>
            <a:endParaRPr lang="en-US" sz="1350">
              <a:cs typeface="Calibri"/>
            </a:endParaRPr>
          </a:p>
          <a:p>
            <a:r>
              <a:rPr lang="en-GB" sz="1350">
                <a:cs typeface="Calibri"/>
              </a:rPr>
              <a:t>Awarded for celebrating Personal Development. </a:t>
            </a:r>
            <a:endParaRPr lang="en-US" sz="1350">
              <a:cs typeface="Calibri"/>
            </a:endParaRPr>
          </a:p>
          <a:p>
            <a:r>
              <a:rPr lang="en-GB" sz="1350">
                <a:cs typeface="Calibri"/>
              </a:rPr>
              <a:t>The 5 Core Values are: Participating, Respect, Opportunity, Unique and Determination</a:t>
            </a:r>
            <a:endParaRPr lang="en-US" sz="1350">
              <a:cs typeface="Calibri"/>
            </a:endParaRPr>
          </a:p>
        </p:txBody>
      </p:sp>
      <p:sp>
        <p:nvSpPr>
          <p:cNvPr id="7" name="TextBox 6">
            <a:extLst>
              <a:ext uri="{FF2B5EF4-FFF2-40B4-BE49-F238E27FC236}">
                <a16:creationId xmlns:a16="http://schemas.microsoft.com/office/drawing/2014/main" id="{705052F7-21FF-40D7-D4CF-6B44122670C7}"/>
              </a:ext>
            </a:extLst>
          </p:cNvPr>
          <p:cNvSpPr txBox="1"/>
          <p:nvPr/>
        </p:nvSpPr>
        <p:spPr>
          <a:xfrm>
            <a:off x="1814433" y="1568344"/>
            <a:ext cx="5384869"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b="1">
                <a:cs typeface="Calibri"/>
              </a:rPr>
              <a:t>ACHIEVEMENT POINTS:</a:t>
            </a:r>
            <a:r>
              <a:rPr lang="en-GB" sz="1350">
                <a:cs typeface="Calibri"/>
              </a:rPr>
              <a:t> </a:t>
            </a:r>
            <a:endParaRPr lang="en-US" sz="1350">
              <a:cs typeface="Calibri"/>
            </a:endParaRPr>
          </a:p>
          <a:p>
            <a:r>
              <a:rPr lang="en-GB" sz="1350">
                <a:cs typeface="Calibri"/>
              </a:rPr>
              <a:t>Awarded for academic success and improved progress in lessons.</a:t>
            </a:r>
            <a:endParaRPr lang="en-US" sz="1350">
              <a:cs typeface="Calibri"/>
            </a:endParaRPr>
          </a:p>
        </p:txBody>
      </p:sp>
      <p:sp>
        <p:nvSpPr>
          <p:cNvPr id="12" name="TextBox 11">
            <a:extLst>
              <a:ext uri="{FF2B5EF4-FFF2-40B4-BE49-F238E27FC236}">
                <a16:creationId xmlns:a16="http://schemas.microsoft.com/office/drawing/2014/main" id="{D7EC5F7E-F13A-5242-66DA-38F1CB35850B}"/>
              </a:ext>
            </a:extLst>
          </p:cNvPr>
          <p:cNvSpPr txBox="1"/>
          <p:nvPr/>
        </p:nvSpPr>
        <p:spPr>
          <a:xfrm>
            <a:off x="415980" y="844406"/>
            <a:ext cx="8307142" cy="484748"/>
          </a:xfrm>
          <a:prstGeom prst="rect">
            <a:avLst/>
          </a:prstGeom>
          <a:solidFill>
            <a:schemeClr val="accent3">
              <a:lumMod val="20000"/>
              <a:lumOff val="80000"/>
            </a:schemeClr>
          </a:solidFill>
          <a:ln>
            <a:solidFill>
              <a:schemeClr val="tx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b="1">
                <a:cs typeface="Calibri"/>
              </a:rPr>
              <a:t>At Toynbee we celebrate the positive achievements of our pupils whether that be in their academic success, their extracurricular talents or their personal development of character. There are milestone badges for our APs and PPs!</a:t>
            </a:r>
          </a:p>
        </p:txBody>
      </p:sp>
      <p:sp>
        <p:nvSpPr>
          <p:cNvPr id="14" name="TextBox 13">
            <a:extLst>
              <a:ext uri="{FF2B5EF4-FFF2-40B4-BE49-F238E27FC236}">
                <a16:creationId xmlns:a16="http://schemas.microsoft.com/office/drawing/2014/main" id="{ACA46032-3B79-506E-B644-40BCC23EB73A}"/>
              </a:ext>
            </a:extLst>
          </p:cNvPr>
          <p:cNvSpPr txBox="1"/>
          <p:nvPr/>
        </p:nvSpPr>
        <p:spPr>
          <a:xfrm>
            <a:off x="5615129" y="3819356"/>
            <a:ext cx="1987524"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a:latin typeface="Broadway"/>
                <a:cs typeface="Calibri"/>
              </a:rPr>
              <a:t>SUBJECT STARS</a:t>
            </a:r>
            <a:endParaRPr lang="en-GB" sz="1500" b="1">
              <a:latin typeface="Broadway"/>
            </a:endParaRPr>
          </a:p>
        </p:txBody>
      </p:sp>
      <p:sp>
        <p:nvSpPr>
          <p:cNvPr id="15" name="TextBox 14">
            <a:extLst>
              <a:ext uri="{FF2B5EF4-FFF2-40B4-BE49-F238E27FC236}">
                <a16:creationId xmlns:a16="http://schemas.microsoft.com/office/drawing/2014/main" id="{21922C38-7E7C-A5EF-1D2B-833D8822497C}"/>
              </a:ext>
            </a:extLst>
          </p:cNvPr>
          <p:cNvSpPr txBox="1"/>
          <p:nvPr/>
        </p:nvSpPr>
        <p:spPr>
          <a:xfrm>
            <a:off x="1695635" y="4828823"/>
            <a:ext cx="2388401"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i="1">
                <a:latin typeface="Daytona"/>
                <a:cs typeface="Calibri"/>
              </a:rPr>
              <a:t>ATTENDANCE AWARDS</a:t>
            </a:r>
            <a:endParaRPr lang="en-GB" sz="1500" b="1" i="1">
              <a:latin typeface="Daytona"/>
              <a:cs typeface="Dreaming Outloud Pro"/>
            </a:endParaRPr>
          </a:p>
        </p:txBody>
      </p:sp>
      <p:sp>
        <p:nvSpPr>
          <p:cNvPr id="16" name="TextBox 15">
            <a:extLst>
              <a:ext uri="{FF2B5EF4-FFF2-40B4-BE49-F238E27FC236}">
                <a16:creationId xmlns:a16="http://schemas.microsoft.com/office/drawing/2014/main" id="{BC87A702-D2D0-E361-A4BA-F713C5FEFEDB}"/>
              </a:ext>
            </a:extLst>
          </p:cNvPr>
          <p:cNvSpPr txBox="1"/>
          <p:nvPr/>
        </p:nvSpPr>
        <p:spPr>
          <a:xfrm>
            <a:off x="5542259" y="4790901"/>
            <a:ext cx="1773283"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i="1">
                <a:latin typeface="Lucida Handwriting"/>
                <a:cs typeface="Calibri"/>
              </a:rPr>
              <a:t>HEADTEACHER AWARD</a:t>
            </a:r>
            <a:endParaRPr lang="en-GB" sz="1500" b="1" i="1">
              <a:latin typeface="Lucida Handwriting"/>
              <a:cs typeface="Dreaming Outloud Pro"/>
            </a:endParaRPr>
          </a:p>
        </p:txBody>
      </p:sp>
      <p:sp>
        <p:nvSpPr>
          <p:cNvPr id="17" name="TextBox 16">
            <a:extLst>
              <a:ext uri="{FF2B5EF4-FFF2-40B4-BE49-F238E27FC236}">
                <a16:creationId xmlns:a16="http://schemas.microsoft.com/office/drawing/2014/main" id="{49088A9D-9914-F431-F8FA-4817D75BA66D}"/>
              </a:ext>
            </a:extLst>
          </p:cNvPr>
          <p:cNvSpPr txBox="1"/>
          <p:nvPr/>
        </p:nvSpPr>
        <p:spPr>
          <a:xfrm>
            <a:off x="865560" y="5599970"/>
            <a:ext cx="3844266"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b="1">
                <a:cs typeface="Calibri"/>
              </a:rPr>
              <a:t>Successes are celebrated publicly:</a:t>
            </a:r>
          </a:p>
          <a:p>
            <a:pPr marL="214313" indent="-214313">
              <a:buFont typeface="Arial"/>
              <a:buChar char="•"/>
            </a:pPr>
            <a:r>
              <a:rPr lang="en-GB" sz="1350" b="1">
                <a:cs typeface="Calibri"/>
              </a:rPr>
              <a:t>Assemblies</a:t>
            </a:r>
          </a:p>
          <a:p>
            <a:pPr marL="214313" indent="-214313">
              <a:buFont typeface="Arial"/>
              <a:buChar char="•"/>
            </a:pPr>
            <a:r>
              <a:rPr lang="en-GB" sz="1350" b="1">
                <a:cs typeface="Calibri"/>
              </a:rPr>
              <a:t>Celebration Breakfasts/Afternoon Teas</a:t>
            </a:r>
          </a:p>
          <a:p>
            <a:pPr marL="214313" indent="-214313">
              <a:buFont typeface="Arial"/>
              <a:buChar char="•"/>
            </a:pPr>
            <a:r>
              <a:rPr lang="en-GB" sz="1350" b="1">
                <a:cs typeface="Calibri"/>
              </a:rPr>
              <a:t>Awards Evenings</a:t>
            </a:r>
          </a:p>
          <a:p>
            <a:pPr marL="214313" indent="-214313">
              <a:buFont typeface="Arial"/>
              <a:buChar char="•"/>
            </a:pPr>
            <a:r>
              <a:rPr lang="en-GB" sz="1350" b="1">
                <a:cs typeface="Calibri"/>
              </a:rPr>
              <a:t>Celebration Trips</a:t>
            </a:r>
          </a:p>
        </p:txBody>
      </p:sp>
      <p:pic>
        <p:nvPicPr>
          <p:cNvPr id="18" name="Picture 18" descr="A picture containing flying, outdoor object, queen, purple&#10;&#10;Description automatically generated">
            <a:extLst>
              <a:ext uri="{FF2B5EF4-FFF2-40B4-BE49-F238E27FC236}">
                <a16:creationId xmlns:a16="http://schemas.microsoft.com/office/drawing/2014/main" id="{584B424D-AE8D-4809-134E-B39E29611643}"/>
              </a:ext>
            </a:extLst>
          </p:cNvPr>
          <p:cNvPicPr>
            <a:picLocks noChangeAspect="1"/>
          </p:cNvPicPr>
          <p:nvPr/>
        </p:nvPicPr>
        <p:blipFill>
          <a:blip r:embed="rId3"/>
          <a:stretch>
            <a:fillRect/>
          </a:stretch>
        </p:blipFill>
        <p:spPr>
          <a:xfrm>
            <a:off x="7441377" y="3643079"/>
            <a:ext cx="920932" cy="871946"/>
          </a:xfrm>
          <a:prstGeom prst="rect">
            <a:avLst/>
          </a:prstGeom>
        </p:spPr>
      </p:pic>
      <p:pic>
        <p:nvPicPr>
          <p:cNvPr id="19" name="Picture 19" descr="A picture containing text, clipart&#10;&#10;Description automatically generated">
            <a:extLst>
              <a:ext uri="{FF2B5EF4-FFF2-40B4-BE49-F238E27FC236}">
                <a16:creationId xmlns:a16="http://schemas.microsoft.com/office/drawing/2014/main" id="{0E4F795D-64DB-7C06-F017-390992A2BC89}"/>
              </a:ext>
            </a:extLst>
          </p:cNvPr>
          <p:cNvPicPr>
            <a:picLocks noChangeAspect="1"/>
          </p:cNvPicPr>
          <p:nvPr/>
        </p:nvPicPr>
        <p:blipFill>
          <a:blip r:embed="rId4"/>
          <a:stretch>
            <a:fillRect/>
          </a:stretch>
        </p:blipFill>
        <p:spPr>
          <a:xfrm>
            <a:off x="812266" y="3741608"/>
            <a:ext cx="832758" cy="871946"/>
          </a:xfrm>
          <a:prstGeom prst="rect">
            <a:avLst/>
          </a:prstGeom>
        </p:spPr>
      </p:pic>
      <p:pic>
        <p:nvPicPr>
          <p:cNvPr id="20" name="Picture 20">
            <a:extLst>
              <a:ext uri="{FF2B5EF4-FFF2-40B4-BE49-F238E27FC236}">
                <a16:creationId xmlns:a16="http://schemas.microsoft.com/office/drawing/2014/main" id="{B181A3D0-7685-9084-15FD-66F05592CFB4}"/>
              </a:ext>
            </a:extLst>
          </p:cNvPr>
          <p:cNvPicPr>
            <a:picLocks noChangeAspect="1"/>
          </p:cNvPicPr>
          <p:nvPr/>
        </p:nvPicPr>
        <p:blipFill>
          <a:blip r:embed="rId5"/>
          <a:stretch>
            <a:fillRect/>
          </a:stretch>
        </p:blipFill>
        <p:spPr>
          <a:xfrm>
            <a:off x="7315542" y="4764776"/>
            <a:ext cx="1205049" cy="803108"/>
          </a:xfrm>
          <a:prstGeom prst="rect">
            <a:avLst/>
          </a:prstGeom>
        </p:spPr>
      </p:pic>
      <p:pic>
        <p:nvPicPr>
          <p:cNvPr id="22" name="Picture 21">
            <a:extLst>
              <a:ext uri="{FF2B5EF4-FFF2-40B4-BE49-F238E27FC236}">
                <a16:creationId xmlns:a16="http://schemas.microsoft.com/office/drawing/2014/main" id="{B12A039F-D493-4857-C851-6C0409FD1B3B}"/>
              </a:ext>
            </a:extLst>
          </p:cNvPr>
          <p:cNvPicPr>
            <a:picLocks noChangeAspect="1"/>
          </p:cNvPicPr>
          <p:nvPr/>
        </p:nvPicPr>
        <p:blipFill rotWithShape="1">
          <a:blip r:embed="rId6"/>
          <a:srcRect l="9625" t="6270" b="11835"/>
          <a:stretch/>
        </p:blipFill>
        <p:spPr>
          <a:xfrm>
            <a:off x="826773" y="1479009"/>
            <a:ext cx="868862" cy="878892"/>
          </a:xfrm>
          <a:prstGeom prst="rect">
            <a:avLst/>
          </a:prstGeom>
        </p:spPr>
      </p:pic>
      <p:pic>
        <p:nvPicPr>
          <p:cNvPr id="23" name="Picture 23">
            <a:extLst>
              <a:ext uri="{FF2B5EF4-FFF2-40B4-BE49-F238E27FC236}">
                <a16:creationId xmlns:a16="http://schemas.microsoft.com/office/drawing/2014/main" id="{CDFEF748-A097-45CB-B493-494A6AB91C1B}"/>
              </a:ext>
            </a:extLst>
          </p:cNvPr>
          <p:cNvPicPr>
            <a:picLocks noChangeAspect="1"/>
          </p:cNvPicPr>
          <p:nvPr/>
        </p:nvPicPr>
        <p:blipFill rotWithShape="1">
          <a:blip r:embed="rId7"/>
          <a:srcRect l="17143" t="5952" r="15962" b="167"/>
          <a:stretch/>
        </p:blipFill>
        <p:spPr>
          <a:xfrm>
            <a:off x="812266" y="4654780"/>
            <a:ext cx="798274" cy="879003"/>
          </a:xfrm>
          <a:prstGeom prst="rect">
            <a:avLst/>
          </a:prstGeom>
        </p:spPr>
      </p:pic>
      <p:sp>
        <p:nvSpPr>
          <p:cNvPr id="13" name="TextBox 12">
            <a:extLst>
              <a:ext uri="{FF2B5EF4-FFF2-40B4-BE49-F238E27FC236}">
                <a16:creationId xmlns:a16="http://schemas.microsoft.com/office/drawing/2014/main" id="{F5922331-2A95-9E92-7B34-958ADC753BE8}"/>
              </a:ext>
            </a:extLst>
          </p:cNvPr>
          <p:cNvSpPr txBox="1"/>
          <p:nvPr/>
        </p:nvSpPr>
        <p:spPr>
          <a:xfrm>
            <a:off x="1702623" y="3853980"/>
            <a:ext cx="2156313"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a:latin typeface="Tempus Sans ITC"/>
                <a:cs typeface="Calibri"/>
              </a:rPr>
              <a:t>MODEL PUPIL AWARD</a:t>
            </a:r>
            <a:endParaRPr lang="en-GB" sz="1500" b="1">
              <a:latin typeface="Tempus Sans ITC"/>
              <a:cs typeface="Dreaming Outloud Pro"/>
            </a:endParaRPr>
          </a:p>
        </p:txBody>
      </p:sp>
      <p:pic>
        <p:nvPicPr>
          <p:cNvPr id="24" name="Picture 24">
            <a:extLst>
              <a:ext uri="{FF2B5EF4-FFF2-40B4-BE49-F238E27FC236}">
                <a16:creationId xmlns:a16="http://schemas.microsoft.com/office/drawing/2014/main" id="{6A733B8F-823D-C050-B9B5-F1A69EAEA1A3}"/>
              </a:ext>
            </a:extLst>
          </p:cNvPr>
          <p:cNvPicPr>
            <a:picLocks noChangeAspect="1"/>
          </p:cNvPicPr>
          <p:nvPr/>
        </p:nvPicPr>
        <p:blipFill rotWithShape="1">
          <a:blip r:embed="rId8"/>
          <a:srcRect l="22857" t="16190" r="23333" b="17143"/>
          <a:stretch/>
        </p:blipFill>
        <p:spPr>
          <a:xfrm>
            <a:off x="3955450" y="5600512"/>
            <a:ext cx="949303" cy="1182272"/>
          </a:xfrm>
          <a:prstGeom prst="rect">
            <a:avLst/>
          </a:prstGeom>
        </p:spPr>
      </p:pic>
      <p:pic>
        <p:nvPicPr>
          <p:cNvPr id="21" name="Picture 20">
            <a:extLst>
              <a:ext uri="{FF2B5EF4-FFF2-40B4-BE49-F238E27FC236}">
                <a16:creationId xmlns:a16="http://schemas.microsoft.com/office/drawing/2014/main" id="{C7699330-E734-4D01-BC1B-E8BA9DF0F0B6}"/>
              </a:ext>
            </a:extLst>
          </p:cNvPr>
          <p:cNvPicPr>
            <a:picLocks noChangeAspect="1"/>
          </p:cNvPicPr>
          <p:nvPr/>
        </p:nvPicPr>
        <p:blipFill rotWithShape="1">
          <a:blip r:embed="rId9"/>
          <a:srcRect l="11697" t="25937" r="11525"/>
          <a:stretch/>
        </p:blipFill>
        <p:spPr>
          <a:xfrm>
            <a:off x="9376" y="59283"/>
            <a:ext cx="1634794" cy="779057"/>
          </a:xfrm>
          <a:prstGeom prst="rect">
            <a:avLst/>
          </a:prstGeom>
        </p:spPr>
      </p:pic>
    </p:spTree>
    <p:extLst>
      <p:ext uri="{BB962C8B-B14F-4D97-AF65-F5344CB8AC3E}">
        <p14:creationId xmlns:p14="http://schemas.microsoft.com/office/powerpoint/2010/main" val="11680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 name="Picture 72">
            <a:extLst>
              <a:ext uri="{FF2B5EF4-FFF2-40B4-BE49-F238E27FC236}">
                <a16:creationId xmlns:a16="http://schemas.microsoft.com/office/drawing/2014/main" id="{5B25A0FE-0314-41BB-86CA-EDAC3D6DC656}"/>
              </a:ext>
            </a:extLst>
          </p:cNvPr>
          <p:cNvPicPr>
            <a:picLocks noChangeAspect="1"/>
          </p:cNvPicPr>
          <p:nvPr/>
        </p:nvPicPr>
        <p:blipFill rotWithShape="1">
          <a:blip r:embed="rId2">
            <a:duotone>
              <a:prstClr val="black"/>
              <a:schemeClr val="tx2">
                <a:tint val="45000"/>
                <a:satMod val="400000"/>
              </a:schemeClr>
            </a:duotone>
            <a:alphaModFix amt="35000"/>
          </a:blip>
          <a:srcRect t="22318" b="7390"/>
          <a:stretch/>
        </p:blipFill>
        <p:spPr>
          <a:xfrm>
            <a:off x="-5" y="857245"/>
            <a:ext cx="9144000" cy="5141969"/>
          </a:xfrm>
          <a:prstGeom prst="rect">
            <a:avLst/>
          </a:prstGeom>
        </p:spPr>
      </p:pic>
      <p:sp>
        <p:nvSpPr>
          <p:cNvPr id="2" name="Title 1"/>
          <p:cNvSpPr>
            <a:spLocks noGrp="1"/>
          </p:cNvSpPr>
          <p:nvPr>
            <p:ph type="title"/>
          </p:nvPr>
        </p:nvSpPr>
        <p:spPr>
          <a:xfrm>
            <a:off x="4931479" y="779916"/>
            <a:ext cx="5035367" cy="994172"/>
          </a:xfrm>
        </p:spPr>
        <p:txBody>
          <a:bodyPr vert="horz" lIns="68580" tIns="34290" rIns="68580" bIns="34290" rtlCol="0" anchor="ctr">
            <a:normAutofit/>
          </a:bodyPr>
          <a:lstStyle/>
          <a:p>
            <a:r>
              <a:rPr lang="en-US" b="1" kern="1200">
                <a:latin typeface="+mj-lt"/>
                <a:ea typeface="+mj-ea"/>
                <a:cs typeface="+mj-cs"/>
              </a:rPr>
              <a:t>Enrichment at Toynbee</a:t>
            </a:r>
            <a:endParaRPr lang="en-US" b="1" kern="1200">
              <a:latin typeface="+mj-lt"/>
              <a:cs typeface="Calibri Light"/>
            </a:endParaRPr>
          </a:p>
        </p:txBody>
      </p:sp>
      <p:sp>
        <p:nvSpPr>
          <p:cNvPr id="104" name="Freeform: Shape 103">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099916" cy="2661397"/>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400">
              <a:solidFill>
                <a:prstClr val="white"/>
              </a:solidFill>
              <a:latin typeface="Calibri" panose="020F0502020204030204"/>
            </a:endParaRPr>
          </a:p>
        </p:txBody>
      </p:sp>
      <p:sp>
        <p:nvSpPr>
          <p:cNvPr id="106" name="Freeform: Shape 105">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1" y="3738890"/>
            <a:ext cx="2490867" cy="2261859"/>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400">
              <a:solidFill>
                <a:prstClr val="white"/>
              </a:solidFill>
              <a:latin typeface="Calibri" panose="020F0502020204030204"/>
            </a:endParaRPr>
          </a:p>
        </p:txBody>
      </p:sp>
      <p:sp>
        <p:nvSpPr>
          <p:cNvPr id="108" name="Oval 10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2227" y="2729751"/>
            <a:ext cx="2372868" cy="237286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a:solidFill>
                <a:prstClr val="white"/>
              </a:solidFill>
              <a:latin typeface="Calibri" panose="020F0502020204030204"/>
            </a:endParaRPr>
          </a:p>
        </p:txBody>
      </p:sp>
      <p:pic>
        <p:nvPicPr>
          <p:cNvPr id="73" name="Picture 73">
            <a:extLst>
              <a:ext uri="{FF2B5EF4-FFF2-40B4-BE49-F238E27FC236}">
                <a16:creationId xmlns:a16="http://schemas.microsoft.com/office/drawing/2014/main" id="{0C26AEE9-2FE9-4962-9C43-23F4E726552C}"/>
              </a:ext>
            </a:extLst>
          </p:cNvPr>
          <p:cNvPicPr>
            <a:picLocks noChangeAspect="1"/>
          </p:cNvPicPr>
          <p:nvPr/>
        </p:nvPicPr>
        <p:blipFill rotWithShape="1">
          <a:blip r:embed="rId3"/>
          <a:srcRect l="4751" r="14000"/>
          <a:stretch/>
        </p:blipFill>
        <p:spPr>
          <a:xfrm>
            <a:off x="2685671" y="2853195"/>
            <a:ext cx="2125980" cy="212598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4" name="Picture 74">
            <a:extLst>
              <a:ext uri="{FF2B5EF4-FFF2-40B4-BE49-F238E27FC236}">
                <a16:creationId xmlns:a16="http://schemas.microsoft.com/office/drawing/2014/main" id="{619735F5-354A-4919-A4A6-951A4814C17A}"/>
              </a:ext>
            </a:extLst>
          </p:cNvPr>
          <p:cNvPicPr>
            <a:picLocks noChangeAspect="1"/>
          </p:cNvPicPr>
          <p:nvPr/>
        </p:nvPicPr>
        <p:blipFill rotWithShape="1">
          <a:blip r:embed="rId4"/>
          <a:srcRect l="13024" r="20418" b="-2"/>
          <a:stretch/>
        </p:blipFill>
        <p:spPr>
          <a:xfrm>
            <a:off x="15" y="857257"/>
            <a:ext cx="2975965" cy="2537453"/>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75" name="Picture 75" descr="A group of people posing for a photo&#10;&#10;Description automatically generated">
            <a:extLst>
              <a:ext uri="{FF2B5EF4-FFF2-40B4-BE49-F238E27FC236}">
                <a16:creationId xmlns:a16="http://schemas.microsoft.com/office/drawing/2014/main" id="{4E7A746D-E351-491E-BCAA-DB891DAD9E7E}"/>
              </a:ext>
            </a:extLst>
          </p:cNvPr>
          <p:cNvPicPr>
            <a:picLocks noChangeAspect="1"/>
          </p:cNvPicPr>
          <p:nvPr/>
        </p:nvPicPr>
        <p:blipFill rotWithShape="1">
          <a:blip r:embed="rId5"/>
          <a:srcRect l="12303" r="13270" b="4"/>
          <a:stretch/>
        </p:blipFill>
        <p:spPr>
          <a:xfrm>
            <a:off x="3622" y="3862695"/>
            <a:ext cx="2366303" cy="2138062"/>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graphicFrame>
        <p:nvGraphicFramePr>
          <p:cNvPr id="5" name="Subtitle 2">
            <a:extLst>
              <a:ext uri="{FF2B5EF4-FFF2-40B4-BE49-F238E27FC236}">
                <a16:creationId xmlns:a16="http://schemas.microsoft.com/office/drawing/2014/main" id="{5FA5D519-6BD9-40F5-8021-519A7F7C8AEC}"/>
              </a:ext>
            </a:extLst>
          </p:cNvPr>
          <p:cNvGraphicFramePr>
            <a:graphicFrameLocks noGrp="1"/>
          </p:cNvGraphicFramePr>
          <p:nvPr>
            <p:ph idx="1"/>
            <p:extLst>
              <p:ext uri="{D42A27DB-BD31-4B8C-83A1-F6EECF244321}">
                <p14:modId xmlns:p14="http://schemas.microsoft.com/office/powerpoint/2010/main" val="281024281"/>
              </p:ext>
            </p:extLst>
          </p:nvPr>
        </p:nvGraphicFramePr>
        <p:xfrm>
          <a:off x="5054790" y="2145035"/>
          <a:ext cx="4036427" cy="39207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8541656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62E24D-8F3A-4F97-99D4-EDEC424DFA6F}"/>
              </a:ext>
            </a:extLst>
          </p:cNvPr>
          <p:cNvPicPr>
            <a:picLocks noChangeAspect="1"/>
          </p:cNvPicPr>
          <p:nvPr/>
        </p:nvPicPr>
        <p:blipFill>
          <a:blip r:embed="rId2"/>
          <a:stretch>
            <a:fillRect/>
          </a:stretch>
        </p:blipFill>
        <p:spPr>
          <a:xfrm>
            <a:off x="0" y="5653"/>
            <a:ext cx="9144000" cy="6846694"/>
          </a:xfrm>
          <a:prstGeom prst="rect">
            <a:avLst/>
          </a:prstGeom>
        </p:spPr>
      </p:pic>
    </p:spTree>
    <p:extLst>
      <p:ext uri="{BB962C8B-B14F-4D97-AF65-F5344CB8AC3E}">
        <p14:creationId xmlns:p14="http://schemas.microsoft.com/office/powerpoint/2010/main" val="322274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7B71-2064-45CC-A963-44348C65544B}"/>
              </a:ext>
            </a:extLst>
          </p:cNvPr>
          <p:cNvSpPr>
            <a:spLocks noGrp="1"/>
          </p:cNvSpPr>
          <p:nvPr>
            <p:ph type="ctrTitle"/>
          </p:nvPr>
        </p:nvSpPr>
        <p:spPr>
          <a:xfrm>
            <a:off x="1200150" y="2693194"/>
            <a:ext cx="3100387" cy="1568754"/>
          </a:xfrm>
        </p:spPr>
        <p:txBody>
          <a:bodyPr>
            <a:normAutofit fontScale="90000"/>
          </a:bodyPr>
          <a:lstStyle/>
          <a:p>
            <a:br>
              <a:rPr lang="en-GB" sz="4950">
                <a:solidFill>
                  <a:srgbClr val="FFFFFF"/>
                </a:solidFill>
                <a:latin typeface="Comic Sans MS"/>
              </a:rPr>
            </a:br>
            <a:br>
              <a:rPr lang="en-GB" sz="4950">
                <a:solidFill>
                  <a:srgbClr val="FFFFFF"/>
                </a:solidFill>
                <a:latin typeface="Comic Sans MS"/>
              </a:rPr>
            </a:br>
            <a:br>
              <a:rPr lang="en-GB" sz="4950">
                <a:solidFill>
                  <a:srgbClr val="FFFFFF"/>
                </a:solidFill>
                <a:latin typeface="Comic Sans MS"/>
              </a:rPr>
            </a:br>
            <a:br>
              <a:rPr lang="en-GB" sz="4950">
                <a:solidFill>
                  <a:srgbClr val="FFFFFF"/>
                </a:solidFill>
                <a:latin typeface="Comic Sans MS"/>
              </a:rPr>
            </a:br>
            <a:br>
              <a:rPr lang="en-GB" sz="4950">
                <a:solidFill>
                  <a:srgbClr val="FFFFFF"/>
                </a:solidFill>
                <a:latin typeface="Comic Sans MS"/>
              </a:rPr>
            </a:br>
            <a:br>
              <a:rPr lang="en-GB" sz="4950">
                <a:solidFill>
                  <a:srgbClr val="FFFFFF"/>
                </a:solidFill>
                <a:latin typeface="Comic Sans MS"/>
              </a:rPr>
            </a:br>
            <a:br>
              <a:rPr lang="en-GB" sz="2400">
                <a:solidFill>
                  <a:srgbClr val="FFFFFF"/>
                </a:solidFill>
                <a:latin typeface="Comic Sans MS"/>
              </a:rPr>
            </a:br>
            <a:br>
              <a:rPr lang="en-GB" sz="2400">
                <a:solidFill>
                  <a:srgbClr val="FFFFFF"/>
                </a:solidFill>
                <a:latin typeface="Comic Sans MS"/>
              </a:rPr>
            </a:br>
            <a:endParaRPr lang="en-GB" sz="2400">
              <a:solidFill>
                <a:srgbClr val="FFFFFF"/>
              </a:solidFill>
              <a:latin typeface="Comic Sans MS"/>
            </a:endParaRPr>
          </a:p>
        </p:txBody>
      </p:sp>
      <p:sp>
        <p:nvSpPr>
          <p:cNvPr id="3" name="TextBox 2">
            <a:extLst>
              <a:ext uri="{FF2B5EF4-FFF2-40B4-BE49-F238E27FC236}">
                <a16:creationId xmlns:a16="http://schemas.microsoft.com/office/drawing/2014/main" id="{ABEE28BF-B0F2-4D34-A732-6F3C4DD8435F}"/>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Tutor</a:t>
            </a:r>
          </a:p>
        </p:txBody>
      </p:sp>
      <p:pic>
        <p:nvPicPr>
          <p:cNvPr id="4" name="Picture 3" descr="header logo">
            <a:extLst>
              <a:ext uri="{FF2B5EF4-FFF2-40B4-BE49-F238E27FC236}">
                <a16:creationId xmlns:a16="http://schemas.microsoft.com/office/drawing/2014/main" id="{FC9508F4-3D8F-4AEF-B0F8-A292B2B460C1}"/>
              </a:ext>
            </a:extLst>
          </p:cNvPr>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8151930" y="161580"/>
            <a:ext cx="666028" cy="685800"/>
          </a:xfrm>
          <a:prstGeom prst="rect">
            <a:avLst/>
          </a:prstGeom>
          <a:noFill/>
        </p:spPr>
      </p:pic>
      <p:sp>
        <p:nvSpPr>
          <p:cNvPr id="6" name="TextBox 5">
            <a:extLst>
              <a:ext uri="{FF2B5EF4-FFF2-40B4-BE49-F238E27FC236}">
                <a16:creationId xmlns:a16="http://schemas.microsoft.com/office/drawing/2014/main" id="{1815C29B-3747-4FE4-A5EB-992DE0BD45C9}"/>
              </a:ext>
            </a:extLst>
          </p:cNvPr>
          <p:cNvSpPr txBox="1"/>
          <p:nvPr/>
        </p:nvSpPr>
        <p:spPr>
          <a:xfrm>
            <a:off x="302400" y="1076400"/>
            <a:ext cx="852119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Calibri"/>
                <a:ea typeface="+mn-ea"/>
                <a:cs typeface="Calibri"/>
              </a:rPr>
              <a:t>Year 7 Homework</a:t>
            </a:r>
            <a:endParaRPr kumimoji="0" lang="en-US" sz="1800" b="1" i="0" u="none" strike="noStrike" kern="1200" cap="none" spc="0" normalizeH="0" baseline="0" noProof="0" dirty="0">
              <a:ln>
                <a:noFill/>
              </a:ln>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Calibri"/>
                <a:ea typeface="+mn-ea"/>
                <a:cs typeface="Calibri"/>
              </a:rPr>
              <a:t>We are aware that the transition from primary to secondary can be challenging, and one of the main areas is in managing homework</a:t>
            </a:r>
            <a:endParaRPr lang="en-GB" sz="2000" b="0" i="0" u="none" strike="noStrike" kern="1200" cap="none" spc="0" normalizeH="0" baseline="0" noProof="0" dirty="0">
              <a:ln>
                <a:noFill/>
              </a:ln>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Calibri"/>
                <a:ea typeface="+mn-ea"/>
                <a:cs typeface="Calibri"/>
              </a:rPr>
              <a:t>To ensure our Year 7 Pupils make an extremely positive start at Toynbee we will be phasing in homework:</a:t>
            </a:r>
            <a:endParaRPr lang="en-GB" sz="2000" b="0" i="0" u="none" strike="noStrike" kern="1200" cap="none" spc="0" normalizeH="0" baseline="0" noProof="0" dirty="0">
              <a:ln>
                <a:noFill/>
              </a:ln>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Calibri"/>
                <a:ea typeface="+mn-ea"/>
                <a:cs typeface="Calibri"/>
              </a:rPr>
              <a:t>Phase 1:    From </a:t>
            </a:r>
            <a:r>
              <a:rPr lang="en-GB" sz="2000" b="1" dirty="0">
                <a:latin typeface="Calibri"/>
                <a:cs typeface="Calibri"/>
              </a:rPr>
              <a:t>25th</a:t>
            </a:r>
            <a:r>
              <a:rPr kumimoji="0" lang="en-GB" sz="2000" b="1" i="0" u="none" strike="noStrike" kern="1200" cap="none" spc="0" normalizeH="0" baseline="0" noProof="0" dirty="0">
                <a:ln>
                  <a:noFill/>
                </a:ln>
                <a:effectLst/>
                <a:uLnTx/>
                <a:uFillTx/>
                <a:latin typeface="Calibri"/>
                <a:ea typeface="+mn-ea"/>
                <a:cs typeface="Calibri"/>
              </a:rPr>
              <a:t> September – English, Maths and Science only</a:t>
            </a:r>
            <a:endParaRPr lang="en-GB" sz="2000" b="1" i="0" u="none" strike="noStrike" kern="1200" cap="none" spc="0" normalizeH="0" baseline="0" noProof="0" dirty="0">
              <a:ln>
                <a:noFill/>
              </a:ln>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Calibri"/>
                <a:ea typeface="+mn-ea"/>
                <a:cs typeface="Calibri"/>
              </a:rPr>
              <a:t>Phase 2:    From </a:t>
            </a:r>
            <a:r>
              <a:rPr lang="en-GB" sz="2000" b="1" dirty="0">
                <a:latin typeface="Calibri"/>
                <a:cs typeface="Calibri"/>
              </a:rPr>
              <a:t>16th</a:t>
            </a:r>
            <a:r>
              <a:rPr kumimoji="0" lang="en-GB" sz="2000" b="1" i="0" u="none" strike="noStrike" kern="1200" cap="none" spc="0" normalizeH="0" baseline="0" noProof="0" dirty="0">
                <a:ln>
                  <a:noFill/>
                </a:ln>
                <a:effectLst/>
                <a:uLnTx/>
                <a:uFillTx/>
                <a:latin typeface="Calibri"/>
                <a:ea typeface="+mn-ea"/>
                <a:cs typeface="Calibri"/>
              </a:rPr>
              <a:t> October – All subjects (this is the week before half term)</a:t>
            </a:r>
            <a:endParaRPr lang="en-GB" sz="2000" b="1" i="0" u="none" strike="noStrike" kern="1200" cap="none" spc="0" normalizeH="0" baseline="0" noProof="0" dirty="0">
              <a:ln>
                <a:noFill/>
              </a:ln>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07052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304" y="983946"/>
            <a:ext cx="8160907" cy="620275"/>
          </a:xfrm>
        </p:spPr>
        <p:txBody>
          <a:bodyPr>
            <a:normAutofit/>
          </a:bodyPr>
          <a:lstStyle/>
          <a:p>
            <a:r>
              <a:rPr lang="en-GB" sz="3200" b="1" u="sng">
                <a:latin typeface="+mn-lt"/>
              </a:rPr>
              <a:t>Communicating with school</a:t>
            </a:r>
          </a:p>
        </p:txBody>
      </p:sp>
      <p:sp>
        <p:nvSpPr>
          <p:cNvPr id="4" name="Rectangle 3"/>
          <p:cNvSpPr/>
          <p:nvPr/>
        </p:nvSpPr>
        <p:spPr>
          <a:xfrm>
            <a:off x="1115616" y="1765554"/>
            <a:ext cx="2784309" cy="594066"/>
          </a:xfrm>
          <a:prstGeom prst="rect">
            <a:avLst/>
          </a:prstGeom>
          <a:solidFill>
            <a:srgbClr val="38E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Pastoral Query</a:t>
            </a:r>
          </a:p>
        </p:txBody>
      </p:sp>
      <p:sp>
        <p:nvSpPr>
          <p:cNvPr id="5" name="Rectangle 4"/>
          <p:cNvSpPr/>
          <p:nvPr/>
        </p:nvSpPr>
        <p:spPr>
          <a:xfrm>
            <a:off x="5436096" y="1769904"/>
            <a:ext cx="2784309" cy="594066"/>
          </a:xfrm>
          <a:prstGeom prst="rect">
            <a:avLst/>
          </a:prstGeom>
          <a:solidFill>
            <a:srgbClr val="38E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Curriculum Query</a:t>
            </a:r>
          </a:p>
        </p:txBody>
      </p:sp>
      <p:sp>
        <p:nvSpPr>
          <p:cNvPr id="7" name="Down Arrow 6"/>
          <p:cNvSpPr/>
          <p:nvPr/>
        </p:nvSpPr>
        <p:spPr>
          <a:xfrm>
            <a:off x="2384902" y="2465577"/>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own Arrow 7"/>
          <p:cNvSpPr/>
          <p:nvPr/>
        </p:nvSpPr>
        <p:spPr>
          <a:xfrm>
            <a:off x="6681531" y="2465577"/>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147704" y="2780928"/>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Tutor</a:t>
            </a:r>
          </a:p>
        </p:txBody>
      </p:sp>
      <p:sp>
        <p:nvSpPr>
          <p:cNvPr id="10" name="Rectangle 9"/>
          <p:cNvSpPr/>
          <p:nvPr/>
        </p:nvSpPr>
        <p:spPr>
          <a:xfrm>
            <a:off x="1115616" y="3645024"/>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Guidance Manager</a:t>
            </a:r>
          </a:p>
        </p:txBody>
      </p:sp>
      <p:sp>
        <p:nvSpPr>
          <p:cNvPr id="11" name="Rectangle 10"/>
          <p:cNvSpPr/>
          <p:nvPr/>
        </p:nvSpPr>
        <p:spPr>
          <a:xfrm>
            <a:off x="1159760" y="4550660"/>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Progress Director</a:t>
            </a:r>
          </a:p>
        </p:txBody>
      </p:sp>
      <p:sp>
        <p:nvSpPr>
          <p:cNvPr id="12" name="Rectangle 11"/>
          <p:cNvSpPr/>
          <p:nvPr/>
        </p:nvSpPr>
        <p:spPr>
          <a:xfrm>
            <a:off x="1150747" y="5447768"/>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Senior Leadership Team</a:t>
            </a:r>
          </a:p>
        </p:txBody>
      </p:sp>
      <p:sp>
        <p:nvSpPr>
          <p:cNvPr id="13" name="Rectangle 12"/>
          <p:cNvSpPr/>
          <p:nvPr/>
        </p:nvSpPr>
        <p:spPr>
          <a:xfrm>
            <a:off x="5457395" y="2780928"/>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Class Teacher</a:t>
            </a:r>
          </a:p>
        </p:txBody>
      </p:sp>
      <p:sp>
        <p:nvSpPr>
          <p:cNvPr id="14" name="Rectangle 13"/>
          <p:cNvSpPr/>
          <p:nvPr/>
        </p:nvSpPr>
        <p:spPr>
          <a:xfrm>
            <a:off x="5436931" y="3654449"/>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Head of Department</a:t>
            </a:r>
          </a:p>
        </p:txBody>
      </p:sp>
      <p:sp>
        <p:nvSpPr>
          <p:cNvPr id="15" name="Rectangle 14"/>
          <p:cNvSpPr/>
          <p:nvPr/>
        </p:nvSpPr>
        <p:spPr>
          <a:xfrm>
            <a:off x="5447640" y="4550660"/>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Progress Director</a:t>
            </a:r>
          </a:p>
        </p:txBody>
      </p:sp>
      <p:sp>
        <p:nvSpPr>
          <p:cNvPr id="16" name="Rectangle 15"/>
          <p:cNvSpPr/>
          <p:nvPr/>
        </p:nvSpPr>
        <p:spPr>
          <a:xfrm>
            <a:off x="5457395" y="5447768"/>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Senior Leadership Team</a:t>
            </a:r>
          </a:p>
        </p:txBody>
      </p:sp>
      <p:sp>
        <p:nvSpPr>
          <p:cNvPr id="17" name="Down Arrow 16"/>
          <p:cNvSpPr/>
          <p:nvPr/>
        </p:nvSpPr>
        <p:spPr>
          <a:xfrm>
            <a:off x="2374883" y="3393851"/>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Down Arrow 17"/>
          <p:cNvSpPr/>
          <p:nvPr/>
        </p:nvSpPr>
        <p:spPr>
          <a:xfrm>
            <a:off x="2339752" y="4248515"/>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Down Arrow 18"/>
          <p:cNvSpPr/>
          <p:nvPr/>
        </p:nvSpPr>
        <p:spPr>
          <a:xfrm>
            <a:off x="2371840" y="5177463"/>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Down Arrow 19"/>
          <p:cNvSpPr/>
          <p:nvPr/>
        </p:nvSpPr>
        <p:spPr>
          <a:xfrm>
            <a:off x="6681531" y="3393851"/>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Down Arrow 20"/>
          <p:cNvSpPr/>
          <p:nvPr/>
        </p:nvSpPr>
        <p:spPr>
          <a:xfrm>
            <a:off x="6681531" y="4248515"/>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Down Arrow 21"/>
          <p:cNvSpPr/>
          <p:nvPr/>
        </p:nvSpPr>
        <p:spPr>
          <a:xfrm>
            <a:off x="6681531" y="5162523"/>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824605" y="6125560"/>
            <a:ext cx="8469297" cy="923330"/>
          </a:xfrm>
          <a:prstGeom prst="rect">
            <a:avLst/>
          </a:prstGeom>
        </p:spPr>
        <p:txBody>
          <a:bodyPr wrap="square" lIns="91440" tIns="45720" rIns="91440" bIns="45720" anchor="t">
            <a:spAutoFit/>
          </a:bodyPr>
          <a:lstStyle/>
          <a:p>
            <a:pPr>
              <a:defRPr/>
            </a:pPr>
            <a:r>
              <a:rPr lang="en-GB" dirty="0">
                <a:latin typeface="Calibri"/>
                <a:hlinkClick r:id="rId3">
                  <a:extLst>
                    <a:ext uri="{A12FA001-AC4F-418D-AE19-62706E023703}">
                      <ahyp:hlinkClr xmlns:ahyp="http://schemas.microsoft.com/office/drawing/2018/hyperlinkcolor" val="tx"/>
                    </a:ext>
                  </a:extLst>
                </a:hlinkClick>
              </a:rPr>
              <a:t>b.sherrell</a:t>
            </a:r>
            <a:r>
              <a:rPr kumimoji="0" lang="en-GB" sz="1800" b="0" i="0" u="none" strike="noStrike" kern="1200" cap="none" spc="0" normalizeH="0" baseline="0" noProof="0" dirty="0">
                <a:ln>
                  <a:noFill/>
                </a:ln>
                <a:effectLst/>
                <a:uLnTx/>
                <a:uFillTx/>
                <a:latin typeface="Calibri"/>
                <a:hlinkClick r:id="rId3">
                  <a:extLst>
                    <a:ext uri="{A12FA001-AC4F-418D-AE19-62706E023703}">
                      <ahyp:hlinkClr xmlns:ahyp="http://schemas.microsoft.com/office/drawing/2018/hyperlinkcolor" val="tx"/>
                    </a:ext>
                  </a:extLst>
                </a:hlinkClick>
              </a:rPr>
              <a:t>@toynbee.hants.sch.uk</a:t>
            </a:r>
            <a:r>
              <a:rPr lang="en-GB" dirty="0">
                <a:latin typeface="Calibri"/>
              </a:rPr>
              <a:t>                         </a:t>
            </a:r>
            <a:r>
              <a:rPr kumimoji="0" lang="en-GB" sz="1800" b="0" i="0" u="none" strike="noStrike" kern="1200" cap="none" spc="0" normalizeH="0" baseline="0" noProof="0" dirty="0">
                <a:ln>
                  <a:noFill/>
                </a:ln>
                <a:effectLst/>
                <a:uLnTx/>
                <a:uFillTx/>
                <a:latin typeface="Calibri"/>
                <a:ea typeface="+mn-ea"/>
                <a:cs typeface="+mn-cs"/>
              </a:rPr>
              <a:t> </a:t>
            </a:r>
            <a:r>
              <a:rPr kumimoji="0" lang="en-GB" sz="1800" b="0" i="0" u="none" strike="noStrike" kern="1200" cap="none" spc="0" normalizeH="0" baseline="0" noProof="0" dirty="0">
                <a:ln>
                  <a:noFill/>
                </a:ln>
                <a:effectLst/>
                <a:uLnTx/>
                <a:uFillTx/>
                <a:latin typeface="Calibri"/>
                <a:ea typeface="+mn-ea"/>
                <a:cs typeface="Calibri"/>
                <a:hlinkClick r:id="rId4">
                  <a:extLst>
                    <a:ext uri="{A12FA001-AC4F-418D-AE19-62706E023703}">
                      <ahyp:hlinkClr xmlns:ahyp="http://schemas.microsoft.com/office/drawing/2018/hyperlinkcolor" val="tx"/>
                    </a:ext>
                  </a:extLst>
                </a:hlinkClick>
              </a:rPr>
              <a:t>e.butler@toynbee.hants.sch.uk</a:t>
            </a:r>
            <a:r>
              <a:rPr kumimoji="0" lang="en-GB" sz="1800" b="0" i="0" u="none" strike="noStrike" kern="1200" cap="none" spc="0" normalizeH="0" baseline="0" noProof="0" dirty="0">
                <a:ln>
                  <a:noFill/>
                </a:ln>
                <a:effectLst/>
                <a:uLnTx/>
                <a:uFillTx/>
                <a:latin typeface="Calibri"/>
                <a:ea typeface="+mn-ea"/>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Communication</a:t>
            </a:r>
          </a:p>
        </p:txBody>
      </p:sp>
    </p:spTree>
    <p:extLst>
      <p:ext uri="{BB962C8B-B14F-4D97-AF65-F5344CB8AC3E}">
        <p14:creationId xmlns:p14="http://schemas.microsoft.com/office/powerpoint/2010/main" val="1952598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48a1bc1-e072-4bc7-a272-d1e37d07b61e">
      <UserInfo>
        <DisplayName>N Azor</DisplayName>
        <AccountId>23</AccountId>
        <AccountType/>
      </UserInfo>
      <UserInfo>
        <DisplayName>E Parker</DisplayName>
        <AccountId>271</AccountId>
        <AccountType/>
      </UserInfo>
      <UserInfo>
        <DisplayName>R Law</DisplayName>
        <AccountId>41</AccountId>
        <AccountType/>
      </UserInfo>
      <UserInfo>
        <DisplayName>E Harris</DisplayName>
        <AccountId>272</AccountId>
        <AccountType/>
      </UserInfo>
      <UserInfo>
        <DisplayName>J May</DisplayName>
        <AccountId>103</AccountId>
        <AccountType/>
      </UserInfo>
      <UserInfo>
        <DisplayName>L Savage</DisplayName>
        <AccountId>273</AccountId>
        <AccountType/>
      </UserInfo>
      <UserInfo>
        <DisplayName>A Woolridge</DisplayName>
        <AccountId>274</AccountId>
        <AccountType/>
      </UserInfo>
    </SharedWithUsers>
    <TaxCatchAll xmlns="048a1bc1-e072-4bc7-a272-d1e37d07b61e" xsi:nil="true"/>
    <lcf76f155ced4ddcb4097134ff3c332f xmlns="ff883d47-0f71-4ea9-ae64-8a3e2f57232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AFC2FF4D83B747BD9EB4C532AB2A69" ma:contentTypeVersion="17" ma:contentTypeDescription="Create a new document." ma:contentTypeScope="" ma:versionID="fe40c645e4c7ce66616f0044e07a4107">
  <xsd:schema xmlns:xsd="http://www.w3.org/2001/XMLSchema" xmlns:xs="http://www.w3.org/2001/XMLSchema" xmlns:p="http://schemas.microsoft.com/office/2006/metadata/properties" xmlns:ns2="ff883d47-0f71-4ea9-ae64-8a3e2f572324" xmlns:ns3="048a1bc1-e072-4bc7-a272-d1e37d07b61e" targetNamespace="http://schemas.microsoft.com/office/2006/metadata/properties" ma:root="true" ma:fieldsID="ef07aa3400deb58cb2d97a41ff9d1388" ns2:_="" ns3:_="">
    <xsd:import namespace="ff883d47-0f71-4ea9-ae64-8a3e2f572324"/>
    <xsd:import namespace="048a1bc1-e072-4bc7-a272-d1e37d07b6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83d47-0f71-4ea9-ae64-8a3e2f572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0d74834-ecec-4ce0-8bea-333d8de04f9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8a1bc1-e072-4bc7-a272-d1e37d07b6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82209ef-9217-42d0-b597-be8669cf5e85}" ma:internalName="TaxCatchAll" ma:showField="CatchAllData" ma:web="048a1bc1-e072-4bc7-a272-d1e37d07b6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EB1061-0EB6-4EFD-830C-E5418B98B933}">
  <ds:schemaRefs>
    <ds:schemaRef ds:uri="ff883d47-0f71-4ea9-ae64-8a3e2f572324"/>
    <ds:schemaRef ds:uri="http://www.w3.org/XML/1998/namespace"/>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048a1bc1-e072-4bc7-a272-d1e37d07b61e"/>
    <ds:schemaRef ds:uri="http://purl.org/dc/elements/1.1/"/>
  </ds:schemaRefs>
</ds:datastoreItem>
</file>

<file path=customXml/itemProps2.xml><?xml version="1.0" encoding="utf-8"?>
<ds:datastoreItem xmlns:ds="http://schemas.openxmlformats.org/officeDocument/2006/customXml" ds:itemID="{680A7846-B903-45CA-9535-489DF608A315}">
  <ds:schemaRefs>
    <ds:schemaRef ds:uri="http://schemas.microsoft.com/sharepoint/v3/contenttype/forms"/>
  </ds:schemaRefs>
</ds:datastoreItem>
</file>

<file path=customXml/itemProps3.xml><?xml version="1.0" encoding="utf-8"?>
<ds:datastoreItem xmlns:ds="http://schemas.openxmlformats.org/officeDocument/2006/customXml" ds:itemID="{3DA0044F-801B-4789-BF95-E6E7B389C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883d47-0f71-4ea9-ae64-8a3e2f572324"/>
    <ds:schemaRef ds:uri="048a1bc1-e072-4bc7-a272-d1e37d07b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TotalTime>
  <Words>793</Words>
  <Application>Microsoft Office PowerPoint</Application>
  <PresentationFormat>On-screen Show (4:3)</PresentationFormat>
  <Paragraphs>100</Paragraphs>
  <Slides>10</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10</vt:i4>
      </vt:variant>
    </vt:vector>
  </HeadingPairs>
  <TitlesOfParts>
    <vt:vector size="24" baseType="lpstr">
      <vt:lpstr>Arial</vt:lpstr>
      <vt:lpstr>Broadway</vt:lpstr>
      <vt:lpstr>Calibri</vt:lpstr>
      <vt:lpstr>Calibri Light</vt:lpstr>
      <vt:lpstr>Comic Sans MS</vt:lpstr>
      <vt:lpstr>Daytona</vt:lpstr>
      <vt:lpstr>Dreaming Outloud Pro</vt:lpstr>
      <vt:lpstr>Lucida Handwriting</vt:lpstr>
      <vt:lpstr>Tempus Sans ITC</vt:lpstr>
      <vt:lpstr>Times New Roman</vt:lpstr>
      <vt:lpstr>Office Theme</vt:lpstr>
      <vt:lpstr>Office Theme</vt:lpstr>
      <vt:lpstr>1_Office Theme</vt:lpstr>
      <vt:lpstr>Office Theme</vt:lpstr>
      <vt:lpstr>PowerPoint Presentation</vt:lpstr>
      <vt:lpstr>PowerPoint Presentation</vt:lpstr>
      <vt:lpstr>PowerPoint Presentation</vt:lpstr>
      <vt:lpstr>PowerPoint Presentation</vt:lpstr>
      <vt:lpstr>PowerPoint Presentation</vt:lpstr>
      <vt:lpstr>Enrichment at Toynbee</vt:lpstr>
      <vt:lpstr>PowerPoint Presentation</vt:lpstr>
      <vt:lpstr>        </vt:lpstr>
      <vt:lpstr>Communicating with school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8  Information Evening</dc:title>
  <dc:creator>F Durrant</dc:creator>
  <cp:lastModifiedBy>E Butler</cp:lastModifiedBy>
  <cp:revision>23</cp:revision>
  <cp:lastPrinted>2018-09-11T17:01:32Z</cp:lastPrinted>
  <dcterms:created xsi:type="dcterms:W3CDTF">2017-09-07T08:16:48Z</dcterms:created>
  <dcterms:modified xsi:type="dcterms:W3CDTF">2023-07-03T10:05:35Z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0x01010002AFC2FF4D83B747BD9EB4C532AB2A69</vt:lpwstr>
  </property>
  <property fmtid="{D5CDD505-2E9C-101B-9397-08002B2CF9AE}" pid="3" name="MediaServiceImageTags">
    <vt:lpwstr/>
  </property>
</Properties>
</file>