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4" r:id="rId6"/>
  </p:sldMasterIdLst>
  <p:notesMasterIdLst>
    <p:notesMasterId r:id="rId28"/>
  </p:notesMasterIdLst>
  <p:handoutMasterIdLst>
    <p:handoutMasterId r:id="rId29"/>
  </p:handoutMasterIdLst>
  <p:sldIdLst>
    <p:sldId id="417" r:id="rId7"/>
    <p:sldId id="340" r:id="rId8"/>
    <p:sldId id="644" r:id="rId9"/>
    <p:sldId id="648" r:id="rId10"/>
    <p:sldId id="669" r:id="rId11"/>
    <p:sldId id="672" r:id="rId12"/>
    <p:sldId id="670" r:id="rId13"/>
    <p:sldId id="272" r:id="rId14"/>
    <p:sldId id="660" r:id="rId15"/>
    <p:sldId id="650" r:id="rId16"/>
    <p:sldId id="662" r:id="rId17"/>
    <p:sldId id="653" r:id="rId18"/>
    <p:sldId id="616" r:id="rId19"/>
    <p:sldId id="651" r:id="rId20"/>
    <p:sldId id="620" r:id="rId21"/>
    <p:sldId id="667" r:id="rId22"/>
    <p:sldId id="652" r:id="rId23"/>
    <p:sldId id="409" r:id="rId24"/>
    <p:sldId id="655" r:id="rId25"/>
    <p:sldId id="626" r:id="rId26"/>
    <p:sldId id="666"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Murchie" initials="R" lastIdx="10" clrIdx="0">
    <p:extLst>
      <p:ext uri="{19B8F6BF-5375-455C-9EA6-DF929625EA0E}">
        <p15:presenceInfo xmlns:p15="http://schemas.microsoft.com/office/powerpoint/2012/main" userId="S-1-5-21-462769142-420885893-5522801-3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9E36E3-8A8F-F9B5-AD23-FBCB9CA45F49}" v="19" dt="2023-06-21T13:57:03.327"/>
    <p1510:client id="{8DBACAFB-3CDB-0CA8-7EFF-C4D650A41472}" v="20" dt="2023-06-21T14:39:43.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12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C94143-701C-4A04-9B7A-6F1F891F78C1}" type="datetimeFigureOut">
              <a:rPr lang="en-GB" smtClean="0"/>
              <a:t>03/07/2023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D6B93C1-3101-4C13-9F84-3214857D1EB6}" type="slidenum">
              <a:rPr lang="en-GB" smtClean="0"/>
              <a:t>‹#›</a:t>
            </a:fld>
            <a:endParaRPr lang="en-GB"/>
          </a:p>
        </p:txBody>
      </p:sp>
    </p:spTree>
    <p:extLst>
      <p:ext uri="{BB962C8B-B14F-4D97-AF65-F5344CB8AC3E}">
        <p14:creationId xmlns:p14="http://schemas.microsoft.com/office/powerpoint/2010/main" val="1416540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D2F3424-A29F-4F7F-866D-6227FF6AB39C}" type="datetimeFigureOut">
              <a:rPr lang="en-GB" smtClean="0"/>
              <a:t>03/07/2023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50E615E-FDBE-4808-BC06-3DFF112728F8}" type="slidenum">
              <a:rPr lang="en-GB" smtClean="0"/>
              <a:t>‹#›</a:t>
            </a:fld>
            <a:endParaRPr lang="en-GB"/>
          </a:p>
        </p:txBody>
      </p:sp>
    </p:spTree>
    <p:extLst>
      <p:ext uri="{BB962C8B-B14F-4D97-AF65-F5344CB8AC3E}">
        <p14:creationId xmlns:p14="http://schemas.microsoft.com/office/powerpoint/2010/main" val="233526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9FFE2F-EA22-4ED0-8E70-B99A55ABADF9}" type="slidenum">
              <a:rPr lang="en-GB" smtClean="0"/>
              <a:t>1</a:t>
            </a:fld>
            <a:endParaRPr lang="en-GB"/>
          </a:p>
        </p:txBody>
      </p:sp>
    </p:spTree>
    <p:extLst>
      <p:ext uri="{BB962C8B-B14F-4D97-AF65-F5344CB8AC3E}">
        <p14:creationId xmlns:p14="http://schemas.microsoft.com/office/powerpoint/2010/main" val="288288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50E615E-FDBE-4808-BC06-3DFF112728F8}" type="slidenum">
              <a:rPr lang="en-GB" smtClean="0"/>
              <a:t>16</a:t>
            </a:fld>
            <a:endParaRPr lang="en-GB"/>
          </a:p>
        </p:txBody>
      </p:sp>
    </p:spTree>
    <p:extLst>
      <p:ext uri="{BB962C8B-B14F-4D97-AF65-F5344CB8AC3E}">
        <p14:creationId xmlns:p14="http://schemas.microsoft.com/office/powerpoint/2010/main" val="326279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E77AF7-2D2A-475E-956D-86FE69B1296C}" type="slidenum">
              <a:rPr lang="en-GB" smtClean="0"/>
              <a:t>18</a:t>
            </a:fld>
            <a:endParaRPr lang="en-GB"/>
          </a:p>
        </p:txBody>
      </p:sp>
    </p:spTree>
    <p:extLst>
      <p:ext uri="{BB962C8B-B14F-4D97-AF65-F5344CB8AC3E}">
        <p14:creationId xmlns:p14="http://schemas.microsoft.com/office/powerpoint/2010/main" val="244034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E77AF7-2D2A-475E-956D-86FE69B1296C}" type="slidenum">
              <a:rPr lang="en-GB" smtClean="0"/>
              <a:t>19</a:t>
            </a:fld>
            <a:endParaRPr lang="en-GB"/>
          </a:p>
        </p:txBody>
      </p:sp>
    </p:spTree>
    <p:extLst>
      <p:ext uri="{BB962C8B-B14F-4D97-AF65-F5344CB8AC3E}">
        <p14:creationId xmlns:p14="http://schemas.microsoft.com/office/powerpoint/2010/main" val="4252678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FFE2F-EA22-4ED0-8E70-B99A55ABADF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97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230407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311337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1656626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2433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1550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0720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7210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6561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1222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7515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253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752245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7715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9119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7243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25C142-9FA3-4097-90FC-460E396E18F2}"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1059259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A2FED6-F318-4B28-B53B-FDE3D18B7E7D}"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3782350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9557C5-B81C-4308-97F5-461953A00247}"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2634854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810FBA-DE94-4D51-9B0A-849CFC162265}"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3873477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1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2505CE-1689-4D1D-A887-2AF1B4DEA7EB}"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2564969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43B4694-599B-4CBE-9847-44AF97A3036D}"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2794316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3BA2808-B77B-4E5A-9F4C-4D3D60E6CC97}"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408893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5ACF4-EFF7-4D22-889D-5A3D2F2A7536}"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3260131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1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161" y="27313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312" y="143517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D2CB50-3FE8-4845-8D87-FD669F772FE9}"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2895145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2D67E9A-5BE1-4611-9B09-BD2F24137610}"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3782022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08FFA8-3119-41AA-92B1-8A59FE20C4B4}"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1772264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72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334807-3B73-4BBC-8255-C97924A51046}"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366856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FF5ACF4-EFF7-4D22-889D-5A3D2F2A7536}"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85495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FF5ACF4-EFF7-4D22-889D-5A3D2F2A7536}" type="datetimeFigureOut">
              <a:rPr lang="en-GB" smtClean="0"/>
              <a:t>03/07/2023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141664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F5ACF4-EFF7-4D22-889D-5A3D2F2A7536}" type="datetimeFigureOut">
              <a:rPr lang="en-GB" smtClean="0"/>
              <a:t>03/07/2023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127263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5ACF4-EFF7-4D22-889D-5A3D2F2A7536}" type="datetimeFigureOut">
              <a:rPr lang="en-GB" smtClean="0"/>
              <a:t>03/07/2023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309301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5ACF4-EFF7-4D22-889D-5A3D2F2A7536}"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328333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5ACF4-EFF7-4D22-889D-5A3D2F2A7536}"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B46B8-FEAC-4A62-8243-04F4B2EFAA0B}" type="slidenum">
              <a:rPr lang="en-GB" smtClean="0"/>
              <a:t>‹#›</a:t>
            </a:fld>
            <a:endParaRPr lang="en-GB"/>
          </a:p>
        </p:txBody>
      </p:sp>
    </p:spTree>
    <p:extLst>
      <p:ext uri="{BB962C8B-B14F-4D97-AF65-F5344CB8AC3E}">
        <p14:creationId xmlns:p14="http://schemas.microsoft.com/office/powerpoint/2010/main" val="201094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5ACF4-EFF7-4D22-889D-5A3D2F2A7536}" type="datetimeFigureOut">
              <a:rPr lang="en-GB" smtClean="0"/>
              <a:t>03/07/2023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B46B8-FEAC-4A62-8243-04F4B2EFAA0B}" type="slidenum">
              <a:rPr lang="en-GB" smtClean="0"/>
              <a:t>‹#›</a:t>
            </a:fld>
            <a:endParaRPr lang="en-GB"/>
          </a:p>
        </p:txBody>
      </p:sp>
    </p:spTree>
    <p:extLst>
      <p:ext uri="{BB962C8B-B14F-4D97-AF65-F5344CB8AC3E}">
        <p14:creationId xmlns:p14="http://schemas.microsoft.com/office/powerpoint/2010/main" val="326193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5ACF4-EFF7-4D22-889D-5A3D2F2A7536}" type="datetimeFigureOut">
              <a:rPr lang="en-GB" smtClean="0">
                <a:solidFill>
                  <a:prstClr val="black">
                    <a:tint val="75000"/>
                  </a:prstClr>
                </a:solidFill>
              </a:rPr>
              <a:pPr/>
              <a:t>03/07/2023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7372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1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43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43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43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FC59701-75CE-409C-A5E3-CD7ACA86B36C}" type="slidenum">
              <a:rPr lang="en-GB" altLang="en-US">
                <a:solidFill>
                  <a:prstClr val="black">
                    <a:tint val="75000"/>
                  </a:prstClr>
                </a:solidFill>
                <a:latin typeface="Arial" charset="0"/>
              </a:rPr>
              <a:pPr fontAlgn="base">
                <a:spcBef>
                  <a:spcPct val="0"/>
                </a:spcBef>
                <a:spcAft>
                  <a:spcPct val="0"/>
                </a:spcAft>
                <a:defRPr/>
              </a:pPr>
              <a:t>‹#›</a:t>
            </a:fld>
            <a:endParaRPr lang="en-GB" altLang="en-US">
              <a:solidFill>
                <a:prstClr val="black">
                  <a:tint val="75000"/>
                </a:prstClr>
              </a:solidFill>
              <a:latin typeface="Arial" charset="0"/>
            </a:endParaRPr>
          </a:p>
        </p:txBody>
      </p:sp>
    </p:spTree>
    <p:extLst>
      <p:ext uri="{BB962C8B-B14F-4D97-AF65-F5344CB8AC3E}">
        <p14:creationId xmlns:p14="http://schemas.microsoft.com/office/powerpoint/2010/main" val="12213215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Comic Sans MS" pitchFamily="66"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omic Sans MS" pitchFamily="66"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omic Sans MS" pitchFamily="66"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omic Sans MS" pitchFamily="66"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hyperlink" Target="https://www.scopay.com/login.html" TargetMode="External"/><Relationship Id="rId3" Type="http://schemas.openxmlformats.org/officeDocument/2006/relationships/hyperlink" Target="https://www.satchelone.com/login" TargetMode="External"/><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login.schoolgateway.com/0/auth/register" TargetMode="External"/><Relationship Id="rId11" Type="http://schemas.openxmlformats.org/officeDocument/2006/relationships/image" Target="../media/image1.png"/><Relationship Id="rId5" Type="http://schemas.openxmlformats.org/officeDocument/2006/relationships/image" Target="../media/image14.png"/><Relationship Id="rId10" Type="http://schemas.openxmlformats.org/officeDocument/2006/relationships/hyperlink" Target="https://www.office.com/" TargetMode="External"/><Relationship Id="rId4" Type="http://schemas.openxmlformats.org/officeDocument/2006/relationships/image" Target="../media/image13.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mailto:b.sherrell@toynbee.hants.sch.uk"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hyperlink" Target="mailto:e.butler@toynbee.hants.sch.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24287" y="1807339"/>
            <a:ext cx="8895426" cy="4419335"/>
          </a:xfrm>
        </p:spPr>
        <p:txBody>
          <a:bodyPr vert="horz" lIns="91440" tIns="45720" rIns="91440" bIns="45720" rtlCol="0" anchor="t">
            <a:normAutofit fontScale="70000" lnSpcReduction="20000"/>
          </a:bodyPr>
          <a:lstStyle/>
          <a:p>
            <a:pPr eaLnBrk="1" fontAlgn="auto" hangingPunct="1">
              <a:spcAft>
                <a:spcPts val="0"/>
              </a:spcAft>
              <a:buFont typeface="Arial" pitchFamily="34" charset="0"/>
              <a:buNone/>
              <a:defRPr/>
            </a:pPr>
            <a:r>
              <a:rPr lang="en-GB" sz="8000" b="1">
                <a:solidFill>
                  <a:schemeClr val="tx1"/>
                </a:solidFill>
              </a:rPr>
              <a:t>Year 7 Induction Evening</a:t>
            </a:r>
          </a:p>
          <a:p>
            <a:pPr eaLnBrk="1" fontAlgn="auto" hangingPunct="1">
              <a:spcAft>
                <a:spcPts val="0"/>
              </a:spcAft>
              <a:defRPr/>
            </a:pPr>
            <a:endParaRPr lang="en-GB" sz="8000">
              <a:solidFill>
                <a:schemeClr val="tx1"/>
              </a:solidFill>
            </a:endParaRPr>
          </a:p>
          <a:p>
            <a:pPr eaLnBrk="1" fontAlgn="auto" hangingPunct="1">
              <a:spcAft>
                <a:spcPts val="0"/>
              </a:spcAft>
              <a:defRPr/>
            </a:pPr>
            <a:r>
              <a:rPr lang="en-GB" sz="5400">
                <a:solidFill>
                  <a:schemeClr val="tx1"/>
                </a:solidFill>
              </a:rPr>
              <a:t>Mr Longden - Headteacher</a:t>
            </a:r>
          </a:p>
          <a:p>
            <a:pPr eaLnBrk="1" fontAlgn="auto" hangingPunct="1">
              <a:spcAft>
                <a:spcPts val="0"/>
              </a:spcAft>
              <a:defRPr/>
            </a:pPr>
            <a:r>
              <a:rPr lang="en-GB" sz="5400">
                <a:solidFill>
                  <a:schemeClr val="tx1"/>
                </a:solidFill>
              </a:rPr>
              <a:t>Mr Lawrence - Deputy Headteacher</a:t>
            </a:r>
          </a:p>
          <a:p>
            <a:pPr>
              <a:defRPr/>
            </a:pPr>
            <a:r>
              <a:rPr lang="en-GB" sz="5400">
                <a:solidFill>
                  <a:schemeClr val="tx1"/>
                </a:solidFill>
              </a:rPr>
              <a:t>Miss Butler - Lower School Progress Director</a:t>
            </a:r>
            <a:endParaRPr lang="en-GB" sz="5400">
              <a:solidFill>
                <a:schemeClr val="tx1"/>
              </a:solidFill>
              <a:cs typeface="Calibri"/>
            </a:endParaRPr>
          </a:p>
          <a:p>
            <a:pPr>
              <a:defRPr/>
            </a:pPr>
            <a:r>
              <a:rPr lang="en-GB" sz="5400">
                <a:solidFill>
                  <a:schemeClr val="tx1"/>
                </a:solidFill>
              </a:rPr>
              <a:t>Miss Sherrell- Year 7 Guidance Manager</a:t>
            </a:r>
            <a:endParaRPr lang="en-GB" sz="5400">
              <a:solidFill>
                <a:schemeClr val="tx1"/>
              </a:solidFill>
              <a:cs typeface="Calibri"/>
            </a:endParaRPr>
          </a:p>
          <a:p>
            <a:pPr>
              <a:defRPr/>
            </a:pPr>
            <a:endParaRPr lang="en-GB" sz="5400">
              <a:solidFill>
                <a:schemeClr val="tx1"/>
              </a:solidFill>
              <a:cs typeface="Calibri"/>
            </a:endParaRPr>
          </a:p>
          <a:p>
            <a:pPr eaLnBrk="1" fontAlgn="auto" hangingPunct="1">
              <a:spcAft>
                <a:spcPts val="0"/>
              </a:spcAft>
              <a:buFont typeface="Arial" pitchFamily="34" charset="0"/>
              <a:buNone/>
              <a:defRPr/>
            </a:pPr>
            <a:endParaRPr lang="en-GB" sz="5400" b="1">
              <a:solidFill>
                <a:schemeClr val="tx2">
                  <a:lumMod val="75000"/>
                </a:schemeClr>
              </a:solidFill>
            </a:endParaRPr>
          </a:p>
          <a:p>
            <a:pPr eaLnBrk="1" fontAlgn="auto" hangingPunct="1">
              <a:spcAft>
                <a:spcPts val="0"/>
              </a:spcAft>
              <a:buFont typeface="Arial" pitchFamily="34" charset="0"/>
              <a:buNone/>
              <a:defRPr/>
            </a:pPr>
            <a:endParaRPr lang="en-GB" sz="5400" b="1">
              <a:solidFill>
                <a:schemeClr val="tx2">
                  <a:lumMod val="75000"/>
                </a:schemeClr>
              </a:solidFill>
            </a:endParaRPr>
          </a:p>
        </p:txBody>
      </p:sp>
      <p:sp>
        <p:nvSpPr>
          <p:cNvPr id="6" name="Rectangle 5"/>
          <p:cNvSpPr/>
          <p:nvPr/>
        </p:nvSpPr>
        <p:spPr>
          <a:xfrm>
            <a:off x="395536" y="260648"/>
            <a:ext cx="8424936" cy="714375"/>
          </a:xfrm>
          <a:prstGeom prst="rect">
            <a:avLst/>
          </a:prstGeom>
          <a:solidFill>
            <a:srgbClr val="383838"/>
          </a:solidFill>
          <a:ln>
            <a:solidFill>
              <a:srgbClr val="3838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en-US" sz="3000" kern="1200">
                <a:solidFill>
                  <a:srgbClr val="FFFFFF"/>
                </a:solidFill>
                <a:effectLst/>
                <a:latin typeface="Muli" pitchFamily="2" charset="0"/>
                <a:ea typeface="Calibri" panose="020F0502020204030204" pitchFamily="34" charset="0"/>
              </a:rPr>
              <a:t> Toynbee School</a:t>
            </a:r>
            <a:endParaRPr lang="en-GB" sz="1200">
              <a:effectLst/>
              <a:latin typeface="Times New Roman" panose="02020603050405020304" pitchFamily="18" charset="0"/>
              <a:ea typeface="Times New Roman" panose="02020603050405020304" pitchFamily="18" charset="0"/>
            </a:endParaRPr>
          </a:p>
        </p:txBody>
      </p:sp>
      <p:pic>
        <p:nvPicPr>
          <p:cNvPr id="7" name="Picture 6" descr="header logo"/>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887434" y="274935"/>
            <a:ext cx="666028" cy="685800"/>
          </a:xfrm>
          <a:prstGeom prst="rect">
            <a:avLst/>
          </a:prstGeom>
          <a:noFill/>
        </p:spPr>
      </p:pic>
    </p:spTree>
    <p:extLst>
      <p:ext uri="{BB962C8B-B14F-4D97-AF65-F5344CB8AC3E}">
        <p14:creationId xmlns:p14="http://schemas.microsoft.com/office/powerpoint/2010/main" val="374917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lIns="91440" tIns="45720" rIns="91440" bIns="45720" rtlCol="0" anchor="t">
            <a:spAutoFit/>
          </a:bodyPr>
          <a:lstStyle/>
          <a:p>
            <a:pPr algn="ctr" defTabSz="457200">
              <a:defRPr/>
            </a:pPr>
            <a:r>
              <a:rPr lang="en-GB" sz="2800" b="1">
                <a:solidFill>
                  <a:schemeClr val="bg1"/>
                </a:solidFill>
                <a:latin typeface="Calibri" panose="020F0502020204030204"/>
              </a:rPr>
              <a:t>Progress Director</a:t>
            </a:r>
            <a:endParaRPr kumimoji="0" lang="en-GB" sz="2800" b="1"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 name="Rectangle 1"/>
          <p:cNvSpPr/>
          <p:nvPr/>
        </p:nvSpPr>
        <p:spPr>
          <a:xfrm>
            <a:off x="3700608" y="1124744"/>
            <a:ext cx="180549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cs typeface="Calibri Light"/>
              </a:rPr>
              <a:t>The School Day</a:t>
            </a: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2"/>
          <p:cNvSpPr/>
          <p:nvPr/>
        </p:nvSpPr>
        <p:spPr>
          <a:xfrm>
            <a:off x="538747" y="1524854"/>
            <a:ext cx="806650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5" name="Picture 4" descr="header logo">
            <a:extLst>
              <a:ext uri="{FF2B5EF4-FFF2-40B4-BE49-F238E27FC236}">
                <a16:creationId xmlns:a16="http://schemas.microsoft.com/office/drawing/2014/main" id="{6590018F-14EE-4AD7-B958-D1A581A1DBCB}"/>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30434" y="157935"/>
            <a:ext cx="666028" cy="685800"/>
          </a:xfrm>
          <a:prstGeom prst="rect">
            <a:avLst/>
          </a:prstGeom>
          <a:noFill/>
        </p:spPr>
      </p:pic>
      <p:pic>
        <p:nvPicPr>
          <p:cNvPr id="7" name="Picture 6" descr="Table&#10;&#10;Description automatically generated">
            <a:extLst>
              <a:ext uri="{FF2B5EF4-FFF2-40B4-BE49-F238E27FC236}">
                <a16:creationId xmlns:a16="http://schemas.microsoft.com/office/drawing/2014/main" id="{738E19EC-2200-49E6-8996-6FB6E0BAAB09}"/>
              </a:ext>
            </a:extLst>
          </p:cNvPr>
          <p:cNvPicPr>
            <a:picLocks noChangeAspect="1"/>
          </p:cNvPicPr>
          <p:nvPr/>
        </p:nvPicPr>
        <p:blipFill rotWithShape="1">
          <a:blip r:embed="rId3">
            <a:extLst>
              <a:ext uri="{28A0092B-C50C-407E-A947-70E740481C1C}">
                <a14:useLocalDpi xmlns:a14="http://schemas.microsoft.com/office/drawing/2010/main" val="0"/>
              </a:ext>
            </a:extLst>
          </a:blip>
          <a:srcRect t="19788" r="6536"/>
          <a:stretch/>
        </p:blipFill>
        <p:spPr>
          <a:xfrm>
            <a:off x="2034994" y="1888986"/>
            <a:ext cx="5074011" cy="4259282"/>
          </a:xfrm>
          <a:prstGeom prst="rect">
            <a:avLst/>
          </a:prstGeom>
        </p:spPr>
      </p:pic>
    </p:spTree>
    <p:extLst>
      <p:ext uri="{BB962C8B-B14F-4D97-AF65-F5344CB8AC3E}">
        <p14:creationId xmlns:p14="http://schemas.microsoft.com/office/powerpoint/2010/main" val="146837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Progress Director</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3325877" y="1196752"/>
            <a:ext cx="2575338" cy="9848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cs typeface="Calibri Light"/>
              </a:rPr>
              <a:t>Year 7 Curriculum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a:solidFill>
                <a:prstClr val="black"/>
              </a:solidFill>
              <a:latin typeface="Calibri"/>
              <a:cs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2"/>
          <p:cNvSpPr/>
          <p:nvPr/>
        </p:nvSpPr>
        <p:spPr>
          <a:xfrm>
            <a:off x="580293" y="1524854"/>
            <a:ext cx="806650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graphicFrame>
        <p:nvGraphicFramePr>
          <p:cNvPr id="5" name="Table 5">
            <a:extLst>
              <a:ext uri="{FF2B5EF4-FFF2-40B4-BE49-F238E27FC236}">
                <a16:creationId xmlns:a16="http://schemas.microsoft.com/office/drawing/2014/main" id="{C37D82ED-EC10-4A99-848B-982317D9ECCB}"/>
              </a:ext>
            </a:extLst>
          </p:cNvPr>
          <p:cNvGraphicFramePr>
            <a:graphicFrameLocks noGrp="1"/>
          </p:cNvGraphicFramePr>
          <p:nvPr>
            <p:extLst>
              <p:ext uri="{D42A27DB-BD31-4B8C-83A1-F6EECF244321}">
                <p14:modId xmlns:p14="http://schemas.microsoft.com/office/powerpoint/2010/main" val="2838128224"/>
              </p:ext>
            </p:extLst>
          </p:nvPr>
        </p:nvGraphicFramePr>
        <p:xfrm>
          <a:off x="1124262" y="1781660"/>
          <a:ext cx="7006172" cy="3294680"/>
        </p:xfrm>
        <a:graphic>
          <a:graphicData uri="http://schemas.openxmlformats.org/drawingml/2006/table">
            <a:tbl>
              <a:tblPr firstRow="1" bandRow="1">
                <a:tableStyleId>{5C22544A-7EE6-4342-B048-85BDC9FD1C3A}</a:tableStyleId>
              </a:tblPr>
              <a:tblGrid>
                <a:gridCol w="1751543">
                  <a:extLst>
                    <a:ext uri="{9D8B030D-6E8A-4147-A177-3AD203B41FA5}">
                      <a16:colId xmlns:a16="http://schemas.microsoft.com/office/drawing/2014/main" val="3016694516"/>
                    </a:ext>
                  </a:extLst>
                </a:gridCol>
                <a:gridCol w="1751543">
                  <a:extLst>
                    <a:ext uri="{9D8B030D-6E8A-4147-A177-3AD203B41FA5}">
                      <a16:colId xmlns:a16="http://schemas.microsoft.com/office/drawing/2014/main" val="3199188194"/>
                    </a:ext>
                  </a:extLst>
                </a:gridCol>
                <a:gridCol w="1751543">
                  <a:extLst>
                    <a:ext uri="{9D8B030D-6E8A-4147-A177-3AD203B41FA5}">
                      <a16:colId xmlns:a16="http://schemas.microsoft.com/office/drawing/2014/main" val="4005250196"/>
                    </a:ext>
                  </a:extLst>
                </a:gridCol>
                <a:gridCol w="1751543">
                  <a:extLst>
                    <a:ext uri="{9D8B030D-6E8A-4147-A177-3AD203B41FA5}">
                      <a16:colId xmlns:a16="http://schemas.microsoft.com/office/drawing/2014/main" val="1167434337"/>
                    </a:ext>
                  </a:extLst>
                </a:gridCol>
              </a:tblGrid>
              <a:tr h="411835">
                <a:tc>
                  <a:txBody>
                    <a:bodyPr/>
                    <a:lstStyle/>
                    <a:p>
                      <a:pPr algn="ctr"/>
                      <a:r>
                        <a:rPr lang="en-GB">
                          <a:solidFill>
                            <a:schemeClr val="tx1"/>
                          </a:solidFill>
                        </a:rPr>
                        <a:t>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Lessons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Lessons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485528"/>
                  </a:ext>
                </a:extLst>
              </a:tr>
              <a:tr h="411835">
                <a:tc>
                  <a:txBody>
                    <a:bodyPr/>
                    <a:lstStyle/>
                    <a:p>
                      <a:pPr algn="ctr"/>
                      <a:r>
                        <a:rPr lang="en-GB">
                          <a:solidFill>
                            <a:schemeClr val="tx1"/>
                          </a:solidFill>
                        </a:rPr>
                        <a:t>English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2653865"/>
                  </a:ext>
                </a:extLst>
              </a:tr>
              <a:tr h="411835">
                <a:tc>
                  <a:txBody>
                    <a:bodyPr/>
                    <a:lstStyle/>
                    <a:p>
                      <a:pPr algn="ctr"/>
                      <a:r>
                        <a:rPr lang="en-GB">
                          <a:solidFill>
                            <a:schemeClr val="tx1"/>
                          </a:solidFill>
                        </a:rPr>
                        <a:t>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Music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3487005"/>
                  </a:ext>
                </a:extLst>
              </a:tr>
              <a:tr h="411835">
                <a:tc>
                  <a:txBody>
                    <a:bodyPr/>
                    <a:lstStyle/>
                    <a:p>
                      <a:pPr algn="ctr"/>
                      <a:r>
                        <a:rPr lang="en-GB">
                          <a:solidFill>
                            <a:schemeClr val="tx1"/>
                          </a:solidFill>
                        </a:rPr>
                        <a:t>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Drama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4959356"/>
                  </a:ext>
                </a:extLst>
              </a:tr>
              <a:tr h="411835">
                <a:tc>
                  <a:txBody>
                    <a:bodyPr/>
                    <a:lstStyle/>
                    <a:p>
                      <a:pPr algn="ctr"/>
                      <a:r>
                        <a:rPr lang="en-GB">
                          <a:solidFill>
                            <a:schemeClr val="tx1"/>
                          </a:solidFill>
                        </a:rPr>
                        <a:t>Languages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4098558"/>
                  </a:ext>
                </a:extLst>
              </a:tr>
              <a:tr h="411835">
                <a:tc>
                  <a:txBody>
                    <a:bodyPr/>
                    <a:lstStyle/>
                    <a:p>
                      <a:pPr algn="ctr"/>
                      <a:r>
                        <a:rPr lang="en-GB">
                          <a:solidFill>
                            <a:schemeClr val="tx1"/>
                          </a:solidFill>
                        </a:rPr>
                        <a:t>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8206942"/>
                  </a:ext>
                </a:extLst>
              </a:tr>
              <a:tr h="411835">
                <a:tc>
                  <a:txBody>
                    <a:bodyPr/>
                    <a:lstStyle/>
                    <a:p>
                      <a:pPr algn="ctr"/>
                      <a:r>
                        <a:rPr lang="en-GB">
                          <a:solidFill>
                            <a:schemeClr val="tx1"/>
                          </a:solidFill>
                        </a:rPr>
                        <a:t>Geography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Computing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7872803"/>
                  </a:ext>
                </a:extLst>
              </a:tr>
              <a:tr h="411835">
                <a:tc>
                  <a:txBody>
                    <a:bodyPr/>
                    <a:lstStyle/>
                    <a:p>
                      <a:pPr algn="ctr"/>
                      <a:r>
                        <a:rPr lang="en-GB">
                          <a:solidFill>
                            <a:schemeClr val="tx1"/>
                          </a:solidFill>
                        </a:rPr>
                        <a:t>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PSHCE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3762630"/>
                  </a:ext>
                </a:extLst>
              </a:tr>
            </a:tbl>
          </a:graphicData>
        </a:graphic>
      </p:graphicFrame>
      <p:sp>
        <p:nvSpPr>
          <p:cNvPr id="7" name="TextBox 6">
            <a:extLst>
              <a:ext uri="{FF2B5EF4-FFF2-40B4-BE49-F238E27FC236}">
                <a16:creationId xmlns:a16="http://schemas.microsoft.com/office/drawing/2014/main" id="{0235AD1C-8745-4761-B725-B09C2D478204}"/>
              </a:ext>
            </a:extLst>
          </p:cNvPr>
          <p:cNvSpPr txBox="1"/>
          <p:nvPr/>
        </p:nvSpPr>
        <p:spPr>
          <a:xfrm>
            <a:off x="1124262" y="5199583"/>
            <a:ext cx="700617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prstClr val="black"/>
                </a:solidFill>
                <a:latin typeface="Calibri"/>
                <a:cs typeface="Calibri Light"/>
              </a:rPr>
              <a:t>Two</a:t>
            </a:r>
            <a:r>
              <a:rPr kumimoji="0" lang="en-GB" sz="1800" i="0" u="none" strike="noStrike" kern="1200" cap="none" spc="0" normalizeH="0" baseline="0" noProof="0">
                <a:ln>
                  <a:noFill/>
                </a:ln>
                <a:solidFill>
                  <a:prstClr val="black"/>
                </a:solidFill>
                <a:effectLst/>
                <a:uLnTx/>
                <a:uFillTx/>
                <a:latin typeface="Calibri"/>
                <a:ea typeface="+mn-ea"/>
                <a:cs typeface="Calibri Light"/>
              </a:rPr>
              <a:t> Week Timetable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Calibri"/>
              <a:ea typeface="+mn-ea"/>
              <a:cs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prstClr val="black"/>
                </a:solidFill>
                <a:effectLst/>
                <a:uLnTx/>
                <a:uFillTx/>
                <a:latin typeface="Calibri"/>
                <a:ea typeface="+mn-ea"/>
                <a:cs typeface="Calibri Light"/>
              </a:rPr>
              <a:t>Pupils are taught in mixed ability classes, primarily in their Tutor Groups</a:t>
            </a:r>
          </a:p>
        </p:txBody>
      </p:sp>
      <p:pic>
        <p:nvPicPr>
          <p:cNvPr id="6" name="Picture 5" descr="header logo">
            <a:extLst>
              <a:ext uri="{FF2B5EF4-FFF2-40B4-BE49-F238E27FC236}">
                <a16:creationId xmlns:a16="http://schemas.microsoft.com/office/drawing/2014/main" id="{81894621-AC78-4581-8646-A7863FCE1B62}"/>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30434" y="157935"/>
            <a:ext cx="666028" cy="685800"/>
          </a:xfrm>
          <a:prstGeom prst="rect">
            <a:avLst/>
          </a:prstGeom>
          <a:noFill/>
        </p:spPr>
      </p:pic>
    </p:spTree>
    <p:extLst>
      <p:ext uri="{BB962C8B-B14F-4D97-AF65-F5344CB8AC3E}">
        <p14:creationId xmlns:p14="http://schemas.microsoft.com/office/powerpoint/2010/main" val="181394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522142" y="1037513"/>
            <a:ext cx="4098515" cy="685801"/>
          </a:xfrm>
        </p:spPr>
        <p:txBody>
          <a:bodyPr>
            <a:normAutofit fontScale="90000"/>
          </a:bodyPr>
          <a:lstStyle/>
          <a:p>
            <a:r>
              <a:rPr lang="en-GB">
                <a:latin typeface="+mn-lt"/>
              </a:rPr>
              <a:t>Year 7 Tutor Team:</a:t>
            </a:r>
            <a:endParaRPr lang="en-GB" sz="2400">
              <a:latin typeface="+mn-lt"/>
              <a:cs typeface="Calibri"/>
            </a:endParaRPr>
          </a:p>
        </p:txBody>
      </p:sp>
      <p:sp>
        <p:nvSpPr>
          <p:cNvPr id="2" name="TextBox 1">
            <a:extLst>
              <a:ext uri="{FF2B5EF4-FFF2-40B4-BE49-F238E27FC236}">
                <a16:creationId xmlns:a16="http://schemas.microsoft.com/office/drawing/2014/main" id="{8B93211F-F773-4E4B-B24E-F1ED4A64709E}"/>
              </a:ext>
            </a:extLst>
          </p:cNvPr>
          <p:cNvSpPr txBox="1"/>
          <p:nvPr/>
        </p:nvSpPr>
        <p:spPr>
          <a:xfrm>
            <a:off x="254377" y="1467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lIns="91440" tIns="45720" rIns="91440" bIns="45720" rtlCol="0" anchor="t">
            <a:spAutoFit/>
          </a:bodyPr>
          <a:lstStyle/>
          <a:p>
            <a:pPr algn="ctr" defTabSz="457200">
              <a:defRPr/>
            </a:pPr>
            <a:r>
              <a:rPr lang="en-GB" sz="2800" b="1">
                <a:solidFill>
                  <a:schemeClr val="bg1"/>
                </a:solidFill>
                <a:latin typeface="Calibri" panose="020F0502020204030204"/>
                <a:cs typeface="Calibri"/>
              </a:rPr>
              <a:t>Progress Director </a:t>
            </a:r>
            <a:endParaRPr lang="en-GB" sz="2800" b="1" i="0" u="none" strike="noStrike" kern="1200" cap="none" spc="0" normalizeH="0" baseline="0" noProof="0">
              <a:ln>
                <a:noFill/>
              </a:ln>
              <a:solidFill>
                <a:schemeClr val="bg1"/>
              </a:solidFill>
              <a:effectLst/>
              <a:uLnTx/>
              <a:uFillTx/>
              <a:latin typeface="Calibri" panose="020F0502020204030204"/>
              <a:cs typeface="Calibri"/>
            </a:endParaRPr>
          </a:p>
        </p:txBody>
      </p:sp>
      <p:pic>
        <p:nvPicPr>
          <p:cNvPr id="3" name="Picture 2" descr="header logo">
            <a:extLst>
              <a:ext uri="{FF2B5EF4-FFF2-40B4-BE49-F238E27FC236}">
                <a16:creationId xmlns:a16="http://schemas.microsoft.com/office/drawing/2014/main" id="{11D54A87-AAC0-4E85-A761-4F15D4432724}"/>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75434" y="67935"/>
            <a:ext cx="666028" cy="685800"/>
          </a:xfrm>
          <a:prstGeom prst="rect">
            <a:avLst/>
          </a:prstGeom>
          <a:noFill/>
        </p:spPr>
      </p:pic>
      <p:sp>
        <p:nvSpPr>
          <p:cNvPr id="6" name="Title 1">
            <a:extLst>
              <a:ext uri="{FF2B5EF4-FFF2-40B4-BE49-F238E27FC236}">
                <a16:creationId xmlns:a16="http://schemas.microsoft.com/office/drawing/2014/main" id="{9D2BD625-6964-4650-A258-180C1CE83CD7}"/>
              </a:ext>
            </a:extLst>
          </p:cNvPr>
          <p:cNvSpPr txBox="1">
            <a:spLocks/>
          </p:cNvSpPr>
          <p:nvPr/>
        </p:nvSpPr>
        <p:spPr>
          <a:xfrm>
            <a:off x="1615440" y="2354975"/>
            <a:ext cx="7445703" cy="4246610"/>
          </a:xfrm>
          <a:prstGeom prst="rect">
            <a:avLst/>
          </a:prstGeom>
        </p:spPr>
        <p:txBody>
          <a:bodyPr vert="horz" lIns="91440" tIns="45720" rIns="91440" bIns="45720" rtlCol="0" anchor="t">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700">
                <a:latin typeface="+mn-lt"/>
              </a:rPr>
              <a:t>Miss Beech-</a:t>
            </a:r>
            <a:r>
              <a:rPr lang="en-GB" sz="3700" err="1">
                <a:latin typeface="+mn-lt"/>
              </a:rPr>
              <a:t>Guarido</a:t>
            </a:r>
            <a:r>
              <a:rPr lang="en-GB" sz="3700">
                <a:latin typeface="+mn-lt"/>
              </a:rPr>
              <a:t> 	7BC</a:t>
            </a:r>
          </a:p>
          <a:p>
            <a:pPr algn="l"/>
            <a:r>
              <a:rPr lang="en-GB" sz="3700">
                <a:latin typeface="+mn-lt"/>
              </a:rPr>
              <a:t>Mr Cox    			7CX</a:t>
            </a:r>
            <a:endParaRPr lang="en-GB" sz="3700">
              <a:latin typeface="+mn-lt"/>
              <a:cs typeface="Calibri"/>
            </a:endParaRPr>
          </a:p>
          <a:p>
            <a:pPr algn="l"/>
            <a:r>
              <a:rPr lang="en-GB" sz="3700">
                <a:latin typeface="+mn-lt"/>
              </a:rPr>
              <a:t>Miss Connolly 		7CO</a:t>
            </a:r>
            <a:endParaRPr lang="en-GB" sz="3700">
              <a:latin typeface="+mn-lt"/>
              <a:cs typeface="Calibri"/>
            </a:endParaRPr>
          </a:p>
          <a:p>
            <a:pPr algn="l"/>
            <a:r>
              <a:rPr lang="en-GB" sz="3700">
                <a:latin typeface="+mn-lt"/>
                <a:cs typeface="Calibri"/>
              </a:rPr>
              <a:t>Mr Howe                      7HO</a:t>
            </a:r>
            <a:endParaRPr lang="en-GB" sz="3700">
              <a:latin typeface="+mn-lt"/>
            </a:endParaRPr>
          </a:p>
          <a:p>
            <a:pPr algn="l"/>
            <a:r>
              <a:rPr lang="en-GB" sz="3700">
                <a:latin typeface="+mn-lt"/>
              </a:rPr>
              <a:t>Miss Thompson 	7TS</a:t>
            </a:r>
            <a:endParaRPr lang="en-GB" sz="3700">
              <a:latin typeface="+mn-lt"/>
              <a:cs typeface="Calibri"/>
            </a:endParaRPr>
          </a:p>
          <a:p>
            <a:pPr algn="l"/>
            <a:endParaRPr lang="en-GB" sz="3700">
              <a:latin typeface="+mn-lt"/>
            </a:endParaRPr>
          </a:p>
          <a:p>
            <a:pPr algn="l"/>
            <a:r>
              <a:rPr lang="en-GB" sz="3700">
                <a:latin typeface="+mn-lt"/>
              </a:rPr>
              <a:t>Mrs Hill			SENCO</a:t>
            </a:r>
            <a:endParaRPr lang="en-GB" sz="3700">
              <a:latin typeface="+mn-lt"/>
              <a:cs typeface="Calibri"/>
            </a:endParaRPr>
          </a:p>
          <a:p>
            <a:pPr algn="l"/>
            <a:r>
              <a:rPr lang="en-GB" sz="3700">
                <a:latin typeface="+mn-lt"/>
              </a:rPr>
              <a:t>Mrs </a:t>
            </a:r>
            <a:r>
              <a:rPr lang="en-GB" sz="3700" err="1">
                <a:latin typeface="+mn-lt"/>
              </a:rPr>
              <a:t>Howbrook</a:t>
            </a:r>
            <a:r>
              <a:rPr lang="en-GB" sz="3700">
                <a:latin typeface="+mn-lt"/>
              </a:rPr>
              <a:t> 		Learning Support</a:t>
            </a:r>
            <a:endParaRPr lang="en-GB" sz="3700">
              <a:latin typeface="+mn-lt"/>
              <a:cs typeface="Calibri"/>
            </a:endParaRPr>
          </a:p>
          <a:p>
            <a:pPr algn="l"/>
            <a:r>
              <a:rPr lang="en-GB" sz="3700">
                <a:latin typeface="+mn-lt"/>
              </a:rPr>
              <a:t>Mrs Morris		Admissions</a:t>
            </a:r>
          </a:p>
          <a:p>
            <a:pPr algn="l"/>
            <a:r>
              <a:rPr lang="en-GB" sz="3700">
                <a:latin typeface="+mn-lt"/>
              </a:rPr>
              <a:t>Mrs Woodall		Pupil Welfare Officer</a:t>
            </a:r>
          </a:p>
          <a:p>
            <a:pPr algn="l"/>
            <a:endParaRPr lang="en-GB" sz="3700">
              <a:latin typeface="+mn-lt"/>
            </a:endParaRPr>
          </a:p>
          <a:p>
            <a:pPr algn="l"/>
            <a:endParaRPr lang="en-GB" sz="3700">
              <a:latin typeface="+mn-lt"/>
            </a:endParaRPr>
          </a:p>
          <a:p>
            <a:pPr algn="l"/>
            <a:endParaRPr lang="en-GB" sz="3700">
              <a:latin typeface="+mn-lt"/>
            </a:endParaRPr>
          </a:p>
          <a:p>
            <a:pPr algn="l"/>
            <a:endParaRPr lang="en-GB" sz="2400">
              <a:latin typeface="+mn-lt"/>
            </a:endParaRPr>
          </a:p>
          <a:p>
            <a:pPr algn="l"/>
            <a:endParaRPr lang="en-GB" sz="2400">
              <a:latin typeface="+mn-lt"/>
            </a:endParaRPr>
          </a:p>
          <a:p>
            <a:pPr algn="l"/>
            <a:endParaRPr lang="en-GB" sz="2400">
              <a:latin typeface="+mn-lt"/>
              <a:cs typeface="Calibri"/>
            </a:endParaRPr>
          </a:p>
        </p:txBody>
      </p:sp>
    </p:spTree>
    <p:extLst>
      <p:ext uri="{BB962C8B-B14F-4D97-AF65-F5344CB8AC3E}">
        <p14:creationId xmlns:p14="http://schemas.microsoft.com/office/powerpoint/2010/main" val="3439700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lIns="91440" tIns="45720" rIns="91440" bIns="45720" rtlCol="0" anchor="t">
            <a:spAutoFit/>
          </a:bodyPr>
          <a:lstStyle/>
          <a:p>
            <a:pPr algn="ctr" defTabSz="457200">
              <a:defRPr/>
            </a:pPr>
            <a:r>
              <a:rPr lang="en-GB" sz="2800" b="1">
                <a:solidFill>
                  <a:schemeClr val="bg1"/>
                </a:solidFill>
                <a:latin typeface="Calibri" panose="020F0502020204030204"/>
              </a:rPr>
              <a:t>Progress Director</a:t>
            </a:r>
            <a:endParaRPr kumimoji="0" lang="en-GB" sz="2800" b="1"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 name="Rectangle 1"/>
          <p:cNvSpPr/>
          <p:nvPr/>
        </p:nvSpPr>
        <p:spPr>
          <a:xfrm>
            <a:off x="2920358" y="1124744"/>
            <a:ext cx="3386376" cy="400110"/>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Calibri"/>
                <a:ea typeface="+mn-ea"/>
                <a:cs typeface="Calibri Light"/>
              </a:rPr>
              <a:t>Year 6 Induction Day </a:t>
            </a:r>
            <a:r>
              <a:rPr lang="en-GB" sz="2000" b="1">
                <a:latin typeface="Calibri"/>
                <a:cs typeface="Calibri Light"/>
              </a:rPr>
              <a:t>26</a:t>
            </a:r>
            <a:r>
              <a:rPr lang="en-GB" sz="2000" b="1" baseline="30000">
                <a:latin typeface="Calibri"/>
                <a:cs typeface="Calibri Light"/>
              </a:rPr>
              <a:t>th</a:t>
            </a:r>
            <a:r>
              <a:rPr kumimoji="0" lang="en-GB" sz="2000" b="1" i="0" u="none" strike="noStrike" kern="1200" cap="none" spc="0" normalizeH="0" baseline="0" noProof="0">
                <a:ln>
                  <a:noFill/>
                </a:ln>
                <a:effectLst/>
                <a:uLnTx/>
                <a:uFillTx/>
                <a:latin typeface="Calibri"/>
                <a:ea typeface="+mn-ea"/>
                <a:cs typeface="Calibri Light"/>
              </a:rPr>
              <a:t> June</a:t>
            </a:r>
            <a:endParaRPr kumimoji="0" lang="en-GB" sz="1800" b="0" i="0" u="none" strike="noStrike" kern="1200" cap="none" spc="0" normalizeH="0" baseline="0" noProof="0">
              <a:ln>
                <a:noFill/>
              </a:ln>
              <a:effectLst/>
              <a:uLnTx/>
              <a:uFillTx/>
              <a:latin typeface="Calibri"/>
              <a:ea typeface="+mn-ea"/>
              <a:cs typeface="+mn-cs"/>
            </a:endParaRPr>
          </a:p>
        </p:txBody>
      </p:sp>
      <p:sp>
        <p:nvSpPr>
          <p:cNvPr id="3" name="Rectangle 2"/>
          <p:cNvSpPr/>
          <p:nvPr/>
        </p:nvSpPr>
        <p:spPr>
          <a:xfrm>
            <a:off x="580293" y="1524854"/>
            <a:ext cx="806650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5" name="Picture 4" descr="header logo">
            <a:extLst>
              <a:ext uri="{FF2B5EF4-FFF2-40B4-BE49-F238E27FC236}">
                <a16:creationId xmlns:a16="http://schemas.microsoft.com/office/drawing/2014/main" id="{6590018F-14EE-4AD7-B958-D1A581A1DBCB}"/>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30434" y="157935"/>
            <a:ext cx="666028" cy="685800"/>
          </a:xfrm>
          <a:prstGeom prst="rect">
            <a:avLst/>
          </a:prstGeom>
          <a:noFill/>
        </p:spPr>
      </p:pic>
      <p:sp>
        <p:nvSpPr>
          <p:cNvPr id="7" name="TextBox 6">
            <a:extLst>
              <a:ext uri="{FF2B5EF4-FFF2-40B4-BE49-F238E27FC236}">
                <a16:creationId xmlns:a16="http://schemas.microsoft.com/office/drawing/2014/main" id="{2996E2B6-3D60-4FB2-B055-41C5D204AFB0}"/>
              </a:ext>
            </a:extLst>
          </p:cNvPr>
          <p:cNvSpPr txBox="1"/>
          <p:nvPr/>
        </p:nvSpPr>
        <p:spPr>
          <a:xfrm>
            <a:off x="168468" y="1773234"/>
            <a:ext cx="8890156" cy="5539978"/>
          </a:xfrm>
          <a:prstGeom prst="rect">
            <a:avLst/>
          </a:prstGeom>
          <a:noFill/>
        </p:spPr>
        <p:txBody>
          <a:bodyPr wrap="square" lIns="91440" tIns="45720" rIns="91440" bIns="45720" rtlCol="0" anchor="t">
            <a:spAutoFit/>
          </a:bodyPr>
          <a:lstStyle/>
          <a:p>
            <a:r>
              <a:rPr lang="en-GB" sz="2000" b="1"/>
              <a:t>Arrival: 		</a:t>
            </a:r>
            <a:r>
              <a:rPr lang="en-GB" sz="2000"/>
              <a:t>8.35am in the Sports Hall to meet their Tutor</a:t>
            </a:r>
          </a:p>
          <a:p>
            <a:endParaRPr lang="en-GB" sz="2000"/>
          </a:p>
          <a:p>
            <a:r>
              <a:rPr lang="en-GB" sz="2000" b="1"/>
              <a:t>Pupils should:	</a:t>
            </a:r>
            <a:r>
              <a:rPr lang="en-GB" sz="2000"/>
              <a:t>Wear their Junior School uniform</a:t>
            </a:r>
          </a:p>
          <a:p>
            <a:r>
              <a:rPr lang="en-GB" sz="2000" b="1"/>
              <a:t>		</a:t>
            </a:r>
            <a:r>
              <a:rPr lang="en-GB" sz="2000"/>
              <a:t>Bring a bag, pencil case, water bottle and a break time snack</a:t>
            </a:r>
            <a:endParaRPr lang="en-GB" sz="2000">
              <a:cs typeface="Calibri"/>
            </a:endParaRPr>
          </a:p>
          <a:p>
            <a:endParaRPr lang="en-GB" sz="2000"/>
          </a:p>
          <a:p>
            <a:r>
              <a:rPr lang="en-GB" sz="2000" b="1"/>
              <a:t>Pupils will:</a:t>
            </a:r>
            <a:r>
              <a:rPr lang="en-GB" sz="2000"/>
              <a:t>	Have a Year Group Assembly</a:t>
            </a:r>
          </a:p>
          <a:p>
            <a:r>
              <a:rPr lang="en-GB" sz="2000"/>
              <a:t>		Spend some time getting to know their Tutor and Tutor Group</a:t>
            </a:r>
          </a:p>
          <a:p>
            <a:r>
              <a:rPr lang="en-GB" sz="2000" b="1"/>
              <a:t>		</a:t>
            </a:r>
            <a:r>
              <a:rPr lang="en-GB" sz="2000"/>
              <a:t>Attend a series of ‘Taster’ lessons with their peers</a:t>
            </a:r>
          </a:p>
          <a:p>
            <a:r>
              <a:rPr lang="en-GB" sz="2000"/>
              <a:t>		Take part in a team building competition</a:t>
            </a:r>
          </a:p>
          <a:p>
            <a:endParaRPr lang="en-GB" sz="2000"/>
          </a:p>
          <a:p>
            <a:r>
              <a:rPr lang="en-GB" sz="2000" b="1"/>
              <a:t>Lunch</a:t>
            </a:r>
            <a:r>
              <a:rPr lang="en-GB" sz="2000"/>
              <a:t>		All pupils will be provided with a packed lunch</a:t>
            </a:r>
            <a:endParaRPr lang="en-GB"/>
          </a:p>
          <a:p>
            <a:r>
              <a:rPr lang="en-GB" sz="2000"/>
              <a:t>		If you have any dietary requirements, please let Miss 			Sherrell  know.</a:t>
            </a:r>
            <a:endParaRPr lang="en-GB">
              <a:cs typeface="Calibri"/>
            </a:endParaRPr>
          </a:p>
          <a:p>
            <a:endParaRPr lang="en-GB" sz="2000"/>
          </a:p>
          <a:p>
            <a:r>
              <a:rPr lang="en-GB" sz="2000" b="1"/>
              <a:t>End of the day	</a:t>
            </a:r>
            <a:r>
              <a:rPr lang="en-GB" sz="2000"/>
              <a:t>Pupils will be dismissed at 2.45pm</a:t>
            </a:r>
          </a:p>
          <a:p>
            <a:endParaRPr lang="en-GB"/>
          </a:p>
          <a:p>
            <a:endParaRPr lang="en-GB"/>
          </a:p>
          <a:p>
            <a:r>
              <a:rPr lang="en-GB" b="1"/>
              <a:t>		</a:t>
            </a:r>
            <a:endParaRPr lang="en-GB"/>
          </a:p>
        </p:txBody>
      </p:sp>
    </p:spTree>
    <p:extLst>
      <p:ext uri="{BB962C8B-B14F-4D97-AF65-F5344CB8AC3E}">
        <p14:creationId xmlns:p14="http://schemas.microsoft.com/office/powerpoint/2010/main" val="295858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lIns="91440" tIns="45720" rIns="91440" bIns="45720" rtlCol="0" anchor="t">
            <a:spAutoFit/>
          </a:bodyPr>
          <a:lstStyle/>
          <a:p>
            <a:pPr algn="ctr" defTabSz="457200">
              <a:defRPr/>
            </a:pPr>
            <a:r>
              <a:rPr lang="en-GB" sz="2800" b="1">
                <a:solidFill>
                  <a:schemeClr val="bg1"/>
                </a:solidFill>
                <a:latin typeface="Calibri" panose="020F0502020204030204"/>
                <a:cs typeface="Calibri"/>
              </a:rPr>
              <a:t>Progress </a:t>
            </a:r>
            <a:r>
              <a:rPr lang="en-GB" sz="2800" b="1" err="1">
                <a:solidFill>
                  <a:schemeClr val="bg1"/>
                </a:solidFill>
                <a:latin typeface="Calibri" panose="020F0502020204030204"/>
                <a:cs typeface="Calibri"/>
              </a:rPr>
              <a:t>DIrector</a:t>
            </a:r>
            <a:endParaRPr lang="en-GB" sz="2800" b="1" i="0" u="none" strike="noStrike" kern="1200" cap="none" spc="0" normalizeH="0" baseline="0" noProof="0" err="1">
              <a:ln>
                <a:noFill/>
              </a:ln>
              <a:solidFill>
                <a:srgbClr val="000000"/>
              </a:solidFill>
              <a:effectLst/>
              <a:uLnTx/>
              <a:uFillTx/>
              <a:latin typeface="Calibri" panose="020F0502020204030204"/>
              <a:cs typeface="Calibri"/>
            </a:endParaRPr>
          </a:p>
        </p:txBody>
      </p:sp>
      <p:sp>
        <p:nvSpPr>
          <p:cNvPr id="2" name="Rectangle 1"/>
          <p:cNvSpPr/>
          <p:nvPr/>
        </p:nvSpPr>
        <p:spPr>
          <a:xfrm>
            <a:off x="2318514" y="1142854"/>
            <a:ext cx="4830297" cy="400110"/>
          </a:xfrm>
          <a:prstGeom prst="rect">
            <a:avLst/>
          </a:prstGeom>
        </p:spPr>
        <p:txBody>
          <a:bodyPr wrap="none" lIns="91440" tIns="45720" rIns="91440" bIns="45720" anchor="t">
            <a:spAutoFit/>
          </a:bodyPr>
          <a:lstStyle/>
          <a:p>
            <a:pPr>
              <a:defRPr/>
            </a:pPr>
            <a:r>
              <a:rPr kumimoji="0" lang="en-GB" sz="2000" b="1" i="0" u="none" strike="noStrike" kern="1200" cap="none" spc="0" normalizeH="0" baseline="0" noProof="0">
                <a:ln>
                  <a:noFill/>
                </a:ln>
                <a:effectLst/>
                <a:uLnTx/>
                <a:uFillTx/>
                <a:latin typeface="Calibri"/>
                <a:ea typeface="+mn-ea"/>
                <a:cs typeface="Calibri Light"/>
              </a:rPr>
              <a:t>First day of Year 7 – </a:t>
            </a:r>
            <a:r>
              <a:rPr lang="en-GB" sz="2000" b="1">
                <a:latin typeface="Calibri"/>
                <a:cs typeface="Calibri Light"/>
              </a:rPr>
              <a:t>Monday 4th September</a:t>
            </a:r>
            <a:endParaRPr lang="en-GB" sz="2000" b="1" i="0" u="none" strike="noStrike" kern="1200" cap="none" spc="0" normalizeH="0" baseline="0" noProof="0">
              <a:ln>
                <a:noFill/>
              </a:ln>
              <a:effectLst/>
              <a:uLnTx/>
              <a:uFillTx/>
              <a:latin typeface="Calibri"/>
              <a:cs typeface="Calibri Light"/>
            </a:endParaRPr>
          </a:p>
        </p:txBody>
      </p:sp>
      <p:sp>
        <p:nvSpPr>
          <p:cNvPr id="3" name="Rectangle 2"/>
          <p:cNvSpPr/>
          <p:nvPr/>
        </p:nvSpPr>
        <p:spPr>
          <a:xfrm>
            <a:off x="580293" y="1524854"/>
            <a:ext cx="806650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5" name="Picture 4" descr="header logo">
            <a:extLst>
              <a:ext uri="{FF2B5EF4-FFF2-40B4-BE49-F238E27FC236}">
                <a16:creationId xmlns:a16="http://schemas.microsoft.com/office/drawing/2014/main" id="{6590018F-14EE-4AD7-B958-D1A581A1DBCB}"/>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30434" y="157935"/>
            <a:ext cx="666028" cy="685800"/>
          </a:xfrm>
          <a:prstGeom prst="rect">
            <a:avLst/>
          </a:prstGeom>
          <a:noFill/>
        </p:spPr>
      </p:pic>
      <p:sp>
        <p:nvSpPr>
          <p:cNvPr id="7" name="TextBox 6">
            <a:extLst>
              <a:ext uri="{FF2B5EF4-FFF2-40B4-BE49-F238E27FC236}">
                <a16:creationId xmlns:a16="http://schemas.microsoft.com/office/drawing/2014/main" id="{2996E2B6-3D60-4FB2-B055-41C5D204AFB0}"/>
              </a:ext>
            </a:extLst>
          </p:cNvPr>
          <p:cNvSpPr txBox="1"/>
          <p:nvPr/>
        </p:nvSpPr>
        <p:spPr>
          <a:xfrm>
            <a:off x="254977" y="1783533"/>
            <a:ext cx="8889023" cy="5293757"/>
          </a:xfrm>
          <a:prstGeom prst="rect">
            <a:avLst/>
          </a:prstGeom>
          <a:noFill/>
        </p:spPr>
        <p:txBody>
          <a:bodyPr wrap="square" lIns="91440" tIns="45720" rIns="91440" bIns="45720" rtlCol="0" anchor="t">
            <a:spAutoFit/>
          </a:bodyPr>
          <a:lstStyle/>
          <a:p>
            <a:r>
              <a:rPr lang="en-GB" sz="2000" b="1"/>
              <a:t>Arrival: 		</a:t>
            </a:r>
            <a:r>
              <a:rPr lang="en-GB" sz="2000"/>
              <a:t>8.35am in the Sports Hall to meet their Tutor</a:t>
            </a:r>
          </a:p>
          <a:p>
            <a:endParaRPr lang="en-GB" sz="2000"/>
          </a:p>
          <a:p>
            <a:r>
              <a:rPr lang="en-GB" sz="2000" b="1"/>
              <a:t>Pupils should:	</a:t>
            </a:r>
            <a:r>
              <a:rPr lang="en-GB" sz="2000"/>
              <a:t>Wear their Toynbee School uniform</a:t>
            </a:r>
          </a:p>
          <a:p>
            <a:r>
              <a:rPr lang="en-GB" sz="2000" b="1"/>
              <a:t>		</a:t>
            </a:r>
            <a:r>
              <a:rPr lang="en-GB" sz="2000"/>
              <a:t>Bring a bag, pencil case, PE kit, water bottle and snack</a:t>
            </a:r>
            <a:endParaRPr lang="en-GB" sz="2000">
              <a:cs typeface="Calibri"/>
            </a:endParaRPr>
          </a:p>
          <a:p>
            <a:endParaRPr lang="en-GB" sz="2000"/>
          </a:p>
          <a:p>
            <a:r>
              <a:rPr lang="en-GB" sz="2000" b="1"/>
              <a:t>Pupils will:</a:t>
            </a:r>
            <a:r>
              <a:rPr lang="en-GB" sz="2000"/>
              <a:t>	Have a Year Group Assembly</a:t>
            </a:r>
            <a:endParaRPr lang="en-GB" sz="2000">
              <a:cs typeface="Calibri"/>
            </a:endParaRPr>
          </a:p>
          <a:p>
            <a:r>
              <a:rPr lang="en-GB" sz="2000"/>
              <a:t>		Receive their timetable and planner		</a:t>
            </a:r>
          </a:p>
          <a:p>
            <a:r>
              <a:rPr lang="en-GB" sz="2000" b="1"/>
              <a:t>		</a:t>
            </a:r>
            <a:r>
              <a:rPr lang="en-GB" sz="2000"/>
              <a:t>Complete the ‘Toynbee Year 7 Induction’ Programme</a:t>
            </a:r>
          </a:p>
          <a:p>
            <a:endParaRPr lang="en-GB" sz="2000"/>
          </a:p>
          <a:p>
            <a:r>
              <a:rPr lang="en-GB" sz="2000" b="1"/>
              <a:t>Lunch</a:t>
            </a:r>
            <a:r>
              <a:rPr lang="en-GB" sz="2000"/>
              <a:t>		All pupils will be provided with a packed lunch </a:t>
            </a:r>
            <a:r>
              <a:rPr lang="en-GB" sz="2000" b="1" u="sng"/>
              <a:t>for their first </a:t>
            </a:r>
            <a:r>
              <a:rPr lang="en-GB" sz="2000" b="1"/>
              <a:t>			</a:t>
            </a:r>
            <a:r>
              <a:rPr lang="en-GB" sz="2000" b="1" u="sng"/>
              <a:t>day only.</a:t>
            </a:r>
            <a:r>
              <a:rPr lang="en-GB" sz="2000" b="1"/>
              <a:t> </a:t>
            </a:r>
            <a:r>
              <a:rPr lang="en-GB" sz="2000"/>
              <a:t>If you have any dietary requirements, please let Miss 		Sherrell know</a:t>
            </a:r>
          </a:p>
          <a:p>
            <a:endParaRPr lang="en-GB" sz="2000"/>
          </a:p>
          <a:p>
            <a:r>
              <a:rPr lang="en-GB" sz="2000" b="1"/>
              <a:t>End of the day	</a:t>
            </a:r>
            <a:r>
              <a:rPr lang="en-GB" sz="2000"/>
              <a:t>Pupils will be dismissed at 2.55pm</a:t>
            </a:r>
          </a:p>
          <a:p>
            <a:endParaRPr lang="en-GB" sz="2000"/>
          </a:p>
          <a:p>
            <a:r>
              <a:rPr lang="en-GB" sz="2000"/>
              <a:t>Year 7 Pupils should report to their Tutor Room on Tuesday 5</a:t>
            </a:r>
            <a:r>
              <a:rPr lang="en-GB" sz="2000" baseline="30000"/>
              <a:t>th</a:t>
            </a:r>
            <a:r>
              <a:rPr lang="en-GB" sz="2000"/>
              <a:t> September at 8.35am</a:t>
            </a:r>
          </a:p>
          <a:p>
            <a:r>
              <a:rPr lang="en-GB" b="1"/>
              <a:t>		</a:t>
            </a:r>
            <a:endParaRPr lang="en-GB"/>
          </a:p>
        </p:txBody>
      </p:sp>
    </p:spTree>
    <p:extLst>
      <p:ext uri="{BB962C8B-B14F-4D97-AF65-F5344CB8AC3E}">
        <p14:creationId xmlns:p14="http://schemas.microsoft.com/office/powerpoint/2010/main" val="208037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lIns="91440" tIns="45720" rIns="91440" bIns="45720" rtlCol="0" anchor="t">
            <a:spAutoFit/>
          </a:bodyPr>
          <a:lstStyle/>
          <a:p>
            <a:pPr algn="ctr" defTabSz="457200">
              <a:defRPr/>
            </a:pPr>
            <a:r>
              <a:rPr lang="en-GB" sz="2800" b="1">
                <a:solidFill>
                  <a:schemeClr val="bg1"/>
                </a:solidFill>
                <a:latin typeface="Calibri" panose="020F0502020204030204"/>
              </a:rPr>
              <a:t>Progress Director</a:t>
            </a:r>
            <a:endParaRPr kumimoji="0" lang="en-GB" sz="2800" b="1"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 name="Rectangle 1"/>
          <p:cNvSpPr/>
          <p:nvPr/>
        </p:nvSpPr>
        <p:spPr>
          <a:xfrm>
            <a:off x="3460766" y="1124744"/>
            <a:ext cx="202767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cs typeface="Calibri Light"/>
              </a:rPr>
              <a:t>Key </a:t>
            </a:r>
            <a:r>
              <a:rPr lang="en-GB" sz="2000" b="1">
                <a:solidFill>
                  <a:prstClr val="black"/>
                </a:solidFill>
                <a:latin typeface="Calibri"/>
                <a:cs typeface="Calibri Light"/>
              </a:rPr>
              <a:t>Year 7 Events</a:t>
            </a: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2"/>
          <p:cNvSpPr/>
          <p:nvPr/>
        </p:nvSpPr>
        <p:spPr>
          <a:xfrm>
            <a:off x="606926" y="1800062"/>
            <a:ext cx="8066506" cy="440120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a:p>
          <a:p>
            <a:pPr>
              <a:defRPr/>
            </a:pPr>
            <a:r>
              <a:rPr lang="en-GB" sz="2000"/>
              <a:t>Year 7 Curriculum Evening</a:t>
            </a:r>
          </a:p>
          <a:p>
            <a:pPr>
              <a:defRPr/>
            </a:pPr>
            <a:endParaRPr lang="en-GB" sz="2000"/>
          </a:p>
          <a:p>
            <a:pPr>
              <a:defRPr/>
            </a:pPr>
            <a:r>
              <a:rPr lang="en-GB" sz="2000"/>
              <a:t>Meet your Tutor Evening</a:t>
            </a:r>
          </a:p>
          <a:p>
            <a:pPr>
              <a:defRPr/>
            </a:pPr>
            <a:endParaRPr lang="en-GB" sz="2000">
              <a:cs typeface="Calibri"/>
            </a:endParaRPr>
          </a:p>
          <a:p>
            <a:pPr>
              <a:defRPr/>
            </a:pPr>
            <a:r>
              <a:rPr lang="en-GB" sz="2000"/>
              <a:t>House Weeks and competitions</a:t>
            </a:r>
            <a:endParaRPr lang="en-GB" sz="20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a:p>
          <a:p>
            <a:pPr marR="0" lvl="0" algn="l" defTabSz="914400" rtl="0" eaLnBrk="1" fontAlgn="auto" latinLnBrk="0" hangingPunct="1">
              <a:lnSpc>
                <a:spcPct val="100000"/>
              </a:lnSpc>
              <a:spcBef>
                <a:spcPts val="0"/>
              </a:spcBef>
              <a:spcAft>
                <a:spcPts val="0"/>
              </a:spcAft>
              <a:buClrTx/>
              <a:buSzTx/>
              <a:tabLst/>
              <a:defRPr/>
            </a:pPr>
            <a:r>
              <a:rPr lang="en-GB" sz="2000"/>
              <a:t>Year 7 Parents Evening</a:t>
            </a:r>
          </a:p>
          <a:p>
            <a:pPr marR="0" lvl="0" algn="l" defTabSz="914400" rtl="0" eaLnBrk="1" fontAlgn="auto" latinLnBrk="0" hangingPunct="1">
              <a:lnSpc>
                <a:spcPct val="100000"/>
              </a:lnSpc>
              <a:spcBef>
                <a:spcPts val="0"/>
              </a:spcBef>
              <a:spcAft>
                <a:spcPts val="0"/>
              </a:spcAft>
              <a:buClrTx/>
              <a:buSzTx/>
              <a:tabLst/>
              <a:defRPr/>
            </a:pPr>
            <a:endParaRPr lang="en-GB" sz="2000"/>
          </a:p>
          <a:p>
            <a:pPr marR="0" lvl="0" algn="l" defTabSz="914400" rtl="0" eaLnBrk="1" fontAlgn="auto" latinLnBrk="0" hangingPunct="1">
              <a:lnSpc>
                <a:spcPct val="100000"/>
              </a:lnSpc>
              <a:spcBef>
                <a:spcPts val="0"/>
              </a:spcBef>
              <a:spcAft>
                <a:spcPts val="0"/>
              </a:spcAft>
              <a:buClrTx/>
              <a:buSzTx/>
              <a:tabLst/>
              <a:defRPr/>
            </a:pPr>
            <a:r>
              <a:rPr lang="en-GB" sz="2000"/>
              <a:t>Awards Events</a:t>
            </a:r>
          </a:p>
          <a:p>
            <a:pPr marR="0" lvl="0" algn="l" defTabSz="914400" rtl="0" eaLnBrk="1" fontAlgn="auto" latinLnBrk="0" hangingPunct="1">
              <a:lnSpc>
                <a:spcPct val="100000"/>
              </a:lnSpc>
              <a:spcBef>
                <a:spcPts val="0"/>
              </a:spcBef>
              <a:spcAft>
                <a:spcPts val="0"/>
              </a:spcAft>
              <a:buClrTx/>
              <a:buSzTx/>
              <a:tabLst/>
              <a:defRPr/>
            </a:pPr>
            <a:endParaRPr lang="en-GB" sz="2000"/>
          </a:p>
          <a:p>
            <a:pPr marR="0" lvl="0" algn="l" defTabSz="914400" rtl="0" eaLnBrk="1" fontAlgn="auto" latinLnBrk="0" hangingPunct="1">
              <a:lnSpc>
                <a:spcPct val="100000"/>
              </a:lnSpc>
              <a:spcBef>
                <a:spcPts val="0"/>
              </a:spcBef>
              <a:spcAft>
                <a:spcPts val="0"/>
              </a:spcAft>
              <a:buClrTx/>
              <a:buSzTx/>
              <a:tabLst/>
              <a:defRPr/>
            </a:pPr>
            <a:r>
              <a:rPr lang="en-GB" sz="2000"/>
              <a:t>Sports Day</a:t>
            </a:r>
          </a:p>
          <a:p>
            <a:pPr marR="0" lvl="0" algn="l" defTabSz="914400" rtl="0" eaLnBrk="1" fontAlgn="auto" latinLnBrk="0" hangingPunct="1">
              <a:lnSpc>
                <a:spcPct val="100000"/>
              </a:lnSpc>
              <a:spcBef>
                <a:spcPts val="0"/>
              </a:spcBef>
              <a:spcAft>
                <a:spcPts val="0"/>
              </a:spcAft>
              <a:buClrTx/>
              <a:buSzTx/>
              <a:tabLst/>
              <a:defRPr/>
            </a:pPr>
            <a:endParaRPr lang="en-GB" sz="2000"/>
          </a:p>
          <a:p>
            <a:pPr>
              <a:defRPr/>
            </a:pPr>
            <a:r>
              <a:rPr lang="en-GB" sz="2000"/>
              <a:t>End of Year Celebration Trip</a:t>
            </a: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6" name="Picture 5" descr="header logo">
            <a:extLst>
              <a:ext uri="{FF2B5EF4-FFF2-40B4-BE49-F238E27FC236}">
                <a16:creationId xmlns:a16="http://schemas.microsoft.com/office/drawing/2014/main" id="{C72C5648-259F-4032-AD8B-2E54DB75B1ED}"/>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30434" y="157935"/>
            <a:ext cx="666028" cy="685800"/>
          </a:xfrm>
          <a:prstGeom prst="rect">
            <a:avLst/>
          </a:prstGeom>
          <a:noFill/>
        </p:spPr>
      </p:pic>
    </p:spTree>
    <p:extLst>
      <p:ext uri="{BB962C8B-B14F-4D97-AF65-F5344CB8AC3E}">
        <p14:creationId xmlns:p14="http://schemas.microsoft.com/office/powerpoint/2010/main" val="243919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Progress Director</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49BBFF0-056B-4B0A-97A1-9FCAE63E87BF}"/>
              </a:ext>
            </a:extLst>
          </p:cNvPr>
          <p:cNvSpPr>
            <a:spLocks noGrp="1"/>
          </p:cNvSpPr>
          <p:nvPr>
            <p:ph type="ctrTitle"/>
          </p:nvPr>
        </p:nvSpPr>
        <p:spPr>
          <a:xfrm>
            <a:off x="2986810" y="2242383"/>
            <a:ext cx="5614392" cy="1470025"/>
          </a:xfrm>
        </p:spPr>
        <p:txBody>
          <a:bodyPr>
            <a:normAutofit/>
          </a:bodyPr>
          <a:lstStyle/>
          <a:p>
            <a:r>
              <a:rPr lang="en-GB" sz="2000" b="1"/>
              <a:t>Satchel One</a:t>
            </a:r>
            <a:br>
              <a:rPr lang="en-GB" sz="2000" b="1"/>
            </a:br>
            <a:r>
              <a:rPr lang="en-GB" sz="2000"/>
              <a:t>Homework, Timetable, Achievement Points</a:t>
            </a:r>
            <a:br>
              <a:rPr lang="en-GB" sz="2000">
                <a:solidFill>
                  <a:srgbClr val="0000FF"/>
                </a:solidFill>
                <a:hlinkClick r:id="rId3">
                  <a:extLst>
                    <a:ext uri="{A12FA001-AC4F-418D-AE19-62706E023703}">
                      <ahyp:hlinkClr xmlns:ahyp="http://schemas.microsoft.com/office/drawing/2018/hyperlinkcolor" val="tx"/>
                    </a:ext>
                  </a:extLst>
                </a:hlinkClick>
              </a:rPr>
            </a:br>
            <a:r>
              <a:rPr lang="en-GB" sz="2000">
                <a:solidFill>
                  <a:srgbClr val="0000FF"/>
                </a:solidFill>
                <a:hlinkClick r:id="rId3">
                  <a:extLst>
                    <a:ext uri="{A12FA001-AC4F-418D-AE19-62706E023703}">
                      <ahyp:hlinkClr xmlns:ahyp="http://schemas.microsoft.com/office/drawing/2018/hyperlinkcolor" val="tx"/>
                    </a:ext>
                  </a:extLst>
                </a:hlinkClick>
              </a:rPr>
              <a:t>https://www.satchelone.com/login</a:t>
            </a:r>
            <a:r>
              <a:rPr lang="en-GB" sz="2000"/>
              <a:t> </a:t>
            </a:r>
            <a:endParaRPr lang="en-GB" sz="4800">
              <a:solidFill>
                <a:prstClr val="black"/>
              </a:solidFill>
              <a:latin typeface="Calibri"/>
              <a:ea typeface="+mn-ea"/>
              <a:cs typeface="+mn-cs"/>
            </a:endParaRPr>
          </a:p>
        </p:txBody>
      </p:sp>
      <p:pic>
        <p:nvPicPr>
          <p:cNvPr id="6" name="Picture 5">
            <a:extLst>
              <a:ext uri="{FF2B5EF4-FFF2-40B4-BE49-F238E27FC236}">
                <a16:creationId xmlns:a16="http://schemas.microsoft.com/office/drawing/2014/main" id="{1476432B-1D32-4403-A9EF-1C9356BA1958}"/>
              </a:ext>
            </a:extLst>
          </p:cNvPr>
          <p:cNvPicPr>
            <a:picLocks noChangeAspect="1"/>
          </p:cNvPicPr>
          <p:nvPr/>
        </p:nvPicPr>
        <p:blipFill>
          <a:blip r:embed="rId4"/>
          <a:stretch>
            <a:fillRect/>
          </a:stretch>
        </p:blipFill>
        <p:spPr>
          <a:xfrm>
            <a:off x="1378573" y="2425977"/>
            <a:ext cx="1149896" cy="1149896"/>
          </a:xfrm>
          <a:prstGeom prst="rect">
            <a:avLst/>
          </a:prstGeom>
        </p:spPr>
      </p:pic>
      <p:pic>
        <p:nvPicPr>
          <p:cNvPr id="7" name="Picture 6">
            <a:extLst>
              <a:ext uri="{FF2B5EF4-FFF2-40B4-BE49-F238E27FC236}">
                <a16:creationId xmlns:a16="http://schemas.microsoft.com/office/drawing/2014/main" id="{C7775FCE-1453-4612-91A4-8F2E0A6E6FAD}"/>
              </a:ext>
            </a:extLst>
          </p:cNvPr>
          <p:cNvPicPr>
            <a:picLocks noChangeAspect="1"/>
          </p:cNvPicPr>
          <p:nvPr/>
        </p:nvPicPr>
        <p:blipFill>
          <a:blip r:embed="rId5"/>
          <a:stretch>
            <a:fillRect/>
          </a:stretch>
        </p:blipFill>
        <p:spPr>
          <a:xfrm>
            <a:off x="1272978" y="3944720"/>
            <a:ext cx="1361086" cy="1190951"/>
          </a:xfrm>
          <a:prstGeom prst="rect">
            <a:avLst/>
          </a:prstGeom>
        </p:spPr>
      </p:pic>
      <p:sp>
        <p:nvSpPr>
          <p:cNvPr id="9" name="TextBox 8">
            <a:extLst>
              <a:ext uri="{FF2B5EF4-FFF2-40B4-BE49-F238E27FC236}">
                <a16:creationId xmlns:a16="http://schemas.microsoft.com/office/drawing/2014/main" id="{76BD2964-C252-4F18-AE5F-CF36788D981E}"/>
              </a:ext>
            </a:extLst>
          </p:cNvPr>
          <p:cNvSpPr txBox="1"/>
          <p:nvPr/>
        </p:nvSpPr>
        <p:spPr>
          <a:xfrm>
            <a:off x="2987824" y="3944720"/>
            <a:ext cx="5742384" cy="1015663"/>
          </a:xfrm>
          <a:prstGeom prst="rect">
            <a:avLst/>
          </a:prstGeom>
          <a:noFill/>
        </p:spPr>
        <p:txBody>
          <a:bodyPr wrap="square">
            <a:spAutoFit/>
          </a:bodyPr>
          <a:lstStyle/>
          <a:p>
            <a:pPr algn="ctr"/>
            <a:r>
              <a:rPr lang="en-GB" sz="2000" b="1"/>
              <a:t>Schoolgateway</a:t>
            </a:r>
          </a:p>
          <a:p>
            <a:pPr algn="ctr"/>
            <a:r>
              <a:rPr lang="en-GB" sz="2000"/>
              <a:t>Attendance, absence</a:t>
            </a:r>
          </a:p>
          <a:p>
            <a:pPr algn="ctr"/>
            <a:r>
              <a:rPr lang="en-GB" sz="2000">
                <a:hlinkClick r:id="rId6"/>
              </a:rPr>
              <a:t>https://login.schoolgateway.com/0/auth/register</a:t>
            </a:r>
            <a:r>
              <a:rPr lang="en-GB" sz="2000"/>
              <a:t>  </a:t>
            </a:r>
          </a:p>
        </p:txBody>
      </p:sp>
      <p:pic>
        <p:nvPicPr>
          <p:cNvPr id="10" name="Picture 9">
            <a:extLst>
              <a:ext uri="{FF2B5EF4-FFF2-40B4-BE49-F238E27FC236}">
                <a16:creationId xmlns:a16="http://schemas.microsoft.com/office/drawing/2014/main" id="{1FE9243B-999D-485A-B4EE-5ABF1DA195A3}"/>
              </a:ext>
            </a:extLst>
          </p:cNvPr>
          <p:cNvPicPr>
            <a:picLocks noChangeAspect="1"/>
          </p:cNvPicPr>
          <p:nvPr/>
        </p:nvPicPr>
        <p:blipFill>
          <a:blip r:embed="rId7"/>
          <a:stretch>
            <a:fillRect/>
          </a:stretch>
        </p:blipFill>
        <p:spPr>
          <a:xfrm>
            <a:off x="1115616" y="5540352"/>
            <a:ext cx="1728192" cy="992543"/>
          </a:xfrm>
          <a:prstGeom prst="rect">
            <a:avLst/>
          </a:prstGeom>
        </p:spPr>
      </p:pic>
      <p:sp>
        <p:nvSpPr>
          <p:cNvPr id="12" name="TextBox 11">
            <a:extLst>
              <a:ext uri="{FF2B5EF4-FFF2-40B4-BE49-F238E27FC236}">
                <a16:creationId xmlns:a16="http://schemas.microsoft.com/office/drawing/2014/main" id="{C22CB30C-B665-403F-B5BD-2FE9A23689EC}"/>
              </a:ext>
            </a:extLst>
          </p:cNvPr>
          <p:cNvSpPr txBox="1"/>
          <p:nvPr/>
        </p:nvSpPr>
        <p:spPr>
          <a:xfrm>
            <a:off x="2987824" y="5517232"/>
            <a:ext cx="5470376" cy="1015663"/>
          </a:xfrm>
          <a:prstGeom prst="rect">
            <a:avLst/>
          </a:prstGeom>
          <a:noFill/>
        </p:spPr>
        <p:txBody>
          <a:bodyPr wrap="square">
            <a:spAutoFit/>
          </a:bodyPr>
          <a:lstStyle/>
          <a:p>
            <a:pPr algn="ctr"/>
            <a:r>
              <a:rPr lang="en-GB" sz="2000" b="1" err="1"/>
              <a:t>Scopay</a:t>
            </a:r>
            <a:endParaRPr lang="en-GB" sz="2000" b="1"/>
          </a:p>
          <a:p>
            <a:pPr algn="ctr"/>
            <a:r>
              <a:rPr lang="en-GB" sz="2000"/>
              <a:t>Finance, Payments</a:t>
            </a:r>
          </a:p>
          <a:p>
            <a:pPr algn="ctr"/>
            <a:r>
              <a:rPr lang="en-GB" sz="2000">
                <a:hlinkClick r:id="rId8"/>
              </a:rPr>
              <a:t>https://www.scopay.com/login.html</a:t>
            </a:r>
            <a:r>
              <a:rPr lang="en-GB" sz="2000"/>
              <a:t>  </a:t>
            </a:r>
          </a:p>
        </p:txBody>
      </p:sp>
      <p:pic>
        <p:nvPicPr>
          <p:cNvPr id="2" name="Picture 1">
            <a:extLst>
              <a:ext uri="{FF2B5EF4-FFF2-40B4-BE49-F238E27FC236}">
                <a16:creationId xmlns:a16="http://schemas.microsoft.com/office/drawing/2014/main" id="{A81AD549-6E06-4A53-8126-8BB9AFF3F230}"/>
              </a:ext>
            </a:extLst>
          </p:cNvPr>
          <p:cNvPicPr>
            <a:picLocks noChangeAspect="1"/>
          </p:cNvPicPr>
          <p:nvPr/>
        </p:nvPicPr>
        <p:blipFill>
          <a:blip r:embed="rId9"/>
          <a:stretch>
            <a:fillRect/>
          </a:stretch>
        </p:blipFill>
        <p:spPr>
          <a:xfrm>
            <a:off x="1144082" y="1054650"/>
            <a:ext cx="1618878" cy="1077289"/>
          </a:xfrm>
          <a:prstGeom prst="rect">
            <a:avLst/>
          </a:prstGeom>
        </p:spPr>
      </p:pic>
      <p:sp>
        <p:nvSpPr>
          <p:cNvPr id="11" name="TextBox 10">
            <a:extLst>
              <a:ext uri="{FF2B5EF4-FFF2-40B4-BE49-F238E27FC236}">
                <a16:creationId xmlns:a16="http://schemas.microsoft.com/office/drawing/2014/main" id="{AC9F0FC5-DC7D-48BD-9C90-E353A48B1B2A}"/>
              </a:ext>
            </a:extLst>
          </p:cNvPr>
          <p:cNvSpPr txBox="1"/>
          <p:nvPr/>
        </p:nvSpPr>
        <p:spPr>
          <a:xfrm>
            <a:off x="3275856" y="1091275"/>
            <a:ext cx="5040560" cy="1015663"/>
          </a:xfrm>
          <a:prstGeom prst="rect">
            <a:avLst/>
          </a:prstGeom>
          <a:noFill/>
        </p:spPr>
        <p:txBody>
          <a:bodyPr wrap="square">
            <a:spAutoFit/>
          </a:bodyPr>
          <a:lstStyle/>
          <a:p>
            <a:pPr algn="ctr"/>
            <a:r>
              <a:rPr lang="en-GB" sz="2000" b="1">
                <a:latin typeface="+mj-lt"/>
                <a:ea typeface="+mj-ea"/>
                <a:cs typeface="+mj-cs"/>
              </a:rPr>
              <a:t>Office 365</a:t>
            </a:r>
            <a:br>
              <a:rPr lang="en-GB" sz="1800" b="1"/>
            </a:br>
            <a:r>
              <a:rPr lang="en-GB" sz="2000">
                <a:latin typeface="+mj-lt"/>
                <a:ea typeface="+mj-ea"/>
                <a:cs typeface="+mj-cs"/>
              </a:rPr>
              <a:t>Email, Word, Excel, </a:t>
            </a:r>
            <a:r>
              <a:rPr lang="en-GB" sz="2000" err="1">
                <a:latin typeface="+mj-lt"/>
                <a:ea typeface="+mj-ea"/>
                <a:cs typeface="+mj-cs"/>
              </a:rPr>
              <a:t>Powerpoint</a:t>
            </a:r>
            <a:br>
              <a:rPr lang="en-GB" sz="1800">
                <a:solidFill>
                  <a:srgbClr val="0000FF"/>
                </a:solidFill>
                <a:hlinkClick r:id="rId3">
                  <a:extLst>
                    <a:ext uri="{A12FA001-AC4F-418D-AE19-62706E023703}">
                      <ahyp:hlinkClr xmlns:ahyp="http://schemas.microsoft.com/office/drawing/2018/hyperlinkcolor" val="tx"/>
                    </a:ext>
                  </a:extLst>
                </a:hlinkClick>
              </a:rPr>
            </a:br>
            <a:r>
              <a:rPr lang="en-GB" sz="2000">
                <a:solidFill>
                  <a:srgbClr val="0000FF"/>
                </a:solidFill>
                <a:latin typeface="+mj-lt"/>
                <a:ea typeface="+mj-ea"/>
                <a:cs typeface="+mj-cs"/>
                <a:hlinkClick r:id="rId10">
                  <a:extLst>
                    <a:ext uri="{A12FA001-AC4F-418D-AE19-62706E023703}">
                      <ahyp:hlinkClr xmlns:ahyp="http://schemas.microsoft.com/office/drawing/2018/hyperlinkcolor" val="tx"/>
                    </a:ext>
                  </a:extLst>
                </a:hlinkClick>
              </a:rPr>
              <a:t>https://www.office.com/</a:t>
            </a:r>
            <a:r>
              <a:rPr lang="en-GB" sz="2000">
                <a:solidFill>
                  <a:srgbClr val="0000FF"/>
                </a:solidFill>
                <a:latin typeface="+mj-lt"/>
                <a:ea typeface="+mj-ea"/>
                <a:cs typeface="+mj-cs"/>
              </a:rPr>
              <a:t> </a:t>
            </a:r>
          </a:p>
        </p:txBody>
      </p:sp>
      <p:pic>
        <p:nvPicPr>
          <p:cNvPr id="5" name="Picture 4" descr="header logo">
            <a:extLst>
              <a:ext uri="{FF2B5EF4-FFF2-40B4-BE49-F238E27FC236}">
                <a16:creationId xmlns:a16="http://schemas.microsoft.com/office/drawing/2014/main" id="{E1C295EC-D2B7-4E21-8916-D52DAF7286F7}"/>
              </a:ext>
            </a:extLst>
          </p:cNvPr>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8130434" y="157935"/>
            <a:ext cx="666028" cy="685800"/>
          </a:xfrm>
          <a:prstGeom prst="rect">
            <a:avLst/>
          </a:prstGeom>
          <a:noFill/>
        </p:spPr>
      </p:pic>
    </p:spTree>
    <p:extLst>
      <p:ext uri="{BB962C8B-B14F-4D97-AF65-F5344CB8AC3E}">
        <p14:creationId xmlns:p14="http://schemas.microsoft.com/office/powerpoint/2010/main" val="1103630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879612"/>
            <a:ext cx="7772400" cy="3098775"/>
          </a:xfrm>
        </p:spPr>
        <p:txBody>
          <a:bodyPr>
            <a:normAutofit/>
          </a:bodyPr>
          <a:lstStyle/>
          <a:p>
            <a:r>
              <a:rPr lang="en-GB">
                <a:latin typeface="+mn-lt"/>
              </a:rPr>
              <a:t>Miss Sherrell</a:t>
            </a:r>
            <a:br>
              <a:rPr lang="en-GB">
                <a:latin typeface="+mn-lt"/>
              </a:rPr>
            </a:br>
            <a:r>
              <a:rPr lang="en-GB">
                <a:latin typeface="+mn-lt"/>
              </a:rPr>
              <a:t>Year 7 Guidance Manager</a:t>
            </a:r>
            <a:endParaRPr lang="en-GB" sz="2400">
              <a:latin typeface="+mn-lt"/>
              <a:cs typeface="Calibri"/>
            </a:endParaRPr>
          </a:p>
        </p:txBody>
      </p:sp>
      <p:sp>
        <p:nvSpPr>
          <p:cNvPr id="2" name="TextBox 1">
            <a:extLst>
              <a:ext uri="{FF2B5EF4-FFF2-40B4-BE49-F238E27FC236}">
                <a16:creationId xmlns:a16="http://schemas.microsoft.com/office/drawing/2014/main" id="{8B93211F-F773-4E4B-B24E-F1ED4A64709E}"/>
              </a:ext>
            </a:extLst>
          </p:cNvPr>
          <p:cNvSpPr txBox="1"/>
          <p:nvPr/>
        </p:nvSpPr>
        <p:spPr>
          <a:xfrm>
            <a:off x="254377" y="1467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lIns="91440" tIns="45720" rIns="91440" bIns="45720" rtlCol="0" anchor="t">
            <a:spAutoFit/>
          </a:bodyPr>
          <a:lstStyle/>
          <a:p>
            <a:pPr algn="ctr" defTabSz="457200">
              <a:defRPr/>
            </a:pPr>
            <a:r>
              <a:rPr lang="en-GB" sz="2800" b="1">
                <a:solidFill>
                  <a:schemeClr val="bg1"/>
                </a:solidFill>
                <a:latin typeface="Calibri" panose="020F0502020204030204"/>
              </a:rPr>
              <a:t>Guidance Manager</a:t>
            </a:r>
            <a:endParaRPr kumimoji="0" lang="en-GB" sz="2800" b="1"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3" name="Picture 2" descr="header logo">
            <a:extLst>
              <a:ext uri="{FF2B5EF4-FFF2-40B4-BE49-F238E27FC236}">
                <a16:creationId xmlns:a16="http://schemas.microsoft.com/office/drawing/2014/main" id="{11D54A87-AAC0-4E85-A761-4F15D4432724}"/>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75434" y="67935"/>
            <a:ext cx="666028" cy="685800"/>
          </a:xfrm>
          <a:prstGeom prst="rect">
            <a:avLst/>
          </a:prstGeom>
          <a:noFill/>
        </p:spPr>
      </p:pic>
    </p:spTree>
    <p:extLst>
      <p:ext uri="{BB962C8B-B14F-4D97-AF65-F5344CB8AC3E}">
        <p14:creationId xmlns:p14="http://schemas.microsoft.com/office/powerpoint/2010/main" val="3602509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93143" y="1814101"/>
            <a:ext cx="4557713" cy="3986213"/>
          </a:xfrm>
          <a:prstGeom prst="rect">
            <a:avLst/>
          </a:prstGeom>
        </p:spPr>
      </p:pic>
      <p:sp>
        <p:nvSpPr>
          <p:cNvPr id="2" name="TextBox 1">
            <a:extLst>
              <a:ext uri="{FF2B5EF4-FFF2-40B4-BE49-F238E27FC236}">
                <a16:creationId xmlns:a16="http://schemas.microsoft.com/office/drawing/2014/main" id="{650EC91C-1387-4E2D-8179-51FECE4CC253}"/>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Guidance Manager</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88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Guidance Manager</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B570B2C-AAAD-4123-A20F-49F3EC1F8D3F}"/>
              </a:ext>
            </a:extLst>
          </p:cNvPr>
          <p:cNvSpPr txBox="1"/>
          <p:nvPr/>
        </p:nvSpPr>
        <p:spPr>
          <a:xfrm>
            <a:off x="2216588" y="1425159"/>
            <a:ext cx="5104455"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Verdana"/>
                <a:ea typeface="Verdana"/>
              </a:rPr>
              <a:t>Black blazer with school logo or badge</a:t>
            </a:r>
          </a:p>
          <a:p>
            <a:endParaRPr lang="en-GB" sz="1600">
              <a:cs typeface="Calibri"/>
            </a:endParaRPr>
          </a:p>
          <a:p>
            <a:r>
              <a:rPr lang="en-GB" sz="1600">
                <a:latin typeface="Verdana"/>
                <a:ea typeface="Verdana"/>
              </a:rPr>
              <a:t>White shirt</a:t>
            </a:r>
          </a:p>
          <a:p>
            <a:endParaRPr lang="en-GB" sz="1600">
              <a:latin typeface="Verdana"/>
              <a:ea typeface="Verdana"/>
            </a:endParaRPr>
          </a:p>
          <a:p>
            <a:r>
              <a:rPr lang="en-GB" sz="1600">
                <a:latin typeface="Verdana"/>
                <a:ea typeface="Verdana"/>
              </a:rPr>
              <a:t>Grey and black clip-on tie</a:t>
            </a:r>
          </a:p>
          <a:p>
            <a:endParaRPr lang="en-GB" sz="1600">
              <a:latin typeface="Verdana"/>
              <a:ea typeface="Verdana"/>
            </a:endParaRPr>
          </a:p>
          <a:p>
            <a:r>
              <a:rPr lang="en-GB" sz="1600">
                <a:latin typeface="Verdana"/>
                <a:ea typeface="Verdana"/>
              </a:rPr>
              <a:t>Black trousers or Toynbee skirt</a:t>
            </a:r>
          </a:p>
          <a:p>
            <a:endParaRPr lang="en-GB" sz="1600">
              <a:latin typeface="Verdana"/>
              <a:ea typeface="Verdana"/>
            </a:endParaRPr>
          </a:p>
          <a:p>
            <a:r>
              <a:rPr lang="en-GB" sz="1600">
                <a:latin typeface="Verdana"/>
                <a:ea typeface="Verdana"/>
              </a:rPr>
              <a:t>Tights if required (black or natural)</a:t>
            </a:r>
          </a:p>
          <a:p>
            <a:endParaRPr lang="en-GB" sz="1600">
              <a:latin typeface="Verdana"/>
              <a:ea typeface="Verdana"/>
            </a:endParaRPr>
          </a:p>
          <a:p>
            <a:r>
              <a:rPr lang="en-GB" sz="1600">
                <a:latin typeface="Verdana"/>
                <a:ea typeface="Verdana"/>
              </a:rPr>
              <a:t>Black school shoes – no canvas shoes, pumps or trainers</a:t>
            </a:r>
          </a:p>
          <a:p>
            <a:endParaRPr lang="en-GB" sz="1600">
              <a:latin typeface="Verdana"/>
              <a:ea typeface="Verdana"/>
            </a:endParaRPr>
          </a:p>
          <a:p>
            <a:endParaRPr lang="en-GB" sz="1600">
              <a:latin typeface="Verdana"/>
              <a:ea typeface="Verdana"/>
            </a:endParaRPr>
          </a:p>
          <a:p>
            <a:r>
              <a:rPr lang="en-GB" sz="1600">
                <a:latin typeface="Verdana"/>
                <a:ea typeface="Verdana"/>
              </a:rPr>
              <a:t>No fake nails or nail varnish</a:t>
            </a:r>
          </a:p>
          <a:p>
            <a:r>
              <a:rPr lang="en-GB" sz="1600">
                <a:latin typeface="Verdana"/>
                <a:ea typeface="Verdana"/>
              </a:rPr>
              <a:t>Only natural hair colours</a:t>
            </a:r>
          </a:p>
          <a:p>
            <a:r>
              <a:rPr lang="en-GB" sz="1600">
                <a:latin typeface="Verdana"/>
                <a:ea typeface="Verdana"/>
              </a:rPr>
              <a:t>No haircuts shorter than grade 2</a:t>
            </a:r>
          </a:p>
          <a:p>
            <a:r>
              <a:rPr lang="en-GB" sz="1600">
                <a:latin typeface="Verdana"/>
                <a:ea typeface="Verdana"/>
              </a:rPr>
              <a:t>No jewellery including bracelets, rings or necklaces.</a:t>
            </a:r>
          </a:p>
          <a:p>
            <a:r>
              <a:rPr lang="en-GB" sz="1600">
                <a:latin typeface="Verdana"/>
                <a:ea typeface="Verdana"/>
              </a:rPr>
              <a:t>Only one stud per ear lobe</a:t>
            </a:r>
          </a:p>
        </p:txBody>
      </p:sp>
      <p:pic>
        <p:nvPicPr>
          <p:cNvPr id="7" name="Picture 8">
            <a:extLst>
              <a:ext uri="{FF2B5EF4-FFF2-40B4-BE49-F238E27FC236}">
                <a16:creationId xmlns:a16="http://schemas.microsoft.com/office/drawing/2014/main" id="{75B70B74-B0BB-4A99-A838-0EE2DF2AD7D6}"/>
              </a:ext>
            </a:extLst>
          </p:cNvPr>
          <p:cNvPicPr>
            <a:picLocks noChangeAspect="1"/>
          </p:cNvPicPr>
          <p:nvPr/>
        </p:nvPicPr>
        <p:blipFill>
          <a:blip r:embed="rId3"/>
          <a:stretch>
            <a:fillRect/>
          </a:stretch>
        </p:blipFill>
        <p:spPr>
          <a:xfrm>
            <a:off x="258413" y="1096050"/>
            <a:ext cx="1967175" cy="2478900"/>
          </a:xfrm>
          <a:prstGeom prst="rect">
            <a:avLst/>
          </a:prstGeom>
        </p:spPr>
      </p:pic>
      <p:pic>
        <p:nvPicPr>
          <p:cNvPr id="9" name="Picture 10">
            <a:extLst>
              <a:ext uri="{FF2B5EF4-FFF2-40B4-BE49-F238E27FC236}">
                <a16:creationId xmlns:a16="http://schemas.microsoft.com/office/drawing/2014/main" id="{3CB28EF3-2D8A-4B2C-BB34-4B0FD5195AB1}"/>
              </a:ext>
            </a:extLst>
          </p:cNvPr>
          <p:cNvPicPr>
            <a:picLocks noChangeAspect="1"/>
          </p:cNvPicPr>
          <p:nvPr/>
        </p:nvPicPr>
        <p:blipFill>
          <a:blip r:embed="rId4"/>
          <a:stretch>
            <a:fillRect/>
          </a:stretch>
        </p:blipFill>
        <p:spPr>
          <a:xfrm>
            <a:off x="7060366" y="3995673"/>
            <a:ext cx="2183175" cy="2586900"/>
          </a:xfrm>
          <a:prstGeom prst="rect">
            <a:avLst/>
          </a:prstGeom>
        </p:spPr>
      </p:pic>
      <p:sp>
        <p:nvSpPr>
          <p:cNvPr id="11" name="Rectangle 10">
            <a:extLst>
              <a:ext uri="{FF2B5EF4-FFF2-40B4-BE49-F238E27FC236}">
                <a16:creationId xmlns:a16="http://schemas.microsoft.com/office/drawing/2014/main" id="{46193C42-7946-4F39-B8D8-20A8BF1EA0B7}"/>
              </a:ext>
            </a:extLst>
          </p:cNvPr>
          <p:cNvSpPr/>
          <p:nvPr/>
        </p:nvSpPr>
        <p:spPr>
          <a:xfrm>
            <a:off x="3560505" y="1026188"/>
            <a:ext cx="2022990" cy="400110"/>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prstClr val="black"/>
                </a:solidFill>
                <a:latin typeface="Calibri"/>
                <a:cs typeface="Calibri Light"/>
              </a:rPr>
              <a:t>Toynbee Uniform</a:t>
            </a:r>
          </a:p>
        </p:txBody>
      </p:sp>
      <p:pic>
        <p:nvPicPr>
          <p:cNvPr id="2" name="Picture 1" descr="header logo">
            <a:extLst>
              <a:ext uri="{FF2B5EF4-FFF2-40B4-BE49-F238E27FC236}">
                <a16:creationId xmlns:a16="http://schemas.microsoft.com/office/drawing/2014/main" id="{E9724680-CFFF-4B10-823B-8A46C60677B3}"/>
              </a:ext>
            </a:extLst>
          </p:cNvPr>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8130434" y="157935"/>
            <a:ext cx="666028" cy="685800"/>
          </a:xfrm>
          <a:prstGeom prst="rect">
            <a:avLst/>
          </a:prstGeom>
          <a:noFill/>
        </p:spPr>
      </p:pic>
    </p:spTree>
    <p:extLst>
      <p:ext uri="{BB962C8B-B14F-4D97-AF65-F5344CB8AC3E}">
        <p14:creationId xmlns:p14="http://schemas.microsoft.com/office/powerpoint/2010/main" val="328290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3098775"/>
          </a:xfrm>
        </p:spPr>
        <p:txBody>
          <a:bodyPr>
            <a:normAutofit/>
          </a:bodyPr>
          <a:lstStyle/>
          <a:p>
            <a:r>
              <a:rPr lang="en-GB"/>
              <a:t>Mr Longden</a:t>
            </a:r>
            <a:br>
              <a:rPr lang="en-GB"/>
            </a:br>
            <a:r>
              <a:rPr lang="en-GB"/>
              <a:t> </a:t>
            </a:r>
            <a:r>
              <a:rPr lang="en-GB" err="1"/>
              <a:t>Headteacher</a:t>
            </a:r>
            <a:br>
              <a:rPr lang="en-GB"/>
            </a:br>
            <a:endParaRPr lang="en-GB" sz="2400"/>
          </a:p>
        </p:txBody>
      </p:sp>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err="1">
                <a:solidFill>
                  <a:prstClr val="white"/>
                </a:solidFill>
                <a:latin typeface="Calibri" panose="020F0502020204030204"/>
              </a:rPr>
              <a:t>Headteacher</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header logo">
            <a:extLst>
              <a:ext uri="{FF2B5EF4-FFF2-40B4-BE49-F238E27FC236}">
                <a16:creationId xmlns:a16="http://schemas.microsoft.com/office/drawing/2014/main" id="{7BD59572-B5BB-4CCB-8206-A2755F1DCC3C}"/>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30434" y="157935"/>
            <a:ext cx="666028" cy="685800"/>
          </a:xfrm>
          <a:prstGeom prst="rect">
            <a:avLst/>
          </a:prstGeom>
          <a:noFill/>
        </p:spPr>
      </p:pic>
    </p:spTree>
    <p:extLst>
      <p:ext uri="{BB962C8B-B14F-4D97-AF65-F5344CB8AC3E}">
        <p14:creationId xmlns:p14="http://schemas.microsoft.com/office/powerpoint/2010/main" val="386611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Guidance Manager</a:t>
            </a:r>
          </a:p>
        </p:txBody>
      </p:sp>
      <p:sp>
        <p:nvSpPr>
          <p:cNvPr id="2" name="Rectangle 1"/>
          <p:cNvSpPr/>
          <p:nvPr/>
        </p:nvSpPr>
        <p:spPr>
          <a:xfrm>
            <a:off x="3689419" y="1191601"/>
            <a:ext cx="1779654" cy="400110"/>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prstClr val="black"/>
                </a:solidFill>
                <a:latin typeface="Calibri"/>
                <a:cs typeface="Calibri Light"/>
              </a:rPr>
              <a:t>Mobile Phones</a:t>
            </a:r>
          </a:p>
        </p:txBody>
      </p:sp>
      <p:sp>
        <p:nvSpPr>
          <p:cNvPr id="3" name="Rectangle 2"/>
          <p:cNvSpPr/>
          <p:nvPr/>
        </p:nvSpPr>
        <p:spPr>
          <a:xfrm>
            <a:off x="501505" y="1191601"/>
            <a:ext cx="8387518" cy="680186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tabLst/>
              <a:defRPr/>
            </a:pPr>
            <a:endParaRPr lang="en-GB" sz="2000" b="1">
              <a:solidFill>
                <a:prstClr val="black"/>
              </a:solidFill>
              <a:latin typeface="Calibri"/>
              <a:cs typeface="Calibri Light"/>
            </a:endParaRPr>
          </a:p>
          <a:p>
            <a:pPr>
              <a:defRPr/>
            </a:pPr>
            <a:endParaRPr lang="en-GB" sz="2000" b="1">
              <a:latin typeface="Calibri"/>
              <a:ea typeface="+mn-lt"/>
              <a:cs typeface="Calibri Light"/>
            </a:endParaRPr>
          </a:p>
          <a:p>
            <a:pPr>
              <a:defRPr/>
            </a:pPr>
            <a:r>
              <a:rPr lang="en-US">
                <a:latin typeface="Calibri"/>
                <a:ea typeface="+mn-lt"/>
                <a:cs typeface="Calibri"/>
              </a:rPr>
              <a:t>In September 2018 the new Mobile Phone policy was introduced at Toynbee</a:t>
            </a:r>
            <a:endParaRPr lang="en-US" i="0" u="none" strike="noStrike" kern="1200" cap="none" spc="0" normalizeH="0" baseline="0" noProof="0">
              <a:ln>
                <a:noFill/>
              </a:ln>
              <a:effectLst/>
              <a:uLnTx/>
              <a:uFillTx/>
              <a:latin typeface="Calibri"/>
              <a:ea typeface="+mn-lt"/>
              <a:cs typeface="Calibri"/>
            </a:endParaRPr>
          </a:p>
          <a:p>
            <a:pPr marL="0" marR="0" lvl="0" indent="0" algn="l" defTabSz="914400">
              <a:lnSpc>
                <a:spcPct val="100000"/>
              </a:lnSpc>
              <a:spcBef>
                <a:spcPts val="0"/>
              </a:spcBef>
              <a:spcAft>
                <a:spcPts val="0"/>
              </a:spcAft>
              <a:buClrTx/>
              <a:buSzTx/>
              <a:buFontTx/>
              <a:buNone/>
              <a:tabLst/>
              <a:defRPr/>
            </a:pPr>
            <a:endParaRPr lang="en-US" i="0" u="none" strike="noStrike" kern="1200" cap="none" spc="0" normalizeH="0" baseline="0" noProof="0">
              <a:ln>
                <a:noFill/>
              </a:ln>
              <a:effectLst/>
              <a:uLnTx/>
              <a:uFillTx/>
              <a:latin typeface="Calibri"/>
              <a:cs typeface="Calibri"/>
            </a:endParaRPr>
          </a:p>
          <a:p>
            <a:pPr>
              <a:defRPr/>
            </a:pPr>
            <a:r>
              <a:rPr lang="en-US">
                <a:latin typeface="Calibri"/>
                <a:cs typeface="Calibri"/>
              </a:rPr>
              <a:t>Phones are to be switched off and in school bags as soon as pupils enter the school site</a:t>
            </a:r>
          </a:p>
          <a:p>
            <a:pPr>
              <a:defRPr/>
            </a:pPr>
            <a:endParaRPr lang="en-US">
              <a:latin typeface="Calibri"/>
              <a:cs typeface="Calibri"/>
            </a:endParaRPr>
          </a:p>
          <a:p>
            <a:pPr>
              <a:defRPr/>
            </a:pPr>
            <a:r>
              <a:rPr lang="en-US">
                <a:latin typeface="Calibri"/>
                <a:cs typeface="Calibri"/>
              </a:rPr>
              <a:t>We have procedures in place should a pupil be seen using  their mobile phone whilst in school </a:t>
            </a:r>
            <a:endParaRPr lang="en-US">
              <a:ea typeface="+mn-lt"/>
              <a:cs typeface="+mn-lt"/>
            </a:endParaRPr>
          </a:p>
          <a:p>
            <a:pPr>
              <a:defRPr/>
            </a:pPr>
            <a:endParaRPr lang="en-US">
              <a:latin typeface="Calibri"/>
              <a:cs typeface="Calibri"/>
            </a:endParaRPr>
          </a:p>
          <a:p>
            <a:pPr>
              <a:defRPr/>
            </a:pPr>
            <a:endParaRPr lang="en-US">
              <a:latin typeface="Calibri"/>
              <a:cs typeface="Calibri"/>
            </a:endParaRPr>
          </a:p>
          <a:p>
            <a:pPr>
              <a:defRPr/>
            </a:pPr>
            <a:endParaRPr lang="en-US">
              <a:latin typeface="Calibri"/>
              <a:cs typeface="Calibri"/>
            </a:endParaRPr>
          </a:p>
          <a:p>
            <a:pPr>
              <a:defRPr/>
            </a:pPr>
            <a:endParaRPr lang="en-US">
              <a:latin typeface="Calibri"/>
              <a:cs typeface="Calibri"/>
            </a:endParaRPr>
          </a:p>
          <a:p>
            <a:pPr>
              <a:defRPr/>
            </a:pPr>
            <a:endParaRPr lang="en-US">
              <a:latin typeface="Calibri"/>
              <a:cs typeface="Calibri"/>
            </a:endParaRPr>
          </a:p>
          <a:p>
            <a:pPr>
              <a:defRPr/>
            </a:pPr>
            <a:endParaRPr lang="en-US">
              <a:latin typeface="Calibri"/>
              <a:cs typeface="Calibri"/>
            </a:endParaRPr>
          </a:p>
          <a:p>
            <a:pPr>
              <a:defRPr/>
            </a:pPr>
            <a:endParaRPr lang="en-US">
              <a:latin typeface="Calibri"/>
              <a:cs typeface="Calibri"/>
            </a:endParaRPr>
          </a:p>
          <a:p>
            <a:pPr>
              <a:defRPr/>
            </a:pPr>
            <a:endParaRPr lang="en-US">
              <a:latin typeface="Calibri"/>
              <a:cs typeface="Calibri"/>
            </a:endParaRPr>
          </a:p>
          <a:p>
            <a:pPr>
              <a:defRPr/>
            </a:pPr>
            <a:endParaRPr lang="en-US">
              <a:latin typeface="Calibri"/>
              <a:cs typeface="Calibri"/>
            </a:endParaRPr>
          </a:p>
          <a:p>
            <a:pPr>
              <a:defRPr/>
            </a:pPr>
            <a:endParaRPr lang="en-US">
              <a:latin typeface="Calibri"/>
              <a:cs typeface="Calibri"/>
            </a:endParaRPr>
          </a:p>
          <a:p>
            <a:pPr>
              <a:defRPr/>
            </a:pPr>
            <a:endParaRPr lang="en-US">
              <a:latin typeface="Calibri"/>
              <a:cs typeface="Calibri"/>
            </a:endParaRPr>
          </a:p>
          <a:p>
            <a:pPr>
              <a:defRPr/>
            </a:pPr>
            <a:endParaRPr lang="en-US">
              <a:latin typeface="Calibri"/>
              <a:cs typeface="Calibri"/>
            </a:endParaRPr>
          </a:p>
          <a:p>
            <a:pPr>
              <a:defRPr/>
            </a:pPr>
            <a:endParaRPr lang="en-US">
              <a:latin typeface="Calibri"/>
              <a:cs typeface="Calibri"/>
            </a:endParaRPr>
          </a:p>
          <a:p>
            <a:pPr>
              <a:defRPr/>
            </a:pPr>
            <a:endParaRPr lang="en-US">
              <a:latin typeface="Calibri"/>
              <a:cs typeface="Calibri"/>
            </a:endParaRPr>
          </a:p>
          <a:p>
            <a:pPr>
              <a:defRPr/>
            </a:pPr>
            <a:endParaRPr lang="en-US">
              <a:latin typeface="Calibri"/>
              <a:cs typeface="Calibri"/>
            </a:endParaRPr>
          </a:p>
          <a:p>
            <a:pPr>
              <a:defRPr/>
            </a:pPr>
            <a:endParaRPr lang="en-US">
              <a:solidFill>
                <a:prstClr val="black"/>
              </a:solidFill>
              <a:latin typeface="Calibri"/>
              <a:cs typeface="Calibri"/>
            </a:endParaRPr>
          </a:p>
        </p:txBody>
      </p:sp>
      <p:pic>
        <p:nvPicPr>
          <p:cNvPr id="10" name="Picture 2" descr="C:\Users\rmurchie\AppData\Local\Microsoft\Windows\Temporary Internet Files\Content.Outlook\AQFZMBO3\IMG_4535.jpg">
            <a:extLst>
              <a:ext uri="{FF2B5EF4-FFF2-40B4-BE49-F238E27FC236}">
                <a16:creationId xmlns:a16="http://schemas.microsoft.com/office/drawing/2014/main" id="{C1807976-3858-4241-9259-A7165C3DC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497" y="4276076"/>
            <a:ext cx="1745892" cy="2278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rmurchie\AppData\Local\Microsoft\Windows\Temporary Internet Files\Content.Outlook\AQFZMBO3\IMG_4536.jpg">
            <a:extLst>
              <a:ext uri="{FF2B5EF4-FFF2-40B4-BE49-F238E27FC236}">
                <a16:creationId xmlns:a16="http://schemas.microsoft.com/office/drawing/2014/main" id="{63179EDD-E11B-47CA-864D-D28B6E65E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073" y="4276076"/>
            <a:ext cx="1630437" cy="21769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eader logo">
            <a:extLst>
              <a:ext uri="{FF2B5EF4-FFF2-40B4-BE49-F238E27FC236}">
                <a16:creationId xmlns:a16="http://schemas.microsoft.com/office/drawing/2014/main" id="{531AF9E5-4E8A-4E44-AE90-DF281A4B2362}"/>
              </a:ext>
            </a:extLst>
          </p:cNvPr>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8151930" y="161580"/>
            <a:ext cx="666028" cy="685800"/>
          </a:xfrm>
          <a:prstGeom prst="rect">
            <a:avLst/>
          </a:prstGeom>
          <a:noFill/>
        </p:spPr>
      </p:pic>
    </p:spTree>
    <p:extLst>
      <p:ext uri="{BB962C8B-B14F-4D97-AF65-F5344CB8AC3E}">
        <p14:creationId xmlns:p14="http://schemas.microsoft.com/office/powerpoint/2010/main" val="1576272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46" y="929255"/>
            <a:ext cx="8160907" cy="620275"/>
          </a:xfrm>
        </p:spPr>
        <p:txBody>
          <a:bodyPr>
            <a:normAutofit/>
          </a:bodyPr>
          <a:lstStyle/>
          <a:p>
            <a:r>
              <a:rPr lang="en-GB" sz="2000" b="1">
                <a:solidFill>
                  <a:prstClr val="black"/>
                </a:solidFill>
                <a:latin typeface="Calibri"/>
                <a:ea typeface="+mn-ea"/>
                <a:cs typeface="Calibri Light"/>
              </a:rPr>
              <a:t>Communicating with school</a:t>
            </a:r>
          </a:p>
        </p:txBody>
      </p:sp>
      <p:sp>
        <p:nvSpPr>
          <p:cNvPr id="4" name="Rectangle 3"/>
          <p:cNvSpPr/>
          <p:nvPr/>
        </p:nvSpPr>
        <p:spPr>
          <a:xfrm>
            <a:off x="1115616" y="1765554"/>
            <a:ext cx="2784309" cy="594066"/>
          </a:xfrm>
          <a:prstGeom prst="rect">
            <a:avLst/>
          </a:prstGeom>
          <a:solidFill>
            <a:srgbClr val="38E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Pastoral Query</a:t>
            </a:r>
          </a:p>
        </p:txBody>
      </p:sp>
      <p:sp>
        <p:nvSpPr>
          <p:cNvPr id="5" name="Rectangle 4"/>
          <p:cNvSpPr/>
          <p:nvPr/>
        </p:nvSpPr>
        <p:spPr>
          <a:xfrm>
            <a:off x="5436096" y="1769904"/>
            <a:ext cx="2784309" cy="594066"/>
          </a:xfrm>
          <a:prstGeom prst="rect">
            <a:avLst/>
          </a:prstGeom>
          <a:solidFill>
            <a:srgbClr val="38E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Curriculum Query</a:t>
            </a:r>
          </a:p>
        </p:txBody>
      </p:sp>
      <p:sp>
        <p:nvSpPr>
          <p:cNvPr id="7" name="Down Arrow 6"/>
          <p:cNvSpPr/>
          <p:nvPr/>
        </p:nvSpPr>
        <p:spPr>
          <a:xfrm>
            <a:off x="2384902" y="2465577"/>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own Arrow 7"/>
          <p:cNvSpPr/>
          <p:nvPr/>
        </p:nvSpPr>
        <p:spPr>
          <a:xfrm>
            <a:off x="6681531" y="2465577"/>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147704" y="2780928"/>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Tutor</a:t>
            </a:r>
          </a:p>
        </p:txBody>
      </p:sp>
      <p:sp>
        <p:nvSpPr>
          <p:cNvPr id="10" name="Rectangle 9"/>
          <p:cNvSpPr/>
          <p:nvPr/>
        </p:nvSpPr>
        <p:spPr>
          <a:xfrm>
            <a:off x="1115616" y="3645024"/>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Guidance Manager</a:t>
            </a:r>
          </a:p>
        </p:txBody>
      </p:sp>
      <p:sp>
        <p:nvSpPr>
          <p:cNvPr id="11" name="Rectangle 10"/>
          <p:cNvSpPr/>
          <p:nvPr/>
        </p:nvSpPr>
        <p:spPr>
          <a:xfrm>
            <a:off x="1159760" y="4550660"/>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Progress Director</a:t>
            </a:r>
          </a:p>
        </p:txBody>
      </p:sp>
      <p:sp>
        <p:nvSpPr>
          <p:cNvPr id="12" name="Rectangle 11"/>
          <p:cNvSpPr/>
          <p:nvPr/>
        </p:nvSpPr>
        <p:spPr>
          <a:xfrm>
            <a:off x="1150747" y="5447768"/>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Senior Leadership Team</a:t>
            </a:r>
          </a:p>
        </p:txBody>
      </p:sp>
      <p:sp>
        <p:nvSpPr>
          <p:cNvPr id="13" name="Rectangle 12"/>
          <p:cNvSpPr/>
          <p:nvPr/>
        </p:nvSpPr>
        <p:spPr>
          <a:xfrm>
            <a:off x="5457395" y="2780928"/>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Class Teacher</a:t>
            </a:r>
          </a:p>
        </p:txBody>
      </p:sp>
      <p:sp>
        <p:nvSpPr>
          <p:cNvPr id="14" name="Rectangle 13"/>
          <p:cNvSpPr/>
          <p:nvPr/>
        </p:nvSpPr>
        <p:spPr>
          <a:xfrm>
            <a:off x="5436931" y="3654449"/>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Head of Department</a:t>
            </a:r>
          </a:p>
        </p:txBody>
      </p:sp>
      <p:sp>
        <p:nvSpPr>
          <p:cNvPr id="15" name="Rectangle 14"/>
          <p:cNvSpPr/>
          <p:nvPr/>
        </p:nvSpPr>
        <p:spPr>
          <a:xfrm>
            <a:off x="5447640" y="4550660"/>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Progress Director</a:t>
            </a:r>
          </a:p>
        </p:txBody>
      </p:sp>
      <p:sp>
        <p:nvSpPr>
          <p:cNvPr id="16" name="Rectangle 15"/>
          <p:cNvSpPr/>
          <p:nvPr/>
        </p:nvSpPr>
        <p:spPr>
          <a:xfrm>
            <a:off x="5457395" y="5447768"/>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95000"/>
                    <a:lumOff val="5000"/>
                  </a:prstClr>
                </a:solidFill>
                <a:effectLst/>
                <a:uLnTx/>
                <a:uFillTx/>
                <a:latin typeface="Calibri"/>
                <a:ea typeface="+mn-ea"/>
                <a:cs typeface="+mn-cs"/>
              </a:rPr>
              <a:t>Senior Leadership Team</a:t>
            </a:r>
          </a:p>
        </p:txBody>
      </p:sp>
      <p:sp>
        <p:nvSpPr>
          <p:cNvPr id="17" name="Down Arrow 16"/>
          <p:cNvSpPr/>
          <p:nvPr/>
        </p:nvSpPr>
        <p:spPr>
          <a:xfrm>
            <a:off x="2374883" y="3393851"/>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Down Arrow 17"/>
          <p:cNvSpPr/>
          <p:nvPr/>
        </p:nvSpPr>
        <p:spPr>
          <a:xfrm>
            <a:off x="2339752" y="4248515"/>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Down Arrow 18"/>
          <p:cNvSpPr/>
          <p:nvPr/>
        </p:nvSpPr>
        <p:spPr>
          <a:xfrm>
            <a:off x="2371840" y="5177463"/>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Down Arrow 19"/>
          <p:cNvSpPr/>
          <p:nvPr/>
        </p:nvSpPr>
        <p:spPr>
          <a:xfrm>
            <a:off x="6681531" y="3393851"/>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Down Arrow 20"/>
          <p:cNvSpPr/>
          <p:nvPr/>
        </p:nvSpPr>
        <p:spPr>
          <a:xfrm>
            <a:off x="6681531" y="4248515"/>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Down Arrow 21"/>
          <p:cNvSpPr/>
          <p:nvPr/>
        </p:nvSpPr>
        <p:spPr>
          <a:xfrm>
            <a:off x="6681531" y="5162523"/>
            <a:ext cx="336037"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824605" y="6125560"/>
            <a:ext cx="8469297" cy="923330"/>
          </a:xfrm>
          <a:prstGeom prst="rect">
            <a:avLst/>
          </a:prstGeom>
        </p:spPr>
        <p:txBody>
          <a:bodyPr wrap="square" lIns="91440" tIns="45720" rIns="91440" bIns="45720" anchor="t">
            <a:spAutoFit/>
          </a:bodyPr>
          <a:lstStyle/>
          <a:p>
            <a:pPr>
              <a:defRPr/>
            </a:pPr>
            <a:r>
              <a:rPr lang="en-GB">
                <a:solidFill>
                  <a:schemeClr val="accent1"/>
                </a:solidFill>
                <a:latin typeface="Calibri"/>
                <a:hlinkClick r:id="rId3">
                  <a:extLst>
                    <a:ext uri="{A12FA001-AC4F-418D-AE19-62706E023703}">
                      <ahyp:hlinkClr xmlns:ahyp="http://schemas.microsoft.com/office/drawing/2018/hyperlinkcolor" val="tx"/>
                    </a:ext>
                  </a:extLst>
                </a:hlinkClick>
              </a:rPr>
              <a:t>b.sherrell@toynbee.hants.sch.uk</a:t>
            </a:r>
            <a:r>
              <a:rPr lang="en-GB">
                <a:solidFill>
                  <a:schemeClr val="accent1"/>
                </a:solidFill>
                <a:latin typeface="Calibri"/>
              </a:rPr>
              <a:t>         		</a:t>
            </a:r>
            <a:r>
              <a:rPr kumimoji="0" lang="en-GB" sz="1800" b="0" i="0" u="none" strike="noStrike" kern="1200" cap="none" spc="0" normalizeH="0" baseline="0" noProof="0">
                <a:ln>
                  <a:noFill/>
                </a:ln>
                <a:solidFill>
                  <a:schemeClr val="accent1"/>
                </a:solidFill>
                <a:effectLst/>
                <a:uLnTx/>
                <a:uFillTx/>
                <a:latin typeface="Calibri"/>
                <a:ea typeface="+mn-ea"/>
                <a:cs typeface="Calibri"/>
                <a:hlinkClick r:id="rId4">
                  <a:extLst>
                    <a:ext uri="{A12FA001-AC4F-418D-AE19-62706E023703}">
                      <ahyp:hlinkClr xmlns:ahyp="http://schemas.microsoft.com/office/drawing/2018/hyperlinkcolor" val="tx"/>
                    </a:ext>
                  </a:extLst>
                </a:hlinkClick>
              </a:rPr>
              <a:t>e.butler@toynbee.hants.sch.uk</a:t>
            </a:r>
            <a:r>
              <a:rPr kumimoji="0" lang="en-GB" sz="1800" b="0" i="0" u="none" strike="noStrike" kern="1200" cap="none" spc="0" normalizeH="0" baseline="0" noProof="0">
                <a:ln>
                  <a:noFill/>
                </a:ln>
                <a:solidFill>
                  <a:schemeClr val="accent1"/>
                </a:solidFill>
                <a:effectLst/>
                <a:uLnTx/>
                <a:uFillTx/>
                <a:latin typeface="Calibri"/>
                <a:ea typeface="+mn-ea"/>
                <a:cs typeface="Calibri"/>
              </a:rPr>
              <a:t> </a:t>
            </a:r>
            <a:endParaRPr lang="en-US">
              <a:solidFill>
                <a:schemeClr val="accent1"/>
              </a:solidFill>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lIns="91440" tIns="45720" rIns="91440" bIns="45720" rtlCol="0" anchor="t">
            <a:spAutoFit/>
          </a:bodyPr>
          <a:lstStyle/>
          <a:p>
            <a:pPr algn="ctr" defTabSz="457200">
              <a:defRPr/>
            </a:pPr>
            <a:r>
              <a:rPr lang="en-GB" sz="2800" b="1">
                <a:solidFill>
                  <a:schemeClr val="bg1"/>
                </a:solidFill>
                <a:latin typeface="Calibri" panose="020F0502020204030204"/>
              </a:rPr>
              <a:t>Guidance Manager</a:t>
            </a:r>
            <a:endParaRPr kumimoji="0" lang="en-GB" sz="2800" b="1" i="0" u="none" strike="noStrike" kern="1200" cap="none" spc="0" normalizeH="0" baseline="0" noProof="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59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879612"/>
            <a:ext cx="7772400" cy="3098775"/>
          </a:xfrm>
        </p:spPr>
        <p:txBody>
          <a:bodyPr>
            <a:normAutofit/>
          </a:bodyPr>
          <a:lstStyle/>
          <a:p>
            <a:r>
              <a:rPr lang="en-GB">
                <a:latin typeface="+mn-lt"/>
              </a:rPr>
              <a:t>Senior Prefects</a:t>
            </a:r>
            <a:br>
              <a:rPr lang="en-GB">
                <a:latin typeface="+mn-lt"/>
              </a:rPr>
            </a:br>
            <a:r>
              <a:rPr lang="en-GB">
                <a:latin typeface="+mn-lt"/>
              </a:rPr>
              <a:t>Life at Toynbee</a:t>
            </a:r>
            <a:endParaRPr lang="en-GB" sz="2400">
              <a:latin typeface="+mn-lt"/>
              <a:cs typeface="Calibri"/>
            </a:endParaRPr>
          </a:p>
        </p:txBody>
      </p:sp>
      <p:sp>
        <p:nvSpPr>
          <p:cNvPr id="2" name="TextBox 1">
            <a:extLst>
              <a:ext uri="{FF2B5EF4-FFF2-40B4-BE49-F238E27FC236}">
                <a16:creationId xmlns:a16="http://schemas.microsoft.com/office/drawing/2014/main" id="{8B93211F-F773-4E4B-B24E-F1ED4A64709E}"/>
              </a:ext>
            </a:extLst>
          </p:cNvPr>
          <p:cNvSpPr txBox="1"/>
          <p:nvPr/>
        </p:nvSpPr>
        <p:spPr>
          <a:xfrm>
            <a:off x="254377" y="1467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Year 10 Pupils</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header logo">
            <a:extLst>
              <a:ext uri="{FF2B5EF4-FFF2-40B4-BE49-F238E27FC236}">
                <a16:creationId xmlns:a16="http://schemas.microsoft.com/office/drawing/2014/main" id="{11D54A87-AAC0-4E85-A761-4F15D4432724}"/>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75434" y="67935"/>
            <a:ext cx="666028" cy="685800"/>
          </a:xfrm>
          <a:prstGeom prst="rect">
            <a:avLst/>
          </a:prstGeom>
          <a:noFill/>
        </p:spPr>
      </p:pic>
    </p:spTree>
    <p:extLst>
      <p:ext uri="{BB962C8B-B14F-4D97-AF65-F5344CB8AC3E}">
        <p14:creationId xmlns:p14="http://schemas.microsoft.com/office/powerpoint/2010/main" val="323104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879612"/>
            <a:ext cx="7772400" cy="3098775"/>
          </a:xfrm>
        </p:spPr>
        <p:txBody>
          <a:bodyPr>
            <a:normAutofit/>
          </a:bodyPr>
          <a:lstStyle/>
          <a:p>
            <a:r>
              <a:rPr lang="en-GB">
                <a:latin typeface="+mn-lt"/>
              </a:rPr>
              <a:t>Mr Lawrence</a:t>
            </a:r>
            <a:br>
              <a:rPr lang="en-GB">
                <a:latin typeface="+mn-lt"/>
              </a:rPr>
            </a:br>
            <a:r>
              <a:rPr lang="en-GB">
                <a:latin typeface="+mn-lt"/>
              </a:rPr>
              <a:t>Deputy Headteacher</a:t>
            </a:r>
            <a:endParaRPr lang="en-GB" sz="2400">
              <a:latin typeface="+mn-lt"/>
              <a:cs typeface="Calibri"/>
            </a:endParaRPr>
          </a:p>
        </p:txBody>
      </p:sp>
      <p:sp>
        <p:nvSpPr>
          <p:cNvPr id="2" name="TextBox 1">
            <a:extLst>
              <a:ext uri="{FF2B5EF4-FFF2-40B4-BE49-F238E27FC236}">
                <a16:creationId xmlns:a16="http://schemas.microsoft.com/office/drawing/2014/main" id="{8B93211F-F773-4E4B-B24E-F1ED4A64709E}"/>
              </a:ext>
            </a:extLst>
          </p:cNvPr>
          <p:cNvSpPr txBox="1"/>
          <p:nvPr/>
        </p:nvSpPr>
        <p:spPr>
          <a:xfrm>
            <a:off x="254377" y="1467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Deputy Headteacher</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header logo">
            <a:extLst>
              <a:ext uri="{FF2B5EF4-FFF2-40B4-BE49-F238E27FC236}">
                <a16:creationId xmlns:a16="http://schemas.microsoft.com/office/drawing/2014/main" id="{11D54A87-AAC0-4E85-A761-4F15D4432724}"/>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75434" y="67935"/>
            <a:ext cx="666028" cy="685800"/>
          </a:xfrm>
          <a:prstGeom prst="rect">
            <a:avLst/>
          </a:prstGeom>
          <a:noFill/>
        </p:spPr>
      </p:pic>
    </p:spTree>
    <p:extLst>
      <p:ext uri="{BB962C8B-B14F-4D97-AF65-F5344CB8AC3E}">
        <p14:creationId xmlns:p14="http://schemas.microsoft.com/office/powerpoint/2010/main" val="2245937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93211F-F773-4E4B-B24E-F1ED4A64709E}"/>
              </a:ext>
            </a:extLst>
          </p:cNvPr>
          <p:cNvSpPr txBox="1"/>
          <p:nvPr/>
        </p:nvSpPr>
        <p:spPr>
          <a:xfrm>
            <a:off x="254377" y="1467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Deputy Headteacher</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header logo">
            <a:extLst>
              <a:ext uri="{FF2B5EF4-FFF2-40B4-BE49-F238E27FC236}">
                <a16:creationId xmlns:a16="http://schemas.microsoft.com/office/drawing/2014/main" id="{11D54A87-AAC0-4E85-A761-4F15D4432724}"/>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75434" y="67935"/>
            <a:ext cx="666028" cy="685800"/>
          </a:xfrm>
          <a:prstGeom prst="rect">
            <a:avLst/>
          </a:prstGeom>
          <a:noFill/>
        </p:spPr>
      </p:pic>
      <p:pic>
        <p:nvPicPr>
          <p:cNvPr id="5" name="Picture 4">
            <a:extLst>
              <a:ext uri="{FF2B5EF4-FFF2-40B4-BE49-F238E27FC236}">
                <a16:creationId xmlns:a16="http://schemas.microsoft.com/office/drawing/2014/main" id="{509BE78F-2E7B-42CC-92F2-B523559664F6}"/>
              </a:ext>
            </a:extLst>
          </p:cNvPr>
          <p:cNvPicPr>
            <a:picLocks noChangeAspect="1"/>
          </p:cNvPicPr>
          <p:nvPr/>
        </p:nvPicPr>
        <p:blipFill>
          <a:blip r:embed="rId3"/>
          <a:stretch>
            <a:fillRect/>
          </a:stretch>
        </p:blipFill>
        <p:spPr>
          <a:xfrm>
            <a:off x="1035526" y="1349406"/>
            <a:ext cx="7072947" cy="5027675"/>
          </a:xfrm>
          <a:prstGeom prst="rect">
            <a:avLst/>
          </a:prstGeom>
        </p:spPr>
      </p:pic>
    </p:spTree>
    <p:extLst>
      <p:ext uri="{BB962C8B-B14F-4D97-AF65-F5344CB8AC3E}">
        <p14:creationId xmlns:p14="http://schemas.microsoft.com/office/powerpoint/2010/main" val="52875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93211F-F773-4E4B-B24E-F1ED4A64709E}"/>
              </a:ext>
            </a:extLst>
          </p:cNvPr>
          <p:cNvSpPr txBox="1"/>
          <p:nvPr/>
        </p:nvSpPr>
        <p:spPr>
          <a:xfrm>
            <a:off x="254377" y="1467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Deputy Headteacher</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header logo">
            <a:extLst>
              <a:ext uri="{FF2B5EF4-FFF2-40B4-BE49-F238E27FC236}">
                <a16:creationId xmlns:a16="http://schemas.microsoft.com/office/drawing/2014/main" id="{11D54A87-AAC0-4E85-A761-4F15D4432724}"/>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75434" y="67935"/>
            <a:ext cx="666028" cy="685800"/>
          </a:xfrm>
          <a:prstGeom prst="rect">
            <a:avLst/>
          </a:prstGeom>
          <a:noFill/>
        </p:spPr>
      </p:pic>
      <p:pic>
        <p:nvPicPr>
          <p:cNvPr id="5" name="Picture 4">
            <a:extLst>
              <a:ext uri="{FF2B5EF4-FFF2-40B4-BE49-F238E27FC236}">
                <a16:creationId xmlns:a16="http://schemas.microsoft.com/office/drawing/2014/main" id="{26006E5B-D81F-1EB5-7458-2F162D8F28D0}"/>
              </a:ext>
            </a:extLst>
          </p:cNvPr>
          <p:cNvPicPr>
            <a:picLocks noChangeAspect="1"/>
          </p:cNvPicPr>
          <p:nvPr/>
        </p:nvPicPr>
        <p:blipFill rotWithShape="1">
          <a:blip r:embed="rId3"/>
          <a:srcRect l="11697" t="25937" r="11525"/>
          <a:stretch/>
        </p:blipFill>
        <p:spPr>
          <a:xfrm>
            <a:off x="2417059" y="1487467"/>
            <a:ext cx="4308682" cy="2053293"/>
          </a:xfrm>
          <a:prstGeom prst="rect">
            <a:avLst/>
          </a:prstGeom>
        </p:spPr>
      </p:pic>
      <p:sp>
        <p:nvSpPr>
          <p:cNvPr id="6" name="TextBox 5">
            <a:extLst>
              <a:ext uri="{FF2B5EF4-FFF2-40B4-BE49-F238E27FC236}">
                <a16:creationId xmlns:a16="http://schemas.microsoft.com/office/drawing/2014/main" id="{94920241-5D8B-701E-886D-C98FA257CDA4}"/>
              </a:ext>
            </a:extLst>
          </p:cNvPr>
          <p:cNvSpPr txBox="1"/>
          <p:nvPr/>
        </p:nvSpPr>
        <p:spPr>
          <a:xfrm>
            <a:off x="290832" y="3896152"/>
            <a:ext cx="8597591" cy="2062103"/>
          </a:xfrm>
          <a:prstGeom prst="rect">
            <a:avLst/>
          </a:prstGeom>
          <a:solidFill>
            <a:schemeClr val="accent2">
              <a:lumMod val="20000"/>
              <a:lumOff val="80000"/>
            </a:schemeClr>
          </a:solidFill>
          <a:ln>
            <a:solidFill>
              <a:schemeClr val="tx1"/>
            </a:solidFill>
          </a:ln>
        </p:spPr>
        <p:txBody>
          <a:bodyPr wrap="square" rtlCol="0" anchor="ctr">
            <a:spAutoFit/>
          </a:bodyPr>
          <a:lstStyle/>
          <a:p>
            <a:r>
              <a:rPr lang="en-US" sz="1600" b="1"/>
              <a:t>VISION:</a:t>
            </a:r>
          </a:p>
          <a:p>
            <a:r>
              <a:rPr lang="en-US" sz="1600"/>
              <a:t>Toynbee’s culture of Respect is built on shared beliefs, values and strong relationships between all stakeholders.</a:t>
            </a:r>
          </a:p>
          <a:p>
            <a:endParaRPr lang="en-US" sz="1600"/>
          </a:p>
          <a:p>
            <a:r>
              <a:rPr lang="en-US" sz="1600"/>
              <a:t>We strive to have consistent routines and if these are broken there are clear and consistent consequences linked to our values.</a:t>
            </a:r>
          </a:p>
          <a:p>
            <a:endParaRPr lang="en-US" sz="1600"/>
          </a:p>
          <a:p>
            <a:r>
              <a:rPr lang="en-US" sz="1600"/>
              <a:t>This allows all our pupils to be successful, develop their character and achieve their personal best.</a:t>
            </a:r>
          </a:p>
        </p:txBody>
      </p:sp>
    </p:spTree>
    <p:extLst>
      <p:ext uri="{BB962C8B-B14F-4D97-AF65-F5344CB8AC3E}">
        <p14:creationId xmlns:p14="http://schemas.microsoft.com/office/powerpoint/2010/main" val="249467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93211F-F773-4E4B-B24E-F1ED4A64709E}"/>
              </a:ext>
            </a:extLst>
          </p:cNvPr>
          <p:cNvSpPr txBox="1"/>
          <p:nvPr/>
        </p:nvSpPr>
        <p:spPr>
          <a:xfrm>
            <a:off x="254377" y="1467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Deputy Headteacher</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header logo">
            <a:extLst>
              <a:ext uri="{FF2B5EF4-FFF2-40B4-BE49-F238E27FC236}">
                <a16:creationId xmlns:a16="http://schemas.microsoft.com/office/drawing/2014/main" id="{11D54A87-AAC0-4E85-A761-4F15D4432724}"/>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75434" y="67935"/>
            <a:ext cx="666028" cy="685800"/>
          </a:xfrm>
          <a:prstGeom prst="rect">
            <a:avLst/>
          </a:prstGeom>
          <a:noFill/>
        </p:spPr>
      </p:pic>
      <p:pic>
        <p:nvPicPr>
          <p:cNvPr id="4" name="Picture 3" descr="A picture containing text, screenshot, font&#10;&#10;Description automatically generated">
            <a:extLst>
              <a:ext uri="{FF2B5EF4-FFF2-40B4-BE49-F238E27FC236}">
                <a16:creationId xmlns:a16="http://schemas.microsoft.com/office/drawing/2014/main" id="{DA3F82ED-202E-93B0-989F-E844527EC19D}"/>
              </a:ext>
            </a:extLst>
          </p:cNvPr>
          <p:cNvPicPr>
            <a:picLocks noChangeAspect="1"/>
          </p:cNvPicPr>
          <p:nvPr/>
        </p:nvPicPr>
        <p:blipFill rotWithShape="1">
          <a:blip r:embed="rId3">
            <a:extLst>
              <a:ext uri="{28A0092B-C50C-407E-A947-70E740481C1C}">
                <a14:useLocalDpi xmlns:a14="http://schemas.microsoft.com/office/drawing/2010/main" val="0"/>
              </a:ext>
            </a:extLst>
          </a:blip>
          <a:srcRect t="537"/>
          <a:stretch/>
        </p:blipFill>
        <p:spPr bwMode="auto">
          <a:xfrm>
            <a:off x="2333905" y="895661"/>
            <a:ext cx="4474990" cy="59623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355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518E56-ECEF-4913-8426-8B0DE1890A14}"/>
              </a:ext>
            </a:extLst>
          </p:cNvPr>
          <p:cNvSpPr txBox="1"/>
          <p:nvPr/>
        </p:nvSpPr>
        <p:spPr>
          <a:xfrm>
            <a:off x="1536449" y="156017"/>
            <a:ext cx="6066204" cy="484748"/>
          </a:xfrm>
          <a:prstGeom prst="rect">
            <a:avLst/>
          </a:prstGeom>
          <a:noFill/>
        </p:spPr>
        <p:txBody>
          <a:bodyPr wrap="square" lIns="68580" tIns="34290" rIns="68580" bIns="34290" rtlCol="0" anchor="ctr">
            <a:spAutoFit/>
          </a:bodyPr>
          <a:lstStyle/>
          <a:p>
            <a:pPr algn="ctr"/>
            <a:r>
              <a:rPr lang="en-GB" sz="2700" b="1">
                <a:solidFill>
                  <a:srgbClr val="00B050"/>
                </a:solidFill>
              </a:rPr>
              <a:t>Celebrating Success at Toynbee School</a:t>
            </a:r>
          </a:p>
        </p:txBody>
      </p:sp>
      <p:pic>
        <p:nvPicPr>
          <p:cNvPr id="8" name="Picture 7">
            <a:extLst>
              <a:ext uri="{FF2B5EF4-FFF2-40B4-BE49-F238E27FC236}">
                <a16:creationId xmlns:a16="http://schemas.microsoft.com/office/drawing/2014/main" id="{12F89AE3-EDEF-3FD5-87EB-37A4C9A592DF}"/>
              </a:ext>
            </a:extLst>
          </p:cNvPr>
          <p:cNvPicPr>
            <a:picLocks noChangeAspect="1"/>
          </p:cNvPicPr>
          <p:nvPr/>
        </p:nvPicPr>
        <p:blipFill>
          <a:blip r:embed="rId2"/>
          <a:stretch>
            <a:fillRect/>
          </a:stretch>
        </p:blipFill>
        <p:spPr>
          <a:xfrm>
            <a:off x="791602" y="2501994"/>
            <a:ext cx="834250" cy="867215"/>
          </a:xfrm>
          <a:prstGeom prst="rect">
            <a:avLst/>
          </a:prstGeom>
        </p:spPr>
      </p:pic>
      <p:sp>
        <p:nvSpPr>
          <p:cNvPr id="5" name="TextBox 4">
            <a:extLst>
              <a:ext uri="{FF2B5EF4-FFF2-40B4-BE49-F238E27FC236}">
                <a16:creationId xmlns:a16="http://schemas.microsoft.com/office/drawing/2014/main" id="{0D7DE87E-6A3C-F9E7-5BB0-DC9DB1F8B091}"/>
              </a:ext>
            </a:extLst>
          </p:cNvPr>
          <p:cNvSpPr txBox="1"/>
          <p:nvPr/>
        </p:nvSpPr>
        <p:spPr>
          <a:xfrm>
            <a:off x="1808968" y="2571240"/>
            <a:ext cx="6191570"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50" b="1">
                <a:cs typeface="Calibri"/>
              </a:rPr>
              <a:t>PROUD POINTS:</a:t>
            </a:r>
            <a:r>
              <a:rPr lang="en-GB" sz="1350">
                <a:cs typeface="Calibri"/>
              </a:rPr>
              <a:t> </a:t>
            </a:r>
            <a:endParaRPr lang="en-US" sz="1350">
              <a:cs typeface="Calibri"/>
            </a:endParaRPr>
          </a:p>
          <a:p>
            <a:r>
              <a:rPr lang="en-GB" sz="1350">
                <a:cs typeface="Calibri"/>
              </a:rPr>
              <a:t>Awarded for celebrating Personal Development. </a:t>
            </a:r>
            <a:endParaRPr lang="en-US" sz="1350">
              <a:cs typeface="Calibri"/>
            </a:endParaRPr>
          </a:p>
          <a:p>
            <a:r>
              <a:rPr lang="en-GB" sz="1350">
                <a:cs typeface="Calibri"/>
              </a:rPr>
              <a:t>The 5 Core Values are: Participating, Respect, Opportunity, Unique and Determination</a:t>
            </a:r>
            <a:endParaRPr lang="en-US" sz="1350">
              <a:cs typeface="Calibri"/>
            </a:endParaRPr>
          </a:p>
        </p:txBody>
      </p:sp>
      <p:sp>
        <p:nvSpPr>
          <p:cNvPr id="7" name="TextBox 6">
            <a:extLst>
              <a:ext uri="{FF2B5EF4-FFF2-40B4-BE49-F238E27FC236}">
                <a16:creationId xmlns:a16="http://schemas.microsoft.com/office/drawing/2014/main" id="{705052F7-21FF-40D7-D4CF-6B44122670C7}"/>
              </a:ext>
            </a:extLst>
          </p:cNvPr>
          <p:cNvSpPr txBox="1"/>
          <p:nvPr/>
        </p:nvSpPr>
        <p:spPr>
          <a:xfrm>
            <a:off x="1814433" y="1568344"/>
            <a:ext cx="5384869"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50" b="1">
                <a:cs typeface="Calibri"/>
              </a:rPr>
              <a:t>ACHIEVEMENT POINTS:</a:t>
            </a:r>
            <a:r>
              <a:rPr lang="en-GB" sz="1350">
                <a:cs typeface="Calibri"/>
              </a:rPr>
              <a:t> </a:t>
            </a:r>
            <a:endParaRPr lang="en-US" sz="1350">
              <a:cs typeface="Calibri"/>
            </a:endParaRPr>
          </a:p>
          <a:p>
            <a:r>
              <a:rPr lang="en-GB" sz="1350">
                <a:cs typeface="Calibri"/>
              </a:rPr>
              <a:t>Awarded for academic success and improved progress in lessons.</a:t>
            </a:r>
            <a:endParaRPr lang="en-US" sz="1350">
              <a:cs typeface="Calibri"/>
            </a:endParaRPr>
          </a:p>
        </p:txBody>
      </p:sp>
      <p:sp>
        <p:nvSpPr>
          <p:cNvPr id="12" name="TextBox 11">
            <a:extLst>
              <a:ext uri="{FF2B5EF4-FFF2-40B4-BE49-F238E27FC236}">
                <a16:creationId xmlns:a16="http://schemas.microsoft.com/office/drawing/2014/main" id="{D7EC5F7E-F13A-5242-66DA-38F1CB35850B}"/>
              </a:ext>
            </a:extLst>
          </p:cNvPr>
          <p:cNvSpPr txBox="1"/>
          <p:nvPr/>
        </p:nvSpPr>
        <p:spPr>
          <a:xfrm>
            <a:off x="415980" y="844406"/>
            <a:ext cx="8307142" cy="484748"/>
          </a:xfrm>
          <a:prstGeom prst="rect">
            <a:avLst/>
          </a:prstGeom>
          <a:solidFill>
            <a:schemeClr val="accent3">
              <a:lumMod val="20000"/>
              <a:lumOff val="80000"/>
            </a:schemeClr>
          </a:solidFill>
          <a:ln>
            <a:solidFill>
              <a:schemeClr val="tx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50" b="1">
                <a:cs typeface="Calibri"/>
              </a:rPr>
              <a:t>At Toynbee we celebrate the positive achievements of our pupils whether that be in their academic success, their extracurricular talents or their personal development of character. There are milestone badges for our APs and PPs!</a:t>
            </a:r>
          </a:p>
        </p:txBody>
      </p:sp>
      <p:sp>
        <p:nvSpPr>
          <p:cNvPr id="14" name="TextBox 13">
            <a:extLst>
              <a:ext uri="{FF2B5EF4-FFF2-40B4-BE49-F238E27FC236}">
                <a16:creationId xmlns:a16="http://schemas.microsoft.com/office/drawing/2014/main" id="{ACA46032-3B79-506E-B644-40BCC23EB73A}"/>
              </a:ext>
            </a:extLst>
          </p:cNvPr>
          <p:cNvSpPr txBox="1"/>
          <p:nvPr/>
        </p:nvSpPr>
        <p:spPr>
          <a:xfrm>
            <a:off x="5615129" y="3819356"/>
            <a:ext cx="1987524"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b="1">
                <a:latin typeface="Broadway"/>
                <a:cs typeface="Calibri"/>
              </a:rPr>
              <a:t>SUBJECT STARS</a:t>
            </a:r>
            <a:endParaRPr lang="en-GB" sz="1500" b="1">
              <a:latin typeface="Broadway"/>
            </a:endParaRPr>
          </a:p>
        </p:txBody>
      </p:sp>
      <p:sp>
        <p:nvSpPr>
          <p:cNvPr id="15" name="TextBox 14">
            <a:extLst>
              <a:ext uri="{FF2B5EF4-FFF2-40B4-BE49-F238E27FC236}">
                <a16:creationId xmlns:a16="http://schemas.microsoft.com/office/drawing/2014/main" id="{21922C38-7E7C-A5EF-1D2B-833D8822497C}"/>
              </a:ext>
            </a:extLst>
          </p:cNvPr>
          <p:cNvSpPr txBox="1"/>
          <p:nvPr/>
        </p:nvSpPr>
        <p:spPr>
          <a:xfrm>
            <a:off x="1695635" y="4828823"/>
            <a:ext cx="2388401"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b="1" i="1">
                <a:latin typeface="Daytona"/>
                <a:cs typeface="Calibri"/>
              </a:rPr>
              <a:t>ATTENDANCE AWARDS</a:t>
            </a:r>
            <a:endParaRPr lang="en-GB" sz="1500" b="1" i="1">
              <a:latin typeface="Daytona"/>
              <a:cs typeface="Dreaming Outloud Pro"/>
            </a:endParaRPr>
          </a:p>
        </p:txBody>
      </p:sp>
      <p:sp>
        <p:nvSpPr>
          <p:cNvPr id="16" name="TextBox 15">
            <a:extLst>
              <a:ext uri="{FF2B5EF4-FFF2-40B4-BE49-F238E27FC236}">
                <a16:creationId xmlns:a16="http://schemas.microsoft.com/office/drawing/2014/main" id="{BC87A702-D2D0-E361-A4BA-F713C5FEFEDB}"/>
              </a:ext>
            </a:extLst>
          </p:cNvPr>
          <p:cNvSpPr txBox="1"/>
          <p:nvPr/>
        </p:nvSpPr>
        <p:spPr>
          <a:xfrm>
            <a:off x="5542259" y="4790901"/>
            <a:ext cx="1773283"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b="1" i="1">
                <a:latin typeface="Lucida Handwriting"/>
                <a:cs typeface="Calibri"/>
              </a:rPr>
              <a:t>HEADTEACHER AWARD</a:t>
            </a:r>
            <a:endParaRPr lang="en-GB" sz="1500" b="1" i="1">
              <a:latin typeface="Lucida Handwriting"/>
              <a:cs typeface="Dreaming Outloud Pro"/>
            </a:endParaRPr>
          </a:p>
        </p:txBody>
      </p:sp>
      <p:sp>
        <p:nvSpPr>
          <p:cNvPr id="17" name="TextBox 16">
            <a:extLst>
              <a:ext uri="{FF2B5EF4-FFF2-40B4-BE49-F238E27FC236}">
                <a16:creationId xmlns:a16="http://schemas.microsoft.com/office/drawing/2014/main" id="{49088A9D-9914-F431-F8FA-4817D75BA66D}"/>
              </a:ext>
            </a:extLst>
          </p:cNvPr>
          <p:cNvSpPr txBox="1"/>
          <p:nvPr/>
        </p:nvSpPr>
        <p:spPr>
          <a:xfrm>
            <a:off x="865560" y="5599970"/>
            <a:ext cx="3844266" cy="11079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50" b="1">
                <a:cs typeface="Calibri"/>
              </a:rPr>
              <a:t>Successes are celebrated publicly:</a:t>
            </a:r>
          </a:p>
          <a:p>
            <a:pPr marL="214313" indent="-214313">
              <a:buFont typeface="Arial"/>
              <a:buChar char="•"/>
            </a:pPr>
            <a:r>
              <a:rPr lang="en-GB" sz="1350" b="1">
                <a:cs typeface="Calibri"/>
              </a:rPr>
              <a:t>Assemblies</a:t>
            </a:r>
          </a:p>
          <a:p>
            <a:pPr marL="214313" indent="-214313">
              <a:buFont typeface="Arial"/>
              <a:buChar char="•"/>
            </a:pPr>
            <a:r>
              <a:rPr lang="en-GB" sz="1350" b="1">
                <a:cs typeface="Calibri"/>
              </a:rPr>
              <a:t>Celebration Breakfasts/Afternoon Teas</a:t>
            </a:r>
          </a:p>
          <a:p>
            <a:pPr marL="214313" indent="-214313">
              <a:buFont typeface="Arial"/>
              <a:buChar char="•"/>
            </a:pPr>
            <a:r>
              <a:rPr lang="en-GB" sz="1350" b="1">
                <a:cs typeface="Calibri"/>
              </a:rPr>
              <a:t>Awards Evenings</a:t>
            </a:r>
          </a:p>
          <a:p>
            <a:pPr marL="214313" indent="-214313">
              <a:buFont typeface="Arial"/>
              <a:buChar char="•"/>
            </a:pPr>
            <a:r>
              <a:rPr lang="en-GB" sz="1350" b="1">
                <a:cs typeface="Calibri"/>
              </a:rPr>
              <a:t>Celebration Trips</a:t>
            </a:r>
          </a:p>
        </p:txBody>
      </p:sp>
      <p:pic>
        <p:nvPicPr>
          <p:cNvPr id="18" name="Picture 18" descr="A picture containing flying, outdoor object, queen, purple&#10;&#10;Description automatically generated">
            <a:extLst>
              <a:ext uri="{FF2B5EF4-FFF2-40B4-BE49-F238E27FC236}">
                <a16:creationId xmlns:a16="http://schemas.microsoft.com/office/drawing/2014/main" id="{584B424D-AE8D-4809-134E-B39E29611643}"/>
              </a:ext>
            </a:extLst>
          </p:cNvPr>
          <p:cNvPicPr>
            <a:picLocks noChangeAspect="1"/>
          </p:cNvPicPr>
          <p:nvPr/>
        </p:nvPicPr>
        <p:blipFill>
          <a:blip r:embed="rId3"/>
          <a:stretch>
            <a:fillRect/>
          </a:stretch>
        </p:blipFill>
        <p:spPr>
          <a:xfrm>
            <a:off x="7441377" y="3643079"/>
            <a:ext cx="920932" cy="871946"/>
          </a:xfrm>
          <a:prstGeom prst="rect">
            <a:avLst/>
          </a:prstGeom>
        </p:spPr>
      </p:pic>
      <p:pic>
        <p:nvPicPr>
          <p:cNvPr id="19" name="Picture 19" descr="A picture containing text, clipart&#10;&#10;Description automatically generated">
            <a:extLst>
              <a:ext uri="{FF2B5EF4-FFF2-40B4-BE49-F238E27FC236}">
                <a16:creationId xmlns:a16="http://schemas.microsoft.com/office/drawing/2014/main" id="{0E4F795D-64DB-7C06-F017-390992A2BC89}"/>
              </a:ext>
            </a:extLst>
          </p:cNvPr>
          <p:cNvPicPr>
            <a:picLocks noChangeAspect="1"/>
          </p:cNvPicPr>
          <p:nvPr/>
        </p:nvPicPr>
        <p:blipFill>
          <a:blip r:embed="rId4"/>
          <a:stretch>
            <a:fillRect/>
          </a:stretch>
        </p:blipFill>
        <p:spPr>
          <a:xfrm>
            <a:off x="812266" y="3741608"/>
            <a:ext cx="832758" cy="871946"/>
          </a:xfrm>
          <a:prstGeom prst="rect">
            <a:avLst/>
          </a:prstGeom>
        </p:spPr>
      </p:pic>
      <p:pic>
        <p:nvPicPr>
          <p:cNvPr id="20" name="Picture 20">
            <a:extLst>
              <a:ext uri="{FF2B5EF4-FFF2-40B4-BE49-F238E27FC236}">
                <a16:creationId xmlns:a16="http://schemas.microsoft.com/office/drawing/2014/main" id="{B181A3D0-7685-9084-15FD-66F05592CFB4}"/>
              </a:ext>
            </a:extLst>
          </p:cNvPr>
          <p:cNvPicPr>
            <a:picLocks noChangeAspect="1"/>
          </p:cNvPicPr>
          <p:nvPr/>
        </p:nvPicPr>
        <p:blipFill>
          <a:blip r:embed="rId5"/>
          <a:stretch>
            <a:fillRect/>
          </a:stretch>
        </p:blipFill>
        <p:spPr>
          <a:xfrm>
            <a:off x="7315542" y="4764776"/>
            <a:ext cx="1205049" cy="803108"/>
          </a:xfrm>
          <a:prstGeom prst="rect">
            <a:avLst/>
          </a:prstGeom>
        </p:spPr>
      </p:pic>
      <p:pic>
        <p:nvPicPr>
          <p:cNvPr id="22" name="Picture 21">
            <a:extLst>
              <a:ext uri="{FF2B5EF4-FFF2-40B4-BE49-F238E27FC236}">
                <a16:creationId xmlns:a16="http://schemas.microsoft.com/office/drawing/2014/main" id="{B12A039F-D493-4857-C851-6C0409FD1B3B}"/>
              </a:ext>
            </a:extLst>
          </p:cNvPr>
          <p:cNvPicPr>
            <a:picLocks noChangeAspect="1"/>
          </p:cNvPicPr>
          <p:nvPr/>
        </p:nvPicPr>
        <p:blipFill rotWithShape="1">
          <a:blip r:embed="rId6"/>
          <a:srcRect l="9625" t="6270" b="11835"/>
          <a:stretch/>
        </p:blipFill>
        <p:spPr>
          <a:xfrm>
            <a:off x="826773" y="1479009"/>
            <a:ext cx="868862" cy="878892"/>
          </a:xfrm>
          <a:prstGeom prst="rect">
            <a:avLst/>
          </a:prstGeom>
        </p:spPr>
      </p:pic>
      <p:pic>
        <p:nvPicPr>
          <p:cNvPr id="23" name="Picture 23">
            <a:extLst>
              <a:ext uri="{FF2B5EF4-FFF2-40B4-BE49-F238E27FC236}">
                <a16:creationId xmlns:a16="http://schemas.microsoft.com/office/drawing/2014/main" id="{CDFEF748-A097-45CB-B493-494A6AB91C1B}"/>
              </a:ext>
            </a:extLst>
          </p:cNvPr>
          <p:cNvPicPr>
            <a:picLocks noChangeAspect="1"/>
          </p:cNvPicPr>
          <p:nvPr/>
        </p:nvPicPr>
        <p:blipFill rotWithShape="1">
          <a:blip r:embed="rId7"/>
          <a:srcRect l="17143" t="5952" r="15962" b="167"/>
          <a:stretch/>
        </p:blipFill>
        <p:spPr>
          <a:xfrm>
            <a:off x="812266" y="4654780"/>
            <a:ext cx="798274" cy="879003"/>
          </a:xfrm>
          <a:prstGeom prst="rect">
            <a:avLst/>
          </a:prstGeom>
        </p:spPr>
      </p:pic>
      <p:sp>
        <p:nvSpPr>
          <p:cNvPr id="13" name="TextBox 12">
            <a:extLst>
              <a:ext uri="{FF2B5EF4-FFF2-40B4-BE49-F238E27FC236}">
                <a16:creationId xmlns:a16="http://schemas.microsoft.com/office/drawing/2014/main" id="{F5922331-2A95-9E92-7B34-958ADC753BE8}"/>
              </a:ext>
            </a:extLst>
          </p:cNvPr>
          <p:cNvSpPr txBox="1"/>
          <p:nvPr/>
        </p:nvSpPr>
        <p:spPr>
          <a:xfrm>
            <a:off x="1702623" y="3853980"/>
            <a:ext cx="2156313"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b="1">
                <a:latin typeface="Tempus Sans ITC"/>
                <a:cs typeface="Calibri"/>
              </a:rPr>
              <a:t>MODEL PUPIL AWARD</a:t>
            </a:r>
            <a:endParaRPr lang="en-GB" sz="1500" b="1">
              <a:latin typeface="Tempus Sans ITC"/>
              <a:cs typeface="Dreaming Outloud Pro"/>
            </a:endParaRPr>
          </a:p>
        </p:txBody>
      </p:sp>
      <p:pic>
        <p:nvPicPr>
          <p:cNvPr id="24" name="Picture 24">
            <a:extLst>
              <a:ext uri="{FF2B5EF4-FFF2-40B4-BE49-F238E27FC236}">
                <a16:creationId xmlns:a16="http://schemas.microsoft.com/office/drawing/2014/main" id="{6A733B8F-823D-C050-B9B5-F1A69EAEA1A3}"/>
              </a:ext>
            </a:extLst>
          </p:cNvPr>
          <p:cNvPicPr>
            <a:picLocks noChangeAspect="1"/>
          </p:cNvPicPr>
          <p:nvPr/>
        </p:nvPicPr>
        <p:blipFill rotWithShape="1">
          <a:blip r:embed="rId8"/>
          <a:srcRect l="22857" t="16190" r="23333" b="17143"/>
          <a:stretch/>
        </p:blipFill>
        <p:spPr>
          <a:xfrm>
            <a:off x="3955450" y="5600512"/>
            <a:ext cx="949303" cy="1182272"/>
          </a:xfrm>
          <a:prstGeom prst="rect">
            <a:avLst/>
          </a:prstGeom>
        </p:spPr>
      </p:pic>
      <p:pic>
        <p:nvPicPr>
          <p:cNvPr id="21" name="Picture 20">
            <a:extLst>
              <a:ext uri="{FF2B5EF4-FFF2-40B4-BE49-F238E27FC236}">
                <a16:creationId xmlns:a16="http://schemas.microsoft.com/office/drawing/2014/main" id="{C7699330-E734-4D01-BC1B-E8BA9DF0F0B6}"/>
              </a:ext>
            </a:extLst>
          </p:cNvPr>
          <p:cNvPicPr>
            <a:picLocks noChangeAspect="1"/>
          </p:cNvPicPr>
          <p:nvPr/>
        </p:nvPicPr>
        <p:blipFill rotWithShape="1">
          <a:blip r:embed="rId9"/>
          <a:srcRect l="11697" t="25937" r="11525"/>
          <a:stretch/>
        </p:blipFill>
        <p:spPr>
          <a:xfrm>
            <a:off x="9376" y="59283"/>
            <a:ext cx="1634794" cy="779057"/>
          </a:xfrm>
          <a:prstGeom prst="rect">
            <a:avLst/>
          </a:prstGeom>
        </p:spPr>
      </p:pic>
    </p:spTree>
    <p:extLst>
      <p:ext uri="{BB962C8B-B14F-4D97-AF65-F5344CB8AC3E}">
        <p14:creationId xmlns:p14="http://schemas.microsoft.com/office/powerpoint/2010/main" val="11680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879612"/>
            <a:ext cx="7772400" cy="3098775"/>
          </a:xfrm>
        </p:spPr>
        <p:txBody>
          <a:bodyPr>
            <a:normAutofit/>
          </a:bodyPr>
          <a:lstStyle/>
          <a:p>
            <a:r>
              <a:rPr lang="en-GB">
                <a:latin typeface="+mn-lt"/>
              </a:rPr>
              <a:t>Miss Butler</a:t>
            </a:r>
            <a:br>
              <a:rPr lang="en-GB">
                <a:latin typeface="+mn-lt"/>
              </a:rPr>
            </a:br>
            <a:r>
              <a:rPr lang="en-GB">
                <a:latin typeface="+mn-lt"/>
              </a:rPr>
              <a:t>Progress Director</a:t>
            </a:r>
            <a:endParaRPr lang="en-GB" sz="2400">
              <a:latin typeface="+mn-lt"/>
              <a:cs typeface="Calibri"/>
            </a:endParaRPr>
          </a:p>
        </p:txBody>
      </p:sp>
      <p:sp>
        <p:nvSpPr>
          <p:cNvPr id="2" name="TextBox 1">
            <a:extLst>
              <a:ext uri="{FF2B5EF4-FFF2-40B4-BE49-F238E27FC236}">
                <a16:creationId xmlns:a16="http://schemas.microsoft.com/office/drawing/2014/main" id="{8B93211F-F773-4E4B-B24E-F1ED4A64709E}"/>
              </a:ext>
            </a:extLst>
          </p:cNvPr>
          <p:cNvSpPr txBox="1"/>
          <p:nvPr/>
        </p:nvSpPr>
        <p:spPr>
          <a:xfrm>
            <a:off x="254377" y="1467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Progress Director</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header logo">
            <a:extLst>
              <a:ext uri="{FF2B5EF4-FFF2-40B4-BE49-F238E27FC236}">
                <a16:creationId xmlns:a16="http://schemas.microsoft.com/office/drawing/2014/main" id="{11D54A87-AAC0-4E85-A761-4F15D4432724}"/>
              </a:ext>
            </a:extLst>
          </p:cNvPr>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175434" y="67935"/>
            <a:ext cx="666028" cy="685800"/>
          </a:xfrm>
          <a:prstGeom prst="rect">
            <a:avLst/>
          </a:prstGeom>
          <a:noFill/>
        </p:spPr>
      </p:pic>
    </p:spTree>
    <p:extLst>
      <p:ext uri="{BB962C8B-B14F-4D97-AF65-F5344CB8AC3E}">
        <p14:creationId xmlns:p14="http://schemas.microsoft.com/office/powerpoint/2010/main" val="63719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48a1bc1-e072-4bc7-a272-d1e37d07b61e" xsi:nil="true"/>
    <lcf76f155ced4ddcb4097134ff3c332f xmlns="ff883d47-0f71-4ea9-ae64-8a3e2f57232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AFC2FF4D83B747BD9EB4C532AB2A69" ma:contentTypeVersion="17" ma:contentTypeDescription="Create a new document." ma:contentTypeScope="" ma:versionID="fe40c645e4c7ce66616f0044e07a4107">
  <xsd:schema xmlns:xsd="http://www.w3.org/2001/XMLSchema" xmlns:xs="http://www.w3.org/2001/XMLSchema" xmlns:p="http://schemas.microsoft.com/office/2006/metadata/properties" xmlns:ns2="ff883d47-0f71-4ea9-ae64-8a3e2f572324" xmlns:ns3="048a1bc1-e072-4bc7-a272-d1e37d07b61e" targetNamespace="http://schemas.microsoft.com/office/2006/metadata/properties" ma:root="true" ma:fieldsID="ef07aa3400deb58cb2d97a41ff9d1388" ns2:_="" ns3:_="">
    <xsd:import namespace="ff883d47-0f71-4ea9-ae64-8a3e2f572324"/>
    <xsd:import namespace="048a1bc1-e072-4bc7-a272-d1e37d07b6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883d47-0f71-4ea9-ae64-8a3e2f572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0d74834-ecec-4ce0-8bea-333d8de04f9f"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8a1bc1-e072-4bc7-a272-d1e37d07b6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82209ef-9217-42d0-b597-be8669cf5e85}" ma:internalName="TaxCatchAll" ma:showField="CatchAllData" ma:web="048a1bc1-e072-4bc7-a272-d1e37d07b6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A7846-B903-45CA-9535-489DF608A315}">
  <ds:schemaRefs>
    <ds:schemaRef ds:uri="http://schemas.microsoft.com/sharepoint/v3/contenttype/forms"/>
  </ds:schemaRefs>
</ds:datastoreItem>
</file>

<file path=customXml/itemProps2.xml><?xml version="1.0" encoding="utf-8"?>
<ds:datastoreItem xmlns:ds="http://schemas.openxmlformats.org/officeDocument/2006/customXml" ds:itemID="{94EB1061-0EB6-4EFD-830C-E5418B98B933}">
  <ds:schemaRefs>
    <ds:schemaRef ds:uri="048a1bc1-e072-4bc7-a272-d1e37d07b61e"/>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ff883d47-0f71-4ea9-ae64-8a3e2f572324"/>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35E6C80F-06CC-415E-8EBB-9AE8CDBB5ECF}">
  <ds:schemaRefs>
    <ds:schemaRef ds:uri="048a1bc1-e072-4bc7-a272-d1e37d07b61e"/>
    <ds:schemaRef ds:uri="ff883d47-0f71-4ea9-ae64-8a3e2f5723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956</Words>
  <Application>Microsoft Office PowerPoint</Application>
  <PresentationFormat>On-screen Show (4:3)</PresentationFormat>
  <Paragraphs>225</Paragraphs>
  <Slides>21</Slides>
  <Notes>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21</vt:i4>
      </vt:variant>
    </vt:vector>
  </HeadingPairs>
  <TitlesOfParts>
    <vt:vector size="36" baseType="lpstr">
      <vt:lpstr>Arial</vt:lpstr>
      <vt:lpstr>Broadway</vt:lpstr>
      <vt:lpstr>Calibri</vt:lpstr>
      <vt:lpstr>Calibri Light</vt:lpstr>
      <vt:lpstr>Comic Sans MS</vt:lpstr>
      <vt:lpstr>Daytona</vt:lpstr>
      <vt:lpstr>Dreaming Outloud Pro</vt:lpstr>
      <vt:lpstr>Lucida Handwriting</vt:lpstr>
      <vt:lpstr>Muli</vt:lpstr>
      <vt:lpstr>Tempus Sans ITC</vt:lpstr>
      <vt:lpstr>Times New Roman</vt:lpstr>
      <vt:lpstr>Verdana</vt:lpstr>
      <vt:lpstr>Office Theme</vt:lpstr>
      <vt:lpstr>1_Office Theme</vt:lpstr>
      <vt:lpstr>23_Office Theme</vt:lpstr>
      <vt:lpstr>PowerPoint Presentation</vt:lpstr>
      <vt:lpstr>Mr Longden  Headteacher </vt:lpstr>
      <vt:lpstr>Senior Prefects Life at Toynbee</vt:lpstr>
      <vt:lpstr>Mr Lawrence Deputy Headteacher</vt:lpstr>
      <vt:lpstr>PowerPoint Presentation</vt:lpstr>
      <vt:lpstr>PowerPoint Presentation</vt:lpstr>
      <vt:lpstr>PowerPoint Presentation</vt:lpstr>
      <vt:lpstr>PowerPoint Presentation</vt:lpstr>
      <vt:lpstr>Miss Butler Progress Director</vt:lpstr>
      <vt:lpstr>PowerPoint Presentation</vt:lpstr>
      <vt:lpstr>PowerPoint Presentation</vt:lpstr>
      <vt:lpstr>Year 7 Tutor Team:</vt:lpstr>
      <vt:lpstr>PowerPoint Presentation</vt:lpstr>
      <vt:lpstr>PowerPoint Presentation</vt:lpstr>
      <vt:lpstr>PowerPoint Presentation</vt:lpstr>
      <vt:lpstr>Satchel One Homework, Timetable, Achievement Points https://www.satchelone.com/login </vt:lpstr>
      <vt:lpstr>Miss Sherrell Year 7 Guidance Manager</vt:lpstr>
      <vt:lpstr>PowerPoint Presentation</vt:lpstr>
      <vt:lpstr>PowerPoint Presentation</vt:lpstr>
      <vt:lpstr>PowerPoint Presentation</vt:lpstr>
      <vt:lpstr>Communicating with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8  Information Evening</dc:title>
  <dc:creator>F Durrant</dc:creator>
  <cp:lastModifiedBy>E Butler</cp:lastModifiedBy>
  <cp:revision>2</cp:revision>
  <cp:lastPrinted>2022-06-22T15:15:41Z</cp:lastPrinted>
  <dcterms:created xsi:type="dcterms:W3CDTF">2017-09-07T08:16:48Z</dcterms:created>
  <dcterms:modified xsi:type="dcterms:W3CDTF">2023-07-03T10:04:53Z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0x01010002AFC2FF4D83B747BD9EB4C532AB2A69</vt:lpwstr>
  </property>
  <property fmtid="{D5CDD505-2E9C-101B-9397-08002B2CF9AE}" pid="3" name="MediaServiceImageTags">
    <vt:lpwstr/>
  </property>
</Properties>
</file>