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94B80-6838-490E-A111-E300A99FEF69}" v="29" dt="2025-09-04T14:13:49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2E9079-8FF5-4043-90E0-347F3A23A5A2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474F56-C74B-42AE-8312-73B7D4201F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96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74F56-C74B-42AE-8312-73B7D4201F0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753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74F56-C74B-42AE-8312-73B7D4201F0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75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37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9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76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35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9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54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07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8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95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3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54D1-2641-4F7F-9F33-256CB14701D5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60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529" y="425034"/>
            <a:ext cx="3973857" cy="3477875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Pure Substances</a:t>
            </a:r>
          </a:p>
          <a:p>
            <a:pPr lvl="0"/>
            <a:r>
              <a:rPr lang="en-GB" sz="1100" dirty="0"/>
              <a:t>In chemistry a pure substance is a single element or compound, not mixed with any other substance.</a:t>
            </a:r>
          </a:p>
          <a:p>
            <a:pPr lvl="0"/>
            <a:r>
              <a:rPr lang="en-GB" sz="1100" dirty="0"/>
              <a:t>Pure elements and compounds melt and boil at specific temperatures.</a:t>
            </a:r>
          </a:p>
          <a:p>
            <a:pPr lvl="0"/>
            <a:r>
              <a:rPr lang="en-GB" sz="1100" dirty="0"/>
              <a:t>Melting point and boiling point data can be used to distinguish pure substances from mixtures.</a:t>
            </a:r>
          </a:p>
          <a:p>
            <a:pPr lvl="0"/>
            <a:r>
              <a:rPr lang="en-GB" sz="1100" dirty="0"/>
              <a:t>In advertising a pure substance can mean a substance that has had nothing added to it (in its natural state).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0CCC95B-0FA2-2D4E-5135-6AB3D9964461}"/>
              </a:ext>
            </a:extLst>
          </p:cNvPr>
          <p:cNvSpPr txBox="1"/>
          <p:nvPr/>
        </p:nvSpPr>
        <p:spPr>
          <a:xfrm>
            <a:off x="4098003" y="4250966"/>
            <a:ext cx="4974468" cy="2462213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Required </a:t>
            </a:r>
            <a:r>
              <a:rPr lang="en-US" altLang="en-US" sz="1100" b="1" dirty="0">
                <a:solidFill>
                  <a:srgbClr val="141414"/>
                </a:solidFill>
              </a:rPr>
              <a:t>Practical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Method: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 draw a pencil line across the chromatography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paper, 1 - 2 cm from the bottom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 use a pipette or capillary tube to add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small spots of each ink to the line on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paper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 place the paper into a container</a:t>
            </a:r>
            <a:endParaRPr lang="en-US" altLang="en-US" sz="1100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with a suitable solvent in the</a:t>
            </a:r>
            <a:endParaRPr lang="en-US" altLang="en-US" sz="1100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bottom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 allow the solvent to move through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paper, but remove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chromatogram before it reaches the top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 allow the chromatogram to dry, then measure the distance travelled by each spot and by the solvent</a:t>
            </a:r>
          </a:p>
        </p:txBody>
      </p:sp>
      <p:pic>
        <p:nvPicPr>
          <p:cNvPr id="1027" name="Picture 3" descr="Required Practical: Investigating Chromatography | AQA GCSE Chemistry ...">
            <a:extLst>
              <a:ext uri="{FF2B5EF4-FFF2-40B4-BE49-F238E27FC236}">
                <a16:creationId xmlns:a16="http://schemas.microsoft.com/office/drawing/2014/main" id="{533AE21B-E4F3-A927-9A6A-A784B52A4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705" y="4352304"/>
            <a:ext cx="2982295" cy="1897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AF35CBD-7D3A-6F3B-7751-FFA44E176D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2073" y="1934906"/>
            <a:ext cx="1713313" cy="162821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CB73496-E495-43C4-368D-BF294E326A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129" y="1934906"/>
            <a:ext cx="1530316" cy="15382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74077" y="87926"/>
            <a:ext cx="1651907" cy="307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1" dirty="0"/>
              <a:t>Chemical Analysis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4098004" y="59830"/>
            <a:ext cx="4974468" cy="1107996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Formulations</a:t>
            </a:r>
          </a:p>
          <a:p>
            <a:pPr lvl="0"/>
            <a:r>
              <a:rPr lang="en-GB" sz="1100" dirty="0"/>
              <a:t>A formulation is a mixture that has been designed as a useful product.</a:t>
            </a:r>
          </a:p>
          <a:p>
            <a:pPr lvl="0"/>
            <a:r>
              <a:rPr lang="en-GB" sz="1100" dirty="0"/>
              <a:t>Many products are complex mixtures in which each chemical has a particular purpose. Formulations are made by mixing the components in carefully measured quantities to make sure the product has the required properties, e.g. </a:t>
            </a:r>
          </a:p>
          <a:p>
            <a:pPr lvl="0"/>
            <a:r>
              <a:rPr lang="en-GB" sz="1100" b="1" dirty="0"/>
              <a:t>        Fuels    Cleaning agents    Paints    Medicines    Alloys    Fertilisers    Foods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098003" y="1201732"/>
                <a:ext cx="4992930" cy="3012620"/>
              </a:xfrm>
              <a:prstGeom prst="rect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GB" sz="1100" b="1" dirty="0"/>
                  <a:t>Chromatography</a:t>
                </a:r>
              </a:p>
              <a:p>
                <a:pPr lvl="0"/>
                <a:r>
                  <a:rPr lang="en-GB" sz="1100" dirty="0"/>
                  <a:t>Chromatography can be used to separate mixtures and can give information to help identify substances. Chromatography involves a stationary phase (where the molecules can’t move – the paper) and a mobile phase (where the molecules can move – the liquid called the solvent)</a:t>
                </a:r>
              </a:p>
              <a:p>
                <a:pPr lvl="0"/>
                <a:r>
                  <a:rPr lang="en-GB" sz="1100" dirty="0"/>
                  <a:t>Separation depends on the distribution of substances between the phases. The chemicals in a mixture spend different amounts of time dissolved in the mobile phase and stuck to the stationary phase.</a:t>
                </a:r>
              </a:p>
              <a:p>
                <a:pPr lvl="0"/>
                <a:r>
                  <a:rPr lang="en-GB" sz="1100" dirty="0"/>
                  <a:t>The R</a:t>
                </a:r>
                <a:r>
                  <a:rPr lang="en-GB" sz="1100" baseline="-25000" dirty="0"/>
                  <a:t>f</a:t>
                </a:r>
                <a:r>
                  <a:rPr lang="en-GB" sz="1100" dirty="0"/>
                  <a:t> value of a chemical is the ratio between the distance travelled by the dissolved substance (the solute) and the distance travelled by the solvent</a:t>
                </a:r>
              </a:p>
              <a:p>
                <a:pPr lvl="0"/>
                <a:endParaRPr lang="en-GB" sz="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i="1" dirty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1100" i="1" baseline="-25000" dirty="0" err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sz="1100" i="1" dirty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GB" sz="11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𝑑𝑖𝑠𝑡𝑎𝑛𝑐𝑒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𝑚𝑜𝑣𝑒𝑑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𝑏𝑦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𝑠𝑢𝑏𝑠𝑡𝑎𝑛𝑐𝑒</m:t>
                          </m:r>
                        </m:num>
                        <m:den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𝑑𝑖𝑠𝑡𝑎𝑛𝑐𝑒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𝑚𝑜𝑣𝑒𝑑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𝑏𝑦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100" i="1" dirty="0">
                              <a:latin typeface="Cambria Math" panose="02040503050406030204" pitchFamily="18" charset="0"/>
                            </a:rPr>
                            <m:t>𝑠𝑜𝑙𝑣𝑒𝑛𝑡</m:t>
                          </m:r>
                        </m:den>
                      </m:f>
                    </m:oMath>
                  </m:oMathPara>
                </a14:m>
                <a:endParaRPr lang="en-GB" sz="1100" dirty="0"/>
              </a:p>
              <a:p>
                <a:endParaRPr lang="en-GB" sz="900" dirty="0"/>
              </a:p>
              <a:p>
                <a:pPr lvl="0"/>
                <a:r>
                  <a:rPr lang="en-GB" sz="1100" dirty="0"/>
                  <a:t>Different compounds have different R</a:t>
                </a:r>
                <a:r>
                  <a:rPr lang="en-GB" sz="1100" baseline="-25000" dirty="0"/>
                  <a:t>f</a:t>
                </a:r>
                <a:r>
                  <a:rPr lang="en-GB" sz="1100" dirty="0"/>
                  <a:t> values in different solvents which can be used to help identify the compounds.</a:t>
                </a:r>
              </a:p>
              <a:p>
                <a:pPr lvl="0"/>
                <a:r>
                  <a:rPr lang="en-GB" sz="1100" dirty="0"/>
                  <a:t>The compounds in a mixture may separate into different spots depending on the solvent but a pure substance will produce a single spot in all solvents.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003" y="1201732"/>
                <a:ext cx="4992930" cy="3012620"/>
              </a:xfrm>
              <a:prstGeom prst="rect">
                <a:avLst/>
              </a:prstGeom>
              <a:blipFill>
                <a:blip r:embed="rId6"/>
                <a:stretch>
                  <a:fillRect r="-365" b="-202"/>
                </a:stretch>
              </a:blip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6E51DA35-D0A4-A189-9D2B-111A70F3E953}"/>
              </a:ext>
            </a:extLst>
          </p:cNvPr>
          <p:cNvSpPr txBox="1"/>
          <p:nvPr/>
        </p:nvSpPr>
        <p:spPr>
          <a:xfrm>
            <a:off x="94412" y="3504879"/>
            <a:ext cx="1949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Pure substances have a fixed melting point.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4E194D-9852-88F6-5E2C-FD47219CB6D3}"/>
              </a:ext>
            </a:extLst>
          </p:cNvPr>
          <p:cNvSpPr txBox="1"/>
          <p:nvPr/>
        </p:nvSpPr>
        <p:spPr>
          <a:xfrm>
            <a:off x="2279457" y="3477873"/>
            <a:ext cx="1949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Impure substances melt over  arrange of temperatures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439F12-693A-1ABC-3BEA-34E9BA026CC2}"/>
              </a:ext>
            </a:extLst>
          </p:cNvPr>
          <p:cNvSpPr txBox="1"/>
          <p:nvPr/>
        </p:nvSpPr>
        <p:spPr>
          <a:xfrm>
            <a:off x="94412" y="3932240"/>
            <a:ext cx="3950974" cy="2800767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</a:rPr>
              <a:t>Testing for Gases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solidFill>
                <a:srgbClr val="141414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141414"/>
              </a:solidFill>
              <a:effectLst/>
            </a:endParaRP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8B1CA79C-0824-055F-DB67-941A750C9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460509"/>
              </p:ext>
            </p:extLst>
          </p:nvPr>
        </p:nvGraphicFramePr>
        <p:xfrm>
          <a:off x="135263" y="4177560"/>
          <a:ext cx="3891210" cy="2438400"/>
        </p:xfrm>
        <a:graphic>
          <a:graphicData uri="http://schemas.openxmlformats.org/drawingml/2006/table">
            <a:tbl>
              <a:tblPr/>
              <a:tblGrid>
                <a:gridCol w="1297070">
                  <a:extLst>
                    <a:ext uri="{9D8B030D-6E8A-4147-A177-3AD203B41FA5}">
                      <a16:colId xmlns:a16="http://schemas.microsoft.com/office/drawing/2014/main" val="560690393"/>
                    </a:ext>
                  </a:extLst>
                </a:gridCol>
                <a:gridCol w="1297070">
                  <a:extLst>
                    <a:ext uri="{9D8B030D-6E8A-4147-A177-3AD203B41FA5}">
                      <a16:colId xmlns:a16="http://schemas.microsoft.com/office/drawing/2014/main" val="2415525747"/>
                    </a:ext>
                  </a:extLst>
                </a:gridCol>
                <a:gridCol w="1297070">
                  <a:extLst>
                    <a:ext uri="{9D8B030D-6E8A-4147-A177-3AD203B41FA5}">
                      <a16:colId xmlns:a16="http://schemas.microsoft.com/office/drawing/2014/main" val="19652426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b="1" dirty="0">
                          <a:effectLst/>
                        </a:rPr>
                        <a:t>Test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b="1" dirty="0">
                          <a:effectLst/>
                        </a:rPr>
                        <a:t>Observation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b="1" dirty="0">
                          <a:effectLst/>
                        </a:rPr>
                        <a:t>Inference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572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Glowing splint held in a test tube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Splint relights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Oxygen is present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883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Lighted splint held in a test tube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dirty="0">
                          <a:effectLst/>
                        </a:rPr>
                        <a:t>Pop sound heard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dirty="0">
                          <a:effectLst/>
                        </a:rPr>
                        <a:t>Hydrogen is present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0743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dirty="0">
                          <a:effectLst/>
                        </a:rPr>
                        <a:t>Gas bubbled through limewater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Limewater turns milky or cloudy white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Carbon dioxide is present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789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Damp litmus paper held in a test tube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>
                          <a:effectLst/>
                        </a:rPr>
                        <a:t>Paper turns white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en-GB" sz="1100" dirty="0">
                          <a:effectLst/>
                        </a:rPr>
                        <a:t>Chlorine is present</a:t>
                      </a: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936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734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4656F6A-0259-6163-71A0-4E6FF4938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827" y="3429000"/>
            <a:ext cx="2577325" cy="1679957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29799" y="459738"/>
            <a:ext cx="3845104" cy="1954381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Flame tests</a:t>
            </a:r>
            <a:endParaRPr lang="en-GB" sz="1100" dirty="0"/>
          </a:p>
          <a:p>
            <a:pPr lvl="0"/>
            <a:r>
              <a:rPr lang="en-GB" sz="1100" dirty="0"/>
              <a:t>Flame tests can be used to identify some metal ions (cations)</a:t>
            </a:r>
          </a:p>
          <a:p>
            <a:pPr lvl="0"/>
            <a:r>
              <a:rPr lang="en-GB" sz="1100" dirty="0"/>
              <a:t>If a sample contains a mixture of ions, then some flame colours can be masked.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sp>
        <p:nvSpPr>
          <p:cNvPr id="2" name="Rectangle 1"/>
          <p:cNvSpPr/>
          <p:nvPr/>
        </p:nvSpPr>
        <p:spPr>
          <a:xfrm>
            <a:off x="3904609" y="5452792"/>
            <a:ext cx="5162543" cy="1277273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anchor="ctr">
            <a:spAutoFit/>
          </a:bodyPr>
          <a:lstStyle/>
          <a:p>
            <a:r>
              <a:rPr lang="en-GB" sz="1100" b="1" dirty="0"/>
              <a:t>Required practical: </a:t>
            </a:r>
            <a:endParaRPr lang="en-GB" sz="1100" dirty="0"/>
          </a:p>
          <a:p>
            <a:pPr fontAlgn="base"/>
            <a:r>
              <a:rPr lang="en-GB" sz="1100" dirty="0"/>
              <a:t>Carry out one or more tests on each salt. You may need to dissolve a sample of salt in a little distilled water if you are given solids, rather than solutions.</a:t>
            </a:r>
          </a:p>
          <a:p>
            <a:pPr fontAlgn="base"/>
            <a:r>
              <a:rPr lang="en-GB" sz="1100" dirty="0"/>
              <a:t>Record your observations carefully. Repeat any tests that do not get clear results.</a:t>
            </a:r>
          </a:p>
          <a:p>
            <a:pPr marL="228600" indent="-228600">
              <a:buAutoNum type="arabicPeriod"/>
            </a:pPr>
            <a:r>
              <a:rPr lang="en-GB" sz="1100" dirty="0"/>
              <a:t>Carry out flame tests.</a:t>
            </a:r>
          </a:p>
          <a:p>
            <a:pPr marL="228600" indent="-228600">
              <a:buAutoNum type="arabicPeriod"/>
            </a:pPr>
            <a:r>
              <a:rPr lang="en-GB" sz="1100" dirty="0"/>
              <a:t>Carry out hydroxide precipitate tests</a:t>
            </a:r>
          </a:p>
          <a:p>
            <a:pPr marL="228600" indent="-228600">
              <a:buAutoNum type="arabicPeriod"/>
            </a:pPr>
            <a:r>
              <a:rPr lang="en-GB" sz="1100" dirty="0"/>
              <a:t>Test for carbonate ions, sulphate ions, halide ions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990073"/>
              </p:ext>
            </p:extLst>
          </p:nvPr>
        </p:nvGraphicFramePr>
        <p:xfrm>
          <a:off x="647567" y="1246884"/>
          <a:ext cx="2421672" cy="1076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8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2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Metal Ion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Flame Colour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Lithium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Crimson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Sodium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Yellow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Potassium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Lilac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Calcium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Orange-red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Copper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Green 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3" name="Rectangle 42"/>
          <p:cNvSpPr/>
          <p:nvPr/>
        </p:nvSpPr>
        <p:spPr>
          <a:xfrm>
            <a:off x="3942525" y="97763"/>
            <a:ext cx="5162543" cy="2292935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Metal Hydroxides</a:t>
            </a:r>
            <a:endParaRPr lang="en-GB" sz="1100" dirty="0"/>
          </a:p>
          <a:p>
            <a:pPr lvl="0"/>
            <a:r>
              <a:rPr lang="en-GB" sz="1100" dirty="0"/>
              <a:t>Sodium hydroxide can be used to identify some metal ions (cations). They form metal hydroxide precipitates.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7274"/>
              </p:ext>
            </p:extLst>
          </p:nvPr>
        </p:nvGraphicFramePr>
        <p:xfrm>
          <a:off x="4000814" y="702643"/>
          <a:ext cx="5045963" cy="1520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5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0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2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Metal Ion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Colour of Precipitate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Ionic equation for precipitate 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Calcium Ca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White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Ca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+ 2OH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Ca(OH)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2 (s)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Copper (II) Cu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Blue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Cu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+ 2OH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Cu(OH)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2 (s)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Iron (II) Fe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Green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Fe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+ 2OH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Fe(OH)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2 (s)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Iron (III) Fe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3+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Brown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Fe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3+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+ 3OH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Fe(OH)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3 (s)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Aluminium Al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3+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White but then re dissolves to form a colourless solution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Al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3+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+ 3OH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Al(OH)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3 (s)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1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Magnesium Mg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White 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Mg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2+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+ 2OH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Mg(OH)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2 (s)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8" name="Rectangle 47"/>
          <p:cNvSpPr/>
          <p:nvPr/>
        </p:nvSpPr>
        <p:spPr>
          <a:xfrm>
            <a:off x="29799" y="2447099"/>
            <a:ext cx="3854237" cy="769441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Carbonates</a:t>
            </a:r>
            <a:endParaRPr lang="en-GB" sz="1100" dirty="0"/>
          </a:p>
          <a:p>
            <a:pPr lvl="0"/>
            <a:r>
              <a:rPr lang="en-GB" sz="1100" dirty="0"/>
              <a:t>Carbonates react with dilute acids to form carbon dioxide gas. </a:t>
            </a:r>
          </a:p>
          <a:p>
            <a:pPr lvl="0"/>
            <a:r>
              <a:rPr lang="en-GB" sz="1100" dirty="0"/>
              <a:t>Carbon dioxide can then be tested for using limewater.</a:t>
            </a:r>
          </a:p>
          <a:p>
            <a:r>
              <a:rPr lang="en-GB" sz="1100" b="1" dirty="0"/>
              <a:t>Na</a:t>
            </a:r>
            <a:r>
              <a:rPr lang="en-GB" sz="1100" b="1" baseline="-25000" dirty="0"/>
              <a:t>2</a:t>
            </a:r>
            <a:r>
              <a:rPr lang="en-GB" sz="1100" b="1" dirty="0"/>
              <a:t>CO</a:t>
            </a:r>
            <a:r>
              <a:rPr lang="en-GB" sz="1100" b="1" baseline="-25000" dirty="0"/>
              <a:t>3</a:t>
            </a:r>
            <a:r>
              <a:rPr lang="en-GB" sz="1100" b="1" dirty="0"/>
              <a:t> </a:t>
            </a:r>
            <a:r>
              <a:rPr lang="en-GB" sz="1100" b="1" baseline="-25000" dirty="0"/>
              <a:t>(</a:t>
            </a:r>
            <a:r>
              <a:rPr lang="en-GB" sz="1100" b="1" baseline="-25000" dirty="0" err="1"/>
              <a:t>aq</a:t>
            </a:r>
            <a:r>
              <a:rPr lang="en-GB" sz="1100" b="1" baseline="-25000" dirty="0"/>
              <a:t>)</a:t>
            </a:r>
            <a:r>
              <a:rPr lang="en-GB" sz="1100" b="1" dirty="0"/>
              <a:t> + 2HCl </a:t>
            </a:r>
            <a:r>
              <a:rPr lang="en-GB" sz="1100" b="1" baseline="-25000" dirty="0"/>
              <a:t>(</a:t>
            </a:r>
            <a:r>
              <a:rPr lang="en-GB" sz="1100" b="1" baseline="-25000" dirty="0" err="1"/>
              <a:t>aq</a:t>
            </a:r>
            <a:r>
              <a:rPr lang="en-GB" sz="1100" b="1" baseline="-25000" dirty="0"/>
              <a:t>)</a:t>
            </a:r>
            <a:r>
              <a:rPr lang="en-GB" sz="1100" b="1" dirty="0"/>
              <a:t> </a:t>
            </a:r>
            <a:r>
              <a:rPr lang="en-GB" sz="1100" b="1" dirty="0">
                <a:sym typeface="Wingdings"/>
              </a:rPr>
              <a:t></a:t>
            </a:r>
            <a:r>
              <a:rPr lang="en-GB" sz="1100" b="1" dirty="0"/>
              <a:t> CO</a:t>
            </a:r>
            <a:r>
              <a:rPr lang="en-GB" sz="1100" b="1" baseline="-25000" dirty="0"/>
              <a:t>2</a:t>
            </a:r>
            <a:r>
              <a:rPr lang="en-GB" sz="1100" b="1" dirty="0"/>
              <a:t> </a:t>
            </a:r>
            <a:r>
              <a:rPr lang="en-GB" sz="1100" b="1" baseline="-25000" dirty="0"/>
              <a:t>(g)</a:t>
            </a:r>
            <a:r>
              <a:rPr lang="en-GB" sz="1100" b="1" dirty="0"/>
              <a:t> + 2NaCl </a:t>
            </a:r>
            <a:r>
              <a:rPr lang="en-GB" sz="1100" b="1" baseline="-25000" dirty="0"/>
              <a:t>(</a:t>
            </a:r>
            <a:r>
              <a:rPr lang="en-GB" sz="1100" b="1" baseline="-25000" dirty="0" err="1"/>
              <a:t>aq</a:t>
            </a:r>
            <a:r>
              <a:rPr lang="en-GB" sz="1100" b="1" baseline="-25000" dirty="0"/>
              <a:t>)</a:t>
            </a:r>
            <a:r>
              <a:rPr lang="en-GB" sz="1100" b="1" dirty="0"/>
              <a:t> + H</a:t>
            </a:r>
            <a:r>
              <a:rPr lang="en-GB" sz="1100" b="1" baseline="-25000" dirty="0"/>
              <a:t>2</a:t>
            </a:r>
            <a:r>
              <a:rPr lang="en-GB" sz="1100" b="1" dirty="0"/>
              <a:t>O </a:t>
            </a:r>
            <a:r>
              <a:rPr lang="en-GB" sz="1100" b="1" baseline="-25000" dirty="0"/>
              <a:t>(l)</a:t>
            </a:r>
            <a:endParaRPr lang="en-GB" sz="1100" b="1" dirty="0"/>
          </a:p>
        </p:txBody>
      </p:sp>
      <p:sp>
        <p:nvSpPr>
          <p:cNvPr id="49" name="Rectangle 48"/>
          <p:cNvSpPr/>
          <p:nvPr/>
        </p:nvSpPr>
        <p:spPr>
          <a:xfrm>
            <a:off x="35745" y="3271148"/>
            <a:ext cx="3839158" cy="2462213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Halides</a:t>
            </a:r>
            <a:endParaRPr lang="en-GB" sz="1100" dirty="0"/>
          </a:p>
          <a:p>
            <a:pPr lvl="0"/>
            <a:r>
              <a:rPr lang="en-GB" sz="1100" dirty="0"/>
              <a:t>Adding halides to silver nitrate solution (with nitric acid). produce precipitates of silver halides.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088521"/>
              </p:ext>
            </p:extLst>
          </p:nvPr>
        </p:nvGraphicFramePr>
        <p:xfrm>
          <a:off x="65452" y="3874311"/>
          <a:ext cx="3773798" cy="1833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2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89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Halide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Colour of Precipitate in acidified silver nitrate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Ionic equation for precipitate 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Chloride Cl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White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Ag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+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+ Cl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(aq)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AgCl </a:t>
                      </a:r>
                      <a:r>
                        <a:rPr lang="en-GB" sz="1100" baseline="-25000">
                          <a:solidFill>
                            <a:sysClr val="windowText" lastClr="000000"/>
                          </a:solidFill>
                          <a:effectLst/>
                        </a:rPr>
                        <a:t>(s)</a:t>
                      </a: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ysClr val="windowText" lastClr="000000"/>
                          </a:solidFill>
                          <a:effectLst/>
                        </a:rPr>
                        <a:t>Bromide Br</a:t>
                      </a:r>
                      <a:r>
                        <a:rPr lang="en-GB" sz="1100" baseline="3000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endParaRPr lang="en-GB" sz="110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Cream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Ag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+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+ Br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AgBr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(s)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2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Iodide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I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Yellow 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Ag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+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+ I</a:t>
                      </a:r>
                      <a:r>
                        <a:rPr lang="en-GB" sz="1100" baseline="30000" dirty="0">
                          <a:solidFill>
                            <a:sysClr val="windowText" lastClr="000000"/>
                          </a:solidFill>
                          <a:effectLst/>
                        </a:rPr>
                        <a:t>-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GB" sz="1100" baseline="-250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aq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  <a:sym typeface="Wingdings"/>
                        </a:rPr>
                        <a:t>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AgI</a:t>
                      </a: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aseline="-25000" dirty="0">
                          <a:solidFill>
                            <a:sysClr val="windowText" lastClr="000000"/>
                          </a:solidFill>
                          <a:effectLst/>
                        </a:rPr>
                        <a:t>(s)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Rectangle 50"/>
          <p:cNvSpPr/>
          <p:nvPr/>
        </p:nvSpPr>
        <p:spPr>
          <a:xfrm>
            <a:off x="29799" y="5787969"/>
            <a:ext cx="3845103" cy="938719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Sulphates</a:t>
            </a:r>
            <a:endParaRPr lang="en-GB" sz="1100" dirty="0"/>
          </a:p>
          <a:p>
            <a:pPr lvl="0"/>
            <a:r>
              <a:rPr lang="en-GB" sz="1100" dirty="0"/>
              <a:t>Sulphate ions in solution produce a white precipitate with barium chloride solution (in the presence of dilute HCl).</a:t>
            </a:r>
          </a:p>
          <a:p>
            <a:pPr lvl="0"/>
            <a:r>
              <a:rPr lang="en-GB" sz="1100" dirty="0"/>
              <a:t>The precipitate is </a:t>
            </a:r>
            <a:r>
              <a:rPr lang="en-GB" sz="1100" b="1" dirty="0"/>
              <a:t>barium sulphate</a:t>
            </a:r>
            <a:r>
              <a:rPr lang="en-GB" sz="1100" dirty="0"/>
              <a:t>.</a:t>
            </a:r>
          </a:p>
          <a:p>
            <a:r>
              <a:rPr lang="en-GB" sz="1100" b="1" dirty="0"/>
              <a:t>Ba</a:t>
            </a:r>
            <a:r>
              <a:rPr lang="en-GB" sz="1100" b="1" baseline="30000" dirty="0"/>
              <a:t>2+</a:t>
            </a:r>
            <a:r>
              <a:rPr lang="en-GB" sz="1100" b="1" dirty="0"/>
              <a:t> </a:t>
            </a:r>
            <a:r>
              <a:rPr lang="en-GB" sz="1100" b="1" baseline="-25000" dirty="0"/>
              <a:t>(</a:t>
            </a:r>
            <a:r>
              <a:rPr lang="en-GB" sz="1100" b="1" baseline="-25000" dirty="0" err="1"/>
              <a:t>aq</a:t>
            </a:r>
            <a:r>
              <a:rPr lang="en-GB" sz="1100" b="1" baseline="-25000" dirty="0"/>
              <a:t>)</a:t>
            </a:r>
            <a:r>
              <a:rPr lang="en-GB" sz="1100" b="1" dirty="0"/>
              <a:t> + SO</a:t>
            </a:r>
            <a:r>
              <a:rPr lang="en-GB" sz="1100" b="1" baseline="-25000" dirty="0"/>
              <a:t>4</a:t>
            </a:r>
            <a:r>
              <a:rPr lang="en-GB" sz="1100" b="1" baseline="30000" dirty="0"/>
              <a:t>2-</a:t>
            </a:r>
            <a:r>
              <a:rPr lang="en-GB" sz="1100" b="1" dirty="0"/>
              <a:t> </a:t>
            </a:r>
            <a:r>
              <a:rPr lang="en-GB" sz="1100" b="1" baseline="-25000" dirty="0"/>
              <a:t>(</a:t>
            </a:r>
            <a:r>
              <a:rPr lang="en-GB" sz="1100" b="1" baseline="-25000" dirty="0" err="1"/>
              <a:t>aq</a:t>
            </a:r>
            <a:r>
              <a:rPr lang="en-GB" sz="1100" b="1" baseline="-25000" dirty="0"/>
              <a:t>)</a:t>
            </a:r>
            <a:r>
              <a:rPr lang="en-GB" sz="1100" b="1" dirty="0"/>
              <a:t> </a:t>
            </a:r>
            <a:r>
              <a:rPr lang="en-GB" sz="1100" b="1" dirty="0">
                <a:sym typeface="Wingdings"/>
              </a:rPr>
              <a:t></a:t>
            </a:r>
            <a:r>
              <a:rPr lang="en-GB" sz="1100" b="1" dirty="0"/>
              <a:t> BaSO</a:t>
            </a:r>
            <a:r>
              <a:rPr lang="en-GB" sz="1100" b="1" baseline="-25000" dirty="0"/>
              <a:t>4</a:t>
            </a:r>
            <a:r>
              <a:rPr lang="en-GB" sz="1100" b="1" dirty="0"/>
              <a:t> </a:t>
            </a:r>
            <a:r>
              <a:rPr lang="en-GB" sz="1100" b="1" baseline="-25000" dirty="0"/>
              <a:t>(s)</a:t>
            </a:r>
            <a:endParaRPr lang="en-GB" sz="1100" b="1" dirty="0"/>
          </a:p>
        </p:txBody>
      </p:sp>
      <p:sp>
        <p:nvSpPr>
          <p:cNvPr id="52" name="Rectangle 51"/>
          <p:cNvSpPr/>
          <p:nvPr/>
        </p:nvSpPr>
        <p:spPr>
          <a:xfrm>
            <a:off x="3942525" y="2447099"/>
            <a:ext cx="5162543" cy="769441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Instrumental analysis</a:t>
            </a:r>
          </a:p>
          <a:p>
            <a:pPr lvl="0"/>
            <a:r>
              <a:rPr lang="en-GB" sz="1100" b="1" dirty="0"/>
              <a:t>Advantages</a:t>
            </a:r>
            <a:r>
              <a:rPr lang="en-GB" sz="1100" dirty="0"/>
              <a:t> over chemical testing: They produce </a:t>
            </a:r>
            <a:r>
              <a:rPr lang="en-GB" sz="1100" b="1" dirty="0"/>
              <a:t>fast</a:t>
            </a:r>
            <a:r>
              <a:rPr lang="en-GB" sz="1100" dirty="0"/>
              <a:t>, </a:t>
            </a:r>
            <a:r>
              <a:rPr lang="en-GB" sz="1100" b="1" dirty="0"/>
              <a:t>sensitive</a:t>
            </a:r>
            <a:r>
              <a:rPr lang="en-GB" sz="1100" dirty="0"/>
              <a:t> and </a:t>
            </a:r>
            <a:r>
              <a:rPr lang="en-GB" sz="1100" b="1" dirty="0"/>
              <a:t>accurate</a:t>
            </a:r>
            <a:r>
              <a:rPr lang="en-GB" sz="1100" dirty="0"/>
              <a:t> means of analysing chemicals and are particularly useful when the amount of chemical being </a:t>
            </a:r>
            <a:r>
              <a:rPr lang="en-GB" sz="1100" b="1" dirty="0"/>
              <a:t>analysed is small</a:t>
            </a:r>
            <a:r>
              <a:rPr lang="en-GB" sz="1100" dirty="0"/>
              <a:t>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942525" y="3271148"/>
            <a:ext cx="5162543" cy="2123658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100" b="1" dirty="0"/>
              <a:t>Flame emission spectroscopy </a:t>
            </a:r>
            <a:endParaRPr lang="en-GB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Used to analyse </a:t>
            </a:r>
            <a:r>
              <a:rPr lang="en-GB" sz="1100" b="1" dirty="0"/>
              <a:t>metal ions </a:t>
            </a:r>
            <a:r>
              <a:rPr lang="en-GB" sz="1100" dirty="0"/>
              <a:t>in solution.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The sample is put into a flame and the </a:t>
            </a:r>
          </a:p>
          <a:p>
            <a:pPr lvl="0"/>
            <a:r>
              <a:rPr lang="en-GB" sz="1100" dirty="0"/>
              <a:t>light given out is passed through a </a:t>
            </a:r>
          </a:p>
          <a:p>
            <a:pPr lvl="0"/>
            <a:r>
              <a:rPr lang="en-GB" sz="1100" dirty="0"/>
              <a:t>spectroscope. </a:t>
            </a:r>
          </a:p>
          <a:p>
            <a:pPr lvl="0"/>
            <a:r>
              <a:rPr lang="en-GB" sz="1100" dirty="0"/>
              <a:t>The output is a line spectrum that can be</a:t>
            </a:r>
          </a:p>
          <a:p>
            <a:pPr lvl="0"/>
            <a:r>
              <a:rPr lang="en-GB" sz="1100" dirty="0"/>
              <a:t>Analysed to identify the metal ions in the</a:t>
            </a:r>
          </a:p>
          <a:p>
            <a:pPr lvl="0"/>
            <a:r>
              <a:rPr lang="en-GB" sz="1100" dirty="0"/>
              <a:t>solution and measure their concentrations.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The line spectrum is unique for every ion</a:t>
            </a:r>
          </a:p>
          <a:p>
            <a:pPr lvl="0"/>
            <a:r>
              <a:rPr lang="en-GB" sz="1100" dirty="0"/>
              <a:t>– so you compare the pattern you get with </a:t>
            </a:r>
          </a:p>
          <a:p>
            <a:pPr lvl="0"/>
            <a:r>
              <a:rPr lang="en-GB" sz="1100" dirty="0"/>
              <a:t>Known samples to identify the correct ion.</a:t>
            </a:r>
          </a:p>
          <a:p>
            <a:pPr lvl="0"/>
            <a:endParaRPr lang="en-GB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B6EAFB-0BAC-8F9A-F449-230EE2642253}"/>
              </a:ext>
            </a:extLst>
          </p:cNvPr>
          <p:cNvSpPr txBox="1"/>
          <p:nvPr/>
        </p:nvSpPr>
        <p:spPr>
          <a:xfrm>
            <a:off x="170916" y="92456"/>
            <a:ext cx="3509181" cy="307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1" dirty="0"/>
              <a:t>Chemical Analysis: </a:t>
            </a:r>
            <a:r>
              <a:rPr lang="en-GB" sz="1400" b="1" i="1" dirty="0"/>
              <a:t>Separate Chemistry Only</a:t>
            </a:r>
          </a:p>
        </p:txBody>
      </p:sp>
    </p:spTree>
    <p:extLst>
      <p:ext uri="{BB962C8B-B14F-4D97-AF65-F5344CB8AC3E}">
        <p14:creationId xmlns:p14="http://schemas.microsoft.com/office/powerpoint/2010/main" val="3540949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2cab91-786b-475f-9887-692503dcc8d0" xsi:nil="true"/>
    <_Flow_SignoffStatus xmlns="52c4d0bd-062e-4dad-8ab0-8e677835015d" xsi:nil="true"/>
    <lcf76f155ced4ddcb4097134ff3c332f xmlns="52c4d0bd-062e-4dad-8ab0-8e677835015d">
      <Terms xmlns="http://schemas.microsoft.com/office/infopath/2007/PartnerControls"/>
    </lcf76f155ced4ddcb4097134ff3c332f>
    <SharedWithUsers xmlns="372cab91-786b-475f-9887-692503dcc8d0">
      <UserInfo>
        <DisplayName/>
        <AccountId xsi:nil="true"/>
        <AccountType/>
      </UserInfo>
    </SharedWithUsers>
    <MediaLengthInSeconds xmlns="52c4d0bd-062e-4dad-8ab0-8e67783501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43D86CD79F543A8A2F572C430A6A6" ma:contentTypeVersion="20" ma:contentTypeDescription="Create a new document." ma:contentTypeScope="" ma:versionID="00323c7a96b3320a2c9d1a2905bd16b5">
  <xsd:schema xmlns:xsd="http://www.w3.org/2001/XMLSchema" xmlns:xs="http://www.w3.org/2001/XMLSchema" xmlns:p="http://schemas.microsoft.com/office/2006/metadata/properties" xmlns:ns2="52c4d0bd-062e-4dad-8ab0-8e677835015d" xmlns:ns3="372cab91-786b-475f-9887-692503dcc8d0" targetNamespace="http://schemas.microsoft.com/office/2006/metadata/properties" ma:root="true" ma:fieldsID="2b529d3b0f0ba481fbb110583e109882" ns2:_="" ns3:_="">
    <xsd:import namespace="52c4d0bd-062e-4dad-8ab0-8e677835015d"/>
    <xsd:import namespace="372cab91-786b-475f-9887-692503dcc8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_Flow_SignoffStatu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4d0bd-062e-4dad-8ab0-8e67783501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0d74834-ecec-4ce0-8bea-333d8de04f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2cab91-786b-475f-9887-692503dcc8d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f21360c-11c9-445d-a415-726d6adadf41}" ma:internalName="TaxCatchAll" ma:showField="CatchAllData" ma:web="372cab91-786b-475f-9887-692503dcc8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ECB467-EE5B-4041-92DE-5032914918FD}">
  <ds:schemaRefs>
    <ds:schemaRef ds:uri="http://purl.org/dc/terms/"/>
    <ds:schemaRef ds:uri="372cab91-786b-475f-9887-692503dcc8d0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52c4d0bd-062e-4dad-8ab0-8e677835015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E62393B-80F6-4801-B308-8A2C06E99D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D61451-076A-461C-BE1B-1BAE0EEF37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4d0bd-062e-4dad-8ab0-8e677835015d"/>
    <ds:schemaRef ds:uri="372cab91-786b-475f-9887-692503dcc8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1054</Words>
  <Application>Microsoft Office PowerPoint</Application>
  <PresentationFormat>On-screen Show (4:3)</PresentationFormat>
  <Paragraphs>177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Cambria Math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schurch</dc:creator>
  <cp:lastModifiedBy>C Williams</cp:lastModifiedBy>
  <cp:revision>25</cp:revision>
  <dcterms:created xsi:type="dcterms:W3CDTF">2019-06-26T07:49:14Z</dcterms:created>
  <dcterms:modified xsi:type="dcterms:W3CDTF">2026-04-15T13:44:20Z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0x010100D4943D86CD79F543A8A2F572C430A6A6</vt:lpwstr>
  </property>
  <property fmtid="{D5CDD505-2E9C-101B-9397-08002B2CF9AE}" pid="3" name="Order">
    <vt:r8>73973600</vt:r8>
  </property>
  <property fmtid="{D5CDD505-2E9C-101B-9397-08002B2CF9AE}" pid="4" name="MediaServiceImageTags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