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sldIdLst>
    <p:sldId id="619" r:id="rId5"/>
    <p:sldId id="620"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snapToGrid="0">
      <p:cViewPr varScale="1">
        <p:scale>
          <a:sx n="73" d="100"/>
          <a:sy n="73" d="100"/>
        </p:scale>
        <p:origin x="31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1A4ED8-7EEB-40C6-B143-614C068CB04B}" type="datetimeFigureOut">
              <a:rPr lang="en-GB" smtClean="0"/>
              <a:t>15/04/2026</a:t>
            </a:fld>
            <a:endParaRPr lang="en-GB"/>
          </a:p>
        </p:txBody>
      </p:sp>
      <p:sp>
        <p:nvSpPr>
          <p:cNvPr id="4" name="Slide Image Placeholder 3"/>
          <p:cNvSpPr>
            <a:spLocks noGrp="1" noRot="1" noChangeAspect="1"/>
          </p:cNvSpPr>
          <p:nvPr>
            <p:ph type="sldImg" idx="2"/>
          </p:nvPr>
        </p:nvSpPr>
        <p:spPr>
          <a:xfrm>
            <a:off x="2362200" y="1143000"/>
            <a:ext cx="21336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CEFABA-443E-4908-813F-206D1D38E768}" type="slidenum">
              <a:rPr lang="en-GB" smtClean="0"/>
              <a:t>‹#›</a:t>
            </a:fld>
            <a:endParaRPr lang="en-GB"/>
          </a:p>
        </p:txBody>
      </p:sp>
    </p:spTree>
    <p:extLst>
      <p:ext uri="{BB962C8B-B14F-4D97-AF65-F5344CB8AC3E}">
        <p14:creationId xmlns:p14="http://schemas.microsoft.com/office/powerpoint/2010/main" val="4162824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3138" y="685800"/>
            <a:ext cx="2371725"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474F56-C74B-42AE-8312-73B7D4201F0C}" type="slidenum">
              <a:rPr lang="en-GB" smtClean="0"/>
              <a:t>1</a:t>
            </a:fld>
            <a:endParaRPr lang="en-GB"/>
          </a:p>
        </p:txBody>
      </p:sp>
    </p:spTree>
    <p:extLst>
      <p:ext uri="{BB962C8B-B14F-4D97-AF65-F5344CB8AC3E}">
        <p14:creationId xmlns:p14="http://schemas.microsoft.com/office/powerpoint/2010/main" val="4249753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3138" y="685800"/>
            <a:ext cx="2371725"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474F56-C74B-42AE-8312-73B7D4201F0C}" type="slidenum">
              <a:rPr lang="en-GB" smtClean="0"/>
              <a:t>2</a:t>
            </a:fld>
            <a:endParaRPr lang="en-GB"/>
          </a:p>
        </p:txBody>
      </p:sp>
    </p:spTree>
    <p:extLst>
      <p:ext uri="{BB962C8B-B14F-4D97-AF65-F5344CB8AC3E}">
        <p14:creationId xmlns:p14="http://schemas.microsoft.com/office/powerpoint/2010/main" val="4249753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59DED26-4B0D-4967-B314-9E72DA039524}"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3814857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59DED26-4B0D-4967-B314-9E72DA039524}"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2352769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59DED26-4B0D-4967-B314-9E72DA039524}"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448977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59DED26-4B0D-4967-B314-9E72DA039524}"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3495752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59DED26-4B0D-4967-B314-9E72DA039524}"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9193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59DED26-4B0D-4967-B314-9E72DA039524}"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399167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59DED26-4B0D-4967-B314-9E72DA039524}" type="datetimeFigureOut">
              <a:rPr lang="en-GB" smtClean="0"/>
              <a:t>15/04/2026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2073474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59DED26-4B0D-4967-B314-9E72DA039524}"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378660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9DED26-4B0D-4967-B314-9E72DA039524}" type="datetimeFigureOut">
              <a:rPr lang="en-GB" smtClean="0"/>
              <a:t>15/04/2026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1914024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59DED26-4B0D-4967-B314-9E72DA039524}"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1423863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59DED26-4B0D-4967-B314-9E72DA039524}"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E3D778-B7E0-4DBB-A6E7-70B850482AC1}" type="slidenum">
              <a:rPr lang="en-GB" smtClean="0"/>
              <a:t>‹#›</a:t>
            </a:fld>
            <a:endParaRPr lang="en-GB"/>
          </a:p>
        </p:txBody>
      </p:sp>
    </p:spTree>
    <p:extLst>
      <p:ext uri="{BB962C8B-B14F-4D97-AF65-F5344CB8AC3E}">
        <p14:creationId xmlns:p14="http://schemas.microsoft.com/office/powerpoint/2010/main" val="410807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959DED26-4B0D-4967-B314-9E72DA039524}" type="datetimeFigureOut">
              <a:rPr lang="en-GB" smtClean="0"/>
              <a:t>15/04/2026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16E3D778-B7E0-4DBB-A6E7-70B850482AC1}" type="slidenum">
              <a:rPr lang="en-GB" smtClean="0"/>
              <a:t>‹#›</a:t>
            </a:fld>
            <a:endParaRPr lang="en-GB"/>
          </a:p>
        </p:txBody>
      </p:sp>
    </p:spTree>
    <p:extLst>
      <p:ext uri="{BB962C8B-B14F-4D97-AF65-F5344CB8AC3E}">
        <p14:creationId xmlns:p14="http://schemas.microsoft.com/office/powerpoint/2010/main" val="8260562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onic structure of sodium chloride forming a cubic lattice">
            <a:extLst>
              <a:ext uri="{FF2B5EF4-FFF2-40B4-BE49-F238E27FC236}">
                <a16:creationId xmlns:a16="http://schemas.microsoft.com/office/drawing/2014/main" id="{B8DA7A49-B705-C47B-71F0-124604C0B88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8284"/>
          <a:stretch>
            <a:fillRect/>
          </a:stretch>
        </p:blipFill>
        <p:spPr bwMode="auto">
          <a:xfrm>
            <a:off x="2039325" y="2209899"/>
            <a:ext cx="1354520" cy="168990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39696" y="92663"/>
            <a:ext cx="6743457" cy="1785104"/>
          </a:xfrm>
          <a:prstGeom prst="rect">
            <a:avLst/>
          </a:prstGeom>
          <a:ln w="12700">
            <a:solidFill>
              <a:schemeClr val="bg1">
                <a:lumMod val="65000"/>
              </a:schemeClr>
            </a:solidFill>
          </a:ln>
        </p:spPr>
        <p:txBody>
          <a:bodyPr wrap="square">
            <a:spAutoFit/>
          </a:bodyPr>
          <a:lstStyle/>
          <a:p>
            <a:pPr lvl="0"/>
            <a:r>
              <a:rPr lang="en-GB" sz="1100" b="1" dirty="0">
                <a:latin typeface="Arial" panose="020B0604020202020204" pitchFamily="34" charset="0"/>
                <a:cs typeface="Arial" panose="020B0604020202020204" pitchFamily="34" charset="0"/>
              </a:rPr>
              <a:t>Ions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Ions are charged particles – they can be single atoms</a:t>
            </a:r>
          </a:p>
          <a:p>
            <a:pPr lvl="0"/>
            <a:r>
              <a:rPr lang="en-GB" sz="1100" dirty="0">
                <a:latin typeface="Arial" panose="020B0604020202020204" pitchFamily="34" charset="0"/>
                <a:cs typeface="Arial" panose="020B0604020202020204" pitchFamily="34" charset="0"/>
              </a:rPr>
              <a:t>(e.g. Cl</a:t>
            </a:r>
            <a:r>
              <a:rPr lang="en-GB" sz="1100" baseline="30000" dirty="0">
                <a:latin typeface="Arial" panose="020B0604020202020204" pitchFamily="34" charset="0"/>
                <a:cs typeface="Arial" panose="020B0604020202020204" pitchFamily="34" charset="0"/>
              </a:rPr>
              <a:t>-</a:t>
            </a:r>
            <a:r>
              <a:rPr lang="en-GB" sz="1100" dirty="0">
                <a:latin typeface="Arial" panose="020B0604020202020204" pitchFamily="34" charset="0"/>
                <a:cs typeface="Arial" panose="020B0604020202020204" pitchFamily="34" charset="0"/>
              </a:rPr>
              <a:t>) or group of atoms (e.g. NO</a:t>
            </a:r>
            <a:r>
              <a:rPr lang="en-GB" sz="1100" baseline="-25000" dirty="0">
                <a:latin typeface="Arial" panose="020B0604020202020204" pitchFamily="34" charset="0"/>
                <a:cs typeface="Arial" panose="020B0604020202020204" pitchFamily="34" charset="0"/>
              </a:rPr>
              <a:t>3</a:t>
            </a:r>
            <a:r>
              <a:rPr lang="en-GB" sz="1100" baseline="30000" dirty="0">
                <a:latin typeface="Arial" panose="020B0604020202020204" pitchFamily="34" charset="0"/>
                <a:cs typeface="Arial" panose="020B0604020202020204" pitchFamily="34" charset="0"/>
              </a:rPr>
              <a:t>-</a:t>
            </a:r>
            <a:r>
              <a:rPr lang="en-GB" sz="11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When atoms lose or gain electrons to form ions, all</a:t>
            </a:r>
          </a:p>
          <a:p>
            <a:pPr lvl="0"/>
            <a:r>
              <a:rPr lang="en-GB" sz="1100" dirty="0">
                <a:latin typeface="Arial" panose="020B0604020202020204" pitchFamily="34" charset="0"/>
                <a:cs typeface="Arial" panose="020B0604020202020204" pitchFamily="34" charset="0"/>
              </a:rPr>
              <a:t>they are trying to do is get a full outer shell like a Nobel</a:t>
            </a:r>
          </a:p>
          <a:p>
            <a:pPr lvl="0"/>
            <a:r>
              <a:rPr lang="en-GB" sz="1100" dirty="0">
                <a:latin typeface="Arial" panose="020B0604020202020204" pitchFamily="34" charset="0"/>
                <a:cs typeface="Arial" panose="020B0604020202020204" pitchFamily="34" charset="0"/>
              </a:rPr>
              <a:t>gas. </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Atoms with full outer shells are very stable.</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 number of electrons lost or gained is the same </a:t>
            </a:r>
          </a:p>
          <a:p>
            <a:pPr lvl="0"/>
            <a:r>
              <a:rPr lang="en-GB" sz="1100" dirty="0">
                <a:latin typeface="Arial" panose="020B0604020202020204" pitchFamily="34" charset="0"/>
                <a:cs typeface="Arial" panose="020B0604020202020204" pitchFamily="34" charset="0"/>
              </a:rPr>
              <a:t>as the charge on the ion, e.g. if 2 electrons are lost the</a:t>
            </a:r>
          </a:p>
          <a:p>
            <a:pPr lvl="0"/>
            <a:r>
              <a:rPr lang="en-GB" sz="1100" dirty="0">
                <a:latin typeface="Arial" panose="020B0604020202020204" pitchFamily="34" charset="0"/>
                <a:cs typeface="Arial" panose="020B0604020202020204" pitchFamily="34" charset="0"/>
              </a:rPr>
              <a:t>charge is 2+ (Mg</a:t>
            </a:r>
            <a:r>
              <a:rPr lang="en-GB" sz="1100" baseline="30000" dirty="0">
                <a:latin typeface="Arial" panose="020B0604020202020204" pitchFamily="34" charset="0"/>
                <a:cs typeface="Arial" panose="020B0604020202020204" pitchFamily="34" charset="0"/>
              </a:rPr>
              <a:t>2+</a:t>
            </a:r>
            <a:r>
              <a:rPr lang="en-GB" sz="1100" dirty="0">
                <a:latin typeface="Arial" panose="020B0604020202020204" pitchFamily="34" charset="0"/>
                <a:cs typeface="Arial" panose="020B0604020202020204" pitchFamily="34" charset="0"/>
              </a:rPr>
              <a:t>).</a:t>
            </a:r>
          </a:p>
        </p:txBody>
      </p:sp>
      <p:sp>
        <p:nvSpPr>
          <p:cNvPr id="9" name="Rectangle 8"/>
          <p:cNvSpPr/>
          <p:nvPr/>
        </p:nvSpPr>
        <p:spPr>
          <a:xfrm>
            <a:off x="3429002" y="1906305"/>
            <a:ext cx="3354151" cy="2123658"/>
          </a:xfrm>
          <a:prstGeom prst="rect">
            <a:avLst/>
          </a:prstGeom>
          <a:ln w="12700">
            <a:solidFill>
              <a:schemeClr val="bg1">
                <a:lumMod val="65000"/>
              </a:schemeClr>
            </a:solidFill>
          </a:ln>
        </p:spPr>
        <p:txBody>
          <a:bodyPr wrap="square">
            <a:spAutoFit/>
          </a:bodyPr>
          <a:lstStyle/>
          <a:p>
            <a:r>
              <a:rPr lang="en-GB" sz="1100" b="1" dirty="0">
                <a:latin typeface="Arial" panose="020B0604020202020204" pitchFamily="34" charset="0"/>
                <a:cs typeface="Arial" panose="020B0604020202020204" pitchFamily="34" charset="0"/>
              </a:rPr>
              <a:t>Ionic Bonding</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When a metal atom reacts with a non-metal atom, electrons in the outer shell of the metal atom are transferred to the non-metal.</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Metal atoms become positively charged ions.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Non-metals atoms become negatively charged ions.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An ionic compound is a giant structure of ions.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Ionic compounds are held together by strong electrostatic forces of attraction between oppositely charged ions acting in all directions in the lattice – and this is known as ionic bonding.</a:t>
            </a:r>
          </a:p>
        </p:txBody>
      </p:sp>
      <p:sp>
        <p:nvSpPr>
          <p:cNvPr id="4" name="Rectangle 3"/>
          <p:cNvSpPr/>
          <p:nvPr/>
        </p:nvSpPr>
        <p:spPr>
          <a:xfrm>
            <a:off x="39696" y="1906305"/>
            <a:ext cx="3354151" cy="2123658"/>
          </a:xfrm>
          <a:prstGeom prst="rect">
            <a:avLst/>
          </a:prstGeom>
          <a:ln w="12700">
            <a:solidFill>
              <a:schemeClr val="bg1">
                <a:lumMod val="65000"/>
              </a:schemeClr>
            </a:solidFill>
          </a:ln>
        </p:spPr>
        <p:txBody>
          <a:bodyPr wrap="square">
            <a:spAutoFit/>
          </a:bodyPr>
          <a:lstStyle/>
          <a:p>
            <a:r>
              <a:rPr lang="en-GB" sz="1100" b="1" dirty="0">
                <a:latin typeface="Arial" panose="020B0604020202020204" pitchFamily="34" charset="0"/>
                <a:cs typeface="Arial" panose="020B0604020202020204" pitchFamily="34" charset="0"/>
              </a:rPr>
              <a:t>Properties of Ionic Compounds</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High melting and </a:t>
            </a:r>
          </a:p>
          <a:p>
            <a:r>
              <a:rPr lang="en-GB" sz="1100" dirty="0">
                <a:latin typeface="Arial" panose="020B0604020202020204" pitchFamily="34" charset="0"/>
                <a:cs typeface="Arial" panose="020B0604020202020204" pitchFamily="34" charset="0"/>
              </a:rPr>
              <a:t>boiling points because of</a:t>
            </a:r>
          </a:p>
          <a:p>
            <a:r>
              <a:rPr lang="en-GB" sz="1100" dirty="0">
                <a:latin typeface="Arial" panose="020B0604020202020204" pitchFamily="34" charset="0"/>
                <a:cs typeface="Arial" panose="020B0604020202020204" pitchFamily="34" charset="0"/>
              </a:rPr>
              <a:t>the large amount of energy</a:t>
            </a:r>
          </a:p>
          <a:p>
            <a:r>
              <a:rPr lang="en-GB" sz="1100" dirty="0">
                <a:latin typeface="Arial" panose="020B0604020202020204" pitchFamily="34" charset="0"/>
                <a:cs typeface="Arial" panose="020B0604020202020204" pitchFamily="34" charset="0"/>
              </a:rPr>
              <a:t>needed to break the many</a:t>
            </a:r>
          </a:p>
          <a:p>
            <a:r>
              <a:rPr lang="en-GB" sz="1100" dirty="0">
                <a:latin typeface="Arial" panose="020B0604020202020204" pitchFamily="34" charset="0"/>
                <a:cs typeface="Arial" panose="020B0604020202020204" pitchFamily="34" charset="0"/>
              </a:rPr>
              <a:t>strong bonds.</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When melted or </a:t>
            </a:r>
          </a:p>
          <a:p>
            <a:r>
              <a:rPr lang="en-GB" sz="1100" dirty="0">
                <a:latin typeface="Arial" panose="020B0604020202020204" pitchFamily="34" charset="0"/>
                <a:cs typeface="Arial" panose="020B0604020202020204" pitchFamily="34" charset="0"/>
              </a:rPr>
              <a:t>Dissolved in water (aqueous),</a:t>
            </a:r>
          </a:p>
          <a:p>
            <a:r>
              <a:rPr lang="en-GB" sz="1100" dirty="0">
                <a:latin typeface="Arial" panose="020B0604020202020204" pitchFamily="34" charset="0"/>
                <a:cs typeface="Arial" panose="020B0604020202020204" pitchFamily="34" charset="0"/>
              </a:rPr>
              <a:t>ionic compounds conduct</a:t>
            </a:r>
          </a:p>
          <a:p>
            <a:r>
              <a:rPr lang="en-GB" sz="1100" dirty="0">
                <a:latin typeface="Arial" panose="020B0604020202020204" pitchFamily="34" charset="0"/>
                <a:cs typeface="Arial" panose="020B0604020202020204" pitchFamily="34" charset="0"/>
              </a:rPr>
              <a:t>electricity because the ions </a:t>
            </a:r>
          </a:p>
          <a:p>
            <a:r>
              <a:rPr lang="en-GB" sz="1100" dirty="0">
                <a:latin typeface="Arial" panose="020B0604020202020204" pitchFamily="34" charset="0"/>
                <a:cs typeface="Arial" panose="020B0604020202020204" pitchFamily="34" charset="0"/>
              </a:rPr>
              <a:t>are free to move and so </a:t>
            </a:r>
          </a:p>
          <a:p>
            <a:r>
              <a:rPr lang="en-GB" sz="1100" dirty="0">
                <a:latin typeface="Arial" panose="020B0604020202020204" pitchFamily="34" charset="0"/>
                <a:cs typeface="Arial" panose="020B0604020202020204" pitchFamily="34" charset="0"/>
              </a:rPr>
              <a:t>charge can flow.</a:t>
            </a:r>
          </a:p>
        </p:txBody>
      </p:sp>
      <p:sp>
        <p:nvSpPr>
          <p:cNvPr id="8" name="Rectangle 7"/>
          <p:cNvSpPr/>
          <p:nvPr/>
        </p:nvSpPr>
        <p:spPr>
          <a:xfrm>
            <a:off x="59299" y="4058501"/>
            <a:ext cx="6723853" cy="1446550"/>
          </a:xfrm>
          <a:prstGeom prst="rect">
            <a:avLst/>
          </a:prstGeom>
          <a:ln w="12700">
            <a:solidFill>
              <a:schemeClr val="bg1">
                <a:lumMod val="65000"/>
              </a:schemeClr>
            </a:solidFill>
          </a:ln>
        </p:spPr>
        <p:txBody>
          <a:bodyPr wrap="square">
            <a:spAutoFit/>
          </a:bodyPr>
          <a:lstStyle/>
          <a:p>
            <a:r>
              <a:rPr lang="en-GB" sz="1100" b="1" dirty="0">
                <a:latin typeface="Arial" panose="020B0604020202020204" pitchFamily="34" charset="0"/>
                <a:cs typeface="Arial" panose="020B0604020202020204" pitchFamily="34" charset="0"/>
              </a:rPr>
              <a:t>Metallic Bonding</a:t>
            </a:r>
            <a:endParaRPr lang="en-GB"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Metals consist of giant structures of atoms arranged</a:t>
            </a:r>
          </a:p>
          <a:p>
            <a:pPr lvl="0"/>
            <a:r>
              <a:rPr lang="en-GB" sz="1100" dirty="0">
                <a:latin typeface="Arial" panose="020B0604020202020204" pitchFamily="34" charset="0"/>
                <a:cs typeface="Arial" panose="020B0604020202020204" pitchFamily="34" charset="0"/>
              </a:rPr>
              <a:t>in a regular pattern.</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 electrons in the outer shell of metal atoms are</a:t>
            </a:r>
          </a:p>
          <a:p>
            <a:pPr lvl="0"/>
            <a:r>
              <a:rPr lang="en-GB" sz="1100" dirty="0">
                <a:latin typeface="Arial" panose="020B0604020202020204" pitchFamily="34" charset="0"/>
                <a:cs typeface="Arial" panose="020B0604020202020204" pitchFamily="34" charset="0"/>
              </a:rPr>
              <a:t>delocalised and are free to move through the whole </a:t>
            </a:r>
          </a:p>
          <a:p>
            <a:pPr lvl="0"/>
            <a:r>
              <a:rPr lang="en-GB" sz="1100" dirty="0">
                <a:latin typeface="Arial" panose="020B0604020202020204" pitchFamily="34" charset="0"/>
                <a:cs typeface="Arial" panose="020B0604020202020204" pitchFamily="34" charset="0"/>
              </a:rPr>
              <a:t>structure. </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 sharing of delocalised electrons gives rise to</a:t>
            </a:r>
          </a:p>
          <a:p>
            <a:pPr lvl="0"/>
            <a:r>
              <a:rPr lang="en-GB" sz="1100" dirty="0">
                <a:latin typeface="Arial" panose="020B0604020202020204" pitchFamily="34" charset="0"/>
                <a:cs typeface="Arial" panose="020B0604020202020204" pitchFamily="34" charset="0"/>
              </a:rPr>
              <a:t>strong metallic bonds. </a:t>
            </a:r>
          </a:p>
        </p:txBody>
      </p:sp>
      <p:sp>
        <p:nvSpPr>
          <p:cNvPr id="10" name="Rectangle 9"/>
          <p:cNvSpPr/>
          <p:nvPr/>
        </p:nvSpPr>
        <p:spPr>
          <a:xfrm>
            <a:off x="3793857" y="5551950"/>
            <a:ext cx="2989295" cy="1954381"/>
          </a:xfrm>
          <a:prstGeom prst="rect">
            <a:avLst/>
          </a:prstGeom>
          <a:ln w="12700">
            <a:solidFill>
              <a:schemeClr val="bg1">
                <a:lumMod val="65000"/>
              </a:schemeClr>
            </a:solidFill>
          </a:ln>
        </p:spPr>
        <p:txBody>
          <a:bodyPr wrap="square">
            <a:spAutoFit/>
          </a:bodyPr>
          <a:lstStyle/>
          <a:p>
            <a:r>
              <a:rPr lang="en-GB" sz="1100" b="1" dirty="0">
                <a:latin typeface="Arial" panose="020B0604020202020204" pitchFamily="34" charset="0"/>
                <a:cs typeface="Arial" panose="020B0604020202020204" pitchFamily="34" charset="0"/>
              </a:rPr>
              <a:t>Properties of Metallic Bonding</a:t>
            </a:r>
            <a:endParaRPr lang="en-GB" sz="1100" dirty="0">
              <a:latin typeface="Arial" panose="020B0604020202020204" pitchFamily="34" charset="0"/>
              <a:cs typeface="Arial" panose="020B0604020202020204" pitchFamily="34" charset="0"/>
            </a:endParaRP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Metals have a giant structure of atoms with strong metallic bonding.</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High melting and boiling points.</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Metals are good conductors of electricity because the delocalised electrons in the metal are free to move and can carry electrical charge.</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Metals are good thermal conductors because the energy is transferred by the delocalised electrons.</a:t>
            </a:r>
          </a:p>
        </p:txBody>
      </p:sp>
      <p:sp>
        <p:nvSpPr>
          <p:cNvPr id="14" name="Rectangle 13"/>
          <p:cNvSpPr/>
          <p:nvPr/>
        </p:nvSpPr>
        <p:spPr>
          <a:xfrm>
            <a:off x="59297" y="5553715"/>
            <a:ext cx="2110598" cy="1954381"/>
          </a:xfrm>
          <a:prstGeom prst="rect">
            <a:avLst/>
          </a:prstGeom>
          <a:ln w="12700">
            <a:solidFill>
              <a:schemeClr val="bg1">
                <a:lumMod val="65000"/>
              </a:schemeClr>
            </a:solidFill>
          </a:ln>
        </p:spPr>
        <p:txBody>
          <a:bodyPr wrap="square">
            <a:spAutoFit/>
          </a:bodyPr>
          <a:lstStyle/>
          <a:p>
            <a:pPr lvl="0"/>
            <a:r>
              <a:rPr lang="en-GB" sz="1100" b="1" dirty="0">
                <a:latin typeface="Arial" panose="020B0604020202020204" pitchFamily="34" charset="0"/>
                <a:cs typeface="Arial" panose="020B0604020202020204" pitchFamily="34" charset="0"/>
              </a:rPr>
              <a:t>Pure Metals </a:t>
            </a:r>
            <a:r>
              <a:rPr lang="en-GB" sz="1100" dirty="0">
                <a:latin typeface="Arial" panose="020B0604020202020204" pitchFamily="34" charset="0"/>
                <a:cs typeface="Arial" panose="020B0604020202020204" pitchFamily="34" charset="0"/>
              </a:rPr>
              <a:t>– as all atoms are the same size the atoms are arranged in layers, which allow metals to be bent and shaped. They are too soft for many uses</a:t>
            </a:r>
          </a:p>
          <a:p>
            <a:pPr lvl="0"/>
            <a:r>
              <a:rPr lang="en-GB" sz="1100" b="1" dirty="0">
                <a:latin typeface="Arial" panose="020B0604020202020204" pitchFamily="34" charset="0"/>
                <a:cs typeface="Arial" panose="020B0604020202020204" pitchFamily="34" charset="0"/>
              </a:rPr>
              <a:t>Alloys</a:t>
            </a:r>
            <a:r>
              <a:rPr lang="en-GB" sz="1100" dirty="0">
                <a:latin typeface="Arial" panose="020B0604020202020204" pitchFamily="34" charset="0"/>
                <a:cs typeface="Arial" panose="020B0604020202020204" pitchFamily="34" charset="0"/>
              </a:rPr>
              <a:t> – a mixture of metals atoms means the layers are distorted and can’t slide. So the metal is less malleable and therefore stronger</a:t>
            </a:r>
          </a:p>
        </p:txBody>
      </p:sp>
      <p:pic>
        <p:nvPicPr>
          <p:cNvPr id="1026" name="Picture 2" descr="How a sodium atom becomes a sodium ion when it loses an electron">
            <a:extLst>
              <a:ext uri="{FF2B5EF4-FFF2-40B4-BE49-F238E27FC236}">
                <a16:creationId xmlns:a16="http://schemas.microsoft.com/office/drawing/2014/main" id="{564B365F-EC4C-A250-9621-797479B083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6989" y="161452"/>
            <a:ext cx="2895600" cy="161925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277AB5F8-BD30-7217-69D1-84B92BACD858}"/>
              </a:ext>
            </a:extLst>
          </p:cNvPr>
          <p:cNvPicPr>
            <a:picLocks noChangeAspect="1"/>
          </p:cNvPicPr>
          <p:nvPr/>
        </p:nvPicPr>
        <p:blipFill>
          <a:blip r:embed="rId5"/>
          <a:stretch>
            <a:fillRect/>
          </a:stretch>
        </p:blipFill>
        <p:spPr>
          <a:xfrm>
            <a:off x="3793857" y="4105400"/>
            <a:ext cx="2742455" cy="1352755"/>
          </a:xfrm>
          <a:prstGeom prst="rect">
            <a:avLst/>
          </a:prstGeom>
        </p:spPr>
      </p:pic>
      <p:pic>
        <p:nvPicPr>
          <p:cNvPr id="1034" name="Picture 10" descr="Using Materials | AQA C10 | revisechemistry.uk">
            <a:extLst>
              <a:ext uri="{FF2B5EF4-FFF2-40B4-BE49-F238E27FC236}">
                <a16:creationId xmlns:a16="http://schemas.microsoft.com/office/drawing/2014/main" id="{ADA7ACBC-F180-BCDF-0D53-D616168E7F6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6492" y="5764345"/>
            <a:ext cx="1550769" cy="152958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9298" y="7553226"/>
            <a:ext cx="3630201" cy="2292935"/>
          </a:xfrm>
          <a:prstGeom prst="rect">
            <a:avLst/>
          </a:prstGeom>
          <a:ln>
            <a:solidFill>
              <a:schemeClr val="bg1">
                <a:lumMod val="65000"/>
              </a:schemeClr>
            </a:solidFill>
          </a:ln>
        </p:spPr>
        <p:txBody>
          <a:bodyPr wrap="square">
            <a:spAutoFit/>
          </a:bodyPr>
          <a:lstStyle/>
          <a:p>
            <a:pPr lvl="0"/>
            <a:r>
              <a:rPr lang="en-GB" sz="1100" b="1" dirty="0">
                <a:latin typeface="Arial" panose="020B0604020202020204" pitchFamily="34" charset="0"/>
                <a:cs typeface="Arial" panose="020B0604020202020204" pitchFamily="34" charset="0"/>
              </a:rPr>
              <a:t>Covalent Bonding</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When non-metal atoms share pairs of electrons, they form covalent bonds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These bonds between the atoms are strong </a:t>
            </a:r>
            <a:r>
              <a:rPr lang="en-GB" sz="1100" b="1" dirty="0">
                <a:latin typeface="Arial" panose="020B0604020202020204" pitchFamily="34" charset="0"/>
                <a:cs typeface="Arial" panose="020B0604020202020204" pitchFamily="34" charset="0"/>
              </a:rPr>
              <a:t>(intramolecular)</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Molecules can be drawn in few different ways:</a:t>
            </a:r>
          </a:p>
          <a:p>
            <a:pPr marL="171450" indent="-171450">
              <a:buFont typeface="Arial" panose="020B0604020202020204" pitchFamily="34" charset="0"/>
              <a:buChar char="•"/>
            </a:pPr>
            <a:endParaRPr lang="en-GB"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100" dirty="0">
              <a:latin typeface="Arial" panose="020B0604020202020204" pitchFamily="34" charset="0"/>
              <a:cs typeface="Arial" panose="020B0604020202020204" pitchFamily="34" charset="0"/>
            </a:endParaRPr>
          </a:p>
        </p:txBody>
      </p:sp>
      <p:sp>
        <p:nvSpPr>
          <p:cNvPr id="12" name="Rectangle 11"/>
          <p:cNvSpPr/>
          <p:nvPr/>
        </p:nvSpPr>
        <p:spPr>
          <a:xfrm>
            <a:off x="3732192" y="7553226"/>
            <a:ext cx="3050958" cy="2292935"/>
          </a:xfrm>
          <a:prstGeom prst="rect">
            <a:avLst/>
          </a:prstGeom>
          <a:ln>
            <a:solidFill>
              <a:schemeClr val="bg1">
                <a:lumMod val="65000"/>
              </a:schemeClr>
            </a:solidFill>
          </a:ln>
        </p:spPr>
        <p:txBody>
          <a:bodyPr wrap="square">
            <a:spAutoFit/>
          </a:bodyPr>
          <a:lstStyle/>
          <a:p>
            <a:r>
              <a:rPr lang="en-GB" sz="1100" b="1" dirty="0">
                <a:latin typeface="Arial" panose="020B0604020202020204" pitchFamily="34" charset="0"/>
                <a:cs typeface="Arial" panose="020B0604020202020204" pitchFamily="34" charset="0"/>
              </a:rPr>
              <a:t>Properties of Small Covalent Molecules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They are usually gases or liquids with relatively low melting and boiling points.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These substances have weak forces between the molecules (</a:t>
            </a:r>
            <a:r>
              <a:rPr lang="en-GB" sz="1100" b="1" dirty="0">
                <a:latin typeface="Arial" panose="020B0604020202020204" pitchFamily="34" charset="0"/>
                <a:cs typeface="Arial" panose="020B0604020202020204" pitchFamily="34" charset="0"/>
              </a:rPr>
              <a:t>intermolecular forces</a:t>
            </a:r>
            <a:r>
              <a:rPr lang="en-GB" sz="1100" dirty="0">
                <a:latin typeface="Arial" panose="020B0604020202020204" pitchFamily="34" charset="0"/>
                <a:cs typeface="Arial" panose="020B0604020202020204" pitchFamily="34" charset="0"/>
              </a:rPr>
              <a:t>). It is these forces which are overcome (not the covalent bonds) when the substance melts or boils.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 intermolecular forces increase with the size of the molecules, so larger molecules have higher melting points.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They do not conduct electricity because the molecules do not have an overall charge.</a:t>
            </a:r>
          </a:p>
        </p:txBody>
      </p:sp>
      <p:pic>
        <p:nvPicPr>
          <p:cNvPr id="2050" name="Picture 2" descr="Dot and cross diagram of neumonia.">
            <a:extLst>
              <a:ext uri="{FF2B5EF4-FFF2-40B4-BE49-F238E27FC236}">
                <a16:creationId xmlns:a16="http://schemas.microsoft.com/office/drawing/2014/main" id="{808564B2-082C-5EBE-AB89-FFD2D18CBA92}"/>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40216"/>
          <a:stretch>
            <a:fillRect/>
          </a:stretch>
        </p:blipFill>
        <p:spPr bwMode="auto">
          <a:xfrm>
            <a:off x="82391" y="8974714"/>
            <a:ext cx="1079585" cy="83862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C2CA7601-44B3-7CA3-BA4D-14E078BD9332}"/>
              </a:ext>
            </a:extLst>
          </p:cNvPr>
          <p:cNvSpPr txBox="1"/>
          <p:nvPr/>
        </p:nvSpPr>
        <p:spPr>
          <a:xfrm>
            <a:off x="105484" y="8629625"/>
            <a:ext cx="1079585" cy="430887"/>
          </a:xfrm>
          <a:prstGeom prst="rect">
            <a:avLst/>
          </a:prstGeom>
          <a:noFill/>
        </p:spPr>
        <p:txBody>
          <a:bodyPr wrap="square" rtlCol="0">
            <a:spAutoFit/>
          </a:bodyPr>
          <a:lstStyle/>
          <a:p>
            <a:pPr algn="ctr"/>
            <a:r>
              <a:rPr lang="en-GB" sz="1100" dirty="0">
                <a:latin typeface="Arial" panose="020B0604020202020204" pitchFamily="34" charset="0"/>
                <a:cs typeface="Arial" panose="020B0604020202020204" pitchFamily="34" charset="0"/>
              </a:rPr>
              <a:t>Dot &amp; cross diagram</a:t>
            </a:r>
          </a:p>
        </p:txBody>
      </p:sp>
      <p:pic>
        <p:nvPicPr>
          <p:cNvPr id="1036" name="Picture 12" descr="Covalent structure of ammonia.">
            <a:extLst>
              <a:ext uri="{FF2B5EF4-FFF2-40B4-BE49-F238E27FC236}">
                <a16:creationId xmlns:a16="http://schemas.microsoft.com/office/drawing/2014/main" id="{721C083F-DAC5-E90F-AC20-B2D889EA1723}"/>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r="68671"/>
          <a:stretch>
            <a:fillRect/>
          </a:stretch>
        </p:blipFill>
        <p:spPr bwMode="auto">
          <a:xfrm>
            <a:off x="1497112" y="9175710"/>
            <a:ext cx="907169" cy="542925"/>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AE93948F-E1E4-646F-3B26-B4A3927C3DD5}"/>
              </a:ext>
            </a:extLst>
          </p:cNvPr>
          <p:cNvSpPr txBox="1"/>
          <p:nvPr/>
        </p:nvSpPr>
        <p:spPr>
          <a:xfrm>
            <a:off x="1399358" y="8699693"/>
            <a:ext cx="1079585" cy="430887"/>
          </a:xfrm>
          <a:prstGeom prst="rect">
            <a:avLst/>
          </a:prstGeom>
          <a:noFill/>
        </p:spPr>
        <p:txBody>
          <a:bodyPr wrap="square" rtlCol="0">
            <a:spAutoFit/>
          </a:bodyPr>
          <a:lstStyle/>
          <a:p>
            <a:pPr algn="ctr"/>
            <a:r>
              <a:rPr lang="en-GB" sz="1100" dirty="0">
                <a:latin typeface="Arial" panose="020B0604020202020204" pitchFamily="34" charset="0"/>
                <a:cs typeface="Arial" panose="020B0604020202020204" pitchFamily="34" charset="0"/>
              </a:rPr>
              <a:t>Structural formula</a:t>
            </a:r>
          </a:p>
        </p:txBody>
      </p:sp>
      <p:pic>
        <p:nvPicPr>
          <p:cNvPr id="1038" name="Picture 14" descr="Ball and stick diagram of ammonia.">
            <a:extLst>
              <a:ext uri="{FF2B5EF4-FFF2-40B4-BE49-F238E27FC236}">
                <a16:creationId xmlns:a16="http://schemas.microsoft.com/office/drawing/2014/main" id="{61062A9D-AF63-E85D-222F-E9BA1603E4F6}"/>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r="23562"/>
          <a:stretch>
            <a:fillRect/>
          </a:stretch>
        </p:blipFill>
        <p:spPr bwMode="auto">
          <a:xfrm>
            <a:off x="2739416" y="8996537"/>
            <a:ext cx="679170" cy="765766"/>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FB009B9D-4370-8EAA-BAB7-4AF83FE509E8}"/>
              </a:ext>
            </a:extLst>
          </p:cNvPr>
          <p:cNvSpPr txBox="1"/>
          <p:nvPr/>
        </p:nvSpPr>
        <p:spPr>
          <a:xfrm>
            <a:off x="2539210" y="8699691"/>
            <a:ext cx="1079585" cy="261610"/>
          </a:xfrm>
          <a:prstGeom prst="rect">
            <a:avLst/>
          </a:prstGeom>
          <a:noFill/>
        </p:spPr>
        <p:txBody>
          <a:bodyPr wrap="square" rtlCol="0">
            <a:spAutoFit/>
          </a:bodyPr>
          <a:lstStyle/>
          <a:p>
            <a:pPr algn="ctr"/>
            <a:r>
              <a:rPr lang="en-GB" sz="1100" dirty="0">
                <a:latin typeface="Arial" panose="020B0604020202020204" pitchFamily="34" charset="0"/>
                <a:cs typeface="Arial" panose="020B0604020202020204" pitchFamily="34" charset="0"/>
              </a:rPr>
              <a:t>3D model</a:t>
            </a:r>
          </a:p>
        </p:txBody>
      </p:sp>
    </p:spTree>
    <p:extLst>
      <p:ext uri="{BB962C8B-B14F-4D97-AF65-F5344CB8AC3E}">
        <p14:creationId xmlns:p14="http://schemas.microsoft.com/office/powerpoint/2010/main" val="354094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813" y="3422969"/>
            <a:ext cx="3662456" cy="1785104"/>
          </a:xfrm>
          <a:prstGeom prst="rect">
            <a:avLst/>
          </a:prstGeom>
          <a:ln>
            <a:solidFill>
              <a:schemeClr val="bg1">
                <a:lumMod val="65000"/>
              </a:schemeClr>
            </a:solidFill>
          </a:ln>
        </p:spPr>
        <p:txBody>
          <a:bodyPr wrap="square">
            <a:spAutoFit/>
          </a:bodyPr>
          <a:lstStyle/>
          <a:p>
            <a:r>
              <a:rPr lang="en-GB" sz="1100" b="1" dirty="0">
                <a:latin typeface="Arial" panose="020B0604020202020204" pitchFamily="34" charset="0"/>
                <a:cs typeface="Arial" panose="020B0604020202020204" pitchFamily="34" charset="0"/>
              </a:rPr>
              <a:t>Polymers</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Polymers have very large molecules.</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The atoms are linked to other atoms by strong covalent bonds.</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The intermolecular forces between the polymer molecules are relatively strong and so they are solid at room temperature.</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Rather than draw out the whole chain, polymers can be shown with their monomer in brackets as shown to the right:</a:t>
            </a:r>
          </a:p>
        </p:txBody>
      </p:sp>
      <p:pic>
        <p:nvPicPr>
          <p:cNvPr id="44" name="Picture 43" descr="https://static.newworldencyclopedia.org/thumb/f/f7/Polyethylene-repeat-2D-flat.png/200px-Polyethylene-repeat-2D-flat.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496" y="4470655"/>
            <a:ext cx="696693" cy="529583"/>
          </a:xfrm>
          <a:prstGeom prst="rect">
            <a:avLst/>
          </a:prstGeom>
          <a:noFill/>
          <a:ln>
            <a:noFill/>
          </a:ln>
        </p:spPr>
      </p:pic>
      <p:sp>
        <p:nvSpPr>
          <p:cNvPr id="16" name="Rectangle 15"/>
          <p:cNvSpPr/>
          <p:nvPr/>
        </p:nvSpPr>
        <p:spPr>
          <a:xfrm>
            <a:off x="62741" y="58160"/>
            <a:ext cx="3691528" cy="1277273"/>
          </a:xfrm>
          <a:prstGeom prst="rect">
            <a:avLst/>
          </a:prstGeom>
          <a:ln>
            <a:solidFill>
              <a:schemeClr val="bg1">
                <a:lumMod val="65000"/>
              </a:schemeClr>
            </a:solidFill>
          </a:ln>
        </p:spPr>
        <p:txBody>
          <a:bodyPr wrap="square">
            <a:spAutoFit/>
          </a:bodyPr>
          <a:lstStyle/>
          <a:p>
            <a:r>
              <a:rPr lang="en-GB" sz="1100" b="1" dirty="0">
                <a:latin typeface="Arial" panose="020B0604020202020204" pitchFamily="34" charset="0"/>
                <a:cs typeface="Arial" panose="020B0604020202020204" pitchFamily="34" charset="0"/>
              </a:rPr>
              <a:t>Giant Covalent Structures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Giant covalent structures are solids with very high melting points</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All the atoms in the structure are linked to other atoms by strong covalent bonds which must be overcome for the substance to melt or boil.</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Diamond, graphite and silicon dioxide are examples.</a:t>
            </a:r>
          </a:p>
        </p:txBody>
      </p:sp>
      <p:sp>
        <p:nvSpPr>
          <p:cNvPr id="17" name="Rectangle 16"/>
          <p:cNvSpPr/>
          <p:nvPr/>
        </p:nvSpPr>
        <p:spPr>
          <a:xfrm>
            <a:off x="3812414" y="3083071"/>
            <a:ext cx="2928629" cy="1277273"/>
          </a:xfrm>
          <a:prstGeom prst="rect">
            <a:avLst/>
          </a:prstGeom>
          <a:ln>
            <a:solidFill>
              <a:schemeClr val="bg1">
                <a:lumMod val="65000"/>
              </a:schemeClr>
            </a:solidFill>
          </a:ln>
        </p:spPr>
        <p:txBody>
          <a:bodyPr wrap="square">
            <a:spAutoFit/>
          </a:bodyPr>
          <a:lstStyle/>
          <a:p>
            <a:r>
              <a:rPr lang="en-GB" sz="1100" b="1" dirty="0">
                <a:latin typeface="Arial" panose="020B0604020202020204" pitchFamily="34" charset="0"/>
                <a:cs typeface="Arial" panose="020B0604020202020204" pitchFamily="34" charset="0"/>
              </a:rPr>
              <a:t>Diamond</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Each carbon atom forms </a:t>
            </a:r>
            <a:r>
              <a:rPr lang="en-GB" sz="1100" b="1" dirty="0">
                <a:latin typeface="Arial" panose="020B0604020202020204" pitchFamily="34" charset="0"/>
                <a:cs typeface="Arial" panose="020B0604020202020204" pitchFamily="34" charset="0"/>
              </a:rPr>
              <a:t>four</a:t>
            </a:r>
            <a:r>
              <a:rPr lang="en-GB" sz="1100" dirty="0">
                <a:latin typeface="Arial" panose="020B0604020202020204" pitchFamily="34" charset="0"/>
                <a:cs typeface="Arial" panose="020B0604020202020204" pitchFamily="34" charset="0"/>
              </a:rPr>
              <a:t> covalent bonds with other carbon atoms.</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Diamond is very hard.</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Very high melting point.</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Does not conduct electricity</a:t>
            </a:r>
          </a:p>
          <a:p>
            <a:r>
              <a:rPr lang="en-GB" sz="1100" dirty="0">
                <a:latin typeface="Arial" panose="020B0604020202020204" pitchFamily="34" charset="0"/>
                <a:cs typeface="Arial" panose="020B0604020202020204" pitchFamily="34" charset="0"/>
              </a:rPr>
              <a:t>as there are no delocalised electrons.</a:t>
            </a:r>
          </a:p>
        </p:txBody>
      </p:sp>
      <p:pic>
        <p:nvPicPr>
          <p:cNvPr id="47" name="Picture 46" descr="Image result for diamond structure diagram"/>
          <p:cNvPicPr/>
          <p:nvPr/>
        </p:nvPicPr>
        <p:blipFill>
          <a:blip r:embed="rId4">
            <a:extLst>
              <a:ext uri="{28A0092B-C50C-407E-A947-70E740481C1C}">
                <a14:useLocalDpi xmlns:a14="http://schemas.microsoft.com/office/drawing/2010/main" val="0"/>
              </a:ext>
            </a:extLst>
          </a:blip>
          <a:srcRect/>
          <a:stretch>
            <a:fillRect/>
          </a:stretch>
        </p:blipFill>
        <p:spPr bwMode="auto">
          <a:xfrm>
            <a:off x="5942065" y="3508918"/>
            <a:ext cx="753399" cy="728730"/>
          </a:xfrm>
          <a:prstGeom prst="rect">
            <a:avLst/>
          </a:prstGeom>
          <a:noFill/>
          <a:ln>
            <a:noFill/>
          </a:ln>
        </p:spPr>
      </p:pic>
      <p:sp>
        <p:nvSpPr>
          <p:cNvPr id="18" name="Rectangle 17"/>
          <p:cNvSpPr/>
          <p:nvPr/>
        </p:nvSpPr>
        <p:spPr>
          <a:xfrm>
            <a:off x="62741" y="1413723"/>
            <a:ext cx="3691528" cy="1954381"/>
          </a:xfrm>
          <a:prstGeom prst="rect">
            <a:avLst/>
          </a:prstGeom>
          <a:ln>
            <a:solidFill>
              <a:schemeClr val="bg1">
                <a:lumMod val="65000"/>
              </a:schemeClr>
            </a:solidFill>
          </a:ln>
        </p:spPr>
        <p:txBody>
          <a:bodyPr wrap="square">
            <a:spAutoFit/>
          </a:bodyPr>
          <a:lstStyle/>
          <a:p>
            <a:r>
              <a:rPr lang="en-GB" sz="1100" b="1" dirty="0">
                <a:latin typeface="Arial" panose="020B0604020202020204" pitchFamily="34" charset="0"/>
                <a:cs typeface="Arial" panose="020B0604020202020204" pitchFamily="34" charset="0"/>
              </a:rPr>
              <a:t>Graphite</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Each carbon atom forms </a:t>
            </a:r>
            <a:r>
              <a:rPr lang="en-GB" sz="1100" b="1" dirty="0">
                <a:latin typeface="Arial" panose="020B0604020202020204" pitchFamily="34" charset="0"/>
                <a:cs typeface="Arial" panose="020B0604020202020204" pitchFamily="34" charset="0"/>
              </a:rPr>
              <a:t>three</a:t>
            </a:r>
            <a:r>
              <a:rPr lang="en-GB" sz="1100" dirty="0">
                <a:latin typeface="Arial" panose="020B0604020202020204" pitchFamily="34" charset="0"/>
                <a:cs typeface="Arial" panose="020B0604020202020204" pitchFamily="34" charset="0"/>
              </a:rPr>
              <a:t> </a:t>
            </a:r>
          </a:p>
          <a:p>
            <a:r>
              <a:rPr lang="en-GB" sz="1100" dirty="0">
                <a:latin typeface="Arial" panose="020B0604020202020204" pitchFamily="34" charset="0"/>
                <a:cs typeface="Arial" panose="020B0604020202020204" pitchFamily="34" charset="0"/>
              </a:rPr>
              <a:t>covalent bonds with three other</a:t>
            </a:r>
          </a:p>
          <a:p>
            <a:r>
              <a:rPr lang="en-GB" sz="1100" dirty="0">
                <a:latin typeface="Arial" panose="020B0604020202020204" pitchFamily="34" charset="0"/>
                <a:cs typeface="Arial" panose="020B0604020202020204" pitchFamily="34" charset="0"/>
              </a:rPr>
              <a:t>carbon atoms.</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Forms layers with hexagonal </a:t>
            </a:r>
          </a:p>
          <a:p>
            <a:r>
              <a:rPr lang="en-GB" sz="1100" dirty="0">
                <a:latin typeface="Arial" panose="020B0604020202020204" pitchFamily="34" charset="0"/>
                <a:cs typeface="Arial" panose="020B0604020202020204" pitchFamily="34" charset="0"/>
              </a:rPr>
              <a:t>rings which have no covalent bonds</a:t>
            </a:r>
          </a:p>
          <a:p>
            <a:r>
              <a:rPr lang="en-GB" sz="1100" dirty="0">
                <a:latin typeface="Arial" panose="020B0604020202020204" pitchFamily="34" charset="0"/>
                <a:cs typeface="Arial" panose="020B0604020202020204" pitchFamily="34" charset="0"/>
              </a:rPr>
              <a:t>between the layers so they can slide</a:t>
            </a:r>
          </a:p>
          <a:p>
            <a:r>
              <a:rPr lang="en-GB" sz="1100" dirty="0">
                <a:latin typeface="Arial" panose="020B0604020202020204" pitchFamily="34" charset="0"/>
                <a:cs typeface="Arial" panose="020B0604020202020204" pitchFamily="34" charset="0"/>
              </a:rPr>
              <a:t>over each other.</a:t>
            </a:r>
          </a:p>
          <a:p>
            <a:pPr marL="128588" indent="-128588">
              <a:buFont typeface="Arial" panose="020B0604020202020204" pitchFamily="34" charset="0"/>
              <a:buChar char="•"/>
            </a:pPr>
            <a:r>
              <a:rPr lang="en-GB" sz="1100" dirty="0">
                <a:latin typeface="Arial" panose="020B0604020202020204" pitchFamily="34" charset="0"/>
                <a:cs typeface="Arial" panose="020B0604020202020204" pitchFamily="34" charset="0"/>
              </a:rPr>
              <a:t>One electron from each carbon atom is delocalised and is free to move and carry charge so graphite can conduct electricity.</a:t>
            </a:r>
          </a:p>
        </p:txBody>
      </p:sp>
      <p:sp>
        <p:nvSpPr>
          <p:cNvPr id="19" name="Rectangle 18"/>
          <p:cNvSpPr/>
          <p:nvPr/>
        </p:nvSpPr>
        <p:spPr>
          <a:xfrm>
            <a:off x="3812415" y="58158"/>
            <a:ext cx="2928629" cy="2970044"/>
          </a:xfrm>
          <a:prstGeom prst="rect">
            <a:avLst/>
          </a:prstGeom>
          <a:ln>
            <a:solidFill>
              <a:schemeClr val="bg1">
                <a:lumMod val="65000"/>
              </a:schemeClr>
            </a:solidFill>
          </a:ln>
        </p:spPr>
        <p:txBody>
          <a:bodyPr wrap="square">
            <a:spAutoFit/>
          </a:bodyPr>
          <a:lstStyle/>
          <a:p>
            <a:pPr lvl="0"/>
            <a:r>
              <a:rPr lang="en-GB" sz="1100" b="1" dirty="0">
                <a:latin typeface="Arial" panose="020B0604020202020204" pitchFamily="34" charset="0"/>
                <a:cs typeface="Arial" panose="020B0604020202020204" pitchFamily="34" charset="0"/>
              </a:rPr>
              <a:t>Graphene</a:t>
            </a:r>
            <a:r>
              <a:rPr lang="en-GB" sz="1100" dirty="0">
                <a:latin typeface="Arial" panose="020B0604020202020204" pitchFamily="34" charset="0"/>
                <a:cs typeface="Arial" panose="020B0604020202020204" pitchFamily="34" charset="0"/>
              </a:rPr>
              <a:t> is a single layer of graphite and has properties which make it useful in electronics and composites.</a:t>
            </a:r>
          </a:p>
          <a:p>
            <a:pPr lvl="0"/>
            <a:r>
              <a:rPr lang="en-GB" sz="1100" b="1" dirty="0">
                <a:latin typeface="Arial" panose="020B0604020202020204" pitchFamily="34" charset="0"/>
                <a:cs typeface="Arial" panose="020B0604020202020204" pitchFamily="34" charset="0"/>
              </a:rPr>
              <a:t>Fullerenes</a:t>
            </a:r>
            <a:r>
              <a:rPr lang="en-GB" sz="1100" dirty="0">
                <a:latin typeface="Arial" panose="020B0604020202020204" pitchFamily="34" charset="0"/>
                <a:cs typeface="Arial" panose="020B0604020202020204" pitchFamily="34" charset="0"/>
              </a:rPr>
              <a:t> are molecules of carbon atoms with hollow shapes. The</a:t>
            </a:r>
          </a:p>
          <a:p>
            <a:pPr lvl="0"/>
            <a:r>
              <a:rPr lang="en-GB" sz="1100" dirty="0">
                <a:latin typeface="Arial" panose="020B0604020202020204" pitchFamily="34" charset="0"/>
                <a:cs typeface="Arial" panose="020B0604020202020204" pitchFamily="34" charset="0"/>
              </a:rPr>
              <a:t>structure is based on </a:t>
            </a:r>
          </a:p>
          <a:p>
            <a:pPr lvl="0"/>
            <a:r>
              <a:rPr lang="en-GB" sz="1100" dirty="0">
                <a:latin typeface="Arial" panose="020B0604020202020204" pitchFamily="34" charset="0"/>
                <a:cs typeface="Arial" panose="020B0604020202020204" pitchFamily="34" charset="0"/>
              </a:rPr>
              <a:t>hexagonal rings of carbon</a:t>
            </a:r>
          </a:p>
          <a:p>
            <a:pPr lvl="0"/>
            <a:r>
              <a:rPr lang="en-GB" sz="1100" dirty="0">
                <a:latin typeface="Arial" panose="020B0604020202020204" pitchFamily="34" charset="0"/>
                <a:cs typeface="Arial" panose="020B0604020202020204" pitchFamily="34" charset="0"/>
              </a:rPr>
              <a:t>atoms, but they may also</a:t>
            </a:r>
          </a:p>
          <a:p>
            <a:pPr lvl="0"/>
            <a:r>
              <a:rPr lang="en-GB" sz="1100" dirty="0">
                <a:latin typeface="Arial" panose="020B0604020202020204" pitchFamily="34" charset="0"/>
                <a:cs typeface="Arial" panose="020B0604020202020204" pitchFamily="34" charset="0"/>
              </a:rPr>
              <a:t>contain rings with 5 or 7 </a:t>
            </a:r>
          </a:p>
          <a:p>
            <a:pPr lvl="0"/>
            <a:r>
              <a:rPr lang="en-GB" sz="1100" dirty="0">
                <a:latin typeface="Arial" panose="020B0604020202020204" pitchFamily="34" charset="0"/>
                <a:cs typeface="Arial" panose="020B0604020202020204" pitchFamily="34" charset="0"/>
              </a:rPr>
              <a:t>carbon atoms.</a:t>
            </a:r>
          </a:p>
          <a:p>
            <a:pPr lvl="0"/>
            <a:r>
              <a:rPr lang="en-GB" sz="1100" dirty="0">
                <a:latin typeface="Arial" panose="020B0604020202020204" pitchFamily="34" charset="0"/>
                <a:cs typeface="Arial" panose="020B0604020202020204" pitchFamily="34" charset="0"/>
              </a:rPr>
              <a:t>The first fullerene to be discovered was Buckminsterfullerene (C</a:t>
            </a:r>
            <a:r>
              <a:rPr lang="en-GB" sz="1100" baseline="-25000" dirty="0">
                <a:latin typeface="Arial" panose="020B0604020202020204" pitchFamily="34" charset="0"/>
                <a:cs typeface="Arial" panose="020B0604020202020204" pitchFamily="34" charset="0"/>
              </a:rPr>
              <a:t>60</a:t>
            </a:r>
            <a:r>
              <a:rPr lang="en-GB" sz="1100" dirty="0">
                <a:latin typeface="Arial" panose="020B0604020202020204" pitchFamily="34" charset="0"/>
                <a:cs typeface="Arial" panose="020B0604020202020204" pitchFamily="34" charset="0"/>
              </a:rPr>
              <a:t>) which has a spherical shape.</a:t>
            </a:r>
          </a:p>
          <a:p>
            <a:pPr lvl="0"/>
            <a:r>
              <a:rPr lang="en-GB" sz="1100" b="1" dirty="0">
                <a:latin typeface="Arial" panose="020B0604020202020204" pitchFamily="34" charset="0"/>
                <a:cs typeface="Arial" panose="020B0604020202020204" pitchFamily="34" charset="0"/>
              </a:rPr>
              <a:t>Carbon Nanotubes </a:t>
            </a:r>
            <a:r>
              <a:rPr lang="en-GB" sz="1100" dirty="0">
                <a:latin typeface="Arial" panose="020B0604020202020204" pitchFamily="34" charset="0"/>
                <a:cs typeface="Arial" panose="020B0604020202020204" pitchFamily="34" charset="0"/>
              </a:rPr>
              <a:t>are cylindrical fullerenes with very high length to diameter ratios. Their properties make them useful for nanotechnology, electronics and materials.</a:t>
            </a:r>
          </a:p>
        </p:txBody>
      </p:sp>
      <p:pic>
        <p:nvPicPr>
          <p:cNvPr id="2052" name="Picture 4" descr="Covalent structure of graphite">
            <a:extLst>
              <a:ext uri="{FF2B5EF4-FFF2-40B4-BE49-F238E27FC236}">
                <a16:creationId xmlns:a16="http://schemas.microsoft.com/office/drawing/2014/main" id="{413D1A78-E04B-8CC4-8D04-BAAE446852E5}"/>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r="38767"/>
          <a:stretch>
            <a:fillRect/>
          </a:stretch>
        </p:blipFill>
        <p:spPr bwMode="auto">
          <a:xfrm>
            <a:off x="2471275" y="1503582"/>
            <a:ext cx="1207147" cy="1089453"/>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ovalent structure of buckminsterfullerene">
            <a:extLst>
              <a:ext uri="{FF2B5EF4-FFF2-40B4-BE49-F238E27FC236}">
                <a16:creationId xmlns:a16="http://schemas.microsoft.com/office/drawing/2014/main" id="{C8049B6A-A2C9-5FF2-962E-08EED2731546}"/>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41386"/>
          <a:stretch>
            <a:fillRect/>
          </a:stretch>
        </p:blipFill>
        <p:spPr bwMode="auto">
          <a:xfrm>
            <a:off x="5625289" y="853766"/>
            <a:ext cx="923333" cy="886097"/>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A model of a short section of a poly(ethene) molecule, a simple polymer. Polythene molecules will contain thousands of carbon atoms joined together in a chain">
            <a:extLst>
              <a:ext uri="{FF2B5EF4-FFF2-40B4-BE49-F238E27FC236}">
                <a16:creationId xmlns:a16="http://schemas.microsoft.com/office/drawing/2014/main" id="{99AF33C9-EBB7-2B11-9D2E-6919B284379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2414" y="4470653"/>
            <a:ext cx="1688165" cy="527552"/>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Arrow Connector 9">
            <a:extLst>
              <a:ext uri="{FF2B5EF4-FFF2-40B4-BE49-F238E27FC236}">
                <a16:creationId xmlns:a16="http://schemas.microsoft.com/office/drawing/2014/main" id="{C5876C36-21D8-47B7-1654-3BAA6BE7E86A}"/>
              </a:ext>
            </a:extLst>
          </p:cNvPr>
          <p:cNvCxnSpPr/>
          <p:nvPr/>
        </p:nvCxnSpPr>
        <p:spPr>
          <a:xfrm>
            <a:off x="5625287" y="4722304"/>
            <a:ext cx="404038" cy="0"/>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5" name="Rectangle 14">
            <a:extLst>
              <a:ext uri="{FF2B5EF4-FFF2-40B4-BE49-F238E27FC236}">
                <a16:creationId xmlns:a16="http://schemas.microsoft.com/office/drawing/2014/main" id="{5B764B6A-E136-5D4E-F77D-3593E5530A93}"/>
              </a:ext>
            </a:extLst>
          </p:cNvPr>
          <p:cNvSpPr/>
          <p:nvPr/>
        </p:nvSpPr>
        <p:spPr>
          <a:xfrm>
            <a:off x="62743" y="5944263"/>
            <a:ext cx="6716569" cy="1785104"/>
          </a:xfrm>
          <a:prstGeom prst="rect">
            <a:avLst/>
          </a:prstGeom>
          <a:ln>
            <a:solidFill>
              <a:schemeClr val="bg1">
                <a:lumMod val="65000"/>
              </a:schemeClr>
            </a:solidFill>
          </a:ln>
        </p:spPr>
        <p:txBody>
          <a:bodyPr wrap="square">
            <a:spAutoFit/>
          </a:bodyPr>
          <a:lstStyle/>
          <a:p>
            <a:pPr lvl="0"/>
            <a:r>
              <a:rPr lang="en-GB" sz="1100" b="1" dirty="0">
                <a:latin typeface="Arial" panose="020B0604020202020204" pitchFamily="34" charset="0"/>
                <a:cs typeface="Arial" panose="020B0604020202020204" pitchFamily="34" charset="0"/>
              </a:rPr>
              <a:t>Nanoscience </a:t>
            </a:r>
          </a:p>
          <a:p>
            <a:pPr lvl="0"/>
            <a:r>
              <a:rPr lang="en-US" altLang="en-US" sz="1100" dirty="0">
                <a:solidFill>
                  <a:srgbClr val="141414"/>
                </a:solidFill>
                <a:latin typeface="Arial" panose="020B0604020202020204" pitchFamily="34" charset="0"/>
                <a:cs typeface="Arial" panose="020B0604020202020204" pitchFamily="34" charset="0"/>
              </a:rPr>
              <a:t>Nanoscience is the study of structures that are between 1 and 100 </a:t>
            </a:r>
            <a:r>
              <a:rPr lang="en-US" altLang="en-US" sz="1100" dirty="0" err="1">
                <a:solidFill>
                  <a:srgbClr val="141414"/>
                </a:solidFill>
                <a:latin typeface="Arial" panose="020B0604020202020204" pitchFamily="34" charset="0"/>
                <a:cs typeface="Arial" panose="020B0604020202020204" pitchFamily="34" charset="0"/>
              </a:rPr>
              <a:t>nanometres</a:t>
            </a:r>
            <a:r>
              <a:rPr lang="en-US" altLang="en-US" sz="1100" dirty="0">
                <a:solidFill>
                  <a:srgbClr val="141414"/>
                </a:solidFill>
                <a:latin typeface="Arial" panose="020B0604020202020204" pitchFamily="34" charset="0"/>
                <a:cs typeface="Arial" panose="020B0604020202020204" pitchFamily="34" charset="0"/>
              </a:rPr>
              <a:t> (nm) in size. Most nanoparticles are made up of a few hundred atoms.</a:t>
            </a:r>
            <a:r>
              <a:rPr lang="en-US" altLang="en-US" sz="1100" dirty="0">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Nanoparticles are smaller than fine particles (100-2500nm), coarse particles are 1 x 10</a:t>
            </a:r>
            <a:r>
              <a:rPr lang="en-GB" sz="1100" baseline="30000" dirty="0">
                <a:latin typeface="Arial" panose="020B0604020202020204" pitchFamily="34" charset="0"/>
                <a:cs typeface="Arial" panose="020B0604020202020204" pitchFamily="34" charset="0"/>
              </a:rPr>
              <a:t>-5</a:t>
            </a:r>
            <a:r>
              <a:rPr lang="en-GB" sz="1100" dirty="0">
                <a:latin typeface="Arial" panose="020B0604020202020204" pitchFamily="34" charset="0"/>
                <a:cs typeface="Arial" panose="020B0604020202020204" pitchFamily="34" charset="0"/>
              </a:rPr>
              <a:t> to 2.5 x 10</a:t>
            </a:r>
            <a:r>
              <a:rPr lang="en-GB" sz="1100" baseline="30000" dirty="0">
                <a:latin typeface="Arial" panose="020B0604020202020204" pitchFamily="34" charset="0"/>
                <a:cs typeface="Arial" panose="020B0604020202020204" pitchFamily="34" charset="0"/>
              </a:rPr>
              <a:t>-6</a:t>
            </a:r>
            <a:r>
              <a:rPr lang="en-GB" sz="1100" dirty="0">
                <a:latin typeface="Arial" panose="020B0604020202020204" pitchFamily="34" charset="0"/>
                <a:cs typeface="Arial" panose="020B0604020202020204" pitchFamily="34" charset="0"/>
              </a:rPr>
              <a:t>m in size (dust). 1 nm is 0.000000001 m or 1 x 10</a:t>
            </a:r>
            <a:r>
              <a:rPr lang="en-GB" sz="1100" baseline="30000" dirty="0">
                <a:latin typeface="Arial" panose="020B0604020202020204" pitchFamily="34" charset="0"/>
                <a:cs typeface="Arial" panose="020B0604020202020204" pitchFamily="34" charset="0"/>
              </a:rPr>
              <a:t>-9</a:t>
            </a:r>
            <a:r>
              <a:rPr lang="en-GB" sz="1100" dirty="0">
                <a:latin typeface="Arial" panose="020B0604020202020204" pitchFamily="34" charset="0"/>
                <a:cs typeface="Arial" panose="020B0604020202020204" pitchFamily="34" charset="0"/>
              </a:rPr>
              <a:t> m.</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As the size of cube decreases by a factor of 10 the surface area to volume ratio increases by a factor of 10.</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Nanoparticles may have different properties to the bulk atom because of their high surface area to volume ratio.</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It also means less nanoparticles are needed to be effective than materials with normal particle size.</a:t>
            </a:r>
          </a:p>
        </p:txBody>
      </p:sp>
      <p:sp>
        <p:nvSpPr>
          <p:cNvPr id="21" name="Rectangle 20">
            <a:extLst>
              <a:ext uri="{FF2B5EF4-FFF2-40B4-BE49-F238E27FC236}">
                <a16:creationId xmlns:a16="http://schemas.microsoft.com/office/drawing/2014/main" id="{292C2AE9-100F-4806-D2DE-AE0B748036FD}"/>
              </a:ext>
            </a:extLst>
          </p:cNvPr>
          <p:cNvSpPr/>
          <p:nvPr/>
        </p:nvSpPr>
        <p:spPr>
          <a:xfrm>
            <a:off x="3168502" y="7784236"/>
            <a:ext cx="3610808" cy="938719"/>
          </a:xfrm>
          <a:prstGeom prst="rect">
            <a:avLst/>
          </a:prstGeom>
          <a:solidFill>
            <a:schemeClr val="bg1"/>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wrap="square">
            <a:spAutoFit/>
          </a:bodyPr>
          <a:lstStyle/>
          <a:p>
            <a:pPr lvl="0"/>
            <a:r>
              <a:rPr lang="en-GB" sz="1100" b="1" dirty="0">
                <a:latin typeface="Arial" panose="020B0604020202020204" pitchFamily="34" charset="0"/>
                <a:cs typeface="Arial" panose="020B0604020202020204" pitchFamily="34" charset="0"/>
              </a:rPr>
              <a:t>Advantages of nanoparticles</a:t>
            </a:r>
            <a:r>
              <a:rPr lang="en-GB" sz="1100" dirty="0">
                <a:latin typeface="Arial" panose="020B0604020202020204" pitchFamily="34" charset="0"/>
                <a:cs typeface="Arial" panose="020B0604020202020204" pitchFamily="34" charset="0"/>
              </a:rPr>
              <a:t>: </a:t>
            </a:r>
          </a:p>
          <a:p>
            <a:pPr lvl="0"/>
            <a:r>
              <a:rPr lang="en-GB" sz="1100" dirty="0">
                <a:latin typeface="Arial" panose="020B0604020202020204" pitchFamily="34" charset="0"/>
                <a:cs typeface="Arial" panose="020B0604020202020204" pitchFamily="34" charset="0"/>
              </a:rPr>
              <a:t>Medicine (cancer drug transporters in the body), electronics, cosmetics, deodorants (silver nanoparticles have antibacterial properties), sun creams and catalysts.</a:t>
            </a:r>
          </a:p>
        </p:txBody>
      </p:sp>
      <p:sp>
        <p:nvSpPr>
          <p:cNvPr id="22" name="Rectangle 21">
            <a:extLst>
              <a:ext uri="{FF2B5EF4-FFF2-40B4-BE49-F238E27FC236}">
                <a16:creationId xmlns:a16="http://schemas.microsoft.com/office/drawing/2014/main" id="{C1A242C1-80A0-0DD2-7CEC-5648312A36FD}"/>
              </a:ext>
            </a:extLst>
          </p:cNvPr>
          <p:cNvSpPr/>
          <p:nvPr/>
        </p:nvSpPr>
        <p:spPr>
          <a:xfrm>
            <a:off x="3168502" y="8803877"/>
            <a:ext cx="3610808" cy="938719"/>
          </a:xfrm>
          <a:prstGeom prst="rect">
            <a:avLst/>
          </a:prstGeom>
          <a:solidFill>
            <a:schemeClr val="bg1"/>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00" b="1" dirty="0">
                <a:latin typeface="Arial" panose="020B0604020202020204" pitchFamily="34" charset="0"/>
                <a:cs typeface="Arial" panose="020B0604020202020204" pitchFamily="34" charset="0"/>
              </a:rPr>
              <a:t>Disadvantages of nanoparticles</a:t>
            </a:r>
            <a:r>
              <a:rPr lang="en-GB" sz="1100" dirty="0">
                <a:latin typeface="Arial" panose="020B0604020202020204" pitchFamily="34" charset="0"/>
                <a:cs typeface="Arial" panose="020B0604020202020204" pitchFamily="34" charset="0"/>
              </a:rPr>
              <a:t>: </a:t>
            </a:r>
          </a:p>
          <a:p>
            <a:pPr lvl="0"/>
            <a:r>
              <a:rPr lang="en-GB" sz="1100" dirty="0">
                <a:latin typeface="Arial" panose="020B0604020202020204" pitchFamily="34" charset="0"/>
                <a:cs typeface="Arial" panose="020B0604020202020204" pitchFamily="34" charset="0"/>
              </a:rPr>
              <a:t>The way they affect the body is not fully understood (must be tested thoroughly), long term impacts on health are unknown, products should be clearly labelled so people are aware of nanoparticles.</a:t>
            </a:r>
          </a:p>
        </p:txBody>
      </p:sp>
      <p:graphicFrame>
        <p:nvGraphicFramePr>
          <p:cNvPr id="26" name="Table 25">
            <a:extLst>
              <a:ext uri="{FF2B5EF4-FFF2-40B4-BE49-F238E27FC236}">
                <a16:creationId xmlns:a16="http://schemas.microsoft.com/office/drawing/2014/main" id="{1DA7FBC7-267B-DA66-2698-B7D4B95C2446}"/>
              </a:ext>
            </a:extLst>
          </p:cNvPr>
          <p:cNvGraphicFramePr>
            <a:graphicFrameLocks noGrp="1"/>
          </p:cNvGraphicFramePr>
          <p:nvPr/>
        </p:nvGraphicFramePr>
        <p:xfrm>
          <a:off x="62741" y="7784234"/>
          <a:ext cx="3012106" cy="1958358"/>
        </p:xfrm>
        <a:graphic>
          <a:graphicData uri="http://schemas.openxmlformats.org/drawingml/2006/table">
            <a:tbl>
              <a:tblPr>
                <a:tableStyleId>{5940675A-B579-460E-94D1-54222C63F5DA}</a:tableStyleId>
              </a:tblPr>
              <a:tblGrid>
                <a:gridCol w="1865169">
                  <a:extLst>
                    <a:ext uri="{9D8B030D-6E8A-4147-A177-3AD203B41FA5}">
                      <a16:colId xmlns:a16="http://schemas.microsoft.com/office/drawing/2014/main" val="2639049124"/>
                    </a:ext>
                  </a:extLst>
                </a:gridCol>
                <a:gridCol w="1146937">
                  <a:extLst>
                    <a:ext uri="{9D8B030D-6E8A-4147-A177-3AD203B41FA5}">
                      <a16:colId xmlns:a16="http://schemas.microsoft.com/office/drawing/2014/main" val="2025136243"/>
                    </a:ext>
                  </a:extLst>
                </a:gridCol>
              </a:tblGrid>
              <a:tr h="270294">
                <a:tc>
                  <a:txBody>
                    <a:bodyPr/>
                    <a:lstStyle/>
                    <a:p>
                      <a:pPr fontAlgn="base">
                        <a:buNone/>
                      </a:pPr>
                      <a:r>
                        <a:rPr lang="en-GB" sz="1100" b="1" dirty="0">
                          <a:effectLst/>
                          <a:latin typeface="Arial" panose="020B0604020202020204" pitchFamily="34" charset="0"/>
                          <a:cs typeface="Arial" panose="020B0604020202020204" pitchFamily="34" charset="0"/>
                        </a:rPr>
                        <a:t>Particle</a:t>
                      </a:r>
                    </a:p>
                  </a:txBody>
                  <a:tcPr marL="50800" marR="50800" marT="50800" marB="50800" anchor="ctr"/>
                </a:tc>
                <a:tc>
                  <a:txBody>
                    <a:bodyPr/>
                    <a:lstStyle/>
                    <a:p>
                      <a:pPr fontAlgn="base">
                        <a:buNone/>
                      </a:pPr>
                      <a:r>
                        <a:rPr lang="en-GB" sz="1100" b="1" dirty="0">
                          <a:effectLst/>
                          <a:latin typeface="Arial" panose="020B0604020202020204" pitchFamily="34" charset="0"/>
                          <a:cs typeface="Arial" panose="020B0604020202020204" pitchFamily="34" charset="0"/>
                        </a:rPr>
                        <a:t>Diameter</a:t>
                      </a:r>
                    </a:p>
                  </a:txBody>
                  <a:tcPr marL="50800" marR="50800" marT="50800" marB="50800" anchor="ctr"/>
                </a:tc>
                <a:extLst>
                  <a:ext uri="{0D108BD9-81ED-4DB2-BD59-A6C34878D82A}">
                    <a16:rowId xmlns:a16="http://schemas.microsoft.com/office/drawing/2014/main" val="1049680808"/>
                  </a:ext>
                </a:extLst>
              </a:tr>
              <a:tr h="270294">
                <a:tc>
                  <a:txBody>
                    <a:bodyPr/>
                    <a:lstStyle/>
                    <a:p>
                      <a:pPr fontAlgn="base">
                        <a:buNone/>
                      </a:pPr>
                      <a:r>
                        <a:rPr lang="en-GB" sz="1100" dirty="0">
                          <a:effectLst/>
                          <a:latin typeface="Arial" panose="020B0604020202020204" pitchFamily="34" charset="0"/>
                          <a:cs typeface="Arial" panose="020B0604020202020204" pitchFamily="34" charset="0"/>
                        </a:rPr>
                        <a:t>Atoms and small molecules</a:t>
                      </a:r>
                    </a:p>
                  </a:txBody>
                  <a:tcPr marL="50800" marR="50800" marT="50800" marB="50800" anchor="ctr"/>
                </a:tc>
                <a:tc>
                  <a:txBody>
                    <a:bodyPr/>
                    <a:lstStyle/>
                    <a:p>
                      <a:pPr fontAlgn="base">
                        <a:buNone/>
                      </a:pPr>
                      <a:r>
                        <a:rPr lang="en-GB" sz="1100" dirty="0">
                          <a:effectLst/>
                          <a:latin typeface="Arial" panose="020B0604020202020204" pitchFamily="34" charset="0"/>
                          <a:cs typeface="Arial" panose="020B0604020202020204" pitchFamily="34" charset="0"/>
                        </a:rPr>
                        <a:t>0.1 nm</a:t>
                      </a:r>
                    </a:p>
                  </a:txBody>
                  <a:tcPr marL="50800" marR="50800" marT="50800" marB="50800" anchor="ctr"/>
                </a:tc>
                <a:extLst>
                  <a:ext uri="{0D108BD9-81ED-4DB2-BD59-A6C34878D82A}">
                    <a16:rowId xmlns:a16="http://schemas.microsoft.com/office/drawing/2014/main" val="2961678267"/>
                  </a:ext>
                </a:extLst>
              </a:tr>
              <a:tr h="270294">
                <a:tc>
                  <a:txBody>
                    <a:bodyPr/>
                    <a:lstStyle/>
                    <a:p>
                      <a:pPr fontAlgn="base">
                        <a:buNone/>
                      </a:pPr>
                      <a:r>
                        <a:rPr lang="en-GB" sz="1100" dirty="0">
                          <a:effectLst/>
                          <a:latin typeface="Arial" panose="020B0604020202020204" pitchFamily="34" charset="0"/>
                          <a:cs typeface="Arial" panose="020B0604020202020204" pitchFamily="34" charset="0"/>
                        </a:rPr>
                        <a:t>Nanoparticles</a:t>
                      </a:r>
                    </a:p>
                  </a:txBody>
                  <a:tcPr marL="50800" marR="50800" marT="50800" marB="50800" anchor="ctr"/>
                </a:tc>
                <a:tc>
                  <a:txBody>
                    <a:bodyPr/>
                    <a:lstStyle/>
                    <a:p>
                      <a:pPr fontAlgn="base">
                        <a:buNone/>
                      </a:pPr>
                      <a:r>
                        <a:rPr lang="en-GB" sz="1100">
                          <a:effectLst/>
                          <a:latin typeface="Arial" panose="020B0604020202020204" pitchFamily="34" charset="0"/>
                          <a:cs typeface="Arial" panose="020B0604020202020204" pitchFamily="34" charset="0"/>
                        </a:rPr>
                        <a:t>1 to 100 nm</a:t>
                      </a:r>
                    </a:p>
                  </a:txBody>
                  <a:tcPr marL="50800" marR="50800" marT="50800" marB="50800" anchor="ctr"/>
                </a:tc>
                <a:extLst>
                  <a:ext uri="{0D108BD9-81ED-4DB2-BD59-A6C34878D82A}">
                    <a16:rowId xmlns:a16="http://schemas.microsoft.com/office/drawing/2014/main" val="1974110365"/>
                  </a:ext>
                </a:extLst>
              </a:tr>
              <a:tr h="438591">
                <a:tc>
                  <a:txBody>
                    <a:bodyPr/>
                    <a:lstStyle/>
                    <a:p>
                      <a:pPr fontAlgn="base">
                        <a:buNone/>
                      </a:pPr>
                      <a:r>
                        <a:rPr lang="en-GB" sz="1100" dirty="0">
                          <a:effectLst/>
                          <a:latin typeface="Arial" panose="020B0604020202020204" pitchFamily="34" charset="0"/>
                          <a:cs typeface="Arial" panose="020B0604020202020204" pitchFamily="34" charset="0"/>
                        </a:rPr>
                        <a:t>Fine particles (also called particulate matter - PM</a:t>
                      </a:r>
                      <a:r>
                        <a:rPr lang="en-GB" sz="1100" baseline="-25000" dirty="0">
                          <a:effectLst/>
                          <a:latin typeface="Arial" panose="020B0604020202020204" pitchFamily="34" charset="0"/>
                          <a:cs typeface="Arial" panose="020B0604020202020204" pitchFamily="34" charset="0"/>
                        </a:rPr>
                        <a:t>2.5</a:t>
                      </a:r>
                      <a:r>
                        <a:rPr lang="en-GB" sz="1100" dirty="0">
                          <a:effectLst/>
                          <a:latin typeface="Arial" panose="020B0604020202020204" pitchFamily="34" charset="0"/>
                          <a:cs typeface="Arial" panose="020B0604020202020204" pitchFamily="34" charset="0"/>
                        </a:rPr>
                        <a:t>)</a:t>
                      </a:r>
                    </a:p>
                  </a:txBody>
                  <a:tcPr marL="50800" marR="50800" marT="50800" marB="50800" anchor="ctr"/>
                </a:tc>
                <a:tc>
                  <a:txBody>
                    <a:bodyPr/>
                    <a:lstStyle/>
                    <a:p>
                      <a:pPr fontAlgn="base">
                        <a:buNone/>
                      </a:pPr>
                      <a:r>
                        <a:rPr lang="en-GB" sz="1100">
                          <a:effectLst/>
                          <a:latin typeface="Arial" panose="020B0604020202020204" pitchFamily="34" charset="0"/>
                          <a:cs typeface="Arial" panose="020B0604020202020204" pitchFamily="34" charset="0"/>
                        </a:rPr>
                        <a:t>100 to 2,500 nm</a:t>
                      </a:r>
                    </a:p>
                  </a:txBody>
                  <a:tcPr marL="50800" marR="50800" marT="50800" marB="50800" anchor="ctr"/>
                </a:tc>
                <a:extLst>
                  <a:ext uri="{0D108BD9-81ED-4DB2-BD59-A6C34878D82A}">
                    <a16:rowId xmlns:a16="http://schemas.microsoft.com/office/drawing/2014/main" val="1821424088"/>
                  </a:ext>
                </a:extLst>
              </a:tr>
              <a:tr h="438591">
                <a:tc>
                  <a:txBody>
                    <a:bodyPr/>
                    <a:lstStyle/>
                    <a:p>
                      <a:pPr fontAlgn="base">
                        <a:buNone/>
                      </a:pPr>
                      <a:r>
                        <a:rPr lang="fr-FR" sz="1100" dirty="0" err="1">
                          <a:effectLst/>
                          <a:latin typeface="Arial" panose="020B0604020202020204" pitchFamily="34" charset="0"/>
                          <a:cs typeface="Arial" panose="020B0604020202020204" pitchFamily="34" charset="0"/>
                        </a:rPr>
                        <a:t>Coarse</a:t>
                      </a:r>
                      <a:r>
                        <a:rPr lang="fr-FR" sz="1100" dirty="0">
                          <a:effectLst/>
                          <a:latin typeface="Arial" panose="020B0604020202020204" pitchFamily="34" charset="0"/>
                          <a:cs typeface="Arial" panose="020B0604020202020204" pitchFamily="34" charset="0"/>
                        </a:rPr>
                        <a:t> </a:t>
                      </a:r>
                      <a:r>
                        <a:rPr lang="fr-FR" sz="1100" dirty="0" err="1">
                          <a:effectLst/>
                          <a:latin typeface="Arial" panose="020B0604020202020204" pitchFamily="34" charset="0"/>
                          <a:cs typeface="Arial" panose="020B0604020202020204" pitchFamily="34" charset="0"/>
                        </a:rPr>
                        <a:t>particles</a:t>
                      </a:r>
                      <a:r>
                        <a:rPr lang="fr-FR" sz="1100" dirty="0">
                          <a:effectLst/>
                          <a:latin typeface="Arial" panose="020B0604020202020204" pitchFamily="34" charset="0"/>
                          <a:cs typeface="Arial" panose="020B0604020202020204" pitchFamily="34" charset="0"/>
                        </a:rPr>
                        <a:t> (PM</a:t>
                      </a:r>
                      <a:r>
                        <a:rPr lang="fr-FR" sz="1100" baseline="-25000" dirty="0">
                          <a:effectLst/>
                          <a:latin typeface="Arial" panose="020B0604020202020204" pitchFamily="34" charset="0"/>
                          <a:cs typeface="Arial" panose="020B0604020202020204" pitchFamily="34" charset="0"/>
                        </a:rPr>
                        <a:t>10</a:t>
                      </a:r>
                      <a:r>
                        <a:rPr lang="fr-FR" sz="1100" dirty="0">
                          <a:effectLst/>
                          <a:latin typeface="Arial" panose="020B0604020202020204" pitchFamily="34" charset="0"/>
                          <a:cs typeface="Arial" panose="020B0604020202020204" pitchFamily="34" charset="0"/>
                        </a:rPr>
                        <a:t>, or </a:t>
                      </a:r>
                      <a:r>
                        <a:rPr lang="fr-FR" sz="1100" dirty="0" err="1">
                          <a:effectLst/>
                          <a:latin typeface="Arial" panose="020B0604020202020204" pitchFamily="34" charset="0"/>
                          <a:cs typeface="Arial" panose="020B0604020202020204" pitchFamily="34" charset="0"/>
                        </a:rPr>
                        <a:t>dust</a:t>
                      </a:r>
                      <a:r>
                        <a:rPr lang="fr-FR" sz="1100" dirty="0">
                          <a:effectLst/>
                          <a:latin typeface="Arial" panose="020B0604020202020204" pitchFamily="34" charset="0"/>
                          <a:cs typeface="Arial" panose="020B0604020202020204" pitchFamily="34" charset="0"/>
                        </a:rPr>
                        <a:t>)</a:t>
                      </a:r>
                    </a:p>
                  </a:txBody>
                  <a:tcPr marL="50800" marR="50800" marT="50800" marB="50800" anchor="ctr"/>
                </a:tc>
                <a:tc>
                  <a:txBody>
                    <a:bodyPr/>
                    <a:lstStyle/>
                    <a:p>
                      <a:pPr fontAlgn="base">
                        <a:buNone/>
                      </a:pPr>
                      <a:r>
                        <a:rPr lang="en-GB" sz="1100" dirty="0">
                          <a:effectLst/>
                          <a:latin typeface="Arial" panose="020B0604020202020204" pitchFamily="34" charset="0"/>
                          <a:cs typeface="Arial" panose="020B0604020202020204" pitchFamily="34" charset="0"/>
                        </a:rPr>
                        <a:t>2500 to 10,000 nm</a:t>
                      </a:r>
                    </a:p>
                  </a:txBody>
                  <a:tcPr marL="50800" marR="50800" marT="50800" marB="50800" anchor="ctr"/>
                </a:tc>
                <a:extLst>
                  <a:ext uri="{0D108BD9-81ED-4DB2-BD59-A6C34878D82A}">
                    <a16:rowId xmlns:a16="http://schemas.microsoft.com/office/drawing/2014/main" val="247261763"/>
                  </a:ext>
                </a:extLst>
              </a:tr>
              <a:tr h="270294">
                <a:tc>
                  <a:txBody>
                    <a:bodyPr/>
                    <a:lstStyle/>
                    <a:p>
                      <a:pPr fontAlgn="base">
                        <a:buNone/>
                      </a:pPr>
                      <a:r>
                        <a:rPr lang="en-GB" sz="1100">
                          <a:effectLst/>
                          <a:latin typeface="Arial" panose="020B0604020202020204" pitchFamily="34" charset="0"/>
                          <a:cs typeface="Arial" panose="020B0604020202020204" pitchFamily="34" charset="0"/>
                        </a:rPr>
                        <a:t>Thickness of paper</a:t>
                      </a:r>
                    </a:p>
                  </a:txBody>
                  <a:tcPr marL="50800" marR="50800" marT="50800" marB="50800" anchor="ctr"/>
                </a:tc>
                <a:tc>
                  <a:txBody>
                    <a:bodyPr/>
                    <a:lstStyle/>
                    <a:p>
                      <a:pPr fontAlgn="base">
                        <a:buNone/>
                      </a:pPr>
                      <a:r>
                        <a:rPr lang="en-GB" sz="1100" dirty="0">
                          <a:effectLst/>
                          <a:latin typeface="Arial" panose="020B0604020202020204" pitchFamily="34" charset="0"/>
                          <a:cs typeface="Arial" panose="020B0604020202020204" pitchFamily="34" charset="0"/>
                        </a:rPr>
                        <a:t>100,000 nm</a:t>
                      </a:r>
                    </a:p>
                  </a:txBody>
                  <a:tcPr marL="50800" marR="50800" marT="50800" marB="50800" anchor="ctr"/>
                </a:tc>
                <a:extLst>
                  <a:ext uri="{0D108BD9-81ED-4DB2-BD59-A6C34878D82A}">
                    <a16:rowId xmlns:a16="http://schemas.microsoft.com/office/drawing/2014/main" val="4279052365"/>
                  </a:ext>
                </a:extLst>
              </a:tr>
            </a:tbl>
          </a:graphicData>
        </a:graphic>
      </p:graphicFrame>
      <p:cxnSp>
        <p:nvCxnSpPr>
          <p:cNvPr id="28" name="Straight Connector 27">
            <a:extLst>
              <a:ext uri="{FF2B5EF4-FFF2-40B4-BE49-F238E27FC236}">
                <a16:creationId xmlns:a16="http://schemas.microsoft.com/office/drawing/2014/main" id="{E60E02C1-372C-3E19-7393-43C8D393294A}"/>
              </a:ext>
            </a:extLst>
          </p:cNvPr>
          <p:cNvCxnSpPr/>
          <p:nvPr/>
        </p:nvCxnSpPr>
        <p:spPr>
          <a:xfrm flipV="1">
            <a:off x="0" y="5436783"/>
            <a:ext cx="6858000" cy="56707"/>
          </a:xfrm>
          <a:prstGeom prst="line">
            <a:avLst/>
          </a:prstGeom>
          <a:ln w="76200">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32" name="TextBox 31">
            <a:extLst>
              <a:ext uri="{FF2B5EF4-FFF2-40B4-BE49-F238E27FC236}">
                <a16:creationId xmlns:a16="http://schemas.microsoft.com/office/drawing/2014/main" id="{7E90143E-DF3E-F067-292E-9F309F26296C}"/>
              </a:ext>
            </a:extLst>
          </p:cNvPr>
          <p:cNvSpPr txBox="1"/>
          <p:nvPr/>
        </p:nvSpPr>
        <p:spPr>
          <a:xfrm>
            <a:off x="1702982" y="5583698"/>
            <a:ext cx="3452036" cy="276999"/>
          </a:xfrm>
          <a:prstGeom prst="rect">
            <a:avLst/>
          </a:prstGeom>
          <a:noFill/>
        </p:spPr>
        <p:txBody>
          <a:bodyPr wrap="square">
            <a:spAutoFit/>
          </a:bodyPr>
          <a:lstStyle/>
          <a:p>
            <a:pPr lvl="0" algn="ctr"/>
            <a:r>
              <a:rPr lang="en-GB" sz="1200" b="1" dirty="0">
                <a:latin typeface="Arial" panose="020B0604020202020204" pitchFamily="34" charset="0"/>
                <a:cs typeface="Arial" panose="020B0604020202020204" pitchFamily="34" charset="0"/>
              </a:rPr>
              <a:t>Chemistry GCSE only</a:t>
            </a:r>
          </a:p>
        </p:txBody>
      </p:sp>
    </p:spTree>
    <p:extLst>
      <p:ext uri="{BB962C8B-B14F-4D97-AF65-F5344CB8AC3E}">
        <p14:creationId xmlns:p14="http://schemas.microsoft.com/office/powerpoint/2010/main" val="30138777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72cab91-786b-475f-9887-692503dcc8d0" xsi:nil="true"/>
    <_Flow_SignoffStatus xmlns="52c4d0bd-062e-4dad-8ab0-8e677835015d" xsi:nil="true"/>
    <lcf76f155ced4ddcb4097134ff3c332f xmlns="52c4d0bd-062e-4dad-8ab0-8e677835015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4943D86CD79F543A8A2F572C430A6A6" ma:contentTypeVersion="20" ma:contentTypeDescription="Create a new document." ma:contentTypeScope="" ma:versionID="00323c7a96b3320a2c9d1a2905bd16b5">
  <xsd:schema xmlns:xsd="http://www.w3.org/2001/XMLSchema" xmlns:xs="http://www.w3.org/2001/XMLSchema" xmlns:p="http://schemas.microsoft.com/office/2006/metadata/properties" xmlns:ns2="52c4d0bd-062e-4dad-8ab0-8e677835015d" xmlns:ns3="372cab91-786b-475f-9887-692503dcc8d0" targetNamespace="http://schemas.microsoft.com/office/2006/metadata/properties" ma:root="true" ma:fieldsID="2b529d3b0f0ba481fbb110583e109882" ns2:_="" ns3:_="">
    <xsd:import namespace="52c4d0bd-062e-4dad-8ab0-8e677835015d"/>
    <xsd:import namespace="372cab91-786b-475f-9887-692503dcc8d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Location"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SearchProperties" minOccurs="0"/>
                <xsd:element ref="ns2:_Flow_SignoffStatus" minOccurs="0"/>
                <xsd:element ref="ns2:MediaServiceObjectDetectorVersion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c4d0bd-062e-4dad-8ab0-8e67783501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0d74834-ecec-4ce0-8bea-333d8de04f9f"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_Flow_SignoffStatus" ma:index="25" nillable="true" ma:displayName="Sign-off status" ma:internalName="Sign_x002d_off_x0020_status">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2cab91-786b-475f-9887-692503dcc8d0"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f21360c-11c9-445d-a415-726d6adadf41}" ma:internalName="TaxCatchAll" ma:showField="CatchAllData" ma:web="372cab91-786b-475f-9887-692503dcc8d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597235-5D71-4628-A901-70A1C817BDE8}">
  <ds:schemaRefs>
    <ds:schemaRef ds:uri="http://schemas.microsoft.com/office/2006/metadata/properties"/>
    <ds:schemaRef ds:uri="http://schemas.microsoft.com/office/infopath/2007/PartnerControls"/>
    <ds:schemaRef ds:uri="372cab91-786b-475f-9887-692503dcc8d0"/>
    <ds:schemaRef ds:uri="52c4d0bd-062e-4dad-8ab0-8e677835015d"/>
  </ds:schemaRefs>
</ds:datastoreItem>
</file>

<file path=customXml/itemProps2.xml><?xml version="1.0" encoding="utf-8"?>
<ds:datastoreItem xmlns:ds="http://schemas.openxmlformats.org/officeDocument/2006/customXml" ds:itemID="{196EAF3D-DC9A-40FC-9BEA-0918E0FA0CB4}">
  <ds:schemaRefs>
    <ds:schemaRef ds:uri="http://schemas.microsoft.com/sharepoint/v3/contenttype/forms"/>
  </ds:schemaRefs>
</ds:datastoreItem>
</file>

<file path=customXml/itemProps3.xml><?xml version="1.0" encoding="utf-8"?>
<ds:datastoreItem xmlns:ds="http://schemas.openxmlformats.org/officeDocument/2006/customXml" ds:itemID="{581DAAD5-F695-4560-81E4-394C50D3B8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c4d0bd-062e-4dad-8ab0-8e677835015d"/>
    <ds:schemaRef ds:uri="372cab91-786b-475f-9887-692503dcc8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1064</Words>
  <Application>Microsoft Office PowerPoint</Application>
  <PresentationFormat>A4 Paper (210x297 mm)</PresentationFormat>
  <Paragraphs>118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 Parker</dc:creator>
  <cp:lastModifiedBy>C Williams</cp:lastModifiedBy>
  <cp:revision>1</cp:revision>
  <dcterms:created xsi:type="dcterms:W3CDTF">2026-03-12T14:31:43Z</dcterms:created>
  <dcterms:modified xsi:type="dcterms:W3CDTF">2026-04-15T13:39:55Z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0x010100D4943D86CD79F543A8A2F572C430A6A6</vt:lpwstr>
  </property>
</Properties>
</file>