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56" r:id="rId2"/>
    <p:sldId id="258" r:id="rId3"/>
    <p:sldId id="265" r:id="rId4"/>
    <p:sldId id="266" r:id="rId5"/>
    <p:sldId id="257" r:id="rId6"/>
    <p:sldId id="259" r:id="rId7"/>
    <p:sldId id="261" r:id="rId8"/>
    <p:sldId id="262" r:id="rId9"/>
    <p:sldId id="263"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35EF"/>
    <a:srgbClr val="148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91210-01F2-479A-AA97-1901F2EAD67A}" v="67" dt="2025-09-18T12:55:10.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03" autoAdjust="0"/>
  </p:normalViewPr>
  <p:slideViewPr>
    <p:cSldViewPr snapToGrid="0">
      <p:cViewPr varScale="1">
        <p:scale>
          <a:sx n="78" d="100"/>
          <a:sy n="78" d="100"/>
        </p:scale>
        <p:origin x="187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6DCF0-4BE4-4488-B122-03702293E440}"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56B57-C6FD-4C8D-A4C5-CFFDA3F3B889}" type="slidenum">
              <a:rPr lang="en-GB" smtClean="0"/>
              <a:t>‹#›</a:t>
            </a:fld>
            <a:endParaRPr lang="en-GB"/>
          </a:p>
        </p:txBody>
      </p:sp>
    </p:spTree>
    <p:extLst>
      <p:ext uri="{BB962C8B-B14F-4D97-AF65-F5344CB8AC3E}">
        <p14:creationId xmlns:p14="http://schemas.microsoft.com/office/powerpoint/2010/main" val="384784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Reading a whole chapter of a textbook is quite a lot of work, so surely it’s beneficial? But how much do you actually remember the next day, next week, next month? A studyin2006 (</a:t>
            </a:r>
            <a:r>
              <a:rPr lang="en-GB" dirty="0" err="1"/>
              <a:t>RoedigerandKarpicke</a:t>
            </a:r>
            <a:r>
              <a:rPr lang="en-GB" dirty="0"/>
              <a:t>) compared the learning of three groups who used a combination of re-reading and retrieval practice to prepare for a test. When asked, those who just relied </a:t>
            </a:r>
            <a:r>
              <a:rPr lang="en-GB" dirty="0" err="1"/>
              <a:t>onre</a:t>
            </a:r>
            <a:r>
              <a:rPr lang="en-GB" dirty="0"/>
              <a:t>-reading believed it was an effective strategy for learning and felt really confident about the final test. The results said the opposite though- those who used retrieval practice did at least 30% better in the final test. Another study in 2016(Smith et al) took similar groups and subjected half of them to stressful environments before testing how much they could remember. Students who had just re-read their notes performed 32% worse in stressful situations, whereas students who had used retrieval practice were not negatively affected by increased stress. </a:t>
            </a:r>
          </a:p>
        </p:txBody>
      </p:sp>
      <p:sp>
        <p:nvSpPr>
          <p:cNvPr id="4" name="Slide Number Placeholder 3"/>
          <p:cNvSpPr>
            <a:spLocks noGrp="1"/>
          </p:cNvSpPr>
          <p:nvPr>
            <p:ph type="sldNum" sz="quarter" idx="5"/>
          </p:nvPr>
        </p:nvSpPr>
        <p:spPr/>
        <p:txBody>
          <a:bodyPr/>
          <a:lstStyle/>
          <a:p>
            <a:fld id="{91E56B57-C6FD-4C8D-A4C5-CFFDA3F3B889}" type="slidenum">
              <a:rPr lang="en-GB" smtClean="0"/>
              <a:t>3</a:t>
            </a:fld>
            <a:endParaRPr lang="en-GB"/>
          </a:p>
        </p:txBody>
      </p:sp>
    </p:spTree>
    <p:extLst>
      <p:ext uri="{BB962C8B-B14F-4D97-AF65-F5344CB8AC3E}">
        <p14:creationId xmlns:p14="http://schemas.microsoft.com/office/powerpoint/2010/main" val="54517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Music can be beneficial for certain tasks-it can improve our mood, boost our motivation and increase creativity. But is it helpful when revising? According to research, 47% of students believe music helps them concentrate and 29% claim it keeps them calm. What does the research say? A 2014 study (Perham and Currie) compared four study groups: one group working in silence; another revising to songs they liked; a third group revising to songs they didn’t like; the final group listening to music without lyrics. Those revising in silence performed significantly better than those listening to songs with lyrics, and it made no difference if they liked the songs! Despite what many students think, listening to your favourite songs is not the best way to revise; music takes up processing space in the brain, leaving less space to process revision materials. Lots of testing–also known as retrieval practice–done in silence, is the best strategy when revising</a:t>
            </a:r>
          </a:p>
        </p:txBody>
      </p:sp>
      <p:sp>
        <p:nvSpPr>
          <p:cNvPr id="4" name="Slide Number Placeholder 3"/>
          <p:cNvSpPr>
            <a:spLocks noGrp="1"/>
          </p:cNvSpPr>
          <p:nvPr>
            <p:ph type="sldNum" sz="quarter" idx="5"/>
          </p:nvPr>
        </p:nvSpPr>
        <p:spPr/>
        <p:txBody>
          <a:bodyPr/>
          <a:lstStyle/>
          <a:p>
            <a:fld id="{91E56B57-C6FD-4C8D-A4C5-CFFDA3F3B889}" type="slidenum">
              <a:rPr lang="en-GB" smtClean="0"/>
              <a:t>4</a:t>
            </a:fld>
            <a:endParaRPr lang="en-GB"/>
          </a:p>
        </p:txBody>
      </p:sp>
    </p:spTree>
    <p:extLst>
      <p:ext uri="{BB962C8B-B14F-4D97-AF65-F5344CB8AC3E}">
        <p14:creationId xmlns:p14="http://schemas.microsoft.com/office/powerpoint/2010/main" val="354269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F2EE3B7B-C7B5-42CF-90CF-67B3D21B2314}" type="datetime1">
              <a:rPr lang="en-US" smtClean="0"/>
              <a:t>9/24/2025</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18908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6BAD9902-F134-45BD-ABD2-80C28059B090}" type="datetime1">
              <a:rPr lang="en-US" smtClean="0"/>
              <a:t>9/24/2025</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29062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C2B04DB0-379A-41B7-9B29-7F42F0D571D5}" type="datetime1">
              <a:rPr lang="en-US" smtClean="0"/>
              <a:t>9/24/2025</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88188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0F996519-E62D-4F8C-AE1E-36928EC7D15C}" type="datetime1">
              <a:rPr lang="en-US" smtClean="0"/>
              <a:t>9/24/2025</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01290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6477AEB6-FCE1-4CD5-923B-84E54F1460D5}" type="datetime1">
              <a:rPr lang="en-US" smtClean="0"/>
              <a:t>9/24/2025</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71269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96374C2F-71A1-43C9-B2F6-A4FAC8157F1A}" type="datetime1">
              <a:rPr lang="en-US" smtClean="0"/>
              <a:t>9/24/2025</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91604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AD631DCC-9916-4BB7-A2E9-25EC84C740A7}" type="datetime1">
              <a:rPr lang="en-US" smtClean="0"/>
              <a:t>9/24/2025</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69250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AF59146A-335D-4B7F-86AE-5D483B1F631C}" type="datetime1">
              <a:rPr lang="en-US" smtClean="0"/>
              <a:t>9/24/2025</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7336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DD71D8EC-8E17-4CE6-99C2-C22488572868}" type="datetime1">
              <a:rPr lang="en-US" smtClean="0"/>
              <a:t>9/24/2025</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1325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9A750ABA-DFFA-4B13-BB77-624D9164A38B}" type="datetime1">
              <a:rPr lang="en-US" smtClean="0"/>
              <a:t>9/24/2025</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16882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3220A08F-2B1D-4498-A043-7C299B1C2561}" type="datetime1">
              <a:rPr lang="en-US" smtClean="0"/>
              <a:t>9/24/2025</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16703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567E9B64-DC09-41C8-9DE3-DA74AF8D2F97}" type="datetime1">
              <a:rPr lang="en-US" smtClean="0"/>
              <a:t>9/24/2025</a:t>
            </a:fld>
            <a:endParaRPr lang="en-US" dirty="0"/>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dirty="0"/>
          </a:p>
        </p:txBody>
      </p:sp>
    </p:spTree>
    <p:extLst>
      <p:ext uri="{BB962C8B-B14F-4D97-AF65-F5344CB8AC3E}">
        <p14:creationId xmlns:p14="http://schemas.microsoft.com/office/powerpoint/2010/main" val="320732259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3876D2B9-2E99-23C0-A25B-77784F231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A0678-E34F-8EF2-ABE6-2C425302B4E1}"/>
              </a:ext>
            </a:extLst>
          </p:cNvPr>
          <p:cNvSpPr>
            <a:spLocks noGrp="1"/>
          </p:cNvSpPr>
          <p:nvPr>
            <p:ph type="ctrTitle"/>
          </p:nvPr>
        </p:nvSpPr>
        <p:spPr>
          <a:xfrm>
            <a:off x="225261" y="206768"/>
            <a:ext cx="4750500" cy="6479039"/>
          </a:xfrm>
        </p:spPr>
        <p:txBody>
          <a:bodyPr vert="horz" lIns="91440" tIns="45720" rIns="91440" bIns="45720" rtlCol="0" anchor="t">
            <a:normAutofit/>
          </a:bodyPr>
          <a:lstStyle/>
          <a:p>
            <a:pPr algn="ctr"/>
            <a:r>
              <a:rPr lang="en-US" sz="6000" b="1" kern="1200" dirty="0">
                <a:solidFill>
                  <a:schemeClr val="tx1"/>
                </a:solidFill>
                <a:latin typeface="Cavolini" panose="03000502040302020204" pitchFamily="66" charset="0"/>
                <a:cs typeface="Cavolini" panose="03000502040302020204" pitchFamily="66" charset="0"/>
              </a:rPr>
              <a:t>Aiming for grade 7+ in Science:</a:t>
            </a:r>
            <a:br>
              <a:rPr lang="en-US" sz="6000" dirty="0">
                <a:latin typeface="Cavolini" panose="03000502040302020204" pitchFamily="66" charset="0"/>
                <a:cs typeface="Cavolini" panose="03000502040302020204" pitchFamily="66" charset="0"/>
              </a:rPr>
            </a:br>
            <a:br>
              <a:rPr lang="en-US" sz="6000" dirty="0">
                <a:latin typeface="Cavolini" panose="03000502040302020204" pitchFamily="66" charset="0"/>
                <a:cs typeface="Cavolini" panose="03000502040302020204" pitchFamily="66" charset="0"/>
              </a:rPr>
            </a:br>
            <a:r>
              <a:rPr lang="en-US" sz="6000" b="0" kern="1200" dirty="0">
                <a:solidFill>
                  <a:srgbClr val="92D050"/>
                </a:solidFill>
                <a:latin typeface="Cavolini" panose="03000502040302020204" pitchFamily="66" charset="0"/>
                <a:cs typeface="Cavolini" panose="03000502040302020204" pitchFamily="66" charset="0"/>
              </a:rPr>
              <a:t>advice for clever people</a:t>
            </a:r>
          </a:p>
        </p:txBody>
      </p:sp>
      <p:pic>
        <p:nvPicPr>
          <p:cNvPr id="1030" name="Picture 6" descr="Mountain Path Photos, Download The BEST Free Mountain Path Stock Photos &amp;  HD Images">
            <a:extLst>
              <a:ext uri="{FF2B5EF4-FFF2-40B4-BE49-F238E27FC236}">
                <a16:creationId xmlns:a16="http://schemas.microsoft.com/office/drawing/2014/main" id="{009B31D0-13FA-0D67-9D38-F01002E28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17924" b="-1"/>
          <a:stretch>
            <a:fillRect/>
          </a:stretch>
        </p:blipFill>
        <p:spPr bwMode="auto">
          <a:xfrm>
            <a:off x="5105401" y="1"/>
            <a:ext cx="7090851" cy="6857999"/>
          </a:xfrm>
          <a:custGeom>
            <a:avLst/>
            <a:gdLst/>
            <a:ahLst/>
            <a:cxnLst/>
            <a:rect l="l" t="t" r="r" b="b"/>
            <a:pathLst>
              <a:path w="7090851" h="6874453">
                <a:moveTo>
                  <a:pt x="679539" y="0"/>
                </a:moveTo>
                <a:lnTo>
                  <a:pt x="7090851" y="0"/>
                </a:lnTo>
                <a:lnTo>
                  <a:pt x="7090851" y="6874453"/>
                </a:lnTo>
                <a:lnTo>
                  <a:pt x="679539" y="6874453"/>
                </a:lnTo>
                <a:cubicBezTo>
                  <a:pt x="304240" y="6874453"/>
                  <a:pt x="0" y="6570213"/>
                  <a:pt x="0" y="6194913"/>
                </a:cubicBezTo>
                <a:lnTo>
                  <a:pt x="0" y="679540"/>
                </a:lnTo>
                <a:cubicBezTo>
                  <a:pt x="0" y="304240"/>
                  <a:pt x="304240" y="0"/>
                  <a:pt x="67953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4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9F5A08-B6ED-8F7A-2B9E-1DC1F91059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700BE6-79D3-CC00-9679-A4F0083E6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FC78F0-9148-4647-3BFD-3564324C23A2}"/>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0C763CA9-45C8-B99C-27F9-119A268CFFDC}"/>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9. Physics: </a:t>
            </a:r>
            <a:r>
              <a:rPr lang="en-GB" sz="4800" b="0" dirty="0">
                <a:solidFill>
                  <a:schemeClr val="accent3">
                    <a:lumMod val="50000"/>
                  </a:schemeClr>
                </a:solidFill>
                <a:latin typeface="Cavolini" panose="03000502040302020204" pitchFamily="66" charset="0"/>
                <a:cs typeface="Cavolini" panose="03000502040302020204" pitchFamily="66" charset="0"/>
              </a:rPr>
              <a:t>top tips</a:t>
            </a:r>
          </a:p>
        </p:txBody>
      </p:sp>
      <p:sp>
        <p:nvSpPr>
          <p:cNvPr id="3" name="Title 1">
            <a:extLst>
              <a:ext uri="{FF2B5EF4-FFF2-40B4-BE49-F238E27FC236}">
                <a16:creationId xmlns:a16="http://schemas.microsoft.com/office/drawing/2014/main" id="{7CA1206B-342B-A026-F0F5-445DD9CB9E07}"/>
              </a:ext>
            </a:extLst>
          </p:cNvPr>
          <p:cNvSpPr txBox="1">
            <a:spLocks/>
          </p:cNvSpPr>
          <p:nvPr/>
        </p:nvSpPr>
        <p:spPr>
          <a:xfrm>
            <a:off x="0" y="-1"/>
            <a:ext cx="12192000" cy="52132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685800" indent="-685800">
              <a:buFont typeface="Arial" panose="020B0604020202020204" pitchFamily="34" charset="0"/>
              <a:buChar char="•"/>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p:txBody>
      </p:sp>
      <p:pic>
        <p:nvPicPr>
          <p:cNvPr id="4" name="Picture 3">
            <a:extLst>
              <a:ext uri="{FF2B5EF4-FFF2-40B4-BE49-F238E27FC236}">
                <a16:creationId xmlns:a16="http://schemas.microsoft.com/office/drawing/2014/main" id="{8AFDB1F7-EE55-8823-292A-2F3E21B5C77E}"/>
              </a:ext>
            </a:extLst>
          </p:cNvPr>
          <p:cNvPicPr>
            <a:picLocks noChangeAspect="1"/>
          </p:cNvPicPr>
          <p:nvPr/>
        </p:nvPicPr>
        <p:blipFill>
          <a:blip r:embed="rId2"/>
          <a:stretch>
            <a:fillRect/>
          </a:stretch>
        </p:blipFill>
        <p:spPr>
          <a:xfrm>
            <a:off x="117704" y="220535"/>
            <a:ext cx="11956592" cy="3665665"/>
          </a:xfrm>
          <a:prstGeom prst="rect">
            <a:avLst/>
          </a:prstGeom>
        </p:spPr>
      </p:pic>
      <p:sp>
        <p:nvSpPr>
          <p:cNvPr id="6" name="TextBox 5">
            <a:extLst>
              <a:ext uri="{FF2B5EF4-FFF2-40B4-BE49-F238E27FC236}">
                <a16:creationId xmlns:a16="http://schemas.microsoft.com/office/drawing/2014/main" id="{64883119-03DB-B0A2-8190-25CDD81D99FD}"/>
              </a:ext>
            </a:extLst>
          </p:cNvPr>
          <p:cNvSpPr txBox="1"/>
          <p:nvPr/>
        </p:nvSpPr>
        <p:spPr>
          <a:xfrm>
            <a:off x="11240479" y="3263900"/>
            <a:ext cx="673582" cy="523220"/>
          </a:xfrm>
          <a:prstGeom prst="rect">
            <a:avLst/>
          </a:prstGeom>
          <a:noFill/>
        </p:spPr>
        <p:txBody>
          <a:bodyPr wrap="none" rtlCol="0">
            <a:spAutoFit/>
          </a:bodyPr>
          <a:lstStyle/>
          <a:p>
            <a:r>
              <a:rPr lang="en-GB" sz="2800" b="1" dirty="0">
                <a:solidFill>
                  <a:schemeClr val="bg1"/>
                </a:solidFill>
              </a:rPr>
              <a:t>(5)</a:t>
            </a:r>
          </a:p>
        </p:txBody>
      </p:sp>
      <p:sp>
        <p:nvSpPr>
          <p:cNvPr id="9" name="Rectangle: Rounded Corners 8">
            <a:extLst>
              <a:ext uri="{FF2B5EF4-FFF2-40B4-BE49-F238E27FC236}">
                <a16:creationId xmlns:a16="http://schemas.microsoft.com/office/drawing/2014/main" id="{77E0B035-5962-7A62-D775-6627D6130335}"/>
              </a:ext>
            </a:extLst>
          </p:cNvPr>
          <p:cNvSpPr/>
          <p:nvPr/>
        </p:nvSpPr>
        <p:spPr>
          <a:xfrm>
            <a:off x="2463800" y="1295400"/>
            <a:ext cx="1244600" cy="457200"/>
          </a:xfrm>
          <a:prstGeom prst="roundRect">
            <a:avLst/>
          </a:prstGeom>
          <a:noFill/>
          <a:ln w="57150">
            <a:solidFill>
              <a:srgbClr val="EB35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8DA77ED2-E714-4700-95F6-B744F2B090C4}"/>
              </a:ext>
            </a:extLst>
          </p:cNvPr>
          <p:cNvSpPr/>
          <p:nvPr/>
        </p:nvSpPr>
        <p:spPr>
          <a:xfrm>
            <a:off x="6096000" y="1905000"/>
            <a:ext cx="1485900" cy="457200"/>
          </a:xfrm>
          <a:prstGeom prst="roundRect">
            <a:avLst/>
          </a:prstGeom>
          <a:noFill/>
          <a:ln w="57150">
            <a:solidFill>
              <a:srgbClr val="EB35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94D0689-1999-8299-5436-95C451E34143}"/>
              </a:ext>
            </a:extLst>
          </p:cNvPr>
          <p:cNvSpPr/>
          <p:nvPr/>
        </p:nvSpPr>
        <p:spPr>
          <a:xfrm>
            <a:off x="3708400" y="2590800"/>
            <a:ext cx="1244600" cy="457200"/>
          </a:xfrm>
          <a:prstGeom prst="roundRect">
            <a:avLst/>
          </a:prstGeom>
          <a:noFill/>
          <a:ln w="57150">
            <a:solidFill>
              <a:srgbClr val="EB35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E1120EDA-5547-676A-C402-0D8C406F35C7}"/>
              </a:ext>
            </a:extLst>
          </p:cNvPr>
          <p:cNvSpPr/>
          <p:nvPr/>
        </p:nvSpPr>
        <p:spPr>
          <a:xfrm>
            <a:off x="4178300" y="3263900"/>
            <a:ext cx="1244600" cy="457200"/>
          </a:xfrm>
          <a:prstGeom prst="roundRect">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4647860-BFD1-C79C-B8A5-8FF3E18926C2}"/>
              </a:ext>
            </a:extLst>
          </p:cNvPr>
          <p:cNvSpPr txBox="1"/>
          <p:nvPr/>
        </p:nvSpPr>
        <p:spPr>
          <a:xfrm>
            <a:off x="0" y="3886200"/>
            <a:ext cx="11691021" cy="1384995"/>
          </a:xfrm>
          <a:prstGeom prst="rect">
            <a:avLst/>
          </a:prstGeom>
          <a:noFill/>
        </p:spPr>
        <p:txBody>
          <a:bodyPr wrap="none" rtlCol="0">
            <a:spAutoFit/>
          </a:bodyPr>
          <a:lstStyle/>
          <a:p>
            <a:pPr marL="457200" indent="-457200">
              <a:buFont typeface="Arial" panose="020B0604020202020204" pitchFamily="34" charset="0"/>
              <a:buChar char="•"/>
            </a:pPr>
            <a:r>
              <a:rPr lang="en-GB" sz="2800" dirty="0">
                <a:solidFill>
                  <a:schemeClr val="accent6">
                    <a:lumMod val="60000"/>
                    <a:lumOff val="40000"/>
                  </a:schemeClr>
                </a:solidFill>
                <a:latin typeface="Cavolini" panose="03000502040302020204" pitchFamily="66" charset="0"/>
                <a:cs typeface="Cavolini" panose="03000502040302020204" pitchFamily="66" charset="0"/>
              </a:rPr>
              <a:t>In 5 or 6 mark questions, you’ll have to use 2 formulas.</a:t>
            </a:r>
          </a:p>
          <a:p>
            <a:pPr marL="457200" indent="-457200">
              <a:buFont typeface="Arial" panose="020B0604020202020204" pitchFamily="34" charset="0"/>
              <a:buChar char="•"/>
            </a:pPr>
            <a:r>
              <a:rPr lang="en-GB" sz="2800" dirty="0">
                <a:solidFill>
                  <a:schemeClr val="accent6">
                    <a:lumMod val="60000"/>
                    <a:lumOff val="40000"/>
                  </a:schemeClr>
                </a:solidFill>
                <a:latin typeface="Cavolini" panose="03000502040302020204" pitchFamily="66" charset="0"/>
                <a:cs typeface="Cavolini" panose="03000502040302020204" pitchFamily="66" charset="0"/>
              </a:rPr>
              <a:t>What units have you got </a:t>
            </a:r>
            <a:r>
              <a:rPr lang="en-GB" sz="2800" dirty="0">
                <a:solidFill>
                  <a:schemeClr val="accent6">
                    <a:lumMod val="60000"/>
                    <a:lumOff val="40000"/>
                  </a:schemeClr>
                </a:solidFill>
                <a:latin typeface="Cavolini" panose="03000502040302020204" pitchFamily="66" charset="0"/>
                <a:cs typeface="Cavolini" panose="03000502040302020204" pitchFamily="66" charset="0"/>
                <a:sym typeface="Wingdings" panose="05000000000000000000" pitchFamily="2" charset="2"/>
              </a:rPr>
              <a:t> first formula</a:t>
            </a:r>
          </a:p>
          <a:p>
            <a:pPr marL="457200" indent="-457200">
              <a:buFont typeface="Arial" panose="020B0604020202020204" pitchFamily="34" charset="0"/>
              <a:buChar char="•"/>
            </a:pPr>
            <a:r>
              <a:rPr lang="en-GB" sz="2800" dirty="0">
                <a:solidFill>
                  <a:schemeClr val="accent6">
                    <a:lumMod val="60000"/>
                    <a:lumOff val="40000"/>
                  </a:schemeClr>
                </a:solidFill>
                <a:latin typeface="Cavolini" panose="03000502040302020204" pitchFamily="66" charset="0"/>
                <a:cs typeface="Cavolini" panose="03000502040302020204" pitchFamily="66" charset="0"/>
                <a:sym typeface="Wingdings" panose="05000000000000000000" pitchFamily="2" charset="2"/>
              </a:rPr>
              <a:t>What units do you need  second formula</a:t>
            </a:r>
            <a:r>
              <a:rPr lang="en-GB" sz="2800" dirty="0">
                <a:solidFill>
                  <a:schemeClr val="accent6">
                    <a:lumMod val="60000"/>
                    <a:lumOff val="40000"/>
                  </a:schemeClr>
                </a:solidFill>
                <a:latin typeface="Cavolini" panose="03000502040302020204" pitchFamily="66" charset="0"/>
                <a:cs typeface="Cavolini" panose="03000502040302020204" pitchFamily="66" charset="0"/>
              </a:rPr>
              <a:t> </a:t>
            </a:r>
          </a:p>
        </p:txBody>
      </p:sp>
      <p:sp>
        <p:nvSpPr>
          <p:cNvPr id="15" name="TextBox 14">
            <a:extLst>
              <a:ext uri="{FF2B5EF4-FFF2-40B4-BE49-F238E27FC236}">
                <a16:creationId xmlns:a16="http://schemas.microsoft.com/office/drawing/2014/main" id="{E0EB8FED-D1C5-6DEE-FCCF-3AA5B4D38BCD}"/>
              </a:ext>
            </a:extLst>
          </p:cNvPr>
          <p:cNvSpPr txBox="1"/>
          <p:nvPr/>
        </p:nvSpPr>
        <p:spPr>
          <a:xfrm>
            <a:off x="5110265" y="785793"/>
            <a:ext cx="6803796" cy="954107"/>
          </a:xfrm>
          <a:prstGeom prst="rect">
            <a:avLst/>
          </a:prstGeom>
          <a:solidFill>
            <a:schemeClr val="tx1"/>
          </a:solidFill>
          <a:ln>
            <a:solidFill>
              <a:schemeClr val="tx1"/>
            </a:solidFill>
          </a:ln>
        </p:spPr>
        <p:txBody>
          <a:bodyPr wrap="square" rtlCol="0">
            <a:spAutoFit/>
          </a:bodyPr>
          <a:lstStyle/>
          <a:p>
            <a:pPr marL="742950" indent="-742950">
              <a:buAutoNum type="arabicPeriod"/>
            </a:pPr>
            <a:r>
              <a:rPr lang="en-GB" sz="2800" dirty="0">
                <a:solidFill>
                  <a:schemeClr val="accent2">
                    <a:lumMod val="50000"/>
                  </a:schemeClr>
                </a:solidFill>
                <a:latin typeface="Cavolini" panose="03000502040302020204" pitchFamily="66" charset="0"/>
                <a:cs typeface="Cavolini" panose="03000502040302020204" pitchFamily="66" charset="0"/>
              </a:rPr>
              <a:t>GPE = </a:t>
            </a:r>
            <a:r>
              <a:rPr lang="en-GB" sz="2800" dirty="0" err="1">
                <a:solidFill>
                  <a:schemeClr val="accent2">
                    <a:lumMod val="50000"/>
                  </a:schemeClr>
                </a:solidFill>
                <a:latin typeface="Cavolini" panose="03000502040302020204" pitchFamily="66" charset="0"/>
                <a:cs typeface="Cavolini" panose="03000502040302020204" pitchFamily="66" charset="0"/>
              </a:rPr>
              <a:t>mgh</a:t>
            </a:r>
            <a:endParaRPr lang="en-GB" sz="2800" dirty="0">
              <a:solidFill>
                <a:schemeClr val="accent2">
                  <a:lumMod val="50000"/>
                </a:schemeClr>
              </a:solidFill>
              <a:latin typeface="Cavolini" panose="03000502040302020204" pitchFamily="66" charset="0"/>
              <a:cs typeface="Cavolini" panose="03000502040302020204" pitchFamily="66" charset="0"/>
            </a:endParaRPr>
          </a:p>
          <a:p>
            <a:pPr marL="742950" indent="-742950">
              <a:buAutoNum type="arabicPeriod"/>
            </a:pPr>
            <a:r>
              <a:rPr lang="en-GB" sz="2800" dirty="0">
                <a:solidFill>
                  <a:schemeClr val="accent2">
                    <a:lumMod val="50000"/>
                  </a:schemeClr>
                </a:solidFill>
                <a:latin typeface="Cavolini" panose="03000502040302020204" pitchFamily="66" charset="0"/>
                <a:cs typeface="Cavolini" panose="03000502040302020204" pitchFamily="66" charset="0"/>
              </a:rPr>
              <a:t>Velocity = </a:t>
            </a:r>
            <a:r>
              <a:rPr lang="en-GB" b="1" dirty="0">
                <a:solidFill>
                  <a:schemeClr val="accent2">
                    <a:lumMod val="50000"/>
                  </a:schemeClr>
                </a:solidFill>
                <a:latin typeface="Cavolini" panose="03000502040302020204" pitchFamily="66" charset="0"/>
                <a:cs typeface="Cavolini" panose="03000502040302020204" pitchFamily="66" charset="0"/>
              </a:rPr>
              <a:t>√</a:t>
            </a:r>
            <a:r>
              <a:rPr lang="en-GB" sz="2800" dirty="0">
                <a:solidFill>
                  <a:schemeClr val="accent2">
                    <a:lumMod val="50000"/>
                  </a:schemeClr>
                </a:solidFill>
                <a:latin typeface="Cavolini" panose="03000502040302020204" pitchFamily="66" charset="0"/>
                <a:cs typeface="Cavolini" panose="03000502040302020204" pitchFamily="66" charset="0"/>
              </a:rPr>
              <a:t>energy/o.5 x mass</a:t>
            </a:r>
          </a:p>
        </p:txBody>
      </p:sp>
    </p:spTree>
    <p:extLst>
      <p:ext uri="{BB962C8B-B14F-4D97-AF65-F5344CB8AC3E}">
        <p14:creationId xmlns:p14="http://schemas.microsoft.com/office/powerpoint/2010/main" val="29893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FFF890-8CF9-6A0D-F301-1E9FFE30D4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EEE248-E6C1-8CC4-F09B-EAB155198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F11F43-D443-1E8F-73F3-0E23DBBE1F6F}"/>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3FA972C-6E71-684D-5D4F-F19295DA3A13}"/>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10. Required </a:t>
            </a:r>
            <a:r>
              <a:rPr lang="en-GB" sz="4800" dirty="0" err="1">
                <a:solidFill>
                  <a:schemeClr val="accent3">
                    <a:lumMod val="50000"/>
                  </a:schemeClr>
                </a:solidFill>
                <a:latin typeface="Cavolini" panose="03000502040302020204" pitchFamily="66" charset="0"/>
                <a:cs typeface="Cavolini" panose="03000502040302020204" pitchFamily="66" charset="0"/>
              </a:rPr>
              <a:t>practicals</a:t>
            </a:r>
            <a:r>
              <a:rPr lang="en-GB" sz="4800" dirty="0">
                <a:solidFill>
                  <a:schemeClr val="accent3">
                    <a:lumMod val="50000"/>
                  </a:schemeClr>
                </a:solidFill>
                <a:latin typeface="Cavolini" panose="03000502040302020204" pitchFamily="66" charset="0"/>
                <a:cs typeface="Cavolini" panose="03000502040302020204" pitchFamily="66" charset="0"/>
              </a:rPr>
              <a:t>: </a:t>
            </a:r>
            <a:r>
              <a:rPr lang="en-GB" sz="4800" b="0" dirty="0">
                <a:solidFill>
                  <a:schemeClr val="accent3">
                    <a:lumMod val="50000"/>
                  </a:schemeClr>
                </a:solidFill>
                <a:latin typeface="Cavolini" panose="03000502040302020204" pitchFamily="66" charset="0"/>
                <a:cs typeface="Cavolini" panose="03000502040302020204" pitchFamily="66" charset="0"/>
              </a:rPr>
              <a:t>top tips</a:t>
            </a:r>
          </a:p>
        </p:txBody>
      </p:sp>
      <p:sp>
        <p:nvSpPr>
          <p:cNvPr id="3" name="Title 1">
            <a:extLst>
              <a:ext uri="{FF2B5EF4-FFF2-40B4-BE49-F238E27FC236}">
                <a16:creationId xmlns:a16="http://schemas.microsoft.com/office/drawing/2014/main" id="{217FD05F-53FB-7933-A137-158C9A1F52CA}"/>
              </a:ext>
            </a:extLst>
          </p:cNvPr>
          <p:cNvSpPr txBox="1">
            <a:spLocks/>
          </p:cNvSpPr>
          <p:nvPr/>
        </p:nvSpPr>
        <p:spPr>
          <a:xfrm>
            <a:off x="0" y="-1"/>
            <a:ext cx="12192000" cy="52132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685800" indent="-685800">
              <a:buFont typeface="Arial" panose="020B0604020202020204" pitchFamily="34" charset="0"/>
              <a:buChar char="•"/>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F3E7884C-B608-FCA9-77CB-6823A4D97ACB}"/>
              </a:ext>
            </a:extLst>
          </p:cNvPr>
          <p:cNvSpPr txBox="1"/>
          <p:nvPr/>
        </p:nvSpPr>
        <p:spPr>
          <a:xfrm>
            <a:off x="65314" y="196508"/>
            <a:ext cx="12061371" cy="5016758"/>
          </a:xfrm>
          <a:prstGeom prst="rect">
            <a:avLst/>
          </a:prstGeom>
          <a:noFill/>
        </p:spPr>
        <p:txBody>
          <a:bodyPr wrap="square" rtlCol="0">
            <a:spAutoFit/>
          </a:bodyPr>
          <a:lstStyle/>
          <a:p>
            <a:pPr marL="285750" indent="-285750">
              <a:buFont typeface="Arial" panose="020B0604020202020204" pitchFamily="34" charset="0"/>
              <a:buChar char="•"/>
            </a:pPr>
            <a:r>
              <a:rPr lang="en-GB" sz="4000" dirty="0">
                <a:solidFill>
                  <a:schemeClr val="accent6">
                    <a:lumMod val="20000"/>
                    <a:lumOff val="80000"/>
                  </a:schemeClr>
                </a:solidFill>
                <a:latin typeface="Cavolini" panose="03000502040302020204" pitchFamily="66" charset="0"/>
                <a:cs typeface="Cavolini" panose="03000502040302020204" pitchFamily="66" charset="0"/>
              </a:rPr>
              <a:t> For all 21 </a:t>
            </a:r>
            <a:r>
              <a:rPr lang="en-GB" sz="4000" dirty="0" err="1">
                <a:solidFill>
                  <a:schemeClr val="accent6">
                    <a:lumMod val="20000"/>
                    <a:lumOff val="80000"/>
                  </a:schemeClr>
                </a:solidFill>
                <a:latin typeface="Cavolini" panose="03000502040302020204" pitchFamily="66" charset="0"/>
                <a:cs typeface="Cavolini" panose="03000502040302020204" pitchFamily="66" charset="0"/>
              </a:rPr>
              <a:t>practicals</a:t>
            </a:r>
            <a:r>
              <a:rPr lang="en-GB" sz="4000" dirty="0">
                <a:solidFill>
                  <a:schemeClr val="accent6">
                    <a:lumMod val="20000"/>
                    <a:lumOff val="80000"/>
                  </a:schemeClr>
                </a:solidFill>
                <a:latin typeface="Cavolini" panose="03000502040302020204" pitchFamily="66" charset="0"/>
                <a:cs typeface="Cavolini" panose="03000502040302020204" pitchFamily="66" charset="0"/>
              </a:rPr>
              <a:t>, you must know:</a:t>
            </a:r>
          </a:p>
          <a:p>
            <a:pPr marL="685800" indent="-685800">
              <a:buFont typeface="Wingdings" panose="05000000000000000000" pitchFamily="2" charset="2"/>
              <a:buChar char="Ø"/>
            </a:pPr>
            <a:r>
              <a:rPr lang="en-GB" sz="4000" dirty="0">
                <a:solidFill>
                  <a:schemeClr val="accent6">
                    <a:lumMod val="20000"/>
                    <a:lumOff val="80000"/>
                  </a:schemeClr>
                </a:solidFill>
                <a:latin typeface="Cavolini" panose="03000502040302020204" pitchFamily="66" charset="0"/>
                <a:cs typeface="Cavolini" panose="03000502040302020204" pitchFamily="66" charset="0"/>
              </a:rPr>
              <a:t>The method</a:t>
            </a:r>
          </a:p>
          <a:p>
            <a:pPr marL="685800" indent="-685800">
              <a:buFont typeface="Wingdings" panose="05000000000000000000" pitchFamily="2" charset="2"/>
              <a:buChar char="Ø"/>
            </a:pPr>
            <a:r>
              <a:rPr lang="en-GB" sz="4000" dirty="0">
                <a:solidFill>
                  <a:schemeClr val="accent6">
                    <a:lumMod val="20000"/>
                    <a:lumOff val="80000"/>
                  </a:schemeClr>
                </a:solidFill>
                <a:latin typeface="Cavolini" panose="03000502040302020204" pitchFamily="66" charset="0"/>
                <a:cs typeface="Cavolini" panose="03000502040302020204" pitchFamily="66" charset="0"/>
              </a:rPr>
              <a:t>The variables</a:t>
            </a:r>
          </a:p>
          <a:p>
            <a:pPr marL="685800" indent="-685800">
              <a:buFont typeface="Wingdings" panose="05000000000000000000" pitchFamily="2" charset="2"/>
              <a:buChar char="Ø"/>
            </a:pPr>
            <a:r>
              <a:rPr lang="en-GB" sz="4000" dirty="0">
                <a:solidFill>
                  <a:schemeClr val="accent6">
                    <a:lumMod val="20000"/>
                    <a:lumOff val="80000"/>
                  </a:schemeClr>
                </a:solidFill>
                <a:latin typeface="Cavolini" panose="03000502040302020204" pitchFamily="66" charset="0"/>
                <a:cs typeface="Cavolini" panose="03000502040302020204" pitchFamily="66" charset="0"/>
              </a:rPr>
              <a:t>The hazards</a:t>
            </a:r>
          </a:p>
          <a:p>
            <a:pPr marL="685800" indent="-685800">
              <a:buFont typeface="Wingdings" panose="05000000000000000000" pitchFamily="2" charset="2"/>
              <a:buChar char="Ø"/>
            </a:pPr>
            <a:r>
              <a:rPr lang="en-GB" sz="4000" dirty="0">
                <a:solidFill>
                  <a:schemeClr val="accent6">
                    <a:lumMod val="20000"/>
                    <a:lumOff val="80000"/>
                  </a:schemeClr>
                </a:solidFill>
                <a:latin typeface="Cavolini" panose="03000502040302020204" pitchFamily="66" charset="0"/>
                <a:cs typeface="Cavolini" panose="03000502040302020204" pitchFamily="66" charset="0"/>
              </a:rPr>
              <a:t>The possible errors (systematic or random)</a:t>
            </a:r>
          </a:p>
          <a:p>
            <a:pPr marL="685800" indent="-685800">
              <a:buFont typeface="Wingdings" panose="05000000000000000000" pitchFamily="2" charset="2"/>
              <a:buChar char="Ø"/>
            </a:pPr>
            <a:r>
              <a:rPr lang="en-GB" sz="4000" dirty="0">
                <a:solidFill>
                  <a:schemeClr val="accent6">
                    <a:lumMod val="20000"/>
                    <a:lumOff val="80000"/>
                  </a:schemeClr>
                </a:solidFill>
                <a:latin typeface="Cavolini" panose="03000502040302020204" pitchFamily="66" charset="0"/>
                <a:cs typeface="Cavolini" panose="03000502040302020204" pitchFamily="66" charset="0"/>
              </a:rPr>
              <a:t>How to interpret results</a:t>
            </a:r>
          </a:p>
          <a:p>
            <a:pPr marL="685800" indent="-685800">
              <a:buFont typeface="Wingdings" panose="05000000000000000000" pitchFamily="2" charset="2"/>
              <a:buChar char="Ø"/>
            </a:pPr>
            <a:endParaRPr lang="en-GB" sz="4000" dirty="0">
              <a:solidFill>
                <a:schemeClr val="accent6">
                  <a:lumMod val="20000"/>
                  <a:lumOff val="80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07395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F59C24-A16E-BADA-B294-A034FA4F53F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A36E29-675F-8B46-24F9-2E51704C2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D8732365-E543-5AAD-93EA-263E46175C86}"/>
              </a:ext>
            </a:extLst>
          </p:cNvPr>
          <p:cNvGraphicFramePr>
            <a:graphicFrameLocks noGrp="1"/>
          </p:cNvGraphicFramePr>
          <p:nvPr>
            <p:extLst>
              <p:ext uri="{D42A27DB-BD31-4B8C-83A1-F6EECF244321}">
                <p14:modId xmlns:p14="http://schemas.microsoft.com/office/powerpoint/2010/main" val="3192371407"/>
              </p:ext>
            </p:extLst>
          </p:nvPr>
        </p:nvGraphicFramePr>
        <p:xfrm>
          <a:off x="2656114" y="477982"/>
          <a:ext cx="7414161" cy="4018300"/>
        </p:xfrm>
        <a:graphic>
          <a:graphicData uri="http://schemas.openxmlformats.org/drawingml/2006/table">
            <a:tbl>
              <a:tblPr firstRow="1" bandRow="1">
                <a:tableStyleId>{F5AB1C69-6EDB-4FF4-983F-18BD219EF322}</a:tableStyleId>
              </a:tblPr>
              <a:tblGrid>
                <a:gridCol w="3780312">
                  <a:extLst>
                    <a:ext uri="{9D8B030D-6E8A-4147-A177-3AD203B41FA5}">
                      <a16:colId xmlns:a16="http://schemas.microsoft.com/office/drawing/2014/main" val="3789845523"/>
                    </a:ext>
                  </a:extLst>
                </a:gridCol>
                <a:gridCol w="3633849">
                  <a:extLst>
                    <a:ext uri="{9D8B030D-6E8A-4147-A177-3AD203B41FA5}">
                      <a16:colId xmlns:a16="http://schemas.microsoft.com/office/drawing/2014/main" val="3902273870"/>
                    </a:ext>
                  </a:extLst>
                </a:gridCol>
              </a:tblGrid>
              <a:tr h="803660">
                <a:tc>
                  <a:txBody>
                    <a:bodyPr/>
                    <a:lstStyle/>
                    <a:p>
                      <a:pPr algn="ctr"/>
                      <a:r>
                        <a:rPr lang="en-GB" sz="3600" dirty="0">
                          <a:solidFill>
                            <a:schemeClr val="bg1"/>
                          </a:solidFill>
                          <a:latin typeface="Cavolini" panose="03000502040302020204" pitchFamily="66" charset="0"/>
                          <a:cs typeface="Cavolini" panose="03000502040302020204" pitchFamily="66" charset="0"/>
                        </a:rPr>
                        <a:t>Grade</a:t>
                      </a:r>
                    </a:p>
                  </a:txBody>
                  <a:tcPr anchor="ctr"/>
                </a:tc>
                <a:tc>
                  <a:txBody>
                    <a:bodyPr/>
                    <a:lstStyle/>
                    <a:p>
                      <a:pPr algn="ctr"/>
                      <a:r>
                        <a:rPr lang="en-GB" sz="3600" dirty="0">
                          <a:solidFill>
                            <a:schemeClr val="bg1"/>
                          </a:solidFill>
                          <a:latin typeface="Cavolini" panose="03000502040302020204" pitchFamily="66" charset="0"/>
                          <a:cs typeface="Cavolini" panose="03000502040302020204" pitchFamily="66" charset="0"/>
                        </a:rPr>
                        <a:t>Score</a:t>
                      </a:r>
                    </a:p>
                  </a:txBody>
                  <a:tcPr anchor="ctr"/>
                </a:tc>
                <a:extLst>
                  <a:ext uri="{0D108BD9-81ED-4DB2-BD59-A6C34878D82A}">
                    <a16:rowId xmlns:a16="http://schemas.microsoft.com/office/drawing/2014/main" val="3461915639"/>
                  </a:ext>
                </a:extLst>
              </a:tr>
              <a:tr h="803660">
                <a:tc>
                  <a:txBody>
                    <a:bodyPr/>
                    <a:lstStyle/>
                    <a:p>
                      <a:pPr algn="ctr"/>
                      <a:r>
                        <a:rPr lang="en-GB" sz="3600" dirty="0">
                          <a:latin typeface="Cavolini" panose="03000502040302020204" pitchFamily="66" charset="0"/>
                          <a:cs typeface="Cavolini" panose="03000502040302020204" pitchFamily="66" charset="0"/>
                        </a:rPr>
                        <a:t>99</a:t>
                      </a:r>
                    </a:p>
                  </a:txBody>
                  <a:tcPr anchor="ctr"/>
                </a:tc>
                <a:tc>
                  <a:txBody>
                    <a:bodyPr/>
                    <a:lstStyle/>
                    <a:p>
                      <a:pPr algn="ctr"/>
                      <a:r>
                        <a:rPr lang="en-GB" sz="3600" dirty="0">
                          <a:latin typeface="Cavolini" panose="03000502040302020204" pitchFamily="66" charset="0"/>
                          <a:cs typeface="Cavolini" panose="03000502040302020204" pitchFamily="66" charset="0"/>
                        </a:rPr>
                        <a:t>71%</a:t>
                      </a:r>
                    </a:p>
                  </a:txBody>
                  <a:tcPr anchor="ctr"/>
                </a:tc>
                <a:extLst>
                  <a:ext uri="{0D108BD9-81ED-4DB2-BD59-A6C34878D82A}">
                    <a16:rowId xmlns:a16="http://schemas.microsoft.com/office/drawing/2014/main" val="1029075728"/>
                  </a:ext>
                </a:extLst>
              </a:tr>
              <a:tr h="803660">
                <a:tc>
                  <a:txBody>
                    <a:bodyPr/>
                    <a:lstStyle/>
                    <a:p>
                      <a:pPr algn="ctr"/>
                      <a:r>
                        <a:rPr lang="en-GB" sz="3600" dirty="0">
                          <a:latin typeface="Cavolini" panose="03000502040302020204" pitchFamily="66" charset="0"/>
                          <a:cs typeface="Cavolini" panose="03000502040302020204" pitchFamily="66" charset="0"/>
                        </a:rPr>
                        <a:t>88</a:t>
                      </a:r>
                    </a:p>
                  </a:txBody>
                  <a:tcPr anchor="ctr"/>
                </a:tc>
                <a:tc>
                  <a:txBody>
                    <a:bodyPr/>
                    <a:lstStyle/>
                    <a:p>
                      <a:pPr algn="ctr"/>
                      <a:r>
                        <a:rPr lang="en-GB" sz="3600" dirty="0">
                          <a:latin typeface="Cavolini" panose="03000502040302020204" pitchFamily="66" charset="0"/>
                          <a:cs typeface="Cavolini" panose="03000502040302020204" pitchFamily="66" charset="0"/>
                        </a:rPr>
                        <a:t>63%</a:t>
                      </a:r>
                    </a:p>
                  </a:txBody>
                  <a:tcPr anchor="ctr"/>
                </a:tc>
                <a:extLst>
                  <a:ext uri="{0D108BD9-81ED-4DB2-BD59-A6C34878D82A}">
                    <a16:rowId xmlns:a16="http://schemas.microsoft.com/office/drawing/2014/main" val="2046197860"/>
                  </a:ext>
                </a:extLst>
              </a:tr>
              <a:tr h="803660">
                <a:tc>
                  <a:txBody>
                    <a:bodyPr/>
                    <a:lstStyle/>
                    <a:p>
                      <a:pPr algn="ctr"/>
                      <a:r>
                        <a:rPr lang="en-GB" sz="3600" dirty="0">
                          <a:latin typeface="Cavolini" panose="03000502040302020204" pitchFamily="66" charset="0"/>
                          <a:cs typeface="Cavolini" panose="03000502040302020204" pitchFamily="66" charset="0"/>
                        </a:rPr>
                        <a:t>77</a:t>
                      </a:r>
                    </a:p>
                  </a:txBody>
                  <a:tcPr anchor="ctr"/>
                </a:tc>
                <a:tc>
                  <a:txBody>
                    <a:bodyPr/>
                    <a:lstStyle/>
                    <a:p>
                      <a:pPr algn="ctr"/>
                      <a:r>
                        <a:rPr lang="en-GB" sz="3600" dirty="0">
                          <a:latin typeface="Cavolini" panose="03000502040302020204" pitchFamily="66" charset="0"/>
                          <a:cs typeface="Cavolini" panose="03000502040302020204" pitchFamily="66" charset="0"/>
                        </a:rPr>
                        <a:t>54%</a:t>
                      </a:r>
                    </a:p>
                  </a:txBody>
                  <a:tcPr anchor="ctr"/>
                </a:tc>
                <a:extLst>
                  <a:ext uri="{0D108BD9-81ED-4DB2-BD59-A6C34878D82A}">
                    <a16:rowId xmlns:a16="http://schemas.microsoft.com/office/drawing/2014/main" val="68648687"/>
                  </a:ext>
                </a:extLst>
              </a:tr>
              <a:tr h="803660">
                <a:tc>
                  <a:txBody>
                    <a:bodyPr/>
                    <a:lstStyle/>
                    <a:p>
                      <a:pPr algn="ctr"/>
                      <a:r>
                        <a:rPr lang="en-GB" sz="3600" dirty="0">
                          <a:latin typeface="Cavolini" panose="03000502040302020204" pitchFamily="66" charset="0"/>
                          <a:cs typeface="Cavolini" panose="03000502040302020204" pitchFamily="66" charset="0"/>
                        </a:rPr>
                        <a:t>66</a:t>
                      </a:r>
                    </a:p>
                  </a:txBody>
                  <a:tcPr anchor="ctr"/>
                </a:tc>
                <a:tc>
                  <a:txBody>
                    <a:bodyPr/>
                    <a:lstStyle/>
                    <a:p>
                      <a:pPr algn="ctr"/>
                      <a:r>
                        <a:rPr lang="en-GB" sz="3600" dirty="0">
                          <a:latin typeface="Cavolini" panose="03000502040302020204" pitchFamily="66" charset="0"/>
                          <a:cs typeface="Cavolini" panose="03000502040302020204" pitchFamily="66" charset="0"/>
                        </a:rPr>
                        <a:t>44%</a:t>
                      </a:r>
                    </a:p>
                  </a:txBody>
                  <a:tcPr anchor="ctr"/>
                </a:tc>
                <a:extLst>
                  <a:ext uri="{0D108BD9-81ED-4DB2-BD59-A6C34878D82A}">
                    <a16:rowId xmlns:a16="http://schemas.microsoft.com/office/drawing/2014/main" val="950770142"/>
                  </a:ext>
                </a:extLst>
              </a:tr>
            </a:tbl>
          </a:graphicData>
        </a:graphic>
      </p:graphicFrame>
      <p:sp>
        <p:nvSpPr>
          <p:cNvPr id="4" name="Rectangle: Rounded Corners 3">
            <a:extLst>
              <a:ext uri="{FF2B5EF4-FFF2-40B4-BE49-F238E27FC236}">
                <a16:creationId xmlns:a16="http://schemas.microsoft.com/office/drawing/2014/main" id="{82E273A6-0F94-3C01-1BF8-5F6D98A2CE2C}"/>
              </a:ext>
            </a:extLst>
          </p:cNvPr>
          <p:cNvSpPr/>
          <p:nvPr/>
        </p:nvSpPr>
        <p:spPr>
          <a:xfrm>
            <a:off x="2656115" y="2850078"/>
            <a:ext cx="7414160" cy="855024"/>
          </a:xfrm>
          <a:prstGeom prst="roundRect">
            <a:avLst/>
          </a:prstGeom>
          <a:noFill/>
          <a:ln w="1714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A228779-B7F2-2DB5-1364-025B94D2FA04}"/>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D379487-E682-299C-6807-EE139EDB57A2}"/>
              </a:ext>
            </a:extLst>
          </p:cNvPr>
          <p:cNvSpPr txBox="1">
            <a:spLocks/>
          </p:cNvSpPr>
          <p:nvPr/>
        </p:nvSpPr>
        <p:spPr>
          <a:xfrm>
            <a:off x="0" y="5302290"/>
            <a:ext cx="12192000" cy="1659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1. No need for perfection; </a:t>
            </a:r>
            <a:r>
              <a:rPr lang="en-GB" sz="4800" b="0" dirty="0">
                <a:solidFill>
                  <a:schemeClr val="accent3">
                    <a:lumMod val="50000"/>
                  </a:schemeClr>
                </a:solidFill>
                <a:latin typeface="Cavolini" panose="03000502040302020204" pitchFamily="66" charset="0"/>
                <a:cs typeface="Cavolini" panose="03000502040302020204" pitchFamily="66" charset="0"/>
              </a:rPr>
              <a:t>we’ve got low grade boundaries</a:t>
            </a:r>
          </a:p>
        </p:txBody>
      </p:sp>
    </p:spTree>
    <p:extLst>
      <p:ext uri="{BB962C8B-B14F-4D97-AF65-F5344CB8AC3E}">
        <p14:creationId xmlns:p14="http://schemas.microsoft.com/office/powerpoint/2010/main" val="289806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B28413-A2DA-D11F-A401-1C1B8689E2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B0DE2D-FCD4-A6C1-7F54-AA22A53FC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930339-B8CF-7CE6-34EC-E2FA78CB1B6F}"/>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1927D794-6FD7-0892-3085-73A0C91823AA}"/>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2. Don’t just read and highlight</a:t>
            </a:r>
            <a:endParaRPr lang="en-GB" sz="4800" b="0" dirty="0">
              <a:solidFill>
                <a:schemeClr val="accent3">
                  <a:lumMod val="50000"/>
                </a:schemeClr>
              </a:solidFill>
              <a:latin typeface="Cavolini" panose="03000502040302020204" pitchFamily="66" charset="0"/>
              <a:cs typeface="Cavolini" panose="03000502040302020204" pitchFamily="66" charset="0"/>
            </a:endParaRPr>
          </a:p>
        </p:txBody>
      </p:sp>
      <p:pic>
        <p:nvPicPr>
          <p:cNvPr id="3" name="Picture 2">
            <a:extLst>
              <a:ext uri="{FF2B5EF4-FFF2-40B4-BE49-F238E27FC236}">
                <a16:creationId xmlns:a16="http://schemas.microsoft.com/office/drawing/2014/main" id="{C003B202-896A-F869-0CCE-4603E28CD5A8}"/>
              </a:ext>
            </a:extLst>
          </p:cNvPr>
          <p:cNvPicPr>
            <a:picLocks noChangeAspect="1"/>
          </p:cNvPicPr>
          <p:nvPr/>
        </p:nvPicPr>
        <p:blipFill>
          <a:blip r:embed="rId3"/>
          <a:stretch>
            <a:fillRect/>
          </a:stretch>
        </p:blipFill>
        <p:spPr>
          <a:xfrm>
            <a:off x="583894" y="1666629"/>
            <a:ext cx="1428949" cy="1762371"/>
          </a:xfrm>
          <a:prstGeom prst="rect">
            <a:avLst/>
          </a:prstGeom>
        </p:spPr>
      </p:pic>
      <p:sp>
        <p:nvSpPr>
          <p:cNvPr id="4" name="Title 1">
            <a:extLst>
              <a:ext uri="{FF2B5EF4-FFF2-40B4-BE49-F238E27FC236}">
                <a16:creationId xmlns:a16="http://schemas.microsoft.com/office/drawing/2014/main" id="{91A9C862-698B-685C-C8D7-4C4BC60D3FA1}"/>
              </a:ext>
            </a:extLst>
          </p:cNvPr>
          <p:cNvSpPr txBox="1">
            <a:spLocks/>
          </p:cNvSpPr>
          <p:nvPr/>
        </p:nvSpPr>
        <p:spPr>
          <a:xfrm>
            <a:off x="2422565" y="287998"/>
            <a:ext cx="9619013" cy="519840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685800" indent="-685800">
              <a:lnSpc>
                <a:spcPct val="120000"/>
              </a:lnSpc>
              <a:buFont typeface="Arial" panose="020B0604020202020204" pitchFamily="34" charset="0"/>
              <a:buChar char="•"/>
            </a:pPr>
            <a:r>
              <a:rPr lang="en-GB" sz="4800" b="0" dirty="0">
                <a:solidFill>
                  <a:schemeClr val="accent6">
                    <a:lumMod val="20000"/>
                    <a:lumOff val="80000"/>
                  </a:schemeClr>
                </a:solidFill>
                <a:latin typeface="Cavolini" panose="03000502040302020204" pitchFamily="66" charset="0"/>
                <a:cs typeface="Cavolini" panose="03000502040302020204" pitchFamily="66" charset="0"/>
              </a:rPr>
              <a:t>Research has shown 55% of pupils believe reading and highlighting notes is effective revision. </a:t>
            </a:r>
          </a:p>
          <a:p>
            <a:pPr>
              <a:lnSpc>
                <a:spcPct val="120000"/>
              </a:lnSpc>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a:p>
            <a:pPr marL="685800" indent="-685800">
              <a:lnSpc>
                <a:spcPct val="120000"/>
              </a:lnSpc>
              <a:buFont typeface="Arial" panose="020B0604020202020204" pitchFamily="34" charset="0"/>
              <a:buChar char="•"/>
            </a:pPr>
            <a:r>
              <a:rPr lang="en-GB" sz="4800" b="0" dirty="0">
                <a:solidFill>
                  <a:schemeClr val="accent6">
                    <a:lumMod val="20000"/>
                    <a:lumOff val="80000"/>
                  </a:schemeClr>
                </a:solidFill>
                <a:latin typeface="Cavolini" panose="03000502040302020204" pitchFamily="66" charset="0"/>
                <a:cs typeface="Cavolini" panose="03000502040302020204" pitchFamily="66" charset="0"/>
              </a:rPr>
              <a:t>Pupils who had just read their revision did 33% worse in tests than the group that did retrieval practice. </a:t>
            </a:r>
          </a:p>
          <a:p>
            <a:pPr marL="685800" indent="-685800">
              <a:lnSpc>
                <a:spcPct val="120000"/>
              </a:lnSpc>
              <a:buFont typeface="Arial" panose="020B0604020202020204" pitchFamily="34" charset="0"/>
              <a:buChar char="•"/>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p:txBody>
      </p:sp>
      <p:sp>
        <p:nvSpPr>
          <p:cNvPr id="6" name="TextBox 5">
            <a:extLst>
              <a:ext uri="{FF2B5EF4-FFF2-40B4-BE49-F238E27FC236}">
                <a16:creationId xmlns:a16="http://schemas.microsoft.com/office/drawing/2014/main" id="{1C2E6F8A-7CA6-5BE2-910B-F716080306C3}"/>
              </a:ext>
            </a:extLst>
          </p:cNvPr>
          <p:cNvSpPr txBox="1"/>
          <p:nvPr/>
        </p:nvSpPr>
        <p:spPr>
          <a:xfrm>
            <a:off x="10105901" y="4843935"/>
            <a:ext cx="2086099" cy="369332"/>
          </a:xfrm>
          <a:prstGeom prst="rect">
            <a:avLst/>
          </a:prstGeom>
          <a:noFill/>
        </p:spPr>
        <p:txBody>
          <a:bodyPr wrap="square">
            <a:spAutoFit/>
          </a:bodyPr>
          <a:lstStyle/>
          <a:p>
            <a:r>
              <a:rPr lang="en-GB" dirty="0"/>
              <a:t>2016(Smith et al)</a:t>
            </a:r>
          </a:p>
        </p:txBody>
      </p:sp>
    </p:spTree>
    <p:extLst>
      <p:ext uri="{BB962C8B-B14F-4D97-AF65-F5344CB8AC3E}">
        <p14:creationId xmlns:p14="http://schemas.microsoft.com/office/powerpoint/2010/main" val="39186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BA6EF-AC68-1E85-D276-46D4BF7B19B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DF9021-6643-DF0E-4BA9-AB1F11C2B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A2C28A-DAB8-B149-5879-511C72D8B885}"/>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E336E650-28F1-9449-DB7F-7E4AFCC2905E}"/>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3. If you must listen to music, make it without words. </a:t>
            </a:r>
            <a:endParaRPr lang="en-GB" sz="4800" b="0" dirty="0">
              <a:solidFill>
                <a:schemeClr val="accent3">
                  <a:lumMod val="50000"/>
                </a:schemeClr>
              </a:solidFill>
              <a:latin typeface="Cavolini" panose="03000502040302020204" pitchFamily="66" charset="0"/>
              <a:cs typeface="Cavolini" panose="03000502040302020204" pitchFamily="66" charset="0"/>
            </a:endParaRPr>
          </a:p>
        </p:txBody>
      </p:sp>
      <p:pic>
        <p:nvPicPr>
          <p:cNvPr id="1026" name="Picture 2" descr="PDF] Does listening to preferred music improve reading comprehension  performance | Semantic Scholar">
            <a:extLst>
              <a:ext uri="{FF2B5EF4-FFF2-40B4-BE49-F238E27FC236}">
                <a16:creationId xmlns:a16="http://schemas.microsoft.com/office/drawing/2014/main" id="{1B579B6A-1D74-93EF-75AB-964E5C31D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47" y="113433"/>
            <a:ext cx="8658215" cy="49810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7B6B79-98BC-74A3-74EB-F0FBF14B9B73}"/>
              </a:ext>
            </a:extLst>
          </p:cNvPr>
          <p:cNvSpPr txBox="1"/>
          <p:nvPr/>
        </p:nvSpPr>
        <p:spPr>
          <a:xfrm>
            <a:off x="8777463" y="341815"/>
            <a:ext cx="3414538" cy="3416320"/>
          </a:xfrm>
          <a:prstGeom prst="rect">
            <a:avLst/>
          </a:prstGeom>
          <a:noFill/>
        </p:spPr>
        <p:txBody>
          <a:bodyPr wrap="square">
            <a:spAutoFit/>
          </a:bodyPr>
          <a:lstStyle/>
          <a:p>
            <a:pPr algn="ctr"/>
            <a:r>
              <a:rPr lang="en-GB" sz="3600" dirty="0">
                <a:solidFill>
                  <a:srgbClr val="92D050"/>
                </a:solidFill>
                <a:latin typeface="Cavolini" panose="03000502040302020204" pitchFamily="66" charset="0"/>
                <a:cs typeface="Cavolini" panose="03000502040302020204" pitchFamily="66" charset="0"/>
              </a:rPr>
              <a:t>47% of students believe music helps them concentrate</a:t>
            </a:r>
          </a:p>
        </p:txBody>
      </p:sp>
      <p:sp>
        <p:nvSpPr>
          <p:cNvPr id="9" name="TextBox 8">
            <a:extLst>
              <a:ext uri="{FF2B5EF4-FFF2-40B4-BE49-F238E27FC236}">
                <a16:creationId xmlns:a16="http://schemas.microsoft.com/office/drawing/2014/main" id="{A96238F6-AA55-0F74-6597-69F73BEA7AA9}"/>
              </a:ext>
            </a:extLst>
          </p:cNvPr>
          <p:cNvSpPr txBox="1"/>
          <p:nvPr/>
        </p:nvSpPr>
        <p:spPr>
          <a:xfrm>
            <a:off x="8777462" y="4855033"/>
            <a:ext cx="3533785" cy="369332"/>
          </a:xfrm>
          <a:prstGeom prst="rect">
            <a:avLst/>
          </a:prstGeom>
          <a:noFill/>
        </p:spPr>
        <p:txBody>
          <a:bodyPr wrap="square">
            <a:spAutoFit/>
          </a:bodyPr>
          <a:lstStyle/>
          <a:p>
            <a:r>
              <a:rPr lang="en-GB" dirty="0"/>
              <a:t>2014 study(Perham and Currie)</a:t>
            </a:r>
          </a:p>
        </p:txBody>
      </p:sp>
    </p:spTree>
    <p:extLst>
      <p:ext uri="{BB962C8B-B14F-4D97-AF65-F5344CB8AC3E}">
        <p14:creationId xmlns:p14="http://schemas.microsoft.com/office/powerpoint/2010/main" val="163418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BC29E6-41D8-E5C1-9A62-4DD7D663E37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C69F353-ADD2-702B-8CDE-399E54097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CAB520-BDF5-EA9A-A938-0EC9A74B049B}"/>
              </a:ext>
            </a:extLst>
          </p:cNvPr>
          <p:cNvSpPr txBox="1"/>
          <p:nvPr/>
        </p:nvSpPr>
        <p:spPr>
          <a:xfrm>
            <a:off x="209232" y="702028"/>
            <a:ext cx="11982768" cy="3477875"/>
          </a:xfrm>
          <a:prstGeom prst="rect">
            <a:avLst/>
          </a:prstGeom>
          <a:noFill/>
        </p:spPr>
        <p:txBody>
          <a:bodyPr wrap="none" rtlCol="0">
            <a:spAutoFit/>
          </a:bodyPr>
          <a:lstStyle/>
          <a:p>
            <a:r>
              <a:rPr lang="en-GB" sz="4400" b="1" dirty="0">
                <a:solidFill>
                  <a:schemeClr val="accent6">
                    <a:lumMod val="20000"/>
                    <a:lumOff val="80000"/>
                  </a:schemeClr>
                </a:solidFill>
                <a:latin typeface="Arial" panose="020B0604020202020204" pitchFamily="34" charset="0"/>
                <a:cs typeface="Arial" panose="020B0604020202020204" pitchFamily="34" charset="0"/>
              </a:rPr>
              <a:t>Biology: 7 topics &amp; 7 required </a:t>
            </a:r>
            <a:r>
              <a:rPr lang="en-GB" sz="4400" b="1" dirty="0" err="1">
                <a:solidFill>
                  <a:schemeClr val="accent6">
                    <a:lumMod val="20000"/>
                    <a:lumOff val="80000"/>
                  </a:schemeClr>
                </a:solidFill>
                <a:latin typeface="Arial" panose="020B0604020202020204" pitchFamily="34" charset="0"/>
                <a:cs typeface="Arial" panose="020B0604020202020204" pitchFamily="34" charset="0"/>
              </a:rPr>
              <a:t>practicals</a:t>
            </a:r>
            <a:endParaRPr lang="en-GB" sz="4400" b="1" dirty="0">
              <a:solidFill>
                <a:schemeClr val="accent6">
                  <a:lumMod val="20000"/>
                  <a:lumOff val="80000"/>
                </a:schemeClr>
              </a:solidFill>
              <a:latin typeface="Arial" panose="020B0604020202020204" pitchFamily="34" charset="0"/>
              <a:cs typeface="Arial" panose="020B0604020202020204" pitchFamily="34" charset="0"/>
            </a:endParaRPr>
          </a:p>
          <a:p>
            <a:endParaRPr lang="en-GB" sz="4400" b="1" dirty="0">
              <a:solidFill>
                <a:schemeClr val="accent6">
                  <a:lumMod val="20000"/>
                  <a:lumOff val="80000"/>
                </a:schemeClr>
              </a:solidFill>
              <a:latin typeface="Arial" panose="020B0604020202020204" pitchFamily="34" charset="0"/>
              <a:cs typeface="Arial" panose="020B0604020202020204" pitchFamily="34" charset="0"/>
            </a:endParaRPr>
          </a:p>
          <a:p>
            <a:r>
              <a:rPr lang="en-GB" sz="4400" b="1" dirty="0">
                <a:solidFill>
                  <a:schemeClr val="accent6">
                    <a:lumMod val="20000"/>
                    <a:lumOff val="80000"/>
                  </a:schemeClr>
                </a:solidFill>
                <a:latin typeface="Arial" panose="020B0604020202020204" pitchFamily="34" charset="0"/>
                <a:cs typeface="Arial" panose="020B0604020202020204" pitchFamily="34" charset="0"/>
              </a:rPr>
              <a:t>Chemistry: 10 topics &amp; 6 required </a:t>
            </a:r>
            <a:r>
              <a:rPr lang="en-GB" sz="4400" b="1" dirty="0" err="1">
                <a:solidFill>
                  <a:schemeClr val="accent6">
                    <a:lumMod val="20000"/>
                    <a:lumOff val="80000"/>
                  </a:schemeClr>
                </a:solidFill>
                <a:latin typeface="Arial" panose="020B0604020202020204" pitchFamily="34" charset="0"/>
                <a:cs typeface="Arial" panose="020B0604020202020204" pitchFamily="34" charset="0"/>
              </a:rPr>
              <a:t>practicals</a:t>
            </a:r>
            <a:endParaRPr lang="en-GB" sz="4400" b="1" dirty="0">
              <a:solidFill>
                <a:schemeClr val="accent6">
                  <a:lumMod val="20000"/>
                  <a:lumOff val="80000"/>
                </a:schemeClr>
              </a:solidFill>
              <a:latin typeface="Arial" panose="020B0604020202020204" pitchFamily="34" charset="0"/>
              <a:cs typeface="Arial" panose="020B0604020202020204" pitchFamily="34" charset="0"/>
            </a:endParaRPr>
          </a:p>
          <a:p>
            <a:endParaRPr lang="en-GB" sz="4400" b="1" dirty="0">
              <a:solidFill>
                <a:schemeClr val="accent6">
                  <a:lumMod val="20000"/>
                  <a:lumOff val="80000"/>
                </a:schemeClr>
              </a:solidFill>
              <a:latin typeface="Arial" panose="020B0604020202020204" pitchFamily="34" charset="0"/>
              <a:cs typeface="Arial" panose="020B0604020202020204" pitchFamily="34" charset="0"/>
            </a:endParaRPr>
          </a:p>
          <a:p>
            <a:r>
              <a:rPr lang="en-GB" sz="4400" b="1" dirty="0">
                <a:solidFill>
                  <a:schemeClr val="accent6">
                    <a:lumMod val="20000"/>
                    <a:lumOff val="80000"/>
                  </a:schemeClr>
                </a:solidFill>
                <a:latin typeface="Arial" panose="020B0604020202020204" pitchFamily="34" charset="0"/>
                <a:cs typeface="Arial" panose="020B0604020202020204" pitchFamily="34" charset="0"/>
              </a:rPr>
              <a:t>Physics: 7 topics &amp; 8 required </a:t>
            </a:r>
            <a:r>
              <a:rPr lang="en-GB" sz="4400" b="1" dirty="0" err="1">
                <a:solidFill>
                  <a:schemeClr val="accent6">
                    <a:lumMod val="20000"/>
                    <a:lumOff val="80000"/>
                  </a:schemeClr>
                </a:solidFill>
                <a:latin typeface="Arial" panose="020B0604020202020204" pitchFamily="34" charset="0"/>
                <a:cs typeface="Arial" panose="020B0604020202020204" pitchFamily="34" charset="0"/>
              </a:rPr>
              <a:t>practicals</a:t>
            </a:r>
            <a:endParaRPr lang="en-GB" sz="4400" b="1" dirty="0">
              <a:solidFill>
                <a:schemeClr val="accent6">
                  <a:lumMod val="20000"/>
                  <a:lumOff val="80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C7E3532-91D9-8743-891F-9FD682994B6A}"/>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1059444-DA28-E889-B24A-C732AF13A769}"/>
              </a:ext>
            </a:extLst>
          </p:cNvPr>
          <p:cNvSpPr txBox="1">
            <a:spLocks/>
          </p:cNvSpPr>
          <p:nvPr/>
        </p:nvSpPr>
        <p:spPr>
          <a:xfrm>
            <a:off x="0" y="5205824"/>
            <a:ext cx="12192000" cy="16596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400" dirty="0">
                <a:solidFill>
                  <a:schemeClr val="accent3">
                    <a:lumMod val="50000"/>
                  </a:schemeClr>
                </a:solidFill>
                <a:latin typeface="Cavolini" panose="03000502040302020204" pitchFamily="66" charset="0"/>
                <a:cs typeface="Cavolini" panose="03000502040302020204" pitchFamily="66" charset="0"/>
              </a:rPr>
              <a:t>4. Divide and conquer;</a:t>
            </a:r>
            <a:r>
              <a:rPr lang="en-GB" sz="4400" b="0" dirty="0">
                <a:solidFill>
                  <a:schemeClr val="accent3">
                    <a:lumMod val="50000"/>
                  </a:schemeClr>
                </a:solidFill>
                <a:latin typeface="Cavolini" panose="03000502040302020204" pitchFamily="66" charset="0"/>
                <a:cs typeface="Cavolini" panose="03000502040302020204" pitchFamily="66" charset="0"/>
              </a:rPr>
              <a:t> use a checklist</a:t>
            </a:r>
          </a:p>
        </p:txBody>
      </p:sp>
      <p:pic>
        <p:nvPicPr>
          <p:cNvPr id="13" name="Picture 12">
            <a:extLst>
              <a:ext uri="{FF2B5EF4-FFF2-40B4-BE49-F238E27FC236}">
                <a16:creationId xmlns:a16="http://schemas.microsoft.com/office/drawing/2014/main" id="{B5C4CDA6-1898-180F-21A1-AE6741F34BD9}"/>
              </a:ext>
            </a:extLst>
          </p:cNvPr>
          <p:cNvPicPr>
            <a:picLocks noChangeAspect="1"/>
          </p:cNvPicPr>
          <p:nvPr/>
        </p:nvPicPr>
        <p:blipFill>
          <a:blip r:embed="rId2"/>
          <a:stretch>
            <a:fillRect/>
          </a:stretch>
        </p:blipFill>
        <p:spPr>
          <a:xfrm>
            <a:off x="1295164" y="0"/>
            <a:ext cx="9601671" cy="6865443"/>
          </a:xfrm>
          <a:prstGeom prst="rect">
            <a:avLst/>
          </a:prstGeom>
        </p:spPr>
      </p:pic>
    </p:spTree>
    <p:extLst>
      <p:ext uri="{BB962C8B-B14F-4D97-AF65-F5344CB8AC3E}">
        <p14:creationId xmlns:p14="http://schemas.microsoft.com/office/powerpoint/2010/main" val="42944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C1B414-4D7B-B922-4464-92A956D3A8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F33517-8C61-A099-26F0-5D692356F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5C67A4-F218-7907-E165-8E21039FF285}"/>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2ADB4D7-E56B-7BBF-6080-9B0A6FE96CDE}"/>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5. Have a plan: </a:t>
            </a:r>
            <a:r>
              <a:rPr lang="en-GB" sz="4800" b="0" dirty="0">
                <a:solidFill>
                  <a:schemeClr val="accent3">
                    <a:lumMod val="50000"/>
                  </a:schemeClr>
                </a:solidFill>
                <a:latin typeface="Cavolini" panose="03000502040302020204" pitchFamily="66" charset="0"/>
                <a:cs typeface="Cavolini" panose="03000502040302020204" pitchFamily="66" charset="0"/>
              </a:rPr>
              <a:t>start early, space it out and mix it up. </a:t>
            </a:r>
          </a:p>
        </p:txBody>
      </p:sp>
      <p:pic>
        <p:nvPicPr>
          <p:cNvPr id="13" name="Picture 12">
            <a:extLst>
              <a:ext uri="{FF2B5EF4-FFF2-40B4-BE49-F238E27FC236}">
                <a16:creationId xmlns:a16="http://schemas.microsoft.com/office/drawing/2014/main" id="{C5E6F080-4144-8E00-AAA8-CA72FDD17F6F}"/>
              </a:ext>
            </a:extLst>
          </p:cNvPr>
          <p:cNvPicPr>
            <a:picLocks noChangeAspect="1"/>
          </p:cNvPicPr>
          <p:nvPr/>
        </p:nvPicPr>
        <p:blipFill>
          <a:blip r:embed="rId2"/>
          <a:stretch>
            <a:fillRect/>
          </a:stretch>
        </p:blipFill>
        <p:spPr>
          <a:xfrm>
            <a:off x="243895" y="181170"/>
            <a:ext cx="11678931" cy="4826004"/>
          </a:xfrm>
          <a:prstGeom prst="rect">
            <a:avLst/>
          </a:prstGeom>
        </p:spPr>
      </p:pic>
      <p:pic>
        <p:nvPicPr>
          <p:cNvPr id="15" name="Picture 14">
            <a:extLst>
              <a:ext uri="{FF2B5EF4-FFF2-40B4-BE49-F238E27FC236}">
                <a16:creationId xmlns:a16="http://schemas.microsoft.com/office/drawing/2014/main" id="{5267AADC-F475-6FA9-FEE1-E2D563DD45E6}"/>
              </a:ext>
            </a:extLst>
          </p:cNvPr>
          <p:cNvPicPr>
            <a:picLocks noChangeAspect="1"/>
          </p:cNvPicPr>
          <p:nvPr/>
        </p:nvPicPr>
        <p:blipFill>
          <a:blip r:embed="rId3"/>
          <a:stretch>
            <a:fillRect/>
          </a:stretch>
        </p:blipFill>
        <p:spPr>
          <a:xfrm>
            <a:off x="243895" y="225701"/>
            <a:ext cx="8563535" cy="4826004"/>
          </a:xfrm>
          <a:prstGeom prst="rect">
            <a:avLst/>
          </a:prstGeom>
        </p:spPr>
      </p:pic>
      <p:pic>
        <p:nvPicPr>
          <p:cNvPr id="17" name="Picture 16">
            <a:extLst>
              <a:ext uri="{FF2B5EF4-FFF2-40B4-BE49-F238E27FC236}">
                <a16:creationId xmlns:a16="http://schemas.microsoft.com/office/drawing/2014/main" id="{ED0C9A2E-7513-455C-C3E4-28ECF0AAB990}"/>
              </a:ext>
            </a:extLst>
          </p:cNvPr>
          <p:cNvPicPr>
            <a:picLocks noChangeAspect="1"/>
          </p:cNvPicPr>
          <p:nvPr/>
        </p:nvPicPr>
        <p:blipFill>
          <a:blip r:embed="rId4"/>
          <a:stretch>
            <a:fillRect/>
          </a:stretch>
        </p:blipFill>
        <p:spPr>
          <a:xfrm>
            <a:off x="0" y="-1"/>
            <a:ext cx="12192000" cy="5149129"/>
          </a:xfrm>
          <a:prstGeom prst="rect">
            <a:avLst/>
          </a:prstGeom>
        </p:spPr>
      </p:pic>
      <p:sp>
        <p:nvSpPr>
          <p:cNvPr id="2" name="Rectangle 1">
            <a:extLst>
              <a:ext uri="{FF2B5EF4-FFF2-40B4-BE49-F238E27FC236}">
                <a16:creationId xmlns:a16="http://schemas.microsoft.com/office/drawing/2014/main" id="{668EE2EA-6E14-0AD3-A009-67F2F19ACD57}"/>
              </a:ext>
            </a:extLst>
          </p:cNvPr>
          <p:cNvSpPr/>
          <p:nvPr/>
        </p:nvSpPr>
        <p:spPr>
          <a:xfrm>
            <a:off x="0" y="-1"/>
            <a:ext cx="12192000" cy="54616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GB" sz="3200" dirty="0">
                <a:solidFill>
                  <a:srgbClr val="92D050"/>
                </a:solidFill>
                <a:latin typeface="Cavolini" panose="03000502040302020204" pitchFamily="66" charset="0"/>
                <a:cs typeface="Cavolini" panose="03000502040302020204" pitchFamily="66" charset="0"/>
              </a:rPr>
              <a:t>An hour of Physics each day for 5 days is much more effective than 5 hours in one day.</a:t>
            </a:r>
          </a:p>
          <a:p>
            <a:pPr marL="457200" indent="-457200">
              <a:buFont typeface="Arial" panose="020B0604020202020204" pitchFamily="34" charset="0"/>
              <a:buChar char="•"/>
            </a:pPr>
            <a:endParaRPr lang="en-GB" sz="3200" dirty="0">
              <a:solidFill>
                <a:srgbClr val="92D050"/>
              </a:solidFill>
              <a:latin typeface="Cavolini" panose="03000502040302020204" pitchFamily="66" charset="0"/>
              <a:cs typeface="Cavolini" panose="03000502040302020204" pitchFamily="66" charset="0"/>
            </a:endParaRPr>
          </a:p>
          <a:p>
            <a:pPr marL="457200" indent="-457200">
              <a:buFont typeface="Arial" panose="020B0604020202020204" pitchFamily="34" charset="0"/>
              <a:buChar char="•"/>
            </a:pPr>
            <a:r>
              <a:rPr lang="en-GB" sz="3200" dirty="0">
                <a:solidFill>
                  <a:srgbClr val="92D050"/>
                </a:solidFill>
                <a:latin typeface="Cavolini" panose="03000502040302020204" pitchFamily="66" charset="0"/>
                <a:cs typeface="Cavolini" panose="03000502040302020204" pitchFamily="66" charset="0"/>
              </a:rPr>
              <a:t>Interleaving </a:t>
            </a:r>
          </a:p>
          <a:p>
            <a:r>
              <a:rPr lang="en-GB" sz="3200" dirty="0">
                <a:solidFill>
                  <a:srgbClr val="92D050"/>
                </a:solidFill>
                <a:latin typeface="Cavolini" panose="03000502040302020204" pitchFamily="66" charset="0"/>
                <a:cs typeface="Cavolini" panose="03000502040302020204" pitchFamily="66" charset="0"/>
              </a:rPr>
              <a:t>(mix up the subjects)</a:t>
            </a:r>
          </a:p>
          <a:p>
            <a:r>
              <a:rPr lang="en-GB" sz="3200" dirty="0">
                <a:solidFill>
                  <a:srgbClr val="92D050"/>
                </a:solidFill>
                <a:latin typeface="Cavolini" panose="03000502040302020204" pitchFamily="66" charset="0"/>
                <a:cs typeface="Cavolini" panose="03000502040302020204" pitchFamily="66" charset="0"/>
              </a:rPr>
              <a:t>30 minutes of Shakespeare,</a:t>
            </a:r>
          </a:p>
          <a:p>
            <a:r>
              <a:rPr lang="en-GB" sz="3200" dirty="0">
                <a:solidFill>
                  <a:srgbClr val="92D050"/>
                </a:solidFill>
                <a:latin typeface="Cavolini" panose="03000502040302020204" pitchFamily="66" charset="0"/>
                <a:cs typeface="Cavolini" panose="03000502040302020204" pitchFamily="66" charset="0"/>
              </a:rPr>
              <a:t>30 minutes of algebra, </a:t>
            </a:r>
          </a:p>
          <a:p>
            <a:r>
              <a:rPr lang="en-GB" sz="3200" dirty="0">
                <a:solidFill>
                  <a:srgbClr val="92D050"/>
                </a:solidFill>
                <a:latin typeface="Cavolini" panose="03000502040302020204" pitchFamily="66" charset="0"/>
                <a:cs typeface="Cavolini" panose="03000502040302020204" pitchFamily="66" charset="0"/>
              </a:rPr>
              <a:t>30 minutes of Poetry,</a:t>
            </a:r>
          </a:p>
          <a:p>
            <a:r>
              <a:rPr lang="en-GB" sz="3200" dirty="0">
                <a:solidFill>
                  <a:srgbClr val="92D050"/>
                </a:solidFill>
                <a:latin typeface="Cavolini" panose="03000502040302020204" pitchFamily="66" charset="0"/>
                <a:cs typeface="Cavolini" panose="03000502040302020204" pitchFamily="66" charset="0"/>
              </a:rPr>
              <a:t>30 minutes of Ratio </a:t>
            </a:r>
          </a:p>
          <a:p>
            <a:pPr marL="457200" indent="-457200">
              <a:buFontTx/>
              <a:buChar char="-"/>
            </a:pPr>
            <a:r>
              <a:rPr lang="en-GB" sz="3200" dirty="0">
                <a:solidFill>
                  <a:srgbClr val="92D050"/>
                </a:solidFill>
                <a:latin typeface="Cavolini" panose="03000502040302020204" pitchFamily="66" charset="0"/>
                <a:cs typeface="Cavolini" panose="03000502040302020204" pitchFamily="66" charset="0"/>
              </a:rPr>
              <a:t>rather than an hour of</a:t>
            </a:r>
          </a:p>
          <a:p>
            <a:r>
              <a:rPr lang="en-GB" sz="3200" dirty="0">
                <a:solidFill>
                  <a:srgbClr val="92D050"/>
                </a:solidFill>
                <a:latin typeface="Cavolini" panose="03000502040302020204" pitchFamily="66" charset="0"/>
                <a:cs typeface="Cavolini" panose="03000502040302020204" pitchFamily="66" charset="0"/>
              </a:rPr>
              <a:t>English &amp; an hour of Maths</a:t>
            </a:r>
          </a:p>
          <a:p>
            <a:endParaRPr lang="en-GB" sz="3200" dirty="0">
              <a:solidFill>
                <a:srgbClr val="92D050"/>
              </a:solidFill>
              <a:latin typeface="Cavolini" panose="03000502040302020204" pitchFamily="66" charset="0"/>
              <a:cs typeface="Cavolini" panose="03000502040302020204" pitchFamily="66" charset="0"/>
            </a:endParaRPr>
          </a:p>
        </p:txBody>
      </p:sp>
      <p:pic>
        <p:nvPicPr>
          <p:cNvPr id="6" name="Picture 5">
            <a:extLst>
              <a:ext uri="{FF2B5EF4-FFF2-40B4-BE49-F238E27FC236}">
                <a16:creationId xmlns:a16="http://schemas.microsoft.com/office/drawing/2014/main" id="{E3CA7AD2-D1DD-E490-F26A-09320472D358}"/>
              </a:ext>
            </a:extLst>
          </p:cNvPr>
          <p:cNvPicPr>
            <a:picLocks noChangeAspect="1"/>
          </p:cNvPicPr>
          <p:nvPr/>
        </p:nvPicPr>
        <p:blipFill>
          <a:blip r:embed="rId5"/>
          <a:stretch>
            <a:fillRect/>
          </a:stretch>
        </p:blipFill>
        <p:spPr>
          <a:xfrm>
            <a:off x="6341107" y="1339318"/>
            <a:ext cx="5825614" cy="3930664"/>
          </a:xfrm>
          <a:prstGeom prst="rect">
            <a:avLst/>
          </a:prstGeom>
        </p:spPr>
      </p:pic>
      <p:pic>
        <p:nvPicPr>
          <p:cNvPr id="10" name="Picture 9">
            <a:extLst>
              <a:ext uri="{FF2B5EF4-FFF2-40B4-BE49-F238E27FC236}">
                <a16:creationId xmlns:a16="http://schemas.microsoft.com/office/drawing/2014/main" id="{3269ECB5-D8BD-601C-F160-10DB581503EB}"/>
              </a:ext>
            </a:extLst>
          </p:cNvPr>
          <p:cNvPicPr>
            <a:picLocks noChangeAspect="1"/>
          </p:cNvPicPr>
          <p:nvPr/>
        </p:nvPicPr>
        <p:blipFill>
          <a:blip r:embed="rId6"/>
          <a:stretch>
            <a:fillRect/>
          </a:stretch>
        </p:blipFill>
        <p:spPr>
          <a:xfrm>
            <a:off x="6276557" y="1379739"/>
            <a:ext cx="5954714" cy="4025880"/>
          </a:xfrm>
          <a:prstGeom prst="rect">
            <a:avLst/>
          </a:prstGeom>
        </p:spPr>
      </p:pic>
      <p:sp>
        <p:nvSpPr>
          <p:cNvPr id="14" name="TextBox 13">
            <a:extLst>
              <a:ext uri="{FF2B5EF4-FFF2-40B4-BE49-F238E27FC236}">
                <a16:creationId xmlns:a16="http://schemas.microsoft.com/office/drawing/2014/main" id="{AD3792A1-B305-3879-38E8-103868001F67}"/>
              </a:ext>
            </a:extLst>
          </p:cNvPr>
          <p:cNvSpPr txBox="1"/>
          <p:nvPr/>
        </p:nvSpPr>
        <p:spPr>
          <a:xfrm>
            <a:off x="9253914" y="6472093"/>
            <a:ext cx="3375561" cy="369332"/>
          </a:xfrm>
          <a:prstGeom prst="rect">
            <a:avLst/>
          </a:prstGeom>
          <a:noFill/>
        </p:spPr>
        <p:txBody>
          <a:bodyPr wrap="square">
            <a:spAutoFit/>
          </a:bodyPr>
          <a:lstStyle/>
          <a:p>
            <a:r>
              <a:rPr lang="en-GB" sz="1800" dirty="0">
                <a:solidFill>
                  <a:srgbClr val="92D050"/>
                </a:solidFill>
              </a:rPr>
              <a:t>2007 (Rohrer and Taylor)</a:t>
            </a:r>
            <a:endParaRPr lang="en-GB" sz="1800" dirty="0">
              <a:solidFill>
                <a:srgbClr val="92D05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163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500"/>
                                        <p:tgtEl>
                                          <p:spTgt spid="2">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500"/>
                                        <p:tgtEl>
                                          <p:spTgt spid="2">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500"/>
                                        <p:tgtEl>
                                          <p:spTgt spid="2">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500"/>
                                        <p:tgtEl>
                                          <p:spTgt spid="2">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500"/>
                                        <p:tgtEl>
                                          <p:spTgt spid="2">
                                            <p:txEl>
                                              <p:pRg st="7" end="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500"/>
                                        <p:tgtEl>
                                          <p:spTgt spid="2">
                                            <p:txEl>
                                              <p:pRg st="8" end="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animEffect transition="in" filter="fade">
                                      <p:cBhvr>
                                        <p:cTn id="58" dur="500"/>
                                        <p:tgtEl>
                                          <p:spTgt spid="2">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5C67B6-89F0-9F82-CA90-8EAE749371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767EA7-BB01-25E1-E821-B280C8658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1BD883-B857-580F-035D-180B207369DE}"/>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6EC93C4-04B5-F18A-59C2-6678B4CF0E80}"/>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6. Past exam papers: </a:t>
            </a:r>
            <a:r>
              <a:rPr lang="en-GB" sz="4800" b="0" dirty="0">
                <a:solidFill>
                  <a:schemeClr val="accent3">
                    <a:lumMod val="50000"/>
                  </a:schemeClr>
                </a:solidFill>
                <a:latin typeface="Cavolini" panose="03000502040302020204" pitchFamily="66" charset="0"/>
                <a:cs typeface="Cavolini" panose="03000502040302020204" pitchFamily="66" charset="0"/>
              </a:rPr>
              <a:t>once you’ve revised the knowledge. </a:t>
            </a:r>
          </a:p>
        </p:txBody>
      </p:sp>
      <p:sp>
        <p:nvSpPr>
          <p:cNvPr id="3" name="Title 1">
            <a:extLst>
              <a:ext uri="{FF2B5EF4-FFF2-40B4-BE49-F238E27FC236}">
                <a16:creationId xmlns:a16="http://schemas.microsoft.com/office/drawing/2014/main" id="{EBDFE500-5554-9ED9-74C7-C25E15C06CE5}"/>
              </a:ext>
            </a:extLst>
          </p:cNvPr>
          <p:cNvSpPr txBox="1">
            <a:spLocks/>
          </p:cNvSpPr>
          <p:nvPr/>
        </p:nvSpPr>
        <p:spPr>
          <a:xfrm>
            <a:off x="0" y="151475"/>
            <a:ext cx="8273144" cy="501728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685800" indent="-685800">
              <a:lnSpc>
                <a:spcPct val="120000"/>
              </a:lnSpc>
              <a:buFont typeface="Arial" panose="020B0604020202020204" pitchFamily="34" charset="0"/>
              <a:buChar char="•"/>
            </a:pPr>
            <a:r>
              <a:rPr lang="en-GB" sz="4800" b="0" dirty="0">
                <a:solidFill>
                  <a:schemeClr val="accent6">
                    <a:lumMod val="20000"/>
                    <a:lumOff val="80000"/>
                  </a:schemeClr>
                </a:solidFill>
                <a:latin typeface="Cavolini" panose="03000502040302020204" pitchFamily="66" charset="0"/>
                <a:cs typeface="Cavolini" panose="03000502040302020204" pitchFamily="66" charset="0"/>
              </a:rPr>
              <a:t>The mark schemes are essential. </a:t>
            </a:r>
          </a:p>
          <a:p>
            <a:pPr marL="685800" indent="-685800">
              <a:lnSpc>
                <a:spcPct val="120000"/>
              </a:lnSpc>
              <a:buFont typeface="Arial" panose="020B0604020202020204" pitchFamily="34" charset="0"/>
              <a:buChar char="•"/>
            </a:pPr>
            <a:r>
              <a:rPr lang="en-GB" sz="4800" b="0" dirty="0">
                <a:solidFill>
                  <a:schemeClr val="accent6">
                    <a:lumMod val="20000"/>
                    <a:lumOff val="80000"/>
                  </a:schemeClr>
                </a:solidFill>
                <a:latin typeface="Cavolini" panose="03000502040302020204" pitchFamily="66" charset="0"/>
                <a:cs typeface="Cavolini" panose="03000502040302020204" pitchFamily="66" charset="0"/>
              </a:rPr>
              <a:t>Work out why you got questions wrong: a mistake? A lack of understanding? You forgot?</a:t>
            </a:r>
          </a:p>
          <a:p>
            <a:pPr marL="685800" indent="-685800">
              <a:lnSpc>
                <a:spcPct val="120000"/>
              </a:lnSpc>
              <a:buFont typeface="Arial" panose="020B0604020202020204" pitchFamily="34" charset="0"/>
              <a:buChar char="•"/>
            </a:pPr>
            <a:r>
              <a:rPr lang="en-GB" sz="4800" b="0" dirty="0">
                <a:solidFill>
                  <a:schemeClr val="accent6">
                    <a:lumMod val="20000"/>
                    <a:lumOff val="80000"/>
                  </a:schemeClr>
                </a:solidFill>
                <a:latin typeface="Cavolini" panose="03000502040302020204" pitchFamily="66" charset="0"/>
                <a:cs typeface="Cavolini" panose="03000502040302020204" pitchFamily="66" charset="0"/>
              </a:rPr>
              <a:t>Ask us for help. The highest achieving pupils </a:t>
            </a:r>
            <a:r>
              <a:rPr lang="en-GB" sz="4800" b="0">
                <a:solidFill>
                  <a:schemeClr val="accent6">
                    <a:lumMod val="20000"/>
                    <a:lumOff val="80000"/>
                  </a:schemeClr>
                </a:solidFill>
                <a:latin typeface="Cavolini" panose="03000502040302020204" pitchFamily="66" charset="0"/>
                <a:cs typeface="Cavolini" panose="03000502040302020204" pitchFamily="66" charset="0"/>
              </a:rPr>
              <a:t>ask us the </a:t>
            </a:r>
            <a:r>
              <a:rPr lang="en-GB" sz="4800" b="0" dirty="0">
                <a:solidFill>
                  <a:schemeClr val="accent6">
                    <a:lumMod val="20000"/>
                    <a:lumOff val="80000"/>
                  </a:schemeClr>
                </a:solidFill>
                <a:latin typeface="Cavolini" panose="03000502040302020204" pitchFamily="66" charset="0"/>
                <a:cs typeface="Cavolini" panose="03000502040302020204" pitchFamily="66" charset="0"/>
              </a:rPr>
              <a:t>most questions!</a:t>
            </a:r>
          </a:p>
          <a:p>
            <a:pPr marL="685800" indent="-685800">
              <a:lnSpc>
                <a:spcPct val="120000"/>
              </a:lnSpc>
              <a:buFont typeface="Arial" panose="020B0604020202020204" pitchFamily="34" charset="0"/>
              <a:buChar char="•"/>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p:txBody>
      </p:sp>
      <p:pic>
        <p:nvPicPr>
          <p:cNvPr id="4" name="Picture 3">
            <a:extLst>
              <a:ext uri="{FF2B5EF4-FFF2-40B4-BE49-F238E27FC236}">
                <a16:creationId xmlns:a16="http://schemas.microsoft.com/office/drawing/2014/main" id="{54B229BE-C401-0EC1-8334-CA7309A92F8F}"/>
              </a:ext>
            </a:extLst>
          </p:cNvPr>
          <p:cNvPicPr>
            <a:picLocks noChangeAspect="1"/>
          </p:cNvPicPr>
          <p:nvPr/>
        </p:nvPicPr>
        <p:blipFill>
          <a:blip r:embed="rId2"/>
          <a:srcRect r="40346"/>
          <a:stretch>
            <a:fillRect/>
          </a:stretch>
        </p:blipFill>
        <p:spPr>
          <a:xfrm>
            <a:off x="8378043" y="11709"/>
            <a:ext cx="3813957" cy="5189850"/>
          </a:xfrm>
          <a:prstGeom prst="rect">
            <a:avLst/>
          </a:prstGeom>
        </p:spPr>
      </p:pic>
    </p:spTree>
    <p:extLst>
      <p:ext uri="{BB962C8B-B14F-4D97-AF65-F5344CB8AC3E}">
        <p14:creationId xmlns:p14="http://schemas.microsoft.com/office/powerpoint/2010/main" val="19943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2F27A8-074C-0768-FBF4-0A49D5BE0E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EF8B78-F619-024A-23A1-149593BDE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74B752-9BC8-77D7-7588-1C0AEAE77A40}"/>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CE4B8664-9039-314A-77A2-36AD1115B709}"/>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7. Biology: </a:t>
            </a:r>
            <a:r>
              <a:rPr lang="en-GB" sz="4800" b="0" dirty="0">
                <a:solidFill>
                  <a:schemeClr val="accent3">
                    <a:lumMod val="50000"/>
                  </a:schemeClr>
                </a:solidFill>
                <a:latin typeface="Cavolini" panose="03000502040302020204" pitchFamily="66" charset="0"/>
                <a:cs typeface="Cavolini" panose="03000502040302020204" pitchFamily="66" charset="0"/>
              </a:rPr>
              <a:t>get your words right</a:t>
            </a:r>
          </a:p>
        </p:txBody>
      </p:sp>
      <p:sp>
        <p:nvSpPr>
          <p:cNvPr id="3" name="Title 1">
            <a:extLst>
              <a:ext uri="{FF2B5EF4-FFF2-40B4-BE49-F238E27FC236}">
                <a16:creationId xmlns:a16="http://schemas.microsoft.com/office/drawing/2014/main" id="{D0BDE83E-D764-FE32-F167-2707F09F18B2}"/>
              </a:ext>
            </a:extLst>
          </p:cNvPr>
          <p:cNvSpPr txBox="1">
            <a:spLocks/>
          </p:cNvSpPr>
          <p:nvPr/>
        </p:nvSpPr>
        <p:spPr>
          <a:xfrm>
            <a:off x="0" y="-1"/>
            <a:ext cx="12192000" cy="52132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685800" indent="-685800">
              <a:buFont typeface="Arial" panose="020B0604020202020204" pitchFamily="34" charset="0"/>
              <a:buChar char="•"/>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68ACA388-E63B-3CBF-B07A-8E97326E3460}"/>
              </a:ext>
            </a:extLst>
          </p:cNvPr>
          <p:cNvSpPr txBox="1"/>
          <p:nvPr/>
        </p:nvSpPr>
        <p:spPr>
          <a:xfrm>
            <a:off x="178130" y="106878"/>
            <a:ext cx="11804073" cy="5262979"/>
          </a:xfrm>
          <a:prstGeom prst="rect">
            <a:avLst/>
          </a:prstGeom>
          <a:noFill/>
        </p:spPr>
        <p:txBody>
          <a:bodyPr wrap="square" rtlCol="0">
            <a:spAutoFit/>
          </a:bodyPr>
          <a:lstStyle/>
          <a:p>
            <a:pPr marL="285750" indent="-285750">
              <a:buFont typeface="Arial" panose="020B0604020202020204" pitchFamily="34" charset="0"/>
              <a:buChar char="•"/>
            </a:pPr>
            <a:r>
              <a:rPr lang="en-GB" sz="4800" dirty="0">
                <a:solidFill>
                  <a:schemeClr val="accent6">
                    <a:lumMod val="20000"/>
                    <a:lumOff val="80000"/>
                  </a:schemeClr>
                </a:solidFill>
                <a:latin typeface="Cavolini" panose="03000502040302020204" pitchFamily="66" charset="0"/>
                <a:cs typeface="Cavolini" panose="03000502040302020204" pitchFamily="66" charset="0"/>
              </a:rPr>
              <a:t>Key words are essential! Show off how many you know. </a:t>
            </a:r>
          </a:p>
          <a:p>
            <a:endParaRPr lang="en-GB" sz="4800" dirty="0">
              <a:solidFill>
                <a:schemeClr val="accent6">
                  <a:lumMod val="20000"/>
                  <a:lumOff val="80000"/>
                </a:schemeClr>
              </a:solidFill>
              <a:latin typeface="Cavolini" panose="03000502040302020204" pitchFamily="66" charset="0"/>
              <a:cs typeface="Cavolini" panose="03000502040302020204" pitchFamily="66" charset="0"/>
            </a:endParaRPr>
          </a:p>
          <a:p>
            <a:r>
              <a:rPr lang="en-GB" sz="4800" dirty="0">
                <a:solidFill>
                  <a:schemeClr val="accent6">
                    <a:lumMod val="20000"/>
                    <a:lumOff val="80000"/>
                  </a:schemeClr>
                </a:solidFill>
                <a:latin typeface="Cavolini" panose="03000502040302020204" pitchFamily="66" charset="0"/>
                <a:cs typeface="Cavolini" panose="03000502040302020204" pitchFamily="66" charset="0"/>
              </a:rPr>
              <a:t>e.g. if you mention energy, use </a:t>
            </a:r>
            <a:r>
              <a:rPr lang="en-GB" sz="4800">
                <a:solidFill>
                  <a:schemeClr val="accent6">
                    <a:lumMod val="20000"/>
                    <a:lumOff val="80000"/>
                  </a:schemeClr>
                </a:solidFill>
                <a:latin typeface="Cavolini" panose="03000502040302020204" pitchFamily="66" charset="0"/>
                <a:cs typeface="Cavolini" panose="03000502040302020204" pitchFamily="66" charset="0"/>
              </a:rPr>
              <a:t>the words </a:t>
            </a:r>
            <a:r>
              <a:rPr lang="en-GB" sz="4800" dirty="0">
                <a:solidFill>
                  <a:schemeClr val="accent6">
                    <a:lumMod val="20000"/>
                    <a:lumOff val="80000"/>
                  </a:schemeClr>
                </a:solidFill>
                <a:latin typeface="Cavolini" panose="03000502040302020204" pitchFamily="66" charset="0"/>
                <a:cs typeface="Cavolini" panose="03000502040302020204" pitchFamily="66" charset="0"/>
              </a:rPr>
              <a:t>respiration, mitochondria, contract (muscles)</a:t>
            </a:r>
          </a:p>
          <a:p>
            <a:endParaRPr lang="en-GB" sz="4800" dirty="0">
              <a:solidFill>
                <a:schemeClr val="accent6">
                  <a:lumMod val="20000"/>
                  <a:lumOff val="80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76918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E97F7-1C31-51DB-85A4-843FCAB94F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7810F0-7830-4E96-0332-E0136A38F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DBE6BC-4059-397B-FA60-6066DB09A33F}"/>
              </a:ext>
            </a:extLst>
          </p:cNvPr>
          <p:cNvSpPr/>
          <p:nvPr/>
        </p:nvSpPr>
        <p:spPr>
          <a:xfrm>
            <a:off x="0" y="5213268"/>
            <a:ext cx="12192000" cy="16447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510153D-BCDF-12B4-DCFD-08FD5BFA5192}"/>
              </a:ext>
            </a:extLst>
          </p:cNvPr>
          <p:cNvSpPr txBox="1">
            <a:spLocks/>
          </p:cNvSpPr>
          <p:nvPr/>
        </p:nvSpPr>
        <p:spPr>
          <a:xfrm>
            <a:off x="0" y="5302291"/>
            <a:ext cx="12192000" cy="155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r>
              <a:rPr lang="en-GB" sz="4800" dirty="0">
                <a:solidFill>
                  <a:schemeClr val="accent3">
                    <a:lumMod val="50000"/>
                  </a:schemeClr>
                </a:solidFill>
                <a:latin typeface="Cavolini" panose="03000502040302020204" pitchFamily="66" charset="0"/>
                <a:cs typeface="Cavolini" panose="03000502040302020204" pitchFamily="66" charset="0"/>
              </a:rPr>
              <a:t>8. Chemistry: </a:t>
            </a:r>
            <a:r>
              <a:rPr lang="en-GB" sz="4800" b="0" dirty="0">
                <a:solidFill>
                  <a:schemeClr val="accent3">
                    <a:lumMod val="50000"/>
                  </a:schemeClr>
                </a:solidFill>
                <a:latin typeface="Cavolini" panose="03000502040302020204" pitchFamily="66" charset="0"/>
                <a:cs typeface="Cavolini" panose="03000502040302020204" pitchFamily="66" charset="0"/>
              </a:rPr>
              <a:t>top tips</a:t>
            </a:r>
          </a:p>
        </p:txBody>
      </p:sp>
      <p:sp>
        <p:nvSpPr>
          <p:cNvPr id="3" name="Title 1">
            <a:extLst>
              <a:ext uri="{FF2B5EF4-FFF2-40B4-BE49-F238E27FC236}">
                <a16:creationId xmlns:a16="http://schemas.microsoft.com/office/drawing/2014/main" id="{A14FE2EE-EA1B-6B23-732E-C8E00D667268}"/>
              </a:ext>
            </a:extLst>
          </p:cNvPr>
          <p:cNvSpPr txBox="1">
            <a:spLocks/>
          </p:cNvSpPr>
          <p:nvPr/>
        </p:nvSpPr>
        <p:spPr>
          <a:xfrm>
            <a:off x="0" y="-1"/>
            <a:ext cx="12192000" cy="521326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marL="685800" indent="-685800">
              <a:buFont typeface="Arial" panose="020B0604020202020204" pitchFamily="34" charset="0"/>
              <a:buChar char="•"/>
            </a:pPr>
            <a:endParaRPr lang="en-GB" sz="4800" b="0" dirty="0">
              <a:solidFill>
                <a:schemeClr val="accent6">
                  <a:lumMod val="20000"/>
                  <a:lumOff val="80000"/>
                </a:schemeClr>
              </a:solidFill>
              <a:latin typeface="Cavolini" panose="03000502040302020204" pitchFamily="66" charset="0"/>
              <a:cs typeface="Cavolini" panose="03000502040302020204" pitchFamily="66" charset="0"/>
            </a:endParaRPr>
          </a:p>
        </p:txBody>
      </p:sp>
      <p:sp>
        <p:nvSpPr>
          <p:cNvPr id="5" name="TextBox 4">
            <a:extLst>
              <a:ext uri="{FF2B5EF4-FFF2-40B4-BE49-F238E27FC236}">
                <a16:creationId xmlns:a16="http://schemas.microsoft.com/office/drawing/2014/main" id="{F719F940-1F91-8F81-36E6-73D4F21A16DB}"/>
              </a:ext>
            </a:extLst>
          </p:cNvPr>
          <p:cNvSpPr txBox="1"/>
          <p:nvPr/>
        </p:nvSpPr>
        <p:spPr>
          <a:xfrm>
            <a:off x="129506" y="177811"/>
            <a:ext cx="11955402" cy="4401205"/>
          </a:xfrm>
          <a:prstGeom prst="rect">
            <a:avLst/>
          </a:prstGeom>
          <a:noFill/>
        </p:spPr>
        <p:txBody>
          <a:bodyPr wrap="square" rtlCol="0">
            <a:spAutoFit/>
          </a:bodyPr>
          <a:lstStyle/>
          <a:p>
            <a:pPr marL="285750" indent="-285750">
              <a:buFont typeface="Arial" panose="020B0604020202020204" pitchFamily="34" charset="0"/>
              <a:buChar char="•"/>
            </a:pPr>
            <a:r>
              <a:rPr lang="en-GB" sz="4000" dirty="0">
                <a:solidFill>
                  <a:schemeClr val="accent6">
                    <a:lumMod val="20000"/>
                    <a:lumOff val="80000"/>
                  </a:schemeClr>
                </a:solidFill>
                <a:latin typeface="Cavolini" panose="03000502040302020204" pitchFamily="66" charset="0"/>
                <a:cs typeface="Cavolini" panose="03000502040302020204" pitchFamily="66" charset="0"/>
              </a:rPr>
              <a:t>Chemistry papers are the most predictable of the three sciences. </a:t>
            </a:r>
          </a:p>
          <a:p>
            <a:pPr marL="285750" indent="-285750">
              <a:buFont typeface="Arial" panose="020B0604020202020204" pitchFamily="34" charset="0"/>
              <a:buChar char="•"/>
            </a:pPr>
            <a:r>
              <a:rPr lang="en-GB" sz="4000" dirty="0">
                <a:solidFill>
                  <a:schemeClr val="accent6">
                    <a:lumMod val="20000"/>
                    <a:lumOff val="80000"/>
                  </a:schemeClr>
                </a:solidFill>
                <a:latin typeface="Cavolini" panose="03000502040302020204" pitchFamily="66" charset="0"/>
                <a:cs typeface="Cavolini" panose="03000502040302020204" pitchFamily="66" charset="0"/>
              </a:rPr>
              <a:t> You must be able to do the maths skills e.g. Calculate Mr, moles, concentrations </a:t>
            </a:r>
          </a:p>
          <a:p>
            <a:pPr marL="285750" indent="-285750">
              <a:buFont typeface="Arial" panose="020B0604020202020204" pitchFamily="34" charset="0"/>
              <a:buChar char="•"/>
            </a:pPr>
            <a:r>
              <a:rPr lang="en-GB" sz="4000" dirty="0">
                <a:solidFill>
                  <a:schemeClr val="accent6">
                    <a:lumMod val="20000"/>
                    <a:lumOff val="80000"/>
                  </a:schemeClr>
                </a:solidFill>
                <a:latin typeface="Cavolini" panose="03000502040302020204" pitchFamily="66" charset="0"/>
                <a:cs typeface="Cavolini" panose="03000502040302020204" pitchFamily="66" charset="0"/>
              </a:rPr>
              <a:t> Explain properties; why can graphite conduct? Why is diamond hard? Why do group 1 get more reactive?</a:t>
            </a:r>
          </a:p>
        </p:txBody>
      </p:sp>
    </p:spTree>
    <p:extLst>
      <p:ext uri="{BB962C8B-B14F-4D97-AF65-F5344CB8AC3E}">
        <p14:creationId xmlns:p14="http://schemas.microsoft.com/office/powerpoint/2010/main" val="3347481843"/>
      </p:ext>
    </p:extLst>
  </p:cSld>
  <p:clrMapOvr>
    <a:masterClrMapping/>
  </p:clrMapOvr>
</p:sld>
</file>

<file path=ppt/theme/theme1.xml><?xml version="1.0" encoding="utf-8"?>
<a:theme xmlns:a="http://schemas.openxmlformats.org/drawingml/2006/main" name="DylanVTI">
  <a:themeElements>
    <a:clrScheme name="Custom 8">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2332</TotalTime>
  <Words>821</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Cavolini</vt:lpstr>
      <vt:lpstr>Neue Haas Grotesk Text Pro</vt:lpstr>
      <vt:lpstr>Wingdings</vt:lpstr>
      <vt:lpstr>DylanVTI</vt:lpstr>
      <vt:lpstr>Aiming for grade 7+ in Science:  advice for clever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 Parker</dc:creator>
  <cp:lastModifiedBy>C Williams</cp:lastModifiedBy>
  <cp:revision>2</cp:revision>
  <dcterms:created xsi:type="dcterms:W3CDTF">2025-08-31T14:36:49Z</dcterms:created>
  <dcterms:modified xsi:type="dcterms:W3CDTF">2025-09-24T09:15:56Z</dcterms:modified>
</cp:coreProperties>
</file>