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6" r:id="rId3"/>
    <p:sldId id="267" r:id="rId4"/>
    <p:sldId id="264" r:id="rId5"/>
    <p:sldId id="265" r:id="rId6"/>
    <p:sldId id="272" r:id="rId7"/>
    <p:sldId id="257" r:id="rId8"/>
    <p:sldId id="261" r:id="rId9"/>
    <p:sldId id="258" r:id="rId10"/>
    <p:sldId id="259" r:id="rId11"/>
    <p:sldId id="260" r:id="rId12"/>
    <p:sldId id="273"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C516D9-9BDF-4A7A-8012-B931B00216A2}" v="32" dt="2025-09-09T12:51:38.635"/>
    <p1510:client id="{403E5852-DA61-43B4-9C91-76EC8E2DD831}" v="19" dt="2025-09-10T07:31:16.3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EF1672-13F3-4AF9-A5AB-ACD4554510E7}" type="datetimeFigureOut">
              <a:rPr lang="en-GB" smtClean="0"/>
              <a:t>24/09/2025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67CC7-8344-4351-A31B-29A826D36722}" type="slidenum">
              <a:rPr lang="en-GB" smtClean="0"/>
              <a:t>‹#›</a:t>
            </a:fld>
            <a:endParaRPr lang="en-GB"/>
          </a:p>
        </p:txBody>
      </p:sp>
    </p:spTree>
    <p:extLst>
      <p:ext uri="{BB962C8B-B14F-4D97-AF65-F5344CB8AC3E}">
        <p14:creationId xmlns:p14="http://schemas.microsoft.com/office/powerpoint/2010/main" val="3121994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Every word and sentence is carefully considered and maintained to a high standard. </a:t>
            </a:r>
          </a:p>
          <a:p>
            <a:r>
              <a:rPr lang="en-GB" dirty="0"/>
              <a:t>1 ½ to 2 sides is adequate. </a:t>
            </a:r>
          </a:p>
        </p:txBody>
      </p:sp>
      <p:sp>
        <p:nvSpPr>
          <p:cNvPr id="4" name="Slide Number Placeholder 3"/>
          <p:cNvSpPr>
            <a:spLocks noGrp="1"/>
          </p:cNvSpPr>
          <p:nvPr>
            <p:ph type="sldNum" sz="quarter" idx="5"/>
          </p:nvPr>
        </p:nvSpPr>
        <p:spPr/>
        <p:txBody>
          <a:bodyPr/>
          <a:lstStyle/>
          <a:p>
            <a:fld id="{79367CC7-8344-4351-A31B-29A826D36722}" type="slidenum">
              <a:rPr lang="en-GB" smtClean="0"/>
              <a:t>10</a:t>
            </a:fld>
            <a:endParaRPr lang="en-GB"/>
          </a:p>
        </p:txBody>
      </p:sp>
    </p:spTree>
    <p:extLst>
      <p:ext uri="{BB962C8B-B14F-4D97-AF65-F5344CB8AC3E}">
        <p14:creationId xmlns:p14="http://schemas.microsoft.com/office/powerpoint/2010/main" val="854408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9367CC7-8344-4351-A31B-29A826D36722}" type="slidenum">
              <a:rPr lang="en-GB" smtClean="0"/>
              <a:t>14</a:t>
            </a:fld>
            <a:endParaRPr lang="en-GB"/>
          </a:p>
        </p:txBody>
      </p:sp>
    </p:spTree>
    <p:extLst>
      <p:ext uri="{BB962C8B-B14F-4D97-AF65-F5344CB8AC3E}">
        <p14:creationId xmlns:p14="http://schemas.microsoft.com/office/powerpoint/2010/main" val="1363709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5F797-3A6F-7B91-1FBD-3EE878EE924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341E454-FA16-1447-E1AA-A721820A47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973963F-1957-E23F-6F3B-DF92219B4E90}"/>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5" name="Footer Placeholder 4">
            <a:extLst>
              <a:ext uri="{FF2B5EF4-FFF2-40B4-BE49-F238E27FC236}">
                <a16:creationId xmlns:a16="http://schemas.microsoft.com/office/drawing/2014/main" id="{9C9BB9A9-577B-CBA0-7B3F-2CE877A9BA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AF0FFB-10B3-BEDB-A505-357E6A4F946B}"/>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2529048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104B0-A19E-53AE-B174-66364BB72B2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25D3DF9-4234-15A0-76F5-4370F1D1064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87FE8A5-D502-37BC-D8BF-6489F8391CE7}"/>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5" name="Footer Placeholder 4">
            <a:extLst>
              <a:ext uri="{FF2B5EF4-FFF2-40B4-BE49-F238E27FC236}">
                <a16:creationId xmlns:a16="http://schemas.microsoft.com/office/drawing/2014/main" id="{A05F75B6-FA1F-F4B8-02ED-23CFE7C626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FE7C29-557C-0691-6B18-DFB05313FC4E}"/>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256740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F023C8-5AB0-FC1B-8727-18438E2E2FDF}"/>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8326A0B-1143-601E-AAAA-608689E9D80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5A941CE-5CE2-49E2-8CA8-75D795EF2CBD}"/>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5" name="Footer Placeholder 4">
            <a:extLst>
              <a:ext uri="{FF2B5EF4-FFF2-40B4-BE49-F238E27FC236}">
                <a16:creationId xmlns:a16="http://schemas.microsoft.com/office/drawing/2014/main" id="{E9C6AC01-91FE-EF24-B030-0399FAE355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E92487-9968-CCC2-44A7-F9D19EB77BB7}"/>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3953513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36092-3D68-CF48-D29E-9CC62B8868C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9DB0899-6D3E-8B92-A6D6-739BD51B5D6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1467432-E889-4E51-B1F4-82F4942B1D23}"/>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5" name="Footer Placeholder 4">
            <a:extLst>
              <a:ext uri="{FF2B5EF4-FFF2-40B4-BE49-F238E27FC236}">
                <a16:creationId xmlns:a16="http://schemas.microsoft.com/office/drawing/2014/main" id="{AA854945-1429-20EB-29F9-2FED58FDB6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92C818-6CA7-4BB9-71A5-A5F3A13C666E}"/>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2530681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2FA04-D259-ACAF-1A84-E66D6FCE38D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CA4164D2-4812-CDA5-4C50-69F28EBB9EE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5D3690C-24F3-4CC3-CDAD-4259473068CF}"/>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5" name="Footer Placeholder 4">
            <a:extLst>
              <a:ext uri="{FF2B5EF4-FFF2-40B4-BE49-F238E27FC236}">
                <a16:creationId xmlns:a16="http://schemas.microsoft.com/office/drawing/2014/main" id="{00EF376C-C547-F690-2C28-2FE111625D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FFFD4E-FD2E-FB15-1B73-6E6EB6073B07}"/>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348767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545D-8B4E-7D12-89A1-20C7B150D29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B2235E4-FC69-B525-B445-FF3C07A9E7E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D9FA406-73C8-8550-B7C4-F62B9583DDC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B7FEC57-DAF4-272B-0A84-A1D049D546CD}"/>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6" name="Footer Placeholder 5">
            <a:extLst>
              <a:ext uri="{FF2B5EF4-FFF2-40B4-BE49-F238E27FC236}">
                <a16:creationId xmlns:a16="http://schemas.microsoft.com/office/drawing/2014/main" id="{3A84A5D4-001C-FCBA-D5BE-2C60D55C04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02B41E-64C6-8365-E9B1-16A2EAF47968}"/>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3282745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2FB84-828A-9C91-2C8F-9CF388EF3636}"/>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C01ADD21-D88F-D951-1B7B-FA32B6EB56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151F903-F7E2-678F-A631-4404825FABA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63600CD7-B3E4-F0F3-E5B3-4852E1FC0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72DF1EC-F857-5032-8FBC-95EB75DCD22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7DDC2CA-E3C5-3CE9-D75F-0221099F85AC}"/>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8" name="Footer Placeholder 7">
            <a:extLst>
              <a:ext uri="{FF2B5EF4-FFF2-40B4-BE49-F238E27FC236}">
                <a16:creationId xmlns:a16="http://schemas.microsoft.com/office/drawing/2014/main" id="{533AFE00-8F02-13B5-69A5-44BEA616993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CC90F5A-3CE2-88D4-A308-0FFAA7881FE6}"/>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141969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F9F72-A60D-7A6F-E274-74BEA687B56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4C6E53B6-AE84-D475-3145-4A86CF185665}"/>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4" name="Footer Placeholder 3">
            <a:extLst>
              <a:ext uri="{FF2B5EF4-FFF2-40B4-BE49-F238E27FC236}">
                <a16:creationId xmlns:a16="http://schemas.microsoft.com/office/drawing/2014/main" id="{A5DF2CED-F317-F070-B096-5A9B7F0121F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83FF54F-0F34-695A-B214-8E617D60D425}"/>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911546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60A393-CF1F-4EBB-40DE-5AD181B67382}"/>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3" name="Footer Placeholder 2">
            <a:extLst>
              <a:ext uri="{FF2B5EF4-FFF2-40B4-BE49-F238E27FC236}">
                <a16:creationId xmlns:a16="http://schemas.microsoft.com/office/drawing/2014/main" id="{A4371F6D-EF30-4891-1E67-E6757F9E477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BBD4F34-3ED1-D0A5-F1C1-2C560158ED01}"/>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102352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EE54F-F8E3-07F5-C1AB-073BFF074F9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EFDD4D3-F255-1761-D363-40BA5A01EF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6DE8B5F5-280C-0F34-28B9-E272A04832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C7108B8-AE44-7A29-29CC-C2551DD1E910}"/>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6" name="Footer Placeholder 5">
            <a:extLst>
              <a:ext uri="{FF2B5EF4-FFF2-40B4-BE49-F238E27FC236}">
                <a16:creationId xmlns:a16="http://schemas.microsoft.com/office/drawing/2014/main" id="{8F309E7C-D80C-E97E-F3C5-1E3084C70D2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789B5F-2D7C-27A2-CFA8-C977C572C8B1}"/>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324270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39477-F06E-FD8C-80AE-41A4C65A98A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2607DCCA-B225-D974-9E99-8DE8F333DB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18FAEAE-69CE-F087-3E74-F5F62E2410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24F6F5E-FC4B-35CC-8DE1-1CB2358A878D}"/>
              </a:ext>
            </a:extLst>
          </p:cNvPr>
          <p:cNvSpPr>
            <a:spLocks noGrp="1"/>
          </p:cNvSpPr>
          <p:nvPr>
            <p:ph type="dt" sz="half" idx="10"/>
          </p:nvPr>
        </p:nvSpPr>
        <p:spPr/>
        <p:txBody>
          <a:bodyPr/>
          <a:lstStyle/>
          <a:p>
            <a:fld id="{4677C769-4FF1-44FC-BCEC-8C785B0FAB45}" type="datetimeFigureOut">
              <a:rPr lang="en-GB" smtClean="0"/>
              <a:t>24/09/2025</a:t>
            </a:fld>
            <a:endParaRPr lang="en-GB"/>
          </a:p>
        </p:txBody>
      </p:sp>
      <p:sp>
        <p:nvSpPr>
          <p:cNvPr id="6" name="Footer Placeholder 5">
            <a:extLst>
              <a:ext uri="{FF2B5EF4-FFF2-40B4-BE49-F238E27FC236}">
                <a16:creationId xmlns:a16="http://schemas.microsoft.com/office/drawing/2014/main" id="{8EB392CD-CC60-199F-993F-7231A3463C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1FD742-BEDB-3477-1339-ED4CDD5488AF}"/>
              </a:ext>
            </a:extLst>
          </p:cNvPr>
          <p:cNvSpPr>
            <a:spLocks noGrp="1"/>
          </p:cNvSpPr>
          <p:nvPr>
            <p:ph type="sldNum" sz="quarter" idx="12"/>
          </p:nvPr>
        </p:nvSpPr>
        <p:spPr/>
        <p:txBody>
          <a:bodyPr/>
          <a:lstStyle/>
          <a:p>
            <a:fld id="{DE55795A-3C09-42DE-9544-589CF53E4B8F}" type="slidenum">
              <a:rPr lang="en-GB" smtClean="0"/>
              <a:t>‹#›</a:t>
            </a:fld>
            <a:endParaRPr lang="en-GB"/>
          </a:p>
        </p:txBody>
      </p:sp>
    </p:spTree>
    <p:extLst>
      <p:ext uri="{BB962C8B-B14F-4D97-AF65-F5344CB8AC3E}">
        <p14:creationId xmlns:p14="http://schemas.microsoft.com/office/powerpoint/2010/main" val="116712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E691ED-CD44-FB11-EBC2-FB63CDEABE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2F145CEE-1386-AD9E-9115-74EB93FCD6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ACBE6CA-3F8D-2D81-0E0F-27C94AD369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7C769-4FF1-44FC-BCEC-8C785B0FAB45}" type="datetimeFigureOut">
              <a:rPr lang="en-GB" smtClean="0"/>
              <a:t>24/09/2025</a:t>
            </a:fld>
            <a:endParaRPr lang="en-GB"/>
          </a:p>
        </p:txBody>
      </p:sp>
      <p:sp>
        <p:nvSpPr>
          <p:cNvPr id="5" name="Footer Placeholder 4">
            <a:extLst>
              <a:ext uri="{FF2B5EF4-FFF2-40B4-BE49-F238E27FC236}">
                <a16:creationId xmlns:a16="http://schemas.microsoft.com/office/drawing/2014/main" id="{CF852F37-4753-1172-6774-E3937C732D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2D4C4F5-A2C2-1C91-EFBE-BFA21851D9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E55795A-3C09-42DE-9544-589CF53E4B8F}" type="slidenum">
              <a:rPr lang="en-GB" smtClean="0"/>
              <a:t>‹#›</a:t>
            </a:fld>
            <a:endParaRPr lang="en-GB"/>
          </a:p>
        </p:txBody>
      </p:sp>
    </p:spTree>
    <p:extLst>
      <p:ext uri="{BB962C8B-B14F-4D97-AF65-F5344CB8AC3E}">
        <p14:creationId xmlns:p14="http://schemas.microsoft.com/office/powerpoint/2010/main" val="322770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3070A2-4F0B-8F62-8616-EE8540F0368B}"/>
              </a:ext>
            </a:extLst>
          </p:cNvPr>
          <p:cNvSpPr>
            <a:spLocks noGrp="1"/>
          </p:cNvSpPr>
          <p:nvPr>
            <p:ph type="title"/>
          </p:nvPr>
        </p:nvSpPr>
        <p:spPr>
          <a:xfrm>
            <a:off x="640080" y="1243013"/>
            <a:ext cx="3855720" cy="4371974"/>
          </a:xfrm>
        </p:spPr>
        <p:txBody>
          <a:bodyPr>
            <a:normAutofit/>
          </a:bodyPr>
          <a:lstStyle/>
          <a:p>
            <a:r>
              <a:rPr lang="en-GB" sz="5400" dirty="0">
                <a:solidFill>
                  <a:schemeClr val="tx2"/>
                </a:solidFill>
              </a:rPr>
              <a:t>Achieving a</a:t>
            </a:r>
            <a:br>
              <a:rPr lang="en-GB" sz="5400" dirty="0">
                <a:solidFill>
                  <a:schemeClr val="tx2"/>
                </a:solidFill>
              </a:rPr>
            </a:br>
            <a:r>
              <a:rPr lang="en-GB" sz="5400" dirty="0">
                <a:solidFill>
                  <a:schemeClr val="tx2"/>
                </a:solidFill>
              </a:rPr>
              <a:t> Grade7+ </a:t>
            </a:r>
            <a:br>
              <a:rPr lang="en-GB" sz="5400" dirty="0">
                <a:solidFill>
                  <a:schemeClr val="tx2"/>
                </a:solidFill>
              </a:rPr>
            </a:br>
            <a:r>
              <a:rPr lang="en-GB" sz="5400" dirty="0">
                <a:solidFill>
                  <a:schemeClr val="tx2"/>
                </a:solidFill>
              </a:rPr>
              <a:t>AQA English Language</a:t>
            </a:r>
          </a:p>
        </p:txBody>
      </p:sp>
      <p:sp>
        <p:nvSpPr>
          <p:cNvPr id="5" name="Content Placeholder 4">
            <a:extLst>
              <a:ext uri="{FF2B5EF4-FFF2-40B4-BE49-F238E27FC236}">
                <a16:creationId xmlns:a16="http://schemas.microsoft.com/office/drawing/2014/main" id="{DDE85AAC-6B9B-B046-D4F2-4E2D4288E78B}"/>
              </a:ext>
            </a:extLst>
          </p:cNvPr>
          <p:cNvSpPr>
            <a:spLocks noGrp="1"/>
          </p:cNvSpPr>
          <p:nvPr>
            <p:ph idx="1"/>
          </p:nvPr>
        </p:nvSpPr>
        <p:spPr>
          <a:xfrm>
            <a:off x="6172200" y="804672"/>
            <a:ext cx="5221224" cy="5230368"/>
          </a:xfrm>
        </p:spPr>
        <p:txBody>
          <a:bodyPr anchor="ctr">
            <a:normAutofit/>
          </a:bodyPr>
          <a:lstStyle/>
          <a:p>
            <a:endParaRPr lang="en-GB" sz="1800" dirty="0">
              <a:solidFill>
                <a:schemeClr val="tx2"/>
              </a:solidFill>
            </a:endParaRPr>
          </a:p>
        </p:txBody>
      </p:sp>
    </p:spTree>
    <p:extLst>
      <p:ext uri="{BB962C8B-B14F-4D97-AF65-F5344CB8AC3E}">
        <p14:creationId xmlns:p14="http://schemas.microsoft.com/office/powerpoint/2010/main" val="2697004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C118-41E8-CC09-A420-B88C1EDB5CD1}"/>
              </a:ext>
            </a:extLst>
          </p:cNvPr>
          <p:cNvSpPr>
            <a:spLocks noGrp="1"/>
          </p:cNvSpPr>
          <p:nvPr>
            <p:ph type="title"/>
          </p:nvPr>
        </p:nvSpPr>
        <p:spPr>
          <a:xfrm>
            <a:off x="478971" y="0"/>
            <a:ext cx="10874829" cy="1325563"/>
          </a:xfrm>
        </p:spPr>
        <p:txBody>
          <a:bodyPr/>
          <a:lstStyle/>
          <a:p>
            <a:r>
              <a:rPr lang="en-GB" b="1" dirty="0"/>
              <a:t>Example 1:</a:t>
            </a:r>
            <a:br>
              <a:rPr lang="en-GB" b="1" dirty="0"/>
            </a:br>
            <a:r>
              <a:rPr lang="en-GB" b="1" dirty="0"/>
              <a:t>What does full marks (40 / 40) look like?</a:t>
            </a:r>
          </a:p>
        </p:txBody>
      </p:sp>
      <p:sp>
        <p:nvSpPr>
          <p:cNvPr id="3" name="Content Placeholder 2">
            <a:extLst>
              <a:ext uri="{FF2B5EF4-FFF2-40B4-BE49-F238E27FC236}">
                <a16:creationId xmlns:a16="http://schemas.microsoft.com/office/drawing/2014/main" id="{07E1970C-E9BE-F927-4D36-1EF84F6DE566}"/>
              </a:ext>
            </a:extLst>
          </p:cNvPr>
          <p:cNvSpPr>
            <a:spLocks noGrp="1"/>
          </p:cNvSpPr>
          <p:nvPr>
            <p:ph idx="1"/>
          </p:nvPr>
        </p:nvSpPr>
        <p:spPr>
          <a:xfrm>
            <a:off x="478971" y="1186543"/>
            <a:ext cx="11048999" cy="5551713"/>
          </a:xfrm>
        </p:spPr>
        <p:txBody>
          <a:bodyPr>
            <a:normAutofit/>
          </a:bodyPr>
          <a:lstStyle/>
          <a:p>
            <a:pPr marL="0" indent="0">
              <a:buNone/>
            </a:pPr>
            <a:r>
              <a:rPr lang="en-GB" sz="3600" dirty="0"/>
              <a:t>The bus careered through the Soho area of London, its chunky tyres straining under the weight of the passengers’ high expectations. A fear clung onto nightclub goers, the glinting yellow bars, swinging like undeveloped chimps attempting to pull off a slow dance. Clunk. We stopped. A man emerged from the underground station, dripping with sweat and pulled along by the armada of people dispensing from the contemporary cavern. Spotted. He sprinted along the gum-cladded paving slabs, his Samsonite suitcase dancing in the ruts.</a:t>
            </a:r>
          </a:p>
          <a:p>
            <a:pPr marL="0" indent="0">
              <a:buNone/>
            </a:pPr>
            <a:endParaRPr lang="en-GB" dirty="0"/>
          </a:p>
        </p:txBody>
      </p:sp>
    </p:spTree>
    <p:extLst>
      <p:ext uri="{BB962C8B-B14F-4D97-AF65-F5344CB8AC3E}">
        <p14:creationId xmlns:p14="http://schemas.microsoft.com/office/powerpoint/2010/main" val="3868323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A52C7-6731-7A6D-80A9-B4B411AB06D5}"/>
              </a:ext>
            </a:extLst>
          </p:cNvPr>
          <p:cNvSpPr>
            <a:spLocks noGrp="1"/>
          </p:cNvSpPr>
          <p:nvPr>
            <p:ph type="title"/>
          </p:nvPr>
        </p:nvSpPr>
        <p:spPr>
          <a:xfrm>
            <a:off x="0" y="0"/>
            <a:ext cx="10515600" cy="1325563"/>
          </a:xfrm>
        </p:spPr>
        <p:txBody>
          <a:bodyPr/>
          <a:lstStyle/>
          <a:p>
            <a:r>
              <a:rPr lang="en-GB" b="1" u="sng" dirty="0"/>
              <a:t>Example 2</a:t>
            </a:r>
            <a:br>
              <a:rPr lang="en-GB" b="1" u="sng" dirty="0"/>
            </a:br>
            <a:r>
              <a:rPr lang="en-GB" b="1" u="sng" dirty="0"/>
              <a:t>What does full marks (40/40) look like?</a:t>
            </a:r>
          </a:p>
        </p:txBody>
      </p:sp>
      <p:sp>
        <p:nvSpPr>
          <p:cNvPr id="3" name="Content Placeholder 2">
            <a:extLst>
              <a:ext uri="{FF2B5EF4-FFF2-40B4-BE49-F238E27FC236}">
                <a16:creationId xmlns:a16="http://schemas.microsoft.com/office/drawing/2014/main" id="{244568BD-3552-BB44-40FA-88A1021A9B29}"/>
              </a:ext>
            </a:extLst>
          </p:cNvPr>
          <p:cNvSpPr>
            <a:spLocks noGrp="1"/>
          </p:cNvSpPr>
          <p:nvPr>
            <p:ph idx="1"/>
          </p:nvPr>
        </p:nvSpPr>
        <p:spPr>
          <a:xfrm>
            <a:off x="97971" y="1825624"/>
            <a:ext cx="12017829" cy="5032375"/>
          </a:xfrm>
        </p:spPr>
        <p:txBody>
          <a:bodyPr/>
          <a:lstStyle/>
          <a:p>
            <a:pPr marL="0" indent="0">
              <a:buNone/>
            </a:pPr>
            <a:r>
              <a:rPr lang="en-GB" sz="3600" dirty="0"/>
              <a:t>The bus rocketed through the labyrinth of city roads, the wheels screaming as the driver alternated rapidly between braking and accelerating. The engine groaned audibly, with a degree of reluctance to continue; the groans radiated throughout the cold, metal cage of the bus, making the windows flux inwards and outwards, over and over, to the point where they seemed as if they were about to break. A fly, gently hovering above the abyss-like asphalt, attracted to some unworldly stench, met the windshield, and was obliterated</a:t>
            </a:r>
            <a:r>
              <a:rPr lang="en-GB" dirty="0"/>
              <a:t>.</a:t>
            </a:r>
          </a:p>
          <a:p>
            <a:pPr marL="0" indent="0">
              <a:buNone/>
            </a:pPr>
            <a:endParaRPr lang="en-GB" dirty="0"/>
          </a:p>
        </p:txBody>
      </p:sp>
    </p:spTree>
    <p:extLst>
      <p:ext uri="{BB962C8B-B14F-4D97-AF65-F5344CB8AC3E}">
        <p14:creationId xmlns:p14="http://schemas.microsoft.com/office/powerpoint/2010/main" val="2355312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601E28-0732-CC6E-914D-FA619F61D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7E462B-BE50-ED16-BA68-242CD6283A08}"/>
              </a:ext>
            </a:extLst>
          </p:cNvPr>
          <p:cNvSpPr>
            <a:spLocks noGrp="1"/>
          </p:cNvSpPr>
          <p:nvPr>
            <p:ph type="title"/>
          </p:nvPr>
        </p:nvSpPr>
        <p:spPr>
          <a:xfrm>
            <a:off x="256002" y="35596"/>
            <a:ext cx="4818888" cy="1785802"/>
          </a:xfrm>
        </p:spPr>
        <p:txBody>
          <a:bodyPr anchor="b">
            <a:normAutofit fontScale="90000"/>
          </a:bodyPr>
          <a:lstStyle/>
          <a:p>
            <a:r>
              <a:rPr lang="en-GB" sz="4600" b="1" dirty="0"/>
              <a:t>Paper 2 Section B Question 5 Writing</a:t>
            </a:r>
            <a:br>
              <a:rPr lang="en-GB" sz="4600" b="1" dirty="0"/>
            </a:br>
            <a:r>
              <a:rPr lang="en-GB" sz="4600" b="1" dirty="0"/>
              <a:t>Example</a:t>
            </a:r>
          </a:p>
        </p:txBody>
      </p:sp>
      <p:sp>
        <p:nvSpPr>
          <p:cNvPr id="3" name="Content Placeholder 2">
            <a:extLst>
              <a:ext uri="{FF2B5EF4-FFF2-40B4-BE49-F238E27FC236}">
                <a16:creationId xmlns:a16="http://schemas.microsoft.com/office/drawing/2014/main" id="{E5DD6893-D255-4211-89D7-9C553182DA8E}"/>
              </a:ext>
            </a:extLst>
          </p:cNvPr>
          <p:cNvSpPr>
            <a:spLocks noGrp="1"/>
          </p:cNvSpPr>
          <p:nvPr>
            <p:ph idx="1"/>
          </p:nvPr>
        </p:nvSpPr>
        <p:spPr>
          <a:xfrm>
            <a:off x="0" y="2660904"/>
            <a:ext cx="5449824" cy="3557016"/>
          </a:xfrm>
        </p:spPr>
        <p:txBody>
          <a:bodyPr anchor="t">
            <a:normAutofit/>
          </a:bodyPr>
          <a:lstStyle/>
          <a:p>
            <a:r>
              <a:rPr lang="en-GB" sz="4400" dirty="0"/>
              <a:t>Worth 50% of the overall GCSE Grade.</a:t>
            </a:r>
          </a:p>
          <a:p>
            <a:r>
              <a:rPr lang="en-GB" sz="4400" dirty="0"/>
              <a:t>40 mark question</a:t>
            </a:r>
          </a:p>
          <a:p>
            <a:r>
              <a:rPr lang="en-GB" sz="4400" dirty="0"/>
              <a:t>45 minute writing task. </a:t>
            </a:r>
          </a:p>
          <a:p>
            <a:endParaRPr lang="en-GB" sz="2200" dirty="0"/>
          </a:p>
        </p:txBody>
      </p:sp>
      <p:sp>
        <p:nvSpPr>
          <p:cNvPr id="4" name="TextBox 3">
            <a:extLst>
              <a:ext uri="{FF2B5EF4-FFF2-40B4-BE49-F238E27FC236}">
                <a16:creationId xmlns:a16="http://schemas.microsoft.com/office/drawing/2014/main" id="{D25DC483-D3AB-6CAA-0655-8F26C9790DF3}"/>
              </a:ext>
            </a:extLst>
          </p:cNvPr>
          <p:cNvSpPr txBox="1"/>
          <p:nvPr/>
        </p:nvSpPr>
        <p:spPr>
          <a:xfrm>
            <a:off x="5449824" y="528736"/>
            <a:ext cx="6486174" cy="57861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3200" b="1" dirty="0"/>
              <a:t>TASK</a:t>
            </a:r>
          </a:p>
          <a:p>
            <a:r>
              <a:rPr lang="en-GB" sz="3200" b="1" dirty="0"/>
              <a:t>‘Choosing a future career should be based on helping others and making a positive contribution to society, not achieving status or making lots of money.’</a:t>
            </a:r>
          </a:p>
          <a:p>
            <a:endParaRPr lang="en-GB" sz="3200" b="1" dirty="0"/>
          </a:p>
          <a:p>
            <a:r>
              <a:rPr lang="en-GB" sz="3200" b="1" dirty="0"/>
              <a:t>Write an article for your school or college magazine in which you argue your point of view on this statement.</a:t>
            </a:r>
          </a:p>
          <a:p>
            <a:endParaRPr lang="en-GB" dirty="0"/>
          </a:p>
        </p:txBody>
      </p:sp>
    </p:spTree>
    <p:extLst>
      <p:ext uri="{BB962C8B-B14F-4D97-AF65-F5344CB8AC3E}">
        <p14:creationId xmlns:p14="http://schemas.microsoft.com/office/powerpoint/2010/main" val="3152358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87712CE-4254-438D-F587-820F20901A47}"/>
              </a:ext>
            </a:extLst>
          </p:cNvPr>
          <p:cNvSpPr>
            <a:spLocks noGrp="1" noChangeArrowheads="1"/>
          </p:cNvSpPr>
          <p:nvPr>
            <p:ph idx="1"/>
          </p:nvPr>
        </p:nvSpPr>
        <p:spPr bwMode="auto">
          <a:xfrm>
            <a:off x="95250" y="465883"/>
            <a:ext cx="12096750" cy="6647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 GCSE English Language Paper 2 – Q5 Writing Guide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 Know Your Purpose, Audience &amp; Form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The question will tell you:</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latin typeface="Arial" panose="020B0604020202020204" pitchFamily="34" charset="0"/>
              </a:rPr>
              <a:t>Purpose</a:t>
            </a:r>
            <a:r>
              <a:rPr kumimoji="0" lang="en-US" altLang="en-US" sz="1200" b="0" i="0" u="none" strike="noStrike" cap="none" normalizeH="0" baseline="0" dirty="0">
                <a:ln>
                  <a:noFill/>
                </a:ln>
                <a:solidFill>
                  <a:schemeClr val="tx1"/>
                </a:solidFill>
                <a:effectLst/>
                <a:latin typeface="Arial" panose="020B0604020202020204" pitchFamily="34" charset="0"/>
              </a:rPr>
              <a:t>: Argue, persuade, explain, inform</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latin typeface="Arial" panose="020B0604020202020204" pitchFamily="34" charset="0"/>
              </a:rPr>
              <a:t>Audience</a:t>
            </a:r>
            <a:r>
              <a:rPr kumimoji="0" lang="en-US" altLang="en-US" sz="1200" b="0" i="0" u="none" strike="noStrike" cap="none" normalizeH="0" baseline="0" dirty="0">
                <a:ln>
                  <a:noFill/>
                </a:ln>
                <a:solidFill>
                  <a:schemeClr val="tx1"/>
                </a:solidFill>
                <a:effectLst/>
                <a:latin typeface="Arial" panose="020B0604020202020204" pitchFamily="34" charset="0"/>
              </a:rPr>
              <a:t>: Teen magazine, newspaper readers, local MP, etc.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latin typeface="Arial" panose="020B0604020202020204" pitchFamily="34" charset="0"/>
              </a:rPr>
              <a:t>Form</a:t>
            </a:r>
            <a:r>
              <a:rPr kumimoji="0" lang="en-US" altLang="en-US" sz="1200" b="0" i="0" u="none" strike="noStrike" cap="none" normalizeH="0" baseline="0" dirty="0">
                <a:ln>
                  <a:noFill/>
                </a:ln>
                <a:solidFill>
                  <a:schemeClr val="tx1"/>
                </a:solidFill>
                <a:effectLst/>
                <a:latin typeface="Arial" panose="020B0604020202020204" pitchFamily="34" charset="0"/>
              </a:rPr>
              <a:t>: Article 📰, letter ✉️, speech 🎤, essay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1" u="none" strike="noStrike" cap="none" normalizeH="0" baseline="0" dirty="0">
                <a:ln>
                  <a:noFill/>
                </a:ln>
                <a:solidFill>
                  <a:schemeClr val="tx1"/>
                </a:solidFill>
                <a:effectLst/>
                <a:latin typeface="Arial" panose="020B0604020202020204" pitchFamily="34" charset="0"/>
              </a:rPr>
              <a:t>Tip: Tailor your tone and structure to match the form. A letter needs a greeting and sign-off; an article might need a headline.</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 Respond to the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You’ll be given a </a:t>
            </a:r>
            <a:r>
              <a:rPr kumimoji="0" lang="en-US" altLang="en-US" sz="1200" b="1" i="0" u="none" strike="noStrike" cap="none" normalizeH="0" baseline="0" dirty="0">
                <a:ln>
                  <a:noFill/>
                </a:ln>
                <a:solidFill>
                  <a:schemeClr val="tx1"/>
                </a:solidFill>
                <a:effectLst/>
                <a:latin typeface="Arial" panose="020B0604020202020204" pitchFamily="34" charset="0"/>
              </a:rPr>
              <a:t>provocative or controversial statement</a:t>
            </a:r>
            <a:r>
              <a:rPr kumimoji="0" lang="en-US" altLang="en-US" sz="1200" b="0" i="0" u="none" strike="noStrike" cap="none" normalizeH="0" baseline="0" dirty="0">
                <a:ln>
                  <a:noFill/>
                </a:ln>
                <a:solidFill>
                  <a:schemeClr val="tx1"/>
                </a:solidFill>
                <a:effectLst/>
                <a:latin typeface="Arial" panose="020B0604020202020204" pitchFamily="34" charset="0"/>
              </a:rPr>
              <a:t>. Your job: </a:t>
            </a:r>
            <a:r>
              <a:rPr kumimoji="0" lang="en-US" altLang="en-US" sz="1200" b="1" i="0" u="none" strike="noStrike" cap="none" normalizeH="0" baseline="0" dirty="0">
                <a:ln>
                  <a:noFill/>
                </a:ln>
                <a:solidFill>
                  <a:schemeClr val="tx1"/>
                </a:solidFill>
                <a:effectLst/>
                <a:latin typeface="Arial" panose="020B0604020202020204" pitchFamily="34" charset="0"/>
              </a:rPr>
              <a:t>express your viewpoint clearly and convincingly</a:t>
            </a:r>
            <a:r>
              <a:rPr kumimoji="0" lang="en-US" altLang="en-US" sz="12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1" u="none" strike="noStrike" cap="none" normalizeH="0" baseline="0" dirty="0">
                <a:ln>
                  <a:noFill/>
                </a:ln>
                <a:solidFill>
                  <a:schemeClr val="tx1"/>
                </a:solidFill>
                <a:effectLst/>
                <a:latin typeface="Arial" panose="020B0604020202020204" pitchFamily="34" charset="0"/>
              </a:rPr>
              <a:t>Example:</a:t>
            </a:r>
            <a:r>
              <a:rPr kumimoji="0" lang="en-US" altLang="en-US" sz="1200" b="0" i="0" u="none" strike="noStrike" cap="none" normalizeH="0" baseline="0" dirty="0">
                <a:ln>
                  <a:noFill/>
                </a:ln>
                <a:solidFill>
                  <a:schemeClr val="tx1"/>
                </a:solidFill>
                <a:effectLst/>
                <a:latin typeface="Arial" panose="020B0604020202020204" pitchFamily="34" charset="0"/>
              </a:rPr>
              <a:t> “Homework has no value. Students should be relaxing in their free time.”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1" u="none" strike="noStrike" cap="none" normalizeH="0" baseline="0" dirty="0">
                <a:ln>
                  <a:noFill/>
                </a:ln>
                <a:solidFill>
                  <a:schemeClr val="tx1"/>
                </a:solidFill>
                <a:effectLst/>
                <a:latin typeface="Arial" panose="020B0604020202020204" pitchFamily="34" charset="0"/>
              </a:rPr>
              <a:t>Tip: You don’t have to agree — just argue your case with clarity and evidence.</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 AO5 – Content &amp; </a:t>
            </a:r>
            <a:r>
              <a:rPr kumimoji="0" lang="en-US" altLang="en-US" sz="1200" b="1" i="0" u="none" strike="noStrike" cap="none" normalizeH="0" baseline="0" dirty="0" err="1">
                <a:ln>
                  <a:noFill/>
                </a:ln>
                <a:solidFill>
                  <a:schemeClr val="tx1"/>
                </a:solidFill>
                <a:effectLst/>
                <a:latin typeface="Arial" panose="020B0604020202020204" pitchFamily="34" charset="0"/>
              </a:rPr>
              <a:t>Organisation</a:t>
            </a:r>
            <a:r>
              <a:rPr kumimoji="0" lang="en-US" altLang="en-US" sz="1200" b="1" i="0" u="none" strike="noStrike" cap="none" normalizeH="0" baseline="0" dirty="0">
                <a:ln>
                  <a:noFill/>
                </a:ln>
                <a:solidFill>
                  <a:schemeClr val="tx1"/>
                </a:solidFill>
                <a:effectLst/>
                <a:latin typeface="Arial" panose="020B0604020202020204" pitchFamily="34" charset="0"/>
              </a:rPr>
              <a:t> (24 marks)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Structure your ideas logically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Use </a:t>
            </a:r>
            <a:r>
              <a:rPr kumimoji="0" lang="en-US" altLang="en-US" sz="1200" b="1" i="0" u="none" strike="noStrike" cap="none" normalizeH="0" baseline="0" dirty="0">
                <a:ln>
                  <a:noFill/>
                </a:ln>
                <a:solidFill>
                  <a:schemeClr val="tx1"/>
                </a:solidFill>
                <a:effectLst/>
                <a:latin typeface="Arial" panose="020B0604020202020204" pitchFamily="34" charset="0"/>
              </a:rPr>
              <a:t>paragraphs</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1" i="0" u="none" strike="noStrike" cap="none" normalizeH="0" baseline="0" dirty="0">
                <a:ln>
                  <a:noFill/>
                </a:ln>
                <a:solidFill>
                  <a:schemeClr val="tx1"/>
                </a:solidFill>
                <a:effectLst/>
                <a:latin typeface="Arial" panose="020B0604020202020204" pitchFamily="34" charset="0"/>
              </a:rPr>
              <a:t>connectives</a:t>
            </a:r>
            <a:r>
              <a:rPr kumimoji="0" lang="en-US" altLang="en-US" sz="1200" b="0" i="0" u="none" strike="noStrike" cap="none" normalizeH="0" baseline="0" dirty="0">
                <a:ln>
                  <a:noFill/>
                </a:ln>
                <a:solidFill>
                  <a:schemeClr val="tx1"/>
                </a:solidFill>
                <a:effectLst/>
                <a:latin typeface="Arial" panose="020B0604020202020204" pitchFamily="34" charset="0"/>
              </a:rPr>
              <a:t>, and </a:t>
            </a:r>
            <a:r>
              <a:rPr kumimoji="0" lang="en-US" altLang="en-US" sz="1200" b="1" i="0" u="none" strike="noStrike" cap="none" normalizeH="0" baseline="0" dirty="0">
                <a:ln>
                  <a:noFill/>
                </a:ln>
                <a:solidFill>
                  <a:schemeClr val="tx1"/>
                </a:solidFill>
                <a:effectLst/>
                <a:latin typeface="Arial" panose="020B0604020202020204" pitchFamily="34" charset="0"/>
              </a:rPr>
              <a:t>rhetorical devices</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Vary tone and style to suit your audience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Include </a:t>
            </a:r>
            <a:r>
              <a:rPr kumimoji="0" lang="en-US" altLang="en-US" sz="1200" b="1" i="0" u="none" strike="noStrike" cap="none" normalizeH="0" baseline="0" dirty="0">
                <a:ln>
                  <a:noFill/>
                </a:ln>
                <a:solidFill>
                  <a:schemeClr val="tx1"/>
                </a:solidFill>
                <a:effectLst/>
                <a:latin typeface="Arial" panose="020B0604020202020204" pitchFamily="34" charset="0"/>
              </a:rPr>
              <a:t>anecdotes</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1" i="0" u="none" strike="noStrike" cap="none" normalizeH="0" baseline="0" dirty="0">
                <a:ln>
                  <a:noFill/>
                </a:ln>
                <a:solidFill>
                  <a:schemeClr val="tx1"/>
                </a:solidFill>
                <a:effectLst/>
                <a:latin typeface="Arial" panose="020B0604020202020204" pitchFamily="34" charset="0"/>
              </a:rPr>
              <a:t>facts</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1" i="0" u="none" strike="noStrike" cap="none" normalizeH="0" baseline="0" dirty="0">
                <a:ln>
                  <a:noFill/>
                </a:ln>
                <a:solidFill>
                  <a:schemeClr val="tx1"/>
                </a:solidFill>
                <a:effectLst/>
                <a:latin typeface="Arial" panose="020B0604020202020204" pitchFamily="34" charset="0"/>
              </a:rPr>
              <a:t>opinions</a:t>
            </a:r>
            <a:r>
              <a:rPr kumimoji="0" lang="en-US" altLang="en-US" sz="1200" b="0" i="0" u="none" strike="noStrike" cap="none" normalizeH="0" baseline="0" dirty="0">
                <a:ln>
                  <a:noFill/>
                </a:ln>
                <a:solidFill>
                  <a:schemeClr val="tx1"/>
                </a:solidFill>
                <a:effectLst/>
                <a:latin typeface="Arial" panose="020B0604020202020204" pitchFamily="34" charset="0"/>
              </a:rPr>
              <a:t>, and </a:t>
            </a:r>
            <a:r>
              <a:rPr kumimoji="0" lang="en-US" altLang="en-US" sz="1200" b="1" i="0" u="none" strike="noStrike" cap="none" normalizeH="0" baseline="0" dirty="0">
                <a:ln>
                  <a:noFill/>
                </a:ln>
                <a:solidFill>
                  <a:schemeClr val="tx1"/>
                </a:solidFill>
                <a:effectLst/>
                <a:latin typeface="Arial" panose="020B0604020202020204" pitchFamily="34" charset="0"/>
              </a:rPr>
              <a:t>examples</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1" u="none" strike="noStrike" cap="none" normalizeH="0" baseline="0" dirty="0">
                <a:ln>
                  <a:noFill/>
                </a:ln>
                <a:solidFill>
                  <a:schemeClr val="tx1"/>
                </a:solidFill>
                <a:effectLst/>
                <a:latin typeface="Arial" panose="020B0604020202020204" pitchFamily="34" charset="0"/>
              </a:rPr>
              <a:t>Be engaging, persuasive, and well-</a:t>
            </a:r>
            <a:r>
              <a:rPr kumimoji="0" lang="en-US" altLang="en-US" sz="1200" b="0" i="1" u="none" strike="noStrike" cap="none" normalizeH="0" baseline="0" dirty="0" err="1">
                <a:ln>
                  <a:noFill/>
                </a:ln>
                <a:solidFill>
                  <a:schemeClr val="tx1"/>
                </a:solidFill>
                <a:effectLst/>
                <a:latin typeface="Arial" panose="020B0604020202020204" pitchFamily="34" charset="0"/>
              </a:rPr>
              <a:t>organised</a:t>
            </a:r>
            <a:r>
              <a:rPr kumimoji="0" lang="en-US" altLang="en-US" sz="1200" b="0" i="1" u="none" strike="noStrike" cap="none" normalizeH="0" baseline="0" dirty="0">
                <a:ln>
                  <a:noFill/>
                </a:ln>
                <a:solidFill>
                  <a:schemeClr val="tx1"/>
                </a:solidFill>
                <a:effectLst/>
                <a:latin typeface="Arial" panose="020B0604020202020204" pitchFamily="34" charset="0"/>
              </a:rPr>
              <a:t>.</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 AO6 – Technical Accuracy (16 marks)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Use a </a:t>
            </a:r>
            <a:r>
              <a:rPr kumimoji="0" lang="en-US" altLang="en-US" sz="1200" b="1" i="0" u="none" strike="noStrike" cap="none" normalizeH="0" baseline="0" dirty="0">
                <a:ln>
                  <a:noFill/>
                </a:ln>
                <a:solidFill>
                  <a:schemeClr val="tx1"/>
                </a:solidFill>
                <a:effectLst/>
                <a:latin typeface="Arial" panose="020B0604020202020204" pitchFamily="34" charset="0"/>
              </a:rPr>
              <a:t>range of vocabulary</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Vary </a:t>
            </a:r>
            <a:r>
              <a:rPr kumimoji="0" lang="en-US" altLang="en-US" sz="1200" b="1" i="0" u="none" strike="noStrike" cap="none" normalizeH="0" baseline="0" dirty="0">
                <a:ln>
                  <a:noFill/>
                </a:ln>
                <a:solidFill>
                  <a:schemeClr val="tx1"/>
                </a:solidFill>
                <a:effectLst/>
                <a:latin typeface="Arial" panose="020B0604020202020204" pitchFamily="34" charset="0"/>
              </a:rPr>
              <a:t>sentence structures</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Check </a:t>
            </a:r>
            <a:r>
              <a:rPr kumimoji="0" lang="en-US" altLang="en-US" sz="1200" b="1" i="0" u="none" strike="noStrike" cap="none" normalizeH="0" baseline="0" dirty="0">
                <a:ln>
                  <a:noFill/>
                </a:ln>
                <a:solidFill>
                  <a:schemeClr val="tx1"/>
                </a:solidFill>
                <a:effectLst/>
                <a:latin typeface="Arial" panose="020B0604020202020204" pitchFamily="34" charset="0"/>
              </a:rPr>
              <a:t>spelling, punctuation, grammar</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Proofread carefully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1" u="none" strike="noStrike" cap="none" normalizeH="0" baseline="0" dirty="0">
                <a:ln>
                  <a:noFill/>
                </a:ln>
                <a:solidFill>
                  <a:schemeClr val="tx1"/>
                </a:solidFill>
                <a:effectLst/>
                <a:latin typeface="Arial" panose="020B0604020202020204" pitchFamily="34" charset="0"/>
              </a:rPr>
              <a:t>Tip: Leave 5 minutes at the end to edit and polish.</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panose="020B0604020202020204" pitchFamily="34" charset="0"/>
              </a:rPr>
              <a:t>🔥 Top Tips for Grade 7+</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 Plan before you write — jot down key points and structure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 Use rhetorical questions, emotive language, and repetition for impact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 Avoid clichés and vague </a:t>
            </a:r>
            <a:r>
              <a:rPr kumimoji="0" lang="en-US" altLang="en-US" sz="1200" b="0" i="0" u="none" strike="noStrike" cap="none" normalizeH="0" baseline="0" dirty="0" err="1">
                <a:ln>
                  <a:noFill/>
                </a:ln>
                <a:solidFill>
                  <a:schemeClr val="tx1"/>
                </a:solidFill>
                <a:effectLst/>
                <a:latin typeface="Arial" panose="020B0604020202020204" pitchFamily="34" charset="0"/>
              </a:rPr>
              <a:t>generalisations</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 Be original, confident, and clear in your viewpoint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 Time your response — aim for 5–6 paragraphs in 45 minutes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56251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 calcmode="lin" valueType="num">
                                      <p:cBhvr additive="base">
                                        <p:cTn id="3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11" end="11"/>
                                            </p:txEl>
                                          </p:spTgt>
                                        </p:tgtEl>
                                        <p:attrNameLst>
                                          <p:attrName>style.visibility</p:attrName>
                                        </p:attrNameLst>
                                      </p:cBhvr>
                                      <p:to>
                                        <p:strVal val="visible"/>
                                      </p:to>
                                    </p:set>
                                    <p:anim calcmode="lin" valueType="num">
                                      <p:cBhvr additive="base">
                                        <p:cTn id="4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12" end="12"/>
                                            </p:txEl>
                                          </p:spTgt>
                                        </p:tgtEl>
                                        <p:attrNameLst>
                                          <p:attrName>style.visibility</p:attrName>
                                        </p:attrNameLst>
                                      </p:cBhvr>
                                      <p:to>
                                        <p:strVal val="visible"/>
                                      </p:to>
                                    </p:set>
                                    <p:anim calcmode="lin" valueType="num">
                                      <p:cBhvr additive="base">
                                        <p:cTn id="4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4">
                                            <p:txEl>
                                              <p:pRg st="14" end="14"/>
                                            </p:txEl>
                                          </p:spTgt>
                                        </p:tgtEl>
                                        <p:attrNameLst>
                                          <p:attrName>style.visibility</p:attrName>
                                        </p:attrNameLst>
                                      </p:cBhvr>
                                      <p:to>
                                        <p:strVal val="visible"/>
                                      </p:to>
                                    </p:set>
                                    <p:anim calcmode="lin" valueType="num">
                                      <p:cBhvr additive="base">
                                        <p:cTn id="51"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4">
                                            <p:txEl>
                                              <p:pRg st="15" end="15"/>
                                            </p:txEl>
                                          </p:spTgt>
                                        </p:tgtEl>
                                        <p:attrNameLst>
                                          <p:attrName>style.visibility</p:attrName>
                                        </p:attrNameLst>
                                      </p:cBhvr>
                                      <p:to>
                                        <p:strVal val="visible"/>
                                      </p:to>
                                    </p:set>
                                    <p:anim calcmode="lin" valueType="num">
                                      <p:cBhvr additive="base">
                                        <p:cTn id="55"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
                                            <p:txEl>
                                              <p:pRg st="16" end="16"/>
                                            </p:txEl>
                                          </p:spTgt>
                                        </p:tgtEl>
                                        <p:attrNameLst>
                                          <p:attrName>style.visibility</p:attrName>
                                        </p:attrNameLst>
                                      </p:cBhvr>
                                      <p:to>
                                        <p:strVal val="visible"/>
                                      </p:to>
                                    </p:set>
                                    <p:anim calcmode="lin" valueType="num">
                                      <p:cBhvr additive="base">
                                        <p:cTn id="59"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4">
                                            <p:txEl>
                                              <p:pRg st="17" end="17"/>
                                            </p:txEl>
                                          </p:spTgt>
                                        </p:tgtEl>
                                        <p:attrNameLst>
                                          <p:attrName>style.visibility</p:attrName>
                                        </p:attrNameLst>
                                      </p:cBhvr>
                                      <p:to>
                                        <p:strVal val="visible"/>
                                      </p:to>
                                    </p:set>
                                    <p:anim calcmode="lin" valueType="num">
                                      <p:cBhvr additive="base">
                                        <p:cTn id="63"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4">
                                            <p:txEl>
                                              <p:pRg st="18" end="18"/>
                                            </p:txEl>
                                          </p:spTgt>
                                        </p:tgtEl>
                                        <p:attrNameLst>
                                          <p:attrName>style.visibility</p:attrName>
                                        </p:attrNameLst>
                                      </p:cBhvr>
                                      <p:to>
                                        <p:strVal val="visible"/>
                                      </p:to>
                                    </p:set>
                                    <p:anim calcmode="lin" valueType="num">
                                      <p:cBhvr additive="base">
                                        <p:cTn id="67"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8" end="18"/>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4">
                                            <p:txEl>
                                              <p:pRg st="19" end="19"/>
                                            </p:txEl>
                                          </p:spTgt>
                                        </p:tgtEl>
                                        <p:attrNameLst>
                                          <p:attrName>style.visibility</p:attrName>
                                        </p:attrNameLst>
                                      </p:cBhvr>
                                      <p:to>
                                        <p:strVal val="visible"/>
                                      </p:to>
                                    </p:set>
                                    <p:anim calcmode="lin" valueType="num">
                                      <p:cBhvr additive="base">
                                        <p:cTn id="71" dur="500" fill="hold"/>
                                        <p:tgtEl>
                                          <p:spTgt spid="4">
                                            <p:txEl>
                                              <p:pRg st="19" end="19"/>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4">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4">
                                            <p:txEl>
                                              <p:pRg st="21" end="21"/>
                                            </p:txEl>
                                          </p:spTgt>
                                        </p:tgtEl>
                                        <p:attrNameLst>
                                          <p:attrName>style.visibility</p:attrName>
                                        </p:attrNameLst>
                                      </p:cBhvr>
                                      <p:to>
                                        <p:strVal val="visible"/>
                                      </p:to>
                                    </p:set>
                                    <p:anim calcmode="lin" valueType="num">
                                      <p:cBhvr additive="base">
                                        <p:cTn id="77" dur="500" fill="hold"/>
                                        <p:tgtEl>
                                          <p:spTgt spid="4">
                                            <p:txEl>
                                              <p:pRg st="21" end="21"/>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21" end="21"/>
                                            </p:txEl>
                                          </p:spTgt>
                                        </p:tgtEl>
                                        <p:attrNameLst>
                                          <p:attrName>ppt_y</p:attrName>
                                        </p:attrNameLst>
                                      </p:cBhvr>
                                      <p:tavLst>
                                        <p:tav tm="0">
                                          <p:val>
                                            <p:strVal val="1+#ppt_h/2"/>
                                          </p:val>
                                        </p:tav>
                                        <p:tav tm="100000">
                                          <p:val>
                                            <p:strVal val="#ppt_y"/>
                                          </p:val>
                                        </p:tav>
                                      </p:tavLst>
                                    </p:anim>
                                  </p:childTnLst>
                                </p:cTn>
                              </p:par>
                              <p:par>
                                <p:cTn id="79" presetID="2" presetClass="entr" presetSubtype="4" fill="hold" nodeType="withEffect">
                                  <p:stCondLst>
                                    <p:cond delay="0"/>
                                  </p:stCondLst>
                                  <p:childTnLst>
                                    <p:set>
                                      <p:cBhvr>
                                        <p:cTn id="80" dur="1" fill="hold">
                                          <p:stCondLst>
                                            <p:cond delay="0"/>
                                          </p:stCondLst>
                                        </p:cTn>
                                        <p:tgtEl>
                                          <p:spTgt spid="4">
                                            <p:txEl>
                                              <p:pRg st="22" end="22"/>
                                            </p:txEl>
                                          </p:spTgt>
                                        </p:tgtEl>
                                        <p:attrNameLst>
                                          <p:attrName>style.visibility</p:attrName>
                                        </p:attrNameLst>
                                      </p:cBhvr>
                                      <p:to>
                                        <p:strVal val="visible"/>
                                      </p:to>
                                    </p:set>
                                    <p:anim calcmode="lin" valueType="num">
                                      <p:cBhvr additive="base">
                                        <p:cTn id="81" dur="500" fill="hold"/>
                                        <p:tgtEl>
                                          <p:spTgt spid="4">
                                            <p:txEl>
                                              <p:pRg st="22" end="22"/>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22" end="22"/>
                                            </p:txEl>
                                          </p:spTgt>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4">
                                            <p:txEl>
                                              <p:pRg st="23" end="23"/>
                                            </p:txEl>
                                          </p:spTgt>
                                        </p:tgtEl>
                                        <p:attrNameLst>
                                          <p:attrName>style.visibility</p:attrName>
                                        </p:attrNameLst>
                                      </p:cBhvr>
                                      <p:to>
                                        <p:strVal val="visible"/>
                                      </p:to>
                                    </p:set>
                                    <p:anim calcmode="lin" valueType="num">
                                      <p:cBhvr additive="base">
                                        <p:cTn id="85" dur="500" fill="hold"/>
                                        <p:tgtEl>
                                          <p:spTgt spid="4">
                                            <p:txEl>
                                              <p:pRg st="23" end="2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4">
                                            <p:txEl>
                                              <p:pRg st="23" end="23"/>
                                            </p:txEl>
                                          </p:spTgt>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4">
                                            <p:txEl>
                                              <p:pRg st="24" end="24"/>
                                            </p:txEl>
                                          </p:spTgt>
                                        </p:tgtEl>
                                        <p:attrNameLst>
                                          <p:attrName>style.visibility</p:attrName>
                                        </p:attrNameLst>
                                      </p:cBhvr>
                                      <p:to>
                                        <p:strVal val="visible"/>
                                      </p:to>
                                    </p:set>
                                    <p:anim calcmode="lin" valueType="num">
                                      <p:cBhvr additive="base">
                                        <p:cTn id="89" dur="500" fill="hold"/>
                                        <p:tgtEl>
                                          <p:spTgt spid="4">
                                            <p:txEl>
                                              <p:pRg st="24" end="24"/>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4">
                                            <p:txEl>
                                              <p:pRg st="24" end="24"/>
                                            </p:txEl>
                                          </p:spTgt>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4">
                                            <p:txEl>
                                              <p:pRg st="25" end="25"/>
                                            </p:txEl>
                                          </p:spTgt>
                                        </p:tgtEl>
                                        <p:attrNameLst>
                                          <p:attrName>style.visibility</p:attrName>
                                        </p:attrNameLst>
                                      </p:cBhvr>
                                      <p:to>
                                        <p:strVal val="visible"/>
                                      </p:to>
                                    </p:set>
                                    <p:anim calcmode="lin" valueType="num">
                                      <p:cBhvr additive="base">
                                        <p:cTn id="93" dur="500" fill="hold"/>
                                        <p:tgtEl>
                                          <p:spTgt spid="4">
                                            <p:txEl>
                                              <p:pRg st="25" end="25"/>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txEl>
                                              <p:pRg st="25" end="25"/>
                                            </p:txEl>
                                          </p:spTgt>
                                        </p:tgtEl>
                                        <p:attrNameLst>
                                          <p:attrName>ppt_y</p:attrName>
                                        </p:attrNameLst>
                                      </p:cBhvr>
                                      <p:tavLst>
                                        <p:tav tm="0">
                                          <p:val>
                                            <p:strVal val="1+#ppt_h/2"/>
                                          </p:val>
                                        </p:tav>
                                        <p:tav tm="100000">
                                          <p:val>
                                            <p:strVal val="#ppt_y"/>
                                          </p:val>
                                        </p:tav>
                                      </p:tavLst>
                                    </p:anim>
                                  </p:childTnLst>
                                </p:cTn>
                              </p:par>
                              <p:par>
                                <p:cTn id="95" presetID="2" presetClass="entr" presetSubtype="4" fill="hold" nodeType="withEffect">
                                  <p:stCondLst>
                                    <p:cond delay="0"/>
                                  </p:stCondLst>
                                  <p:childTnLst>
                                    <p:set>
                                      <p:cBhvr>
                                        <p:cTn id="96" dur="1" fill="hold">
                                          <p:stCondLst>
                                            <p:cond delay="0"/>
                                          </p:stCondLst>
                                        </p:cTn>
                                        <p:tgtEl>
                                          <p:spTgt spid="4">
                                            <p:txEl>
                                              <p:pRg st="26" end="26"/>
                                            </p:txEl>
                                          </p:spTgt>
                                        </p:tgtEl>
                                        <p:attrNameLst>
                                          <p:attrName>style.visibility</p:attrName>
                                        </p:attrNameLst>
                                      </p:cBhvr>
                                      <p:to>
                                        <p:strVal val="visible"/>
                                      </p:to>
                                    </p:set>
                                    <p:anim calcmode="lin" valueType="num">
                                      <p:cBhvr additive="base">
                                        <p:cTn id="97" dur="500" fill="hold"/>
                                        <p:tgtEl>
                                          <p:spTgt spid="4">
                                            <p:txEl>
                                              <p:pRg st="26" end="26"/>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26" end="26"/>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4">
                                            <p:txEl>
                                              <p:pRg st="28" end="28"/>
                                            </p:txEl>
                                          </p:spTgt>
                                        </p:tgtEl>
                                        <p:attrNameLst>
                                          <p:attrName>style.visibility</p:attrName>
                                        </p:attrNameLst>
                                      </p:cBhvr>
                                      <p:to>
                                        <p:strVal val="visible"/>
                                      </p:to>
                                    </p:set>
                                    <p:anim calcmode="lin" valueType="num">
                                      <p:cBhvr additive="base">
                                        <p:cTn id="103" dur="500" fill="hold"/>
                                        <p:tgtEl>
                                          <p:spTgt spid="4">
                                            <p:txEl>
                                              <p:pRg st="28" end="28"/>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txEl>
                                              <p:pRg st="28" end="28"/>
                                            </p:txEl>
                                          </p:spTgt>
                                        </p:tgtEl>
                                        <p:attrNameLst>
                                          <p:attrName>ppt_y</p:attrName>
                                        </p:attrNameLst>
                                      </p:cBhvr>
                                      <p:tavLst>
                                        <p:tav tm="0">
                                          <p:val>
                                            <p:strVal val="1+#ppt_h/2"/>
                                          </p:val>
                                        </p:tav>
                                        <p:tav tm="100000">
                                          <p:val>
                                            <p:strVal val="#ppt_y"/>
                                          </p:val>
                                        </p:tav>
                                      </p:tavLst>
                                    </p:anim>
                                  </p:childTnLst>
                                </p:cTn>
                              </p:par>
                              <p:par>
                                <p:cTn id="105" presetID="2" presetClass="entr" presetSubtype="4" fill="hold" nodeType="withEffect">
                                  <p:stCondLst>
                                    <p:cond delay="0"/>
                                  </p:stCondLst>
                                  <p:childTnLst>
                                    <p:set>
                                      <p:cBhvr>
                                        <p:cTn id="106" dur="1" fill="hold">
                                          <p:stCondLst>
                                            <p:cond delay="0"/>
                                          </p:stCondLst>
                                        </p:cTn>
                                        <p:tgtEl>
                                          <p:spTgt spid="4">
                                            <p:txEl>
                                              <p:pRg st="29" end="29"/>
                                            </p:txEl>
                                          </p:spTgt>
                                        </p:tgtEl>
                                        <p:attrNameLst>
                                          <p:attrName>style.visibility</p:attrName>
                                        </p:attrNameLst>
                                      </p:cBhvr>
                                      <p:to>
                                        <p:strVal val="visible"/>
                                      </p:to>
                                    </p:set>
                                    <p:anim calcmode="lin" valueType="num">
                                      <p:cBhvr additive="base">
                                        <p:cTn id="107" dur="500" fill="hold"/>
                                        <p:tgtEl>
                                          <p:spTgt spid="4">
                                            <p:txEl>
                                              <p:pRg st="29" end="29"/>
                                            </p:txEl>
                                          </p:spTgt>
                                        </p:tgtEl>
                                        <p:attrNameLst>
                                          <p:attrName>ppt_x</p:attrName>
                                        </p:attrNameLst>
                                      </p:cBhvr>
                                      <p:tavLst>
                                        <p:tav tm="0">
                                          <p:val>
                                            <p:strVal val="#ppt_x"/>
                                          </p:val>
                                        </p:tav>
                                        <p:tav tm="100000">
                                          <p:val>
                                            <p:strVal val="#ppt_x"/>
                                          </p:val>
                                        </p:tav>
                                      </p:tavLst>
                                    </p:anim>
                                    <p:anim calcmode="lin" valueType="num">
                                      <p:cBhvr additive="base">
                                        <p:cTn id="108" dur="500" fill="hold"/>
                                        <p:tgtEl>
                                          <p:spTgt spid="4">
                                            <p:txEl>
                                              <p:pRg st="29" end="29"/>
                                            </p:txEl>
                                          </p:spTgt>
                                        </p:tgtEl>
                                        <p:attrNameLst>
                                          <p:attrName>ppt_y</p:attrName>
                                        </p:attrNameLst>
                                      </p:cBhvr>
                                      <p:tavLst>
                                        <p:tav tm="0">
                                          <p:val>
                                            <p:strVal val="1+#ppt_h/2"/>
                                          </p:val>
                                        </p:tav>
                                        <p:tav tm="100000">
                                          <p:val>
                                            <p:strVal val="#ppt_y"/>
                                          </p:val>
                                        </p:tav>
                                      </p:tavLst>
                                    </p:anim>
                                  </p:childTnLst>
                                </p:cTn>
                              </p:par>
                              <p:par>
                                <p:cTn id="109" presetID="2" presetClass="entr" presetSubtype="4" fill="hold" nodeType="withEffect">
                                  <p:stCondLst>
                                    <p:cond delay="0"/>
                                  </p:stCondLst>
                                  <p:childTnLst>
                                    <p:set>
                                      <p:cBhvr>
                                        <p:cTn id="110" dur="1" fill="hold">
                                          <p:stCondLst>
                                            <p:cond delay="0"/>
                                          </p:stCondLst>
                                        </p:cTn>
                                        <p:tgtEl>
                                          <p:spTgt spid="4">
                                            <p:txEl>
                                              <p:pRg st="30" end="30"/>
                                            </p:txEl>
                                          </p:spTgt>
                                        </p:tgtEl>
                                        <p:attrNameLst>
                                          <p:attrName>style.visibility</p:attrName>
                                        </p:attrNameLst>
                                      </p:cBhvr>
                                      <p:to>
                                        <p:strVal val="visible"/>
                                      </p:to>
                                    </p:set>
                                    <p:anim calcmode="lin" valueType="num">
                                      <p:cBhvr additive="base">
                                        <p:cTn id="111" dur="500" fill="hold"/>
                                        <p:tgtEl>
                                          <p:spTgt spid="4">
                                            <p:txEl>
                                              <p:pRg st="30" end="30"/>
                                            </p:txEl>
                                          </p:spTgt>
                                        </p:tgtEl>
                                        <p:attrNameLst>
                                          <p:attrName>ppt_x</p:attrName>
                                        </p:attrNameLst>
                                      </p:cBhvr>
                                      <p:tavLst>
                                        <p:tav tm="0">
                                          <p:val>
                                            <p:strVal val="#ppt_x"/>
                                          </p:val>
                                        </p:tav>
                                        <p:tav tm="100000">
                                          <p:val>
                                            <p:strVal val="#ppt_x"/>
                                          </p:val>
                                        </p:tav>
                                      </p:tavLst>
                                    </p:anim>
                                    <p:anim calcmode="lin" valueType="num">
                                      <p:cBhvr additive="base">
                                        <p:cTn id="112" dur="500" fill="hold"/>
                                        <p:tgtEl>
                                          <p:spTgt spid="4">
                                            <p:txEl>
                                              <p:pRg st="30" end="30"/>
                                            </p:txEl>
                                          </p:spTgt>
                                        </p:tgtEl>
                                        <p:attrNameLst>
                                          <p:attrName>ppt_y</p:attrName>
                                        </p:attrNameLst>
                                      </p:cBhvr>
                                      <p:tavLst>
                                        <p:tav tm="0">
                                          <p:val>
                                            <p:strVal val="1+#ppt_h/2"/>
                                          </p:val>
                                        </p:tav>
                                        <p:tav tm="100000">
                                          <p:val>
                                            <p:strVal val="#ppt_y"/>
                                          </p:val>
                                        </p:tav>
                                      </p:tavLst>
                                    </p:anim>
                                  </p:childTnLst>
                                </p:cTn>
                              </p:par>
                              <p:par>
                                <p:cTn id="113" presetID="2" presetClass="entr" presetSubtype="4" fill="hold" nodeType="withEffect">
                                  <p:stCondLst>
                                    <p:cond delay="0"/>
                                  </p:stCondLst>
                                  <p:childTnLst>
                                    <p:set>
                                      <p:cBhvr>
                                        <p:cTn id="114" dur="1" fill="hold">
                                          <p:stCondLst>
                                            <p:cond delay="0"/>
                                          </p:stCondLst>
                                        </p:cTn>
                                        <p:tgtEl>
                                          <p:spTgt spid="4">
                                            <p:txEl>
                                              <p:pRg st="31" end="31"/>
                                            </p:txEl>
                                          </p:spTgt>
                                        </p:tgtEl>
                                        <p:attrNameLst>
                                          <p:attrName>style.visibility</p:attrName>
                                        </p:attrNameLst>
                                      </p:cBhvr>
                                      <p:to>
                                        <p:strVal val="visible"/>
                                      </p:to>
                                    </p:set>
                                    <p:anim calcmode="lin" valueType="num">
                                      <p:cBhvr additive="base">
                                        <p:cTn id="115" dur="500" fill="hold"/>
                                        <p:tgtEl>
                                          <p:spTgt spid="4">
                                            <p:txEl>
                                              <p:pRg st="31" end="31"/>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4">
                                            <p:txEl>
                                              <p:pRg st="31" end="31"/>
                                            </p:txEl>
                                          </p:spTgt>
                                        </p:tgtEl>
                                        <p:attrNameLst>
                                          <p:attrName>ppt_y</p:attrName>
                                        </p:attrNameLst>
                                      </p:cBhvr>
                                      <p:tavLst>
                                        <p:tav tm="0">
                                          <p:val>
                                            <p:strVal val="1+#ppt_h/2"/>
                                          </p:val>
                                        </p:tav>
                                        <p:tav tm="100000">
                                          <p:val>
                                            <p:strVal val="#ppt_y"/>
                                          </p:val>
                                        </p:tav>
                                      </p:tavLst>
                                    </p:anim>
                                  </p:childTnLst>
                                </p:cTn>
                              </p:par>
                              <p:par>
                                <p:cTn id="117" presetID="2" presetClass="entr" presetSubtype="4" fill="hold" nodeType="withEffect">
                                  <p:stCondLst>
                                    <p:cond delay="0"/>
                                  </p:stCondLst>
                                  <p:childTnLst>
                                    <p:set>
                                      <p:cBhvr>
                                        <p:cTn id="118" dur="1" fill="hold">
                                          <p:stCondLst>
                                            <p:cond delay="0"/>
                                          </p:stCondLst>
                                        </p:cTn>
                                        <p:tgtEl>
                                          <p:spTgt spid="4">
                                            <p:txEl>
                                              <p:pRg st="32" end="32"/>
                                            </p:txEl>
                                          </p:spTgt>
                                        </p:tgtEl>
                                        <p:attrNameLst>
                                          <p:attrName>style.visibility</p:attrName>
                                        </p:attrNameLst>
                                      </p:cBhvr>
                                      <p:to>
                                        <p:strVal val="visible"/>
                                      </p:to>
                                    </p:set>
                                    <p:anim calcmode="lin" valueType="num">
                                      <p:cBhvr additive="base">
                                        <p:cTn id="119" dur="500" fill="hold"/>
                                        <p:tgtEl>
                                          <p:spTgt spid="4">
                                            <p:txEl>
                                              <p:pRg st="32" end="32"/>
                                            </p:txEl>
                                          </p:spTgt>
                                        </p:tgtEl>
                                        <p:attrNameLst>
                                          <p:attrName>ppt_x</p:attrName>
                                        </p:attrNameLst>
                                      </p:cBhvr>
                                      <p:tavLst>
                                        <p:tav tm="0">
                                          <p:val>
                                            <p:strVal val="#ppt_x"/>
                                          </p:val>
                                        </p:tav>
                                        <p:tav tm="100000">
                                          <p:val>
                                            <p:strVal val="#ppt_x"/>
                                          </p:val>
                                        </p:tav>
                                      </p:tavLst>
                                    </p:anim>
                                    <p:anim calcmode="lin" valueType="num">
                                      <p:cBhvr additive="base">
                                        <p:cTn id="120" dur="500" fill="hold"/>
                                        <p:tgtEl>
                                          <p:spTgt spid="4">
                                            <p:txEl>
                                              <p:pRg st="32" end="32"/>
                                            </p:txEl>
                                          </p:spTgt>
                                        </p:tgtEl>
                                        <p:attrNameLst>
                                          <p:attrName>ppt_y</p:attrName>
                                        </p:attrNameLst>
                                      </p:cBhvr>
                                      <p:tavLst>
                                        <p:tav tm="0">
                                          <p:val>
                                            <p:strVal val="1+#ppt_h/2"/>
                                          </p:val>
                                        </p:tav>
                                        <p:tav tm="100000">
                                          <p:val>
                                            <p:strVal val="#ppt_y"/>
                                          </p:val>
                                        </p:tav>
                                      </p:tavLst>
                                    </p:anim>
                                  </p:childTnLst>
                                </p:cTn>
                              </p:par>
                              <p:par>
                                <p:cTn id="121" presetID="2" presetClass="entr" presetSubtype="4" fill="hold" nodeType="withEffect">
                                  <p:stCondLst>
                                    <p:cond delay="0"/>
                                  </p:stCondLst>
                                  <p:childTnLst>
                                    <p:set>
                                      <p:cBhvr>
                                        <p:cTn id="122" dur="1" fill="hold">
                                          <p:stCondLst>
                                            <p:cond delay="0"/>
                                          </p:stCondLst>
                                        </p:cTn>
                                        <p:tgtEl>
                                          <p:spTgt spid="4">
                                            <p:txEl>
                                              <p:pRg st="33" end="33"/>
                                            </p:txEl>
                                          </p:spTgt>
                                        </p:tgtEl>
                                        <p:attrNameLst>
                                          <p:attrName>style.visibility</p:attrName>
                                        </p:attrNameLst>
                                      </p:cBhvr>
                                      <p:to>
                                        <p:strVal val="visible"/>
                                      </p:to>
                                    </p:set>
                                    <p:anim calcmode="lin" valueType="num">
                                      <p:cBhvr additive="base">
                                        <p:cTn id="123" dur="500" fill="hold"/>
                                        <p:tgtEl>
                                          <p:spTgt spid="4">
                                            <p:txEl>
                                              <p:pRg st="33" end="33"/>
                                            </p:txEl>
                                          </p:spTgt>
                                        </p:tgtEl>
                                        <p:attrNameLst>
                                          <p:attrName>ppt_x</p:attrName>
                                        </p:attrNameLst>
                                      </p:cBhvr>
                                      <p:tavLst>
                                        <p:tav tm="0">
                                          <p:val>
                                            <p:strVal val="#ppt_x"/>
                                          </p:val>
                                        </p:tav>
                                        <p:tav tm="100000">
                                          <p:val>
                                            <p:strVal val="#ppt_x"/>
                                          </p:val>
                                        </p:tav>
                                      </p:tavLst>
                                    </p:anim>
                                    <p:anim calcmode="lin" valueType="num">
                                      <p:cBhvr additive="base">
                                        <p:cTn id="124" dur="500" fill="hold"/>
                                        <p:tgtEl>
                                          <p:spTgt spid="4">
                                            <p:txEl>
                                              <p:pRg st="33" end="3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693D-54B9-DB42-EF92-7C584182877F}"/>
              </a:ext>
            </a:extLst>
          </p:cNvPr>
          <p:cNvSpPr>
            <a:spLocks noGrp="1"/>
          </p:cNvSpPr>
          <p:nvPr>
            <p:ph type="title"/>
          </p:nvPr>
        </p:nvSpPr>
        <p:spPr/>
        <p:txBody>
          <a:bodyPr/>
          <a:lstStyle/>
          <a:p>
            <a:r>
              <a:rPr lang="en-GB" dirty="0"/>
              <a:t>Example 1 – What does full marks for Paper 2 Section B look like? (40 marks)</a:t>
            </a:r>
          </a:p>
        </p:txBody>
      </p:sp>
      <p:sp>
        <p:nvSpPr>
          <p:cNvPr id="3" name="Content Placeholder 2">
            <a:extLst>
              <a:ext uri="{FF2B5EF4-FFF2-40B4-BE49-F238E27FC236}">
                <a16:creationId xmlns:a16="http://schemas.microsoft.com/office/drawing/2014/main" id="{9C69859A-E60C-1403-47F0-0E99EB8C6D56}"/>
              </a:ext>
            </a:extLst>
          </p:cNvPr>
          <p:cNvSpPr>
            <a:spLocks noGrp="1"/>
          </p:cNvSpPr>
          <p:nvPr>
            <p:ph idx="1"/>
          </p:nvPr>
        </p:nvSpPr>
        <p:spPr>
          <a:xfrm>
            <a:off x="142875" y="1825625"/>
            <a:ext cx="11210925" cy="4832350"/>
          </a:xfrm>
        </p:spPr>
        <p:txBody>
          <a:bodyPr>
            <a:normAutofit/>
          </a:bodyPr>
          <a:lstStyle/>
          <a:p>
            <a:pPr marL="0" indent="0">
              <a:buNone/>
            </a:pPr>
            <a:r>
              <a:rPr lang="en-GB" b="1" dirty="0"/>
              <a:t>TASK</a:t>
            </a:r>
          </a:p>
          <a:p>
            <a:pPr marL="0" indent="0">
              <a:buNone/>
            </a:pPr>
            <a:r>
              <a:rPr lang="en-GB" b="1" dirty="0"/>
              <a:t>‘Choosing a future career should be based on helping others and making a positive contribution to society, not achieving status or making lots of money.’</a:t>
            </a:r>
          </a:p>
          <a:p>
            <a:pPr marL="0" indent="0">
              <a:buNone/>
            </a:pPr>
            <a:endParaRPr lang="en-GB" b="1" dirty="0"/>
          </a:p>
          <a:p>
            <a:pPr marL="0" indent="0">
              <a:buNone/>
            </a:pPr>
            <a:r>
              <a:rPr lang="en-GB" b="1" dirty="0"/>
              <a:t>Write an article for your school or college magazine in which you argue your point of view on this statement.</a:t>
            </a:r>
          </a:p>
          <a:p>
            <a:pPr marL="0" indent="0">
              <a:buNone/>
            </a:pPr>
            <a:endParaRPr lang="en-GB" b="1"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789245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C62EB2-14C3-6375-A6A3-F2B8DB1C4362}"/>
              </a:ext>
            </a:extLst>
          </p:cNvPr>
          <p:cNvSpPr>
            <a:spLocks noGrp="1"/>
          </p:cNvSpPr>
          <p:nvPr>
            <p:ph idx="1"/>
          </p:nvPr>
        </p:nvSpPr>
        <p:spPr>
          <a:xfrm>
            <a:off x="-1" y="304800"/>
            <a:ext cx="11991975" cy="6553199"/>
          </a:xfrm>
        </p:spPr>
        <p:txBody>
          <a:bodyPr>
            <a:normAutofit fontScale="70000" lnSpcReduction="20000"/>
          </a:bodyPr>
          <a:lstStyle/>
          <a:p>
            <a:pPr marL="0" indent="0" algn="ctr">
              <a:buNone/>
            </a:pPr>
            <a:r>
              <a:rPr lang="en-GB" b="1" u="sng" dirty="0"/>
              <a:t>To be Self-Sacrificial is to suffer</a:t>
            </a:r>
          </a:p>
          <a:p>
            <a:pPr marL="0" indent="0">
              <a:lnSpc>
                <a:spcPct val="170000"/>
              </a:lnSpc>
              <a:buNone/>
            </a:pPr>
            <a:r>
              <a:rPr lang="en-GB" sz="2600" dirty="0"/>
              <a:t>Once, when I was younger, I had gotten myself into an insignificant accident, somehow still managing to end up at the nearest A&amp;E. Although the accident itself is of little importance to me now, the memory of that day will forever be etched into my brain. I can still vividly recall that scene at the A&amp;E; all those people, sitting lined up against the wall in rows, impatiently waiting their turn as the hours passed. I can still recall their faces, morphed into desperation and suffering, clutching their injured body part tightly to them or clasping their hands together to distract from their pain. I saw all the doctors frantically running up and down, barely able to catch their breaths as they tried to treat as many patients as possible but finding themselves spread too thinly. Their faces looked worse than their patients – as if they were suffering some eternal pain that had no end in sight. That scene in the A&amp;E is forever etched in my brain.</a:t>
            </a:r>
          </a:p>
          <a:p>
            <a:pPr marL="0" indent="0">
              <a:lnSpc>
                <a:spcPct val="170000"/>
              </a:lnSpc>
              <a:buNone/>
            </a:pPr>
            <a:r>
              <a:rPr lang="en-GB" sz="2600" dirty="0"/>
              <a:t>I've often debated on the issue at hand with others, always finding myself confronted with the same, unavoidable arguments: ‘the greater good is the most important’, ‘helping others brings people joy’, ‘it is our duty to help better society’. To me, all these arguments could not be more ridiculous. It's very easy to proclaim such things when you have parents to support you, a comfortable home to live in, a fancy car to drive in. It's very easy to say that we must work not for money but to help when you have money, but what about those who don’t?</a:t>
            </a:r>
          </a:p>
          <a:p>
            <a:pPr marL="0" indent="0">
              <a:buNone/>
            </a:pPr>
            <a:endParaRPr lang="en-GB" dirty="0"/>
          </a:p>
        </p:txBody>
      </p:sp>
    </p:spTree>
    <p:extLst>
      <p:ext uri="{BB962C8B-B14F-4D97-AF65-F5344CB8AC3E}">
        <p14:creationId xmlns:p14="http://schemas.microsoft.com/office/powerpoint/2010/main" val="1427626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CB083-FE8E-E906-C731-6ADC23BB785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4AACEE-0E67-A0BB-14B6-DFEB8D4F81A1}"/>
              </a:ext>
            </a:extLst>
          </p:cNvPr>
          <p:cNvSpPr>
            <a:spLocks noGrp="1"/>
          </p:cNvSpPr>
          <p:nvPr>
            <p:ph idx="1"/>
          </p:nvPr>
        </p:nvSpPr>
        <p:spPr>
          <a:xfrm>
            <a:off x="-1" y="304800"/>
            <a:ext cx="11991975" cy="6553199"/>
          </a:xfrm>
        </p:spPr>
        <p:txBody>
          <a:bodyPr>
            <a:normAutofit fontScale="70000" lnSpcReduction="20000"/>
          </a:bodyPr>
          <a:lstStyle/>
          <a:p>
            <a:pPr marL="0" indent="0" algn="ctr">
              <a:buNone/>
            </a:pPr>
            <a:r>
              <a:rPr lang="en-GB" b="1" u="sng" dirty="0"/>
              <a:t>To be Self-Sacrificial is to suffer</a:t>
            </a:r>
          </a:p>
          <a:p>
            <a:pPr marL="0" indent="0">
              <a:lnSpc>
                <a:spcPct val="170000"/>
              </a:lnSpc>
              <a:buNone/>
            </a:pPr>
            <a:r>
              <a:rPr lang="en-GB" sz="2600" dirty="0">
                <a:highlight>
                  <a:srgbClr val="FFFF00"/>
                </a:highlight>
              </a:rPr>
              <a:t>Once, when I was younger, </a:t>
            </a:r>
            <a:r>
              <a:rPr lang="en-GB" sz="2600" dirty="0"/>
              <a:t>I had gotten myself into an insignificant accident, somehow still managing to end up at the nearest A&amp;E. Although the accident itself is of little importance to me now, </a:t>
            </a:r>
            <a:r>
              <a:rPr lang="en-GB" sz="2600" dirty="0">
                <a:highlight>
                  <a:srgbClr val="FFFF00"/>
                </a:highlight>
              </a:rPr>
              <a:t>the memory of that day will forever be etched into my brain</a:t>
            </a:r>
            <a:r>
              <a:rPr lang="en-GB" sz="2600" dirty="0"/>
              <a:t>. </a:t>
            </a:r>
            <a:r>
              <a:rPr lang="en-GB" sz="2600" dirty="0">
                <a:highlight>
                  <a:srgbClr val="FFFF00"/>
                </a:highlight>
              </a:rPr>
              <a:t>I can still vividly recall </a:t>
            </a:r>
            <a:r>
              <a:rPr lang="en-GB" sz="2600" dirty="0"/>
              <a:t>that scene at the A&amp;E; all those people, sitting lined up against the wall in rows, impatiently waiting their turn as the hours passed. I can still recall their faces, morphed into desperation and suffering, clutching their injured body part tightly to them or clasping their hands together to distract from their pain. I saw all the doctors frantically running up and down, barely able to catch their breaths as they tried to treat as many patients as possible but finding themselves spread too thinly. Their faces looked worse than their </a:t>
            </a:r>
            <a:r>
              <a:rPr lang="en-GB" sz="2600" dirty="0">
                <a:highlight>
                  <a:srgbClr val="FFFF00"/>
                </a:highlight>
              </a:rPr>
              <a:t>patients – as if they were suffering some eternal pain that had no end in sight</a:t>
            </a:r>
            <a:r>
              <a:rPr lang="en-GB" sz="2600" dirty="0"/>
              <a:t>. That scene in the A&amp;E is forever etched in my brain.</a:t>
            </a:r>
          </a:p>
          <a:p>
            <a:pPr marL="0" indent="0">
              <a:lnSpc>
                <a:spcPct val="170000"/>
              </a:lnSpc>
              <a:buNone/>
            </a:pPr>
            <a:r>
              <a:rPr lang="en-GB" sz="2600" dirty="0"/>
              <a:t>I've often debated on the issue at hand with others, always finding myself </a:t>
            </a:r>
            <a:r>
              <a:rPr lang="en-GB" sz="2600" dirty="0">
                <a:highlight>
                  <a:srgbClr val="FFFF00"/>
                </a:highlight>
              </a:rPr>
              <a:t>confronted with the same, unavoidable arguments: ‘the greater good is the most important’, ‘helping others brings people joy’, ‘it is our duty to help better society’. </a:t>
            </a:r>
            <a:r>
              <a:rPr lang="en-GB" sz="2600" dirty="0"/>
              <a:t>To me, all these arguments could not be more ridiculous. It's very easy to proclaim such things when you have parents to support you, a comfortable home to live in, a fancy car to drive in. </a:t>
            </a:r>
            <a:r>
              <a:rPr lang="en-GB" sz="2600" dirty="0">
                <a:highlight>
                  <a:srgbClr val="FFFF00"/>
                </a:highlight>
              </a:rPr>
              <a:t>It's very easy to say that we must work not for money but to help when you have money, but what about those who don’t?</a:t>
            </a:r>
          </a:p>
          <a:p>
            <a:pPr marL="0" indent="0">
              <a:buNone/>
            </a:pPr>
            <a:endParaRPr lang="en-GB" dirty="0"/>
          </a:p>
        </p:txBody>
      </p:sp>
    </p:spTree>
    <p:extLst>
      <p:ext uri="{BB962C8B-B14F-4D97-AF65-F5344CB8AC3E}">
        <p14:creationId xmlns:p14="http://schemas.microsoft.com/office/powerpoint/2010/main" val="1344135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26EA9-3AEB-EB8B-55BB-09508F59FBB0}"/>
              </a:ext>
            </a:extLst>
          </p:cNvPr>
          <p:cNvSpPr>
            <a:spLocks noGrp="1"/>
          </p:cNvSpPr>
          <p:nvPr>
            <p:ph type="title"/>
          </p:nvPr>
        </p:nvSpPr>
        <p:spPr>
          <a:xfrm>
            <a:off x="0" y="0"/>
            <a:ext cx="12083143" cy="1325563"/>
          </a:xfrm>
        </p:spPr>
        <p:txBody>
          <a:bodyPr>
            <a:normAutofit fontScale="90000"/>
          </a:bodyPr>
          <a:lstStyle/>
          <a:p>
            <a:r>
              <a:rPr lang="en-US" altLang="en-US" b="1" dirty="0">
                <a:latin typeface="Arial" panose="020B0604020202020204" pitchFamily="34" charset="0"/>
              </a:rPr>
              <a:t>📝 GCSE English Language Paper 1 Breakdown</a:t>
            </a:r>
            <a:br>
              <a:rPr lang="en-US" altLang="en-US" b="1" dirty="0">
                <a:latin typeface="Arial" panose="020B0604020202020204" pitchFamily="34" charset="0"/>
              </a:rPr>
            </a:br>
            <a:endParaRPr lang="en-GB" dirty="0"/>
          </a:p>
        </p:txBody>
      </p:sp>
      <p:sp>
        <p:nvSpPr>
          <p:cNvPr id="6" name="Rectangle 3">
            <a:extLst>
              <a:ext uri="{FF2B5EF4-FFF2-40B4-BE49-F238E27FC236}">
                <a16:creationId xmlns:a16="http://schemas.microsoft.com/office/drawing/2014/main" id="{6CB6F2FF-910B-5096-4D9E-C58960C3BB18}"/>
              </a:ext>
            </a:extLst>
          </p:cNvPr>
          <p:cNvSpPr>
            <a:spLocks noGrp="1" noChangeArrowheads="1"/>
          </p:cNvSpPr>
          <p:nvPr>
            <p:ph idx="1"/>
          </p:nvPr>
        </p:nvSpPr>
        <p:spPr bwMode="auto">
          <a:xfrm>
            <a:off x="-119743" y="874845"/>
            <a:ext cx="12420600"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500" b="1" i="0" u="sng"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1" i="0" u="sng" strike="noStrike" cap="none" normalizeH="0" baseline="0" dirty="0">
                <a:ln>
                  <a:noFill/>
                </a:ln>
                <a:solidFill>
                  <a:schemeClr val="tx1"/>
                </a:solidFill>
                <a:effectLst/>
                <a:latin typeface="Arial" panose="020B0604020202020204" pitchFamily="34" charset="0"/>
              </a:rPr>
              <a:t>📖 Section A – Reading (1 Extract)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a:t>
            </a:r>
            <a:r>
              <a:rPr kumimoji="0" lang="en-US" altLang="en-US" sz="2500" b="1" i="0" u="none" strike="noStrike" cap="none" normalizeH="0" baseline="0" dirty="0">
                <a:ln>
                  <a:noFill/>
                </a:ln>
                <a:solidFill>
                  <a:schemeClr val="tx1"/>
                </a:solidFill>
                <a:effectLst/>
                <a:latin typeface="Arial" panose="020B0604020202020204" pitchFamily="34" charset="0"/>
              </a:rPr>
              <a:t>Multiple Choice Questions</a:t>
            </a:r>
            <a:r>
              <a:rPr kumimoji="0" lang="en-US" altLang="en-US" sz="2500" b="0" i="0" u="none" strike="noStrike" cap="none" normalizeH="0" baseline="0" dirty="0">
                <a:ln>
                  <a:noFill/>
                </a:ln>
                <a:solidFill>
                  <a:schemeClr val="tx1"/>
                </a:solidFill>
                <a:effectLst/>
                <a:latin typeface="Arial" panose="020B0604020202020204" pitchFamily="34" charset="0"/>
              </a:rPr>
              <a:t> → Test your understanding of key ideas and details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a:t>
            </a:r>
            <a:r>
              <a:rPr kumimoji="0" lang="en-US" altLang="en-US" sz="2500" b="1" i="0" u="none" strike="noStrike" cap="none" normalizeH="0" baseline="0" dirty="0" err="1">
                <a:ln>
                  <a:noFill/>
                </a:ln>
                <a:solidFill>
                  <a:schemeClr val="tx1"/>
                </a:solidFill>
                <a:effectLst/>
                <a:latin typeface="Arial" panose="020B0604020202020204" pitchFamily="34" charset="0"/>
              </a:rPr>
              <a:t>Analyse</a:t>
            </a:r>
            <a:r>
              <a:rPr kumimoji="0" lang="en-US" altLang="en-US" sz="2500" b="1" i="0" u="none" strike="noStrike" cap="none" normalizeH="0" baseline="0" dirty="0">
                <a:ln>
                  <a:noFill/>
                </a:ln>
                <a:solidFill>
                  <a:schemeClr val="tx1"/>
                </a:solidFill>
                <a:effectLst/>
                <a:latin typeface="Arial" panose="020B0604020202020204" pitchFamily="34" charset="0"/>
              </a:rPr>
              <a:t> Language</a:t>
            </a:r>
            <a:r>
              <a:rPr kumimoji="0" lang="en-US" altLang="en-US" sz="2500" b="0" i="0" u="none" strike="noStrike" cap="none" normalizeH="0" baseline="0" dirty="0">
                <a:ln>
                  <a:noFill/>
                </a:ln>
                <a:solidFill>
                  <a:schemeClr val="tx1"/>
                </a:solidFill>
                <a:effectLst/>
                <a:latin typeface="Arial" panose="020B0604020202020204" pitchFamily="34" charset="0"/>
              </a:rPr>
              <a:t> → Zoom in on words, imagery, tone &amp; techniques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a:t>
            </a:r>
            <a:r>
              <a:rPr kumimoji="0" lang="en-US" altLang="en-US" sz="2500" b="1" i="0" u="none" strike="noStrike" cap="none" normalizeH="0" baseline="0" dirty="0" err="1">
                <a:ln>
                  <a:noFill/>
                </a:ln>
                <a:solidFill>
                  <a:schemeClr val="tx1"/>
                </a:solidFill>
                <a:effectLst/>
                <a:latin typeface="Arial" panose="020B0604020202020204" pitchFamily="34" charset="0"/>
              </a:rPr>
              <a:t>Analyse</a:t>
            </a:r>
            <a:r>
              <a:rPr kumimoji="0" lang="en-US" altLang="en-US" sz="2500" b="1" i="0" u="none" strike="noStrike" cap="none" normalizeH="0" baseline="0" dirty="0">
                <a:ln>
                  <a:noFill/>
                </a:ln>
                <a:solidFill>
                  <a:schemeClr val="tx1"/>
                </a:solidFill>
                <a:effectLst/>
                <a:latin typeface="Arial" panose="020B0604020202020204" pitchFamily="34" charset="0"/>
              </a:rPr>
              <a:t> Structure</a:t>
            </a:r>
            <a:r>
              <a:rPr kumimoji="0" lang="en-US" altLang="en-US" sz="2500" b="0" i="0" u="none" strike="noStrike" cap="none" normalizeH="0" baseline="0" dirty="0">
                <a:ln>
                  <a:noFill/>
                </a:ln>
                <a:solidFill>
                  <a:schemeClr val="tx1"/>
                </a:solidFill>
                <a:effectLst/>
                <a:latin typeface="Arial" panose="020B0604020202020204" pitchFamily="34" charset="0"/>
              </a:rPr>
              <a:t> → Track shifts, openings, endings, paragraphing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a:t>
            </a:r>
            <a:r>
              <a:rPr kumimoji="0" lang="en-US" altLang="en-US" sz="2500" b="1" i="0" u="none" strike="noStrike" cap="none" normalizeH="0" baseline="0" dirty="0">
                <a:ln>
                  <a:noFill/>
                </a:ln>
                <a:solidFill>
                  <a:schemeClr val="tx1"/>
                </a:solidFill>
                <a:effectLst/>
                <a:latin typeface="Arial" panose="020B0604020202020204" pitchFamily="34" charset="0"/>
              </a:rPr>
              <a:t>Evaluate</a:t>
            </a:r>
            <a:r>
              <a:rPr kumimoji="0" lang="en-US" altLang="en-US" sz="2500" b="0" i="0" u="none" strike="noStrike" cap="none" normalizeH="0" baseline="0" dirty="0">
                <a:ln>
                  <a:noFill/>
                </a:ln>
                <a:solidFill>
                  <a:schemeClr val="tx1"/>
                </a:solidFill>
                <a:effectLst/>
                <a:latin typeface="Arial" panose="020B0604020202020204" pitchFamily="34" charset="0"/>
              </a:rPr>
              <a:t> → Make a judgment: how effective is the writer’s craft?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a:t>
            </a:r>
            <a:r>
              <a:rPr kumimoji="0" lang="en-US" altLang="en-US" sz="2500" b="0" i="1" u="none" strike="noStrike" cap="none" normalizeH="0" baseline="0" dirty="0">
                <a:ln>
                  <a:noFill/>
                </a:ln>
                <a:solidFill>
                  <a:schemeClr val="tx1"/>
                </a:solidFill>
                <a:effectLst/>
                <a:latin typeface="Arial" panose="020B0604020202020204" pitchFamily="34" charset="0"/>
              </a:rPr>
              <a:t>Top Tip: Use short quotes and link your analysis to the question focus.</a:t>
            </a:r>
            <a:endParaRPr kumimoji="0" lang="en-US" altLang="en-US" sz="2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5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1" i="0" u="sng" strike="noStrike" cap="none" normalizeH="0" baseline="0" dirty="0">
                <a:ln>
                  <a:noFill/>
                </a:ln>
                <a:solidFill>
                  <a:schemeClr val="tx1"/>
                </a:solidFill>
                <a:effectLst/>
                <a:latin typeface="Arial" panose="020B0604020202020204" pitchFamily="34" charset="0"/>
              </a:rPr>
              <a:t>✍️ Section B – Writing (Q5)</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a:t>
            </a:r>
            <a:r>
              <a:rPr kumimoji="0" lang="en-US" altLang="en-US" sz="2500" b="1" i="0" u="none" strike="noStrike" cap="none" normalizeH="0" baseline="0" dirty="0">
                <a:ln>
                  <a:noFill/>
                </a:ln>
                <a:solidFill>
                  <a:schemeClr val="tx1"/>
                </a:solidFill>
                <a:effectLst/>
                <a:latin typeface="Arial" panose="020B0604020202020204" pitchFamily="34" charset="0"/>
              </a:rPr>
              <a:t>Narrative or Descriptive Writing</a:t>
            </a:r>
            <a:r>
              <a:rPr kumimoji="0" lang="en-US" altLang="en-US" sz="2500" b="0" i="0" u="none" strike="noStrike" cap="none" normalizeH="0" baseline="0" dirty="0">
                <a:ln>
                  <a:noFill/>
                </a:ln>
                <a:solidFill>
                  <a:schemeClr val="tx1"/>
                </a:solidFill>
                <a:effectLst/>
                <a:latin typeface="Arial" panose="020B0604020202020204" pitchFamily="34" charset="0"/>
              </a:rPr>
              <a:t> → Choose one: tell a story or paint a vivid scene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Use sensory detail, figurative language &amp; varied sentence structure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Plan your structure: beginning, development, climax, resolution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 Focus on clarity, originality, and technical accuracy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500" b="0" i="0" u="none" strike="noStrike" cap="none" normalizeH="0" baseline="0" dirty="0">
                <a:ln>
                  <a:noFill/>
                </a:ln>
                <a:solidFill>
                  <a:schemeClr val="tx1"/>
                </a:solidFill>
                <a:effectLst/>
                <a:latin typeface="Arial" panose="020B0604020202020204" pitchFamily="34" charset="0"/>
              </a:rPr>
              <a:t>💡 </a:t>
            </a:r>
            <a:r>
              <a:rPr kumimoji="0" lang="en-US" altLang="en-US" sz="2500" b="0" i="1" u="none" strike="noStrike" cap="none" normalizeH="0" baseline="0" dirty="0">
                <a:ln>
                  <a:noFill/>
                </a:ln>
                <a:solidFill>
                  <a:schemeClr val="tx1"/>
                </a:solidFill>
                <a:effectLst/>
                <a:latin typeface="Arial" panose="020B0604020202020204" pitchFamily="34" charset="0"/>
              </a:rPr>
              <a:t>Top Tip: Show, don’t tell. Make the reader feel immersed.</a:t>
            </a:r>
            <a:endParaRPr kumimoji="0" lang="en-US" altLang="en-US" sz="25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10272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 calcmode="lin" valueType="num">
                                      <p:cBhvr additive="base">
                                        <p:cTn id="17"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additive="base">
                                        <p:cTn id="2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anim calcmode="lin" valueType="num">
                                      <p:cBhvr additive="base">
                                        <p:cTn id="2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 calcmode="lin" valueType="num">
                                      <p:cBhvr additive="base">
                                        <p:cTn id="3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 calcmode="lin" valueType="num">
                                      <p:cBhvr additive="base">
                                        <p:cTn id="37"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 calcmode="lin" valueType="num">
                                      <p:cBhvr additive="base">
                                        <p:cTn id="43"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 calcmode="lin" valueType="num">
                                      <p:cBhvr additive="base">
                                        <p:cTn id="4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6">
                                            <p:txEl>
                                              <p:pRg st="11" end="11"/>
                                            </p:txEl>
                                          </p:spTgt>
                                        </p:tgtEl>
                                        <p:attrNameLst>
                                          <p:attrName>style.visibility</p:attrName>
                                        </p:attrNameLst>
                                      </p:cBhvr>
                                      <p:to>
                                        <p:strVal val="visible"/>
                                      </p:to>
                                    </p:set>
                                    <p:anim calcmode="lin" valueType="num">
                                      <p:cBhvr additive="base">
                                        <p:cTn id="51"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6">
                                            <p:txEl>
                                              <p:pRg st="12" end="12"/>
                                            </p:txEl>
                                          </p:spTgt>
                                        </p:tgtEl>
                                        <p:attrNameLst>
                                          <p:attrName>style.visibility</p:attrName>
                                        </p:attrNameLst>
                                      </p:cBhvr>
                                      <p:to>
                                        <p:strVal val="visible"/>
                                      </p:to>
                                    </p:set>
                                    <p:anim calcmode="lin" valueType="num">
                                      <p:cBhvr additive="base">
                                        <p:cTn id="55" dur="500" fill="hold"/>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13" end="13"/>
                                            </p:txEl>
                                          </p:spTgt>
                                        </p:tgtEl>
                                        <p:attrNameLst>
                                          <p:attrName>style.visibility</p:attrName>
                                        </p:attrNameLst>
                                      </p:cBhvr>
                                      <p:to>
                                        <p:strVal val="visible"/>
                                      </p:to>
                                    </p:set>
                                    <p:anim calcmode="lin" valueType="num">
                                      <p:cBhvr additive="base">
                                        <p:cTn id="61" dur="500" fill="hold"/>
                                        <p:tgtEl>
                                          <p:spTgt spid="6">
                                            <p:txEl>
                                              <p:pRg st="13" end="1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6150D-2FB6-2D84-5AD5-62D02237FE67}"/>
              </a:ext>
            </a:extLst>
          </p:cNvPr>
          <p:cNvSpPr>
            <a:spLocks noGrp="1"/>
          </p:cNvSpPr>
          <p:nvPr>
            <p:ph type="title"/>
          </p:nvPr>
        </p:nvSpPr>
        <p:spPr>
          <a:xfrm>
            <a:off x="43543" y="-375104"/>
            <a:ext cx="11353800" cy="1325563"/>
          </a:xfrm>
        </p:spPr>
        <p:txBody>
          <a:bodyPr/>
          <a:lstStyle/>
          <a:p>
            <a:r>
              <a:rPr lang="en-GB" dirty="0"/>
              <a:t>📘 GCSE English Language Paper 2 Breakdown</a:t>
            </a:r>
          </a:p>
        </p:txBody>
      </p:sp>
      <p:sp>
        <p:nvSpPr>
          <p:cNvPr id="3" name="Content Placeholder 2">
            <a:extLst>
              <a:ext uri="{FF2B5EF4-FFF2-40B4-BE49-F238E27FC236}">
                <a16:creationId xmlns:a16="http://schemas.microsoft.com/office/drawing/2014/main" id="{B38B6B31-6806-E80A-7869-A8333BE89A64}"/>
              </a:ext>
            </a:extLst>
          </p:cNvPr>
          <p:cNvSpPr>
            <a:spLocks noGrp="1"/>
          </p:cNvSpPr>
          <p:nvPr>
            <p:ph idx="1"/>
          </p:nvPr>
        </p:nvSpPr>
        <p:spPr>
          <a:xfrm>
            <a:off x="87086" y="816430"/>
            <a:ext cx="11266714" cy="5965370"/>
          </a:xfrm>
        </p:spPr>
        <p:txBody>
          <a:bodyPr>
            <a:normAutofit fontScale="85000" lnSpcReduction="20000"/>
          </a:bodyPr>
          <a:lstStyle/>
          <a:p>
            <a:pPr marL="0" indent="0">
              <a:buNone/>
            </a:pPr>
            <a:r>
              <a:rPr lang="en-GB" b="1" dirty="0"/>
              <a:t>Section A – Reading (2 Extracts)</a:t>
            </a:r>
          </a:p>
          <a:p>
            <a:pPr marL="0" indent="0">
              <a:buNone/>
            </a:pPr>
            <a:r>
              <a:rPr lang="en-GB" dirty="0"/>
              <a:t>✅ True or False 🔍 Identify 4 accurate statements from Source A</a:t>
            </a:r>
          </a:p>
          <a:p>
            <a:pPr marL="0" indent="0">
              <a:buNone/>
            </a:pPr>
            <a:r>
              <a:rPr lang="en-GB" dirty="0"/>
              <a:t>🔗 Summarise Similarities or Differences 📄 Compare Source A &amp; B on a specific topic </a:t>
            </a:r>
          </a:p>
          <a:p>
            <a:pPr marL="0" indent="0">
              <a:buNone/>
            </a:pPr>
            <a:r>
              <a:rPr lang="en-GB" dirty="0"/>
              <a:t>🧠 </a:t>
            </a:r>
            <a:r>
              <a:rPr lang="en-GB" i="1" dirty="0"/>
              <a:t>Tip: Use comparative connectives like “Similarly”, “In contrast”</a:t>
            </a:r>
          </a:p>
          <a:p>
            <a:pPr marL="0" indent="0">
              <a:buNone/>
            </a:pPr>
            <a:r>
              <a:rPr lang="en-GB" dirty="0"/>
              <a:t>🖊️ Analyse Language 💬 Zoom in on words, imagery, tone &amp; techniques </a:t>
            </a:r>
          </a:p>
          <a:p>
            <a:pPr marL="0" indent="0">
              <a:buNone/>
            </a:pPr>
            <a:r>
              <a:rPr lang="en-GB" i="1" dirty="0"/>
              <a:t>🧠 Tip: Explain effect on the reader, not just name the device</a:t>
            </a:r>
          </a:p>
          <a:p>
            <a:pPr marL="0" indent="0">
              <a:buNone/>
            </a:pPr>
            <a:r>
              <a:rPr lang="en-GB" dirty="0"/>
              <a:t>🔁 Compare Writers’ Perspectives 🧭 Explore attitudes, methods, and viewpoints </a:t>
            </a:r>
          </a:p>
          <a:p>
            <a:pPr marL="0" indent="0">
              <a:buNone/>
            </a:pPr>
            <a:r>
              <a:rPr lang="en-GB" i="1" dirty="0"/>
              <a:t>🧠 Tip: Use evidence + inference + comparison</a:t>
            </a:r>
          </a:p>
          <a:p>
            <a:pPr marL="0" indent="0">
              <a:buNone/>
            </a:pPr>
            <a:endParaRPr lang="en-GB" dirty="0"/>
          </a:p>
          <a:p>
            <a:pPr marL="0" indent="0">
              <a:buNone/>
            </a:pPr>
            <a:r>
              <a:rPr lang="en-GB" b="1" dirty="0"/>
              <a:t>✍️ Section B – Writing (Q5) 📢 Transactional (Non-Fiction) Writing </a:t>
            </a:r>
          </a:p>
          <a:p>
            <a:pPr marL="0" indent="0">
              <a:buNone/>
            </a:pPr>
            <a:r>
              <a:rPr lang="en-GB" dirty="0"/>
              <a:t>📝 Write to argue, persuade, inform, or explain </a:t>
            </a:r>
          </a:p>
          <a:p>
            <a:pPr marL="0" indent="0">
              <a:buNone/>
            </a:pPr>
            <a:r>
              <a:rPr lang="en-GB" dirty="0"/>
              <a:t>🎯 Purpose | 👥 Audience | 📐 Form (e.g. article, letter, speech)</a:t>
            </a:r>
          </a:p>
          <a:p>
            <a:pPr marL="0" indent="0">
              <a:buNone/>
            </a:pPr>
            <a:r>
              <a:rPr lang="en-GB" dirty="0"/>
              <a:t>💡 Top Tips:</a:t>
            </a:r>
          </a:p>
          <a:p>
            <a:pPr marL="0" indent="0">
              <a:buNone/>
            </a:pPr>
            <a:r>
              <a:rPr lang="en-GB" i="1" dirty="0"/>
              <a:t>Plan before you write🧱Use rhetorical devices🎯Vary sentence structure ✂️Proofread for </a:t>
            </a:r>
            <a:r>
              <a:rPr lang="en-GB" i="1" dirty="0" err="1"/>
              <a:t>SPaG</a:t>
            </a:r>
            <a:r>
              <a:rPr lang="en-GB" i="1" dirty="0"/>
              <a:t> ✅</a:t>
            </a:r>
          </a:p>
        </p:txBody>
      </p:sp>
    </p:spTree>
    <p:extLst>
      <p:ext uri="{BB962C8B-B14F-4D97-AF65-F5344CB8AC3E}">
        <p14:creationId xmlns:p14="http://schemas.microsoft.com/office/powerpoint/2010/main" val="167766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 calcmode="lin" valueType="num">
                                      <p:cBhvr additive="base">
                                        <p:cTn id="4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 calcmode="lin" valueType="num">
                                      <p:cBhvr additive="base">
                                        <p:cTn id="5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3">
                                            <p:txEl>
                                              <p:pRg st="13" end="13"/>
                                            </p:txEl>
                                          </p:spTgt>
                                        </p:tgtEl>
                                        <p:attrNameLst>
                                          <p:attrName>style.visibility</p:attrName>
                                        </p:attrNameLst>
                                      </p:cBhvr>
                                      <p:to>
                                        <p:strVal val="visible"/>
                                      </p:to>
                                    </p:set>
                                    <p:anim calcmode="lin" valueType="num">
                                      <p:cBhvr additive="base">
                                        <p:cTn id="6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D6E25-0777-21DC-FB5E-A9A2A9300FD9}"/>
              </a:ext>
            </a:extLst>
          </p:cNvPr>
          <p:cNvSpPr>
            <a:spLocks noGrp="1"/>
          </p:cNvSpPr>
          <p:nvPr>
            <p:ph type="title"/>
          </p:nvPr>
        </p:nvSpPr>
        <p:spPr>
          <a:xfrm>
            <a:off x="838200" y="76201"/>
            <a:ext cx="10515600" cy="690789"/>
          </a:xfrm>
        </p:spPr>
        <p:txBody>
          <a:bodyPr>
            <a:normAutofit fontScale="90000"/>
          </a:bodyPr>
          <a:lstStyle/>
          <a:p>
            <a:br>
              <a:rPr lang="en-GB" dirty="0"/>
            </a:br>
            <a:r>
              <a:rPr lang="en-GB" b="1" dirty="0"/>
              <a:t>Why Reading Widely Matters at GCSE</a:t>
            </a:r>
            <a:br>
              <a:rPr lang="en-GB" b="1" dirty="0"/>
            </a:br>
            <a:endParaRPr lang="en-GB" dirty="0"/>
          </a:p>
        </p:txBody>
      </p:sp>
      <p:sp>
        <p:nvSpPr>
          <p:cNvPr id="3" name="Content Placeholder 2">
            <a:extLst>
              <a:ext uri="{FF2B5EF4-FFF2-40B4-BE49-F238E27FC236}">
                <a16:creationId xmlns:a16="http://schemas.microsoft.com/office/drawing/2014/main" id="{1C5406AD-A727-64F5-01F9-AA37C91BA0FC}"/>
              </a:ext>
            </a:extLst>
          </p:cNvPr>
          <p:cNvSpPr>
            <a:spLocks noGrp="1"/>
          </p:cNvSpPr>
          <p:nvPr>
            <p:ph idx="1"/>
          </p:nvPr>
        </p:nvSpPr>
        <p:spPr>
          <a:xfrm>
            <a:off x="185057" y="936172"/>
            <a:ext cx="11168743" cy="5845628"/>
          </a:xfrm>
        </p:spPr>
        <p:txBody>
          <a:bodyPr>
            <a:normAutofit fontScale="92500" lnSpcReduction="20000"/>
          </a:bodyPr>
          <a:lstStyle/>
          <a:p>
            <a:pPr marL="0" indent="0">
              <a:buNone/>
            </a:pPr>
            <a:r>
              <a:rPr lang="en-GB" b="1" dirty="0"/>
              <a:t>🔍 What Does “Reading Widely” Mean?</a:t>
            </a:r>
          </a:p>
          <a:p>
            <a:r>
              <a:rPr lang="en-GB" dirty="0"/>
              <a:t>Exploring </a:t>
            </a:r>
            <a:r>
              <a:rPr lang="en-GB" b="1" dirty="0"/>
              <a:t>different genres</a:t>
            </a:r>
            <a:r>
              <a:rPr lang="en-GB" dirty="0"/>
              <a:t>: fiction, non-fiction, poetry, drama</a:t>
            </a:r>
          </a:p>
          <a:p>
            <a:r>
              <a:rPr lang="en-GB" dirty="0"/>
              <a:t>Choosing texts that </a:t>
            </a:r>
            <a:r>
              <a:rPr lang="en-GB" b="1" dirty="0"/>
              <a:t>challenge your thinking</a:t>
            </a:r>
            <a:endParaRPr lang="en-GB" dirty="0"/>
          </a:p>
          <a:p>
            <a:r>
              <a:rPr lang="en-GB" dirty="0"/>
              <a:t>Reading for </a:t>
            </a:r>
            <a:r>
              <a:rPr lang="en-GB" b="1" dirty="0"/>
              <a:t>fun</a:t>
            </a:r>
            <a:r>
              <a:rPr lang="en-GB" dirty="0"/>
              <a:t>, not just for school</a:t>
            </a:r>
          </a:p>
          <a:p>
            <a:pPr marL="0" indent="0">
              <a:buNone/>
            </a:pPr>
            <a:r>
              <a:rPr lang="en-GB" b="1" dirty="0"/>
              <a:t>🎯 Why It’s Important</a:t>
            </a:r>
          </a:p>
          <a:p>
            <a:r>
              <a:rPr lang="en-GB" b="1" dirty="0"/>
              <a:t>Boosts GCSE performance</a:t>
            </a:r>
            <a:r>
              <a:rPr lang="en-GB" dirty="0"/>
              <a:t>: A reading age of 15+ is needed to access most exam papers</a:t>
            </a:r>
          </a:p>
          <a:p>
            <a:r>
              <a:rPr lang="en-GB" b="1" dirty="0"/>
              <a:t>Improves vocabulary &amp; comprehension</a:t>
            </a:r>
            <a:r>
              <a:rPr lang="en-GB" dirty="0"/>
              <a:t> across all subjects—even maths and science</a:t>
            </a:r>
          </a:p>
          <a:p>
            <a:r>
              <a:rPr lang="en-GB" b="1" dirty="0"/>
              <a:t>Develops empathy &amp; critical thinking</a:t>
            </a:r>
            <a:r>
              <a:rPr lang="en-GB" dirty="0"/>
              <a:t> by exposing you to diverse perspectives</a:t>
            </a:r>
          </a:p>
          <a:p>
            <a:pPr marL="0" indent="0">
              <a:buNone/>
            </a:pPr>
            <a:r>
              <a:rPr lang="en-GB" b="1" dirty="0"/>
              <a:t>💡 Top Tips to Read More</a:t>
            </a:r>
          </a:p>
          <a:p>
            <a:r>
              <a:rPr lang="en-GB" dirty="0"/>
              <a:t>Try </a:t>
            </a:r>
            <a:r>
              <a:rPr lang="en-GB" b="1" dirty="0"/>
              <a:t>audiobooks</a:t>
            </a:r>
            <a:r>
              <a:rPr lang="en-GB" dirty="0"/>
              <a:t> or graphic novels</a:t>
            </a:r>
          </a:p>
          <a:p>
            <a:r>
              <a:rPr lang="en-GB" dirty="0"/>
              <a:t>Set a </a:t>
            </a:r>
            <a:r>
              <a:rPr lang="en-GB" b="1" dirty="0"/>
              <a:t>daily reading goal</a:t>
            </a:r>
            <a:r>
              <a:rPr lang="en-GB" dirty="0"/>
              <a:t> (even 10 minutes counts!)</a:t>
            </a:r>
          </a:p>
          <a:p>
            <a:r>
              <a:rPr lang="en-GB" dirty="0"/>
              <a:t>Explore the library</a:t>
            </a:r>
          </a:p>
          <a:p>
            <a:endParaRPr lang="en-GB" dirty="0"/>
          </a:p>
        </p:txBody>
      </p:sp>
    </p:spTree>
    <p:extLst>
      <p:ext uri="{BB962C8B-B14F-4D97-AF65-F5344CB8AC3E}">
        <p14:creationId xmlns:p14="http://schemas.microsoft.com/office/powerpoint/2010/main" val="403129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FD0F6-BB74-BA42-726F-A9414B651591}"/>
              </a:ext>
            </a:extLst>
          </p:cNvPr>
          <p:cNvSpPr>
            <a:spLocks noGrp="1"/>
          </p:cNvSpPr>
          <p:nvPr>
            <p:ph type="title"/>
          </p:nvPr>
        </p:nvSpPr>
        <p:spPr>
          <a:xfrm>
            <a:off x="21771" y="82096"/>
            <a:ext cx="12148457" cy="1325563"/>
          </a:xfrm>
        </p:spPr>
        <p:txBody>
          <a:bodyPr>
            <a:normAutofit fontScale="90000"/>
          </a:bodyPr>
          <a:lstStyle/>
          <a:p>
            <a:r>
              <a:rPr lang="en-GB" b="1" dirty="0"/>
              <a:t>✍️ Writing Regularly: Your Secret Weapon for Grade 7+</a:t>
            </a:r>
            <a:br>
              <a:rPr lang="en-GB" b="1" dirty="0"/>
            </a:br>
            <a:endParaRPr lang="en-GB" dirty="0"/>
          </a:p>
        </p:txBody>
      </p:sp>
      <p:sp>
        <p:nvSpPr>
          <p:cNvPr id="3" name="Content Placeholder 2">
            <a:extLst>
              <a:ext uri="{FF2B5EF4-FFF2-40B4-BE49-F238E27FC236}">
                <a16:creationId xmlns:a16="http://schemas.microsoft.com/office/drawing/2014/main" id="{DFFFEC34-BEE8-00DE-A4AF-B5724D2F214A}"/>
              </a:ext>
            </a:extLst>
          </p:cNvPr>
          <p:cNvSpPr>
            <a:spLocks noGrp="1"/>
          </p:cNvSpPr>
          <p:nvPr>
            <p:ph idx="1"/>
          </p:nvPr>
        </p:nvSpPr>
        <p:spPr>
          <a:xfrm>
            <a:off x="217715" y="1121229"/>
            <a:ext cx="11136086" cy="5371646"/>
          </a:xfrm>
        </p:spPr>
        <p:txBody>
          <a:bodyPr>
            <a:normAutofit lnSpcReduction="10000"/>
          </a:bodyPr>
          <a:lstStyle/>
          <a:p>
            <a:pPr marL="0" indent="0">
              <a:buNone/>
            </a:pPr>
            <a:r>
              <a:rPr lang="en-GB" b="1" dirty="0"/>
              <a:t>🌟 Why It Matters</a:t>
            </a:r>
          </a:p>
          <a:p>
            <a:r>
              <a:rPr lang="en-GB" dirty="0"/>
              <a:t>Builds </a:t>
            </a:r>
            <a:r>
              <a:rPr lang="en-GB" b="1" dirty="0"/>
              <a:t>confidence and fluency</a:t>
            </a:r>
            <a:r>
              <a:rPr lang="en-GB" dirty="0"/>
              <a:t> in expressing ideas</a:t>
            </a:r>
          </a:p>
          <a:p>
            <a:r>
              <a:rPr lang="en-GB" dirty="0"/>
              <a:t>Sharpens your </a:t>
            </a:r>
            <a:r>
              <a:rPr lang="en-GB" b="1" dirty="0"/>
              <a:t>voice, tone, and style</a:t>
            </a:r>
            <a:r>
              <a:rPr lang="en-GB" dirty="0"/>
              <a:t>—key for top marks in Paper 1 &amp; 2</a:t>
            </a:r>
          </a:p>
          <a:p>
            <a:r>
              <a:rPr lang="en-GB" dirty="0"/>
              <a:t>Encourages </a:t>
            </a:r>
            <a:r>
              <a:rPr lang="en-GB" b="1" dirty="0"/>
              <a:t>risk-taking</a:t>
            </a:r>
            <a:r>
              <a:rPr lang="en-GB" dirty="0"/>
              <a:t> with language: metaphors, structure, narrative twists</a:t>
            </a:r>
          </a:p>
          <a:p>
            <a:pPr marL="0" indent="0">
              <a:buNone/>
            </a:pPr>
            <a:r>
              <a:rPr lang="en-GB" b="1" dirty="0"/>
              <a:t>🧠 What Top Students Do</a:t>
            </a:r>
          </a:p>
          <a:p>
            <a:r>
              <a:rPr lang="en-GB" dirty="0"/>
              <a:t>Write </a:t>
            </a:r>
            <a:r>
              <a:rPr lang="en-GB" b="1" dirty="0"/>
              <a:t>beyond the classroom</a:t>
            </a:r>
            <a:r>
              <a:rPr lang="en-GB" dirty="0"/>
              <a:t>: blogs, short stories, opinion pieces</a:t>
            </a:r>
          </a:p>
          <a:p>
            <a:r>
              <a:rPr lang="en-GB" dirty="0"/>
              <a:t>Experiment with </a:t>
            </a:r>
            <a:r>
              <a:rPr lang="en-GB" b="1" dirty="0"/>
              <a:t>different topics</a:t>
            </a:r>
          </a:p>
          <a:p>
            <a:pPr marL="0" indent="0">
              <a:buNone/>
            </a:pPr>
            <a:r>
              <a:rPr lang="en-GB" b="1" dirty="0"/>
              <a:t>💡 Try This</a:t>
            </a:r>
          </a:p>
          <a:p>
            <a:r>
              <a:rPr lang="en-GB" dirty="0"/>
              <a:t>Write under timed conditions aiming for focused writing of 1 to 2 sides of A4 paper. </a:t>
            </a:r>
          </a:p>
          <a:p>
            <a:pPr marL="0" indent="0">
              <a:buNone/>
            </a:pPr>
            <a:endParaRPr lang="en-GB" dirty="0"/>
          </a:p>
        </p:txBody>
      </p:sp>
    </p:spTree>
    <p:extLst>
      <p:ext uri="{BB962C8B-B14F-4D97-AF65-F5344CB8AC3E}">
        <p14:creationId xmlns:p14="http://schemas.microsoft.com/office/powerpoint/2010/main" val="3612824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C5EBD-03B4-24AA-C299-957FDC583D8A}"/>
              </a:ext>
            </a:extLst>
          </p:cNvPr>
          <p:cNvSpPr>
            <a:spLocks noGrp="1"/>
          </p:cNvSpPr>
          <p:nvPr>
            <p:ph type="title"/>
          </p:nvPr>
        </p:nvSpPr>
        <p:spPr/>
        <p:txBody>
          <a:bodyPr/>
          <a:lstStyle/>
          <a:p>
            <a:r>
              <a:rPr lang="en-GB" dirty="0"/>
              <a:t>The writing section of both papers is worth 50% of your overall GCSE mark. </a:t>
            </a:r>
          </a:p>
        </p:txBody>
      </p:sp>
      <p:sp>
        <p:nvSpPr>
          <p:cNvPr id="3" name="Content Placeholder 2">
            <a:extLst>
              <a:ext uri="{FF2B5EF4-FFF2-40B4-BE49-F238E27FC236}">
                <a16:creationId xmlns:a16="http://schemas.microsoft.com/office/drawing/2014/main" id="{17D512B5-D332-D119-D41F-9442DB9CDB5D}"/>
              </a:ext>
            </a:extLst>
          </p:cNvPr>
          <p:cNvSpPr>
            <a:spLocks noGrp="1"/>
          </p:cNvSpPr>
          <p:nvPr>
            <p:ph idx="1"/>
          </p:nvPr>
        </p:nvSpPr>
        <p:spPr/>
        <p:txBody>
          <a:bodyPr/>
          <a:lstStyle/>
          <a:p>
            <a:pPr>
              <a:buFontTx/>
              <a:buChar char="-"/>
            </a:pPr>
            <a:r>
              <a:rPr lang="en-GB" dirty="0"/>
              <a:t>These two writing questions are worth 40 marks each.</a:t>
            </a:r>
          </a:p>
          <a:p>
            <a:pPr>
              <a:buFontTx/>
              <a:buChar char="-"/>
            </a:pPr>
            <a:r>
              <a:rPr lang="en-GB" dirty="0"/>
              <a:t>Here is your opportunity to have a big impact. </a:t>
            </a:r>
          </a:p>
        </p:txBody>
      </p:sp>
    </p:spTree>
    <p:extLst>
      <p:ext uri="{BB962C8B-B14F-4D97-AF65-F5344CB8AC3E}">
        <p14:creationId xmlns:p14="http://schemas.microsoft.com/office/powerpoint/2010/main" val="2783511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319FE-20F5-8F0E-D4A8-74782DBAAA85}"/>
              </a:ext>
            </a:extLst>
          </p:cNvPr>
          <p:cNvSpPr>
            <a:spLocks noGrp="1"/>
          </p:cNvSpPr>
          <p:nvPr>
            <p:ph type="title"/>
          </p:nvPr>
        </p:nvSpPr>
        <p:spPr>
          <a:xfrm>
            <a:off x="256002" y="35596"/>
            <a:ext cx="4818888" cy="1785802"/>
          </a:xfrm>
        </p:spPr>
        <p:txBody>
          <a:bodyPr anchor="b">
            <a:normAutofit fontScale="90000"/>
          </a:bodyPr>
          <a:lstStyle/>
          <a:p>
            <a:r>
              <a:rPr lang="en-GB" sz="4600" b="1" dirty="0"/>
              <a:t>Paper 1 Section B Question 5 Writing</a:t>
            </a:r>
            <a:br>
              <a:rPr lang="en-GB" sz="4600" b="1" dirty="0"/>
            </a:br>
            <a:r>
              <a:rPr lang="en-GB" sz="4600" b="1" dirty="0"/>
              <a:t>Example</a:t>
            </a:r>
          </a:p>
        </p:txBody>
      </p:sp>
      <p:sp>
        <p:nvSpPr>
          <p:cNvPr id="3" name="Content Placeholder 2">
            <a:extLst>
              <a:ext uri="{FF2B5EF4-FFF2-40B4-BE49-F238E27FC236}">
                <a16:creationId xmlns:a16="http://schemas.microsoft.com/office/drawing/2014/main" id="{99A417E8-BCED-AFD8-567D-A5FE63BEEA21}"/>
              </a:ext>
            </a:extLst>
          </p:cNvPr>
          <p:cNvSpPr>
            <a:spLocks noGrp="1"/>
          </p:cNvSpPr>
          <p:nvPr>
            <p:ph idx="1"/>
          </p:nvPr>
        </p:nvSpPr>
        <p:spPr>
          <a:xfrm>
            <a:off x="0" y="2660904"/>
            <a:ext cx="5449824" cy="3557016"/>
          </a:xfrm>
        </p:spPr>
        <p:txBody>
          <a:bodyPr anchor="t">
            <a:normAutofit/>
          </a:bodyPr>
          <a:lstStyle/>
          <a:p>
            <a:r>
              <a:rPr lang="en-GB" sz="4400" dirty="0"/>
              <a:t>Worth 50% of the overall GCSE Grade.</a:t>
            </a:r>
          </a:p>
          <a:p>
            <a:r>
              <a:rPr lang="en-GB" sz="4400" dirty="0"/>
              <a:t>40 mark question</a:t>
            </a:r>
          </a:p>
          <a:p>
            <a:r>
              <a:rPr lang="en-GB" sz="4400" dirty="0"/>
              <a:t>45 minute writing task. </a:t>
            </a:r>
          </a:p>
          <a:p>
            <a:endParaRPr lang="en-GB" sz="2200" dirty="0"/>
          </a:p>
        </p:txBody>
      </p:sp>
      <p:pic>
        <p:nvPicPr>
          <p:cNvPr id="5" name="Picture 4">
            <a:extLst>
              <a:ext uri="{FF2B5EF4-FFF2-40B4-BE49-F238E27FC236}">
                <a16:creationId xmlns:a16="http://schemas.microsoft.com/office/drawing/2014/main" id="{221F54E4-7AC5-8E4C-2A62-32EDE96687EC}"/>
              </a:ext>
            </a:extLst>
          </p:cNvPr>
          <p:cNvPicPr>
            <a:picLocks noChangeAspect="1"/>
          </p:cNvPicPr>
          <p:nvPr/>
        </p:nvPicPr>
        <p:blipFill>
          <a:blip r:embed="rId2"/>
          <a:stretch>
            <a:fillRect/>
          </a:stretch>
        </p:blipFill>
        <p:spPr>
          <a:xfrm>
            <a:off x="5330892" y="319604"/>
            <a:ext cx="6619592" cy="6215308"/>
          </a:xfrm>
          <a:prstGeom prst="rect">
            <a:avLst/>
          </a:prstGeom>
        </p:spPr>
      </p:pic>
    </p:spTree>
    <p:extLst>
      <p:ext uri="{BB962C8B-B14F-4D97-AF65-F5344CB8AC3E}">
        <p14:creationId xmlns:p14="http://schemas.microsoft.com/office/powerpoint/2010/main" val="1792036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8985E-3EAB-53B2-1E7A-39668A172BE7}"/>
              </a:ext>
            </a:extLst>
          </p:cNvPr>
          <p:cNvSpPr>
            <a:spLocks noGrp="1"/>
          </p:cNvSpPr>
          <p:nvPr>
            <p:ph type="title"/>
          </p:nvPr>
        </p:nvSpPr>
        <p:spPr>
          <a:xfrm>
            <a:off x="3635827" y="130629"/>
            <a:ext cx="7162801" cy="658132"/>
          </a:xfrm>
          <a:solidFill>
            <a:schemeClr val="accent2">
              <a:lumMod val="20000"/>
              <a:lumOff val="80000"/>
            </a:schemeClr>
          </a:solidFill>
        </p:spPr>
        <p:txBody>
          <a:bodyPr>
            <a:normAutofit fontScale="90000"/>
          </a:bodyPr>
          <a:lstStyle/>
          <a:p>
            <a:r>
              <a:rPr lang="en-GB" b="1" dirty="0"/>
              <a:t>Top Tips for writing in Paper 1</a:t>
            </a:r>
          </a:p>
        </p:txBody>
      </p:sp>
      <p:sp>
        <p:nvSpPr>
          <p:cNvPr id="3" name="Content Placeholder 2">
            <a:extLst>
              <a:ext uri="{FF2B5EF4-FFF2-40B4-BE49-F238E27FC236}">
                <a16:creationId xmlns:a16="http://schemas.microsoft.com/office/drawing/2014/main" id="{88F7A4F3-9CF0-2EF9-9112-99BC01E00542}"/>
              </a:ext>
            </a:extLst>
          </p:cNvPr>
          <p:cNvSpPr>
            <a:spLocks noGrp="1"/>
          </p:cNvSpPr>
          <p:nvPr>
            <p:ph idx="1"/>
          </p:nvPr>
        </p:nvSpPr>
        <p:spPr>
          <a:xfrm>
            <a:off x="163286" y="1023258"/>
            <a:ext cx="12028714" cy="5834742"/>
          </a:xfrm>
        </p:spPr>
        <p:txBody>
          <a:bodyPr>
            <a:normAutofit fontScale="55000" lnSpcReduction="20000"/>
          </a:bodyPr>
          <a:lstStyle/>
          <a:p>
            <a:pPr marL="0" indent="0">
              <a:buNone/>
            </a:pPr>
            <a:r>
              <a:rPr lang="en-GB" b="1" dirty="0"/>
              <a:t>🎬 Start in Media Res - Begin at a pivotal moment — drop the reader straight into the action or emotion. </a:t>
            </a:r>
          </a:p>
          <a:p>
            <a:pPr marL="0" indent="0">
              <a:buNone/>
            </a:pPr>
            <a:r>
              <a:rPr lang="en-GB" dirty="0"/>
              <a:t>Example: “The ice cracked beneath her boots as the lake swallowed the silence.”</a:t>
            </a:r>
          </a:p>
          <a:p>
            <a:pPr marL="0" indent="0">
              <a:buNone/>
            </a:pPr>
            <a:r>
              <a:rPr lang="en-GB" dirty="0"/>
              <a:t>👤 </a:t>
            </a:r>
            <a:r>
              <a:rPr lang="en-GB" b="1" dirty="0"/>
              <a:t>Create an Authentic Character </a:t>
            </a:r>
          </a:p>
          <a:p>
            <a:pPr marL="0" indent="0">
              <a:buNone/>
            </a:pPr>
            <a:r>
              <a:rPr lang="en-GB" dirty="0"/>
              <a:t>Use specific, meaningful details — not just what they look like, but how they move, think, and react. Avoid clichés like “he was tall, dark and mysterious.” </a:t>
            </a:r>
          </a:p>
          <a:p>
            <a:pPr marL="0" indent="0">
              <a:buNone/>
            </a:pPr>
            <a:r>
              <a:rPr lang="en-GB" dirty="0"/>
              <a:t>Instead: “His coat hung like a burden, stitched with years of wear and quiet defiance.”</a:t>
            </a:r>
          </a:p>
          <a:p>
            <a:pPr marL="0" indent="0">
              <a:buNone/>
            </a:pPr>
            <a:r>
              <a:rPr lang="en-GB" b="1" dirty="0"/>
              <a:t>🚫 Avoid Clichés No “it was a dark and stormy night.” Be fresh, original, and precise. Think like a writer, not a copycat.</a:t>
            </a:r>
          </a:p>
          <a:p>
            <a:pPr marL="0" indent="0">
              <a:buNone/>
            </a:pPr>
            <a:r>
              <a:rPr lang="en-GB" dirty="0"/>
              <a:t>👁️ </a:t>
            </a:r>
            <a:r>
              <a:rPr lang="en-GB" b="1" dirty="0"/>
              <a:t>Show, Don’t Tell</a:t>
            </a:r>
            <a:r>
              <a:rPr lang="en-GB" dirty="0"/>
              <a:t>  Let the reader infer emotions and atmosphere through actions, imagery, and setting. </a:t>
            </a:r>
          </a:p>
          <a:p>
            <a:pPr marL="0" indent="0">
              <a:buNone/>
            </a:pPr>
            <a:r>
              <a:rPr lang="en-GB" dirty="0"/>
              <a:t>Telling: “She was scared.”      Showing: “Her fingers trembled as she reached for the latch, breath snagging in her throat.”</a:t>
            </a:r>
          </a:p>
          <a:p>
            <a:pPr marL="0" indent="0">
              <a:buNone/>
            </a:pPr>
            <a:r>
              <a:rPr lang="en-GB" dirty="0"/>
              <a:t>🧠 </a:t>
            </a:r>
            <a:r>
              <a:rPr lang="en-GB" b="1" dirty="0"/>
              <a:t>Use Section A Techniques</a:t>
            </a:r>
          </a:p>
          <a:p>
            <a:pPr marL="0" indent="0">
              <a:buNone/>
            </a:pPr>
            <a:r>
              <a:rPr lang="en-GB" dirty="0"/>
              <a:t>Apply what you’ve learned from the reading section: Zoom in on detail Vary sentence structure Use figurative language Create tension or mood</a:t>
            </a:r>
          </a:p>
          <a:p>
            <a:pPr marL="0" indent="0">
              <a:buNone/>
            </a:pPr>
            <a:r>
              <a:rPr lang="en-GB" dirty="0"/>
              <a:t>🔇 </a:t>
            </a:r>
            <a:r>
              <a:rPr lang="en-GB" b="1" dirty="0"/>
              <a:t>Minimise Dialogue - </a:t>
            </a:r>
            <a:r>
              <a:rPr lang="en-GB" dirty="0"/>
              <a:t>Use it sparingly and purposefully. Let description do the heavy lifting.</a:t>
            </a:r>
          </a:p>
          <a:p>
            <a:pPr marL="0" indent="0">
              <a:buNone/>
            </a:pPr>
            <a:r>
              <a:rPr lang="en-GB" dirty="0"/>
              <a:t>⏳ </a:t>
            </a:r>
            <a:r>
              <a:rPr lang="en-GB" b="1" dirty="0"/>
              <a:t>Timing: End Strong </a:t>
            </a:r>
            <a:r>
              <a:rPr lang="en-GB" dirty="0"/>
              <a:t>: Plan your ending. A powerful final image or twist leaves a lasting impression. </a:t>
            </a:r>
          </a:p>
          <a:p>
            <a:pPr marL="0" indent="0">
              <a:buNone/>
            </a:pPr>
            <a:r>
              <a:rPr lang="en-GB" dirty="0"/>
              <a:t>Example: “The photograph fluttered to the floor, its edges curling like secrets.”</a:t>
            </a:r>
          </a:p>
          <a:p>
            <a:pPr marL="0" indent="0">
              <a:buNone/>
            </a:pPr>
            <a:r>
              <a:rPr lang="en-GB" dirty="0"/>
              <a:t>✅ </a:t>
            </a:r>
            <a:r>
              <a:rPr lang="en-GB" b="1" dirty="0"/>
              <a:t>Technical Accuracy (16 Marks)Spelling, punctuation, grammar</a:t>
            </a:r>
          </a:p>
          <a:p>
            <a:pPr marL="0" indent="0">
              <a:buNone/>
            </a:pPr>
            <a:r>
              <a:rPr lang="en-GB" dirty="0"/>
              <a:t>Paragraphing		Sentence variety		Consistent tense and tone</a:t>
            </a:r>
          </a:p>
          <a:p>
            <a:pPr marL="0" indent="0">
              <a:buNone/>
            </a:pPr>
            <a:r>
              <a:rPr lang="en-GB" dirty="0"/>
              <a:t>🚀 </a:t>
            </a:r>
            <a:r>
              <a:rPr lang="en-GB" b="1" dirty="0"/>
              <a:t>Be Ambitious &amp; Original -</a:t>
            </a:r>
            <a:r>
              <a:rPr lang="en-GB" dirty="0"/>
              <a:t>Take risks. Be bold with your imagery, structure, and ideas. </a:t>
            </a:r>
          </a:p>
          <a:p>
            <a:pPr marL="0" indent="0">
              <a:buNone/>
            </a:pPr>
            <a:r>
              <a:rPr lang="en-GB" dirty="0"/>
              <a:t>Don’t just describe a storm — describe how it feels to be inside one.</a:t>
            </a:r>
          </a:p>
          <a:p>
            <a:pPr marL="0" indent="0">
              <a:buNone/>
            </a:pPr>
            <a:r>
              <a:rPr lang="en-GB" dirty="0"/>
              <a:t>🧱 </a:t>
            </a:r>
            <a:r>
              <a:rPr lang="en-GB" b="1" dirty="0"/>
              <a:t>Plan &amp; Craft - </a:t>
            </a:r>
            <a:r>
              <a:rPr lang="en-GB" dirty="0"/>
              <a:t>Spend 5–10 minutes </a:t>
            </a:r>
            <a:r>
              <a:rPr lang="en-GB" dirty="0" err="1"/>
              <a:t>planning:What’s</a:t>
            </a:r>
            <a:r>
              <a:rPr lang="en-GB" dirty="0"/>
              <a:t> the central moment? What’s the emotional journey? How will it end?</a:t>
            </a:r>
          </a:p>
        </p:txBody>
      </p:sp>
    </p:spTree>
    <p:extLst>
      <p:ext uri="{BB962C8B-B14F-4D97-AF65-F5344CB8AC3E}">
        <p14:creationId xmlns:p14="http://schemas.microsoft.com/office/powerpoint/2010/main" val="3985816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 calcmode="lin" valueType="num">
                                      <p:cBhvr additive="base">
                                        <p:cTn id="5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 calcmode="lin" valueType="num">
                                      <p:cBhvr additive="base">
                                        <p:cTn id="6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 calcmode="lin" valueType="num">
                                      <p:cBhvr additive="base">
                                        <p:cTn id="6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 calcmode="lin" valueType="num">
                                      <p:cBhvr additive="base">
                                        <p:cTn id="7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 calcmode="lin" valueType="num">
                                      <p:cBhvr additive="base">
                                        <p:cTn id="7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3">
                                            <p:txEl>
                                              <p:pRg st="15" end="15"/>
                                            </p:txEl>
                                          </p:spTgt>
                                        </p:tgtEl>
                                        <p:attrNameLst>
                                          <p:attrName>style.visibility</p:attrName>
                                        </p:attrNameLst>
                                      </p:cBhvr>
                                      <p:to>
                                        <p:strVal val="visible"/>
                                      </p:to>
                                    </p:set>
                                    <p:anim calcmode="lin" valueType="num">
                                      <p:cBhvr additive="base">
                                        <p:cTn id="8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3">
                                            <p:txEl>
                                              <p:pRg st="15" end="15"/>
                                            </p:txEl>
                                          </p:spTgt>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 calcmode="lin" valueType="num">
                                      <p:cBhvr additive="base">
                                        <p:cTn id="87"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3">
                                            <p:txEl>
                                              <p:pRg st="17" end="17"/>
                                            </p:txEl>
                                          </p:spTgt>
                                        </p:tgtEl>
                                        <p:attrNameLst>
                                          <p:attrName>style.visibility</p:attrName>
                                        </p:attrNameLst>
                                      </p:cBhvr>
                                      <p:to>
                                        <p:strVal val="visible"/>
                                      </p:to>
                                    </p:set>
                                    <p:anim calcmode="lin" valueType="num">
                                      <p:cBhvr additive="base">
                                        <p:cTn id="93"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4BB79-AA8D-6613-9370-0F99A7AC264C}"/>
              </a:ext>
            </a:extLst>
          </p:cNvPr>
          <p:cNvSpPr>
            <a:spLocks noGrp="1"/>
          </p:cNvSpPr>
          <p:nvPr>
            <p:ph type="title"/>
          </p:nvPr>
        </p:nvSpPr>
        <p:spPr>
          <a:xfrm>
            <a:off x="838199" y="365125"/>
            <a:ext cx="11103429" cy="1325563"/>
          </a:xfrm>
        </p:spPr>
        <p:txBody>
          <a:bodyPr>
            <a:normAutofit/>
          </a:bodyPr>
          <a:lstStyle/>
          <a:p>
            <a:r>
              <a:rPr lang="en-GB" sz="6000" b="1" u="sng" dirty="0"/>
              <a:t>What does the mark scheme say?</a:t>
            </a:r>
          </a:p>
        </p:txBody>
      </p:sp>
      <p:sp>
        <p:nvSpPr>
          <p:cNvPr id="3" name="Content Placeholder 2">
            <a:extLst>
              <a:ext uri="{FF2B5EF4-FFF2-40B4-BE49-F238E27FC236}">
                <a16:creationId xmlns:a16="http://schemas.microsoft.com/office/drawing/2014/main" id="{190737A4-1768-D9B0-BF13-86DEAD607780}"/>
              </a:ext>
            </a:extLst>
          </p:cNvPr>
          <p:cNvSpPr>
            <a:spLocks noGrp="1"/>
          </p:cNvSpPr>
          <p:nvPr>
            <p:ph idx="1"/>
          </p:nvPr>
        </p:nvSpPr>
        <p:spPr/>
        <p:txBody>
          <a:bodyPr/>
          <a:lstStyle/>
          <a:p>
            <a:pPr marL="0" indent="0">
              <a:buNone/>
            </a:pPr>
            <a:r>
              <a:rPr lang="en-GB" dirty="0"/>
              <a:t>- </a:t>
            </a:r>
            <a:r>
              <a:rPr lang="en-GB" sz="6000" dirty="0">
                <a:highlight>
                  <a:srgbClr val="00FF00"/>
                </a:highlight>
              </a:rPr>
              <a:t>Sustained</a:t>
            </a:r>
            <a:r>
              <a:rPr lang="en-GB" sz="6000" dirty="0"/>
              <a:t> </a:t>
            </a:r>
            <a:r>
              <a:rPr lang="en-GB" sz="6000" dirty="0">
                <a:highlight>
                  <a:srgbClr val="FFFF00"/>
                </a:highlight>
              </a:rPr>
              <a:t>conscious crafting</a:t>
            </a:r>
            <a:endParaRPr lang="en-GB" dirty="0">
              <a:highlight>
                <a:srgbClr val="FFFF00"/>
              </a:highlight>
            </a:endParaRPr>
          </a:p>
        </p:txBody>
      </p:sp>
      <p:sp>
        <p:nvSpPr>
          <p:cNvPr id="4" name="Call-out: Up Arrow 3">
            <a:extLst>
              <a:ext uri="{FF2B5EF4-FFF2-40B4-BE49-F238E27FC236}">
                <a16:creationId xmlns:a16="http://schemas.microsoft.com/office/drawing/2014/main" id="{72315C20-5F42-51B5-49CB-0C237073DFAB}"/>
              </a:ext>
            </a:extLst>
          </p:cNvPr>
          <p:cNvSpPr/>
          <p:nvPr/>
        </p:nvSpPr>
        <p:spPr>
          <a:xfrm>
            <a:off x="3858983" y="2775856"/>
            <a:ext cx="4027715" cy="2383971"/>
          </a:xfrm>
          <a:prstGeom prst="up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2400" dirty="0"/>
              <a:t>Every word and sentence is carefully considered and chosen with care.</a:t>
            </a:r>
          </a:p>
        </p:txBody>
      </p:sp>
      <p:sp>
        <p:nvSpPr>
          <p:cNvPr id="5" name="Call-out: Up Arrow 4">
            <a:extLst>
              <a:ext uri="{FF2B5EF4-FFF2-40B4-BE49-F238E27FC236}">
                <a16:creationId xmlns:a16="http://schemas.microsoft.com/office/drawing/2014/main" id="{F79FF6A3-AC3E-9DE9-46B5-79213F9E9D27}"/>
              </a:ext>
            </a:extLst>
          </p:cNvPr>
          <p:cNvSpPr/>
          <p:nvPr/>
        </p:nvSpPr>
        <p:spPr>
          <a:xfrm>
            <a:off x="8044540" y="2721429"/>
            <a:ext cx="4027715" cy="2438399"/>
          </a:xfrm>
          <a:prstGeom prst="up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2400" dirty="0"/>
              <a:t>The writing carefully builds to a planned conclusion. </a:t>
            </a:r>
          </a:p>
          <a:p>
            <a:pPr algn="ctr"/>
            <a:r>
              <a:rPr lang="en-GB" sz="2400" dirty="0"/>
              <a:t>The writing is complete and checked. </a:t>
            </a:r>
          </a:p>
        </p:txBody>
      </p:sp>
      <p:sp>
        <p:nvSpPr>
          <p:cNvPr id="6" name="Call-out: Up Arrow 5">
            <a:extLst>
              <a:ext uri="{FF2B5EF4-FFF2-40B4-BE49-F238E27FC236}">
                <a16:creationId xmlns:a16="http://schemas.microsoft.com/office/drawing/2014/main" id="{41884CE2-3A5B-25A9-DC43-EB8E6EAFF201}"/>
              </a:ext>
            </a:extLst>
          </p:cNvPr>
          <p:cNvSpPr/>
          <p:nvPr/>
        </p:nvSpPr>
        <p:spPr>
          <a:xfrm>
            <a:off x="0" y="2721429"/>
            <a:ext cx="3701141" cy="2438399"/>
          </a:xfrm>
          <a:prstGeom prst="upArrow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2400" dirty="0"/>
              <a:t>The standard is maintained. </a:t>
            </a:r>
          </a:p>
        </p:txBody>
      </p:sp>
      <p:sp>
        <p:nvSpPr>
          <p:cNvPr id="7" name="Rectangle 6">
            <a:extLst>
              <a:ext uri="{FF2B5EF4-FFF2-40B4-BE49-F238E27FC236}">
                <a16:creationId xmlns:a16="http://schemas.microsoft.com/office/drawing/2014/main" id="{F83BD435-3FBE-9A27-FB51-31A5388EF688}"/>
              </a:ext>
            </a:extLst>
          </p:cNvPr>
          <p:cNvSpPr/>
          <p:nvPr/>
        </p:nvSpPr>
        <p:spPr>
          <a:xfrm>
            <a:off x="152400" y="5562600"/>
            <a:ext cx="11919855" cy="109945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3200" dirty="0"/>
              <a:t>One and a half to two sides of writing can achieve this. </a:t>
            </a:r>
          </a:p>
        </p:txBody>
      </p:sp>
    </p:spTree>
    <p:extLst>
      <p:ext uri="{BB962C8B-B14F-4D97-AF65-F5344CB8AC3E}">
        <p14:creationId xmlns:p14="http://schemas.microsoft.com/office/powerpoint/2010/main" val="248530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3392</TotalTime>
  <Words>2325</Words>
  <Application>Microsoft Office PowerPoint</Application>
  <PresentationFormat>Widescreen</PresentationFormat>
  <Paragraphs>149</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Aptos</vt:lpstr>
      <vt:lpstr>Aptos Display</vt:lpstr>
      <vt:lpstr>Arial</vt:lpstr>
      <vt:lpstr>Office Theme</vt:lpstr>
      <vt:lpstr>Achieving a  Grade7+  AQA English Language</vt:lpstr>
      <vt:lpstr>📝 GCSE English Language Paper 1 Breakdown </vt:lpstr>
      <vt:lpstr>📘 GCSE English Language Paper 2 Breakdown</vt:lpstr>
      <vt:lpstr> Why Reading Widely Matters at GCSE </vt:lpstr>
      <vt:lpstr>✍️ Writing Regularly: Your Secret Weapon for Grade 7+ </vt:lpstr>
      <vt:lpstr>The writing section of both papers is worth 50% of your overall GCSE mark. </vt:lpstr>
      <vt:lpstr>Paper 1 Section B Question 5 Writing Example</vt:lpstr>
      <vt:lpstr>Top Tips for writing in Paper 1</vt:lpstr>
      <vt:lpstr>What does the mark scheme say?</vt:lpstr>
      <vt:lpstr>Example 1: What does full marks (40 / 40) look like?</vt:lpstr>
      <vt:lpstr>Example 2 What does full marks (40/40) look like?</vt:lpstr>
      <vt:lpstr>Paper 2 Section B Question 5 Writing Example</vt:lpstr>
      <vt:lpstr>PowerPoint Presentation</vt:lpstr>
      <vt:lpstr>Example 1 – What does full marks for Paper 2 Section B look like? (40 marks)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 Cox</dc:creator>
  <cp:lastModifiedBy>C Williams</cp:lastModifiedBy>
  <cp:revision>3</cp:revision>
  <dcterms:created xsi:type="dcterms:W3CDTF">2025-09-05T20:02:07Z</dcterms:created>
  <dcterms:modified xsi:type="dcterms:W3CDTF">2025-09-24T09:17:20Z</dcterms:modified>
</cp:coreProperties>
</file>