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sldIdLst>
    <p:sldId id="278" r:id="rId5"/>
    <p:sldId id="270" r:id="rId6"/>
    <p:sldId id="286" r:id="rId7"/>
    <p:sldId id="320" r:id="rId8"/>
    <p:sldId id="310" r:id="rId9"/>
    <p:sldId id="276" r:id="rId10"/>
    <p:sldId id="300" r:id="rId11"/>
    <p:sldId id="301" r:id="rId12"/>
    <p:sldId id="321" r:id="rId13"/>
    <p:sldId id="665" r:id="rId14"/>
    <p:sldId id="305" r:id="rId15"/>
    <p:sldId id="316" r:id="rId16"/>
    <p:sldId id="302" r:id="rId17"/>
    <p:sldId id="308" r:id="rId18"/>
    <p:sldId id="294" r:id="rId19"/>
    <p:sldId id="317" r:id="rId20"/>
    <p:sldId id="663" r:id="rId21"/>
    <p:sldId id="313" r:id="rId22"/>
    <p:sldId id="662" r:id="rId23"/>
    <p:sldId id="314" r:id="rId24"/>
    <p:sldId id="319" r:id="rId25"/>
    <p:sldId id="257" r:id="rId26"/>
    <p:sldId id="315" r:id="rId2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109A"/>
    <a:srgbClr val="D4ECBA"/>
    <a:srgbClr val="FABEED"/>
    <a:srgbClr val="B6D2EC"/>
    <a:srgbClr val="FADBC6"/>
    <a:srgbClr val="E3FFA3"/>
    <a:srgbClr val="C9FF4F"/>
    <a:srgbClr val="383838"/>
    <a:srgbClr val="01A22B"/>
    <a:srgbClr val="C001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35E11D3-C9E7-4D9E-A456-3BAB7EE0BD65}" v="2" dt="2026-09-10T12:11:20.1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83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GB"/>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47DB2D4-D262-4590-9019-306473B30AE2}" type="datetimeFigureOut">
              <a:rPr lang="en-GB" smtClean="0"/>
              <a:t>11/09/2026</a:t>
            </a:fld>
            <a:endParaRPr lang="en-GB"/>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GB"/>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GB"/>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A1DEBA1-7070-4F1C-8DEA-5CA98328E919}" type="slidenum">
              <a:rPr lang="en-GB" smtClean="0"/>
              <a:t>‹#›</a:t>
            </a:fld>
            <a:endParaRPr lang="en-GB"/>
          </a:p>
        </p:txBody>
      </p:sp>
    </p:spTree>
    <p:extLst>
      <p:ext uri="{BB962C8B-B14F-4D97-AF65-F5344CB8AC3E}">
        <p14:creationId xmlns:p14="http://schemas.microsoft.com/office/powerpoint/2010/main" val="1314762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p:cNvSpPr>
            <a:spLocks noGrp="1"/>
          </p:cNvSpPr>
          <p:nvPr>
            <p:ph type="sldNum" sz="quarter" idx="5"/>
          </p:nvPr>
        </p:nvSpPr>
        <p:spPr/>
        <p:txBody>
          <a:bodyPr/>
          <a:lstStyle/>
          <a:p>
            <a:fld id="{82947E45-5D01-4324-B703-3F486794F551}" type="slidenum">
              <a:rPr lang="en-GB" smtClean="0"/>
              <a:t>2</a:t>
            </a:fld>
            <a:endParaRPr lang="en-GB"/>
          </a:p>
        </p:txBody>
      </p:sp>
    </p:spTree>
    <p:extLst>
      <p:ext uri="{BB962C8B-B14F-4D97-AF65-F5344CB8AC3E}">
        <p14:creationId xmlns:p14="http://schemas.microsoft.com/office/powerpoint/2010/main" val="429322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p:cNvSpPr>
            <a:spLocks noGrp="1"/>
          </p:cNvSpPr>
          <p:nvPr>
            <p:ph type="sldNum" sz="quarter" idx="5"/>
          </p:nvPr>
        </p:nvSpPr>
        <p:spPr/>
        <p:txBody>
          <a:bodyPr/>
          <a:lstStyle/>
          <a:p>
            <a:fld id="{82947E45-5D01-4324-B703-3F486794F551}" type="slidenum">
              <a:rPr lang="en-GB" smtClean="0"/>
              <a:t>13</a:t>
            </a:fld>
            <a:endParaRPr lang="en-GB"/>
          </a:p>
        </p:txBody>
      </p:sp>
    </p:spTree>
    <p:extLst>
      <p:ext uri="{BB962C8B-B14F-4D97-AF65-F5344CB8AC3E}">
        <p14:creationId xmlns:p14="http://schemas.microsoft.com/office/powerpoint/2010/main" val="7488088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p:cNvSpPr>
            <a:spLocks noGrp="1"/>
          </p:cNvSpPr>
          <p:nvPr>
            <p:ph type="sldNum" sz="quarter" idx="5"/>
          </p:nvPr>
        </p:nvSpPr>
        <p:spPr/>
        <p:txBody>
          <a:bodyPr/>
          <a:lstStyle/>
          <a:p>
            <a:fld id="{82947E45-5D01-4324-B703-3F486794F551}" type="slidenum">
              <a:rPr lang="en-GB" smtClean="0"/>
              <a:t>14</a:t>
            </a:fld>
            <a:endParaRPr lang="en-GB"/>
          </a:p>
        </p:txBody>
      </p:sp>
    </p:spTree>
    <p:extLst>
      <p:ext uri="{BB962C8B-B14F-4D97-AF65-F5344CB8AC3E}">
        <p14:creationId xmlns:p14="http://schemas.microsoft.com/office/powerpoint/2010/main" val="24888562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p:cNvSpPr>
            <a:spLocks noGrp="1"/>
          </p:cNvSpPr>
          <p:nvPr>
            <p:ph type="sldNum" sz="quarter" idx="5"/>
          </p:nvPr>
        </p:nvSpPr>
        <p:spPr/>
        <p:txBody>
          <a:bodyPr/>
          <a:lstStyle/>
          <a:p>
            <a:fld id="{82947E45-5D01-4324-B703-3F486794F551}" type="slidenum">
              <a:rPr lang="en-GB" smtClean="0"/>
              <a:t>15</a:t>
            </a:fld>
            <a:endParaRPr lang="en-GB"/>
          </a:p>
        </p:txBody>
      </p:sp>
    </p:spTree>
    <p:extLst>
      <p:ext uri="{BB962C8B-B14F-4D97-AF65-F5344CB8AC3E}">
        <p14:creationId xmlns:p14="http://schemas.microsoft.com/office/powerpoint/2010/main" val="3885820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92499-7039-17F6-AFEC-9559BBC0DB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3ECD2C-2E18-4BBD-6F65-8D25AE4FBAF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C1F0A13-3BE2-8E03-C4EE-4B5F56D9AC8C}"/>
              </a:ext>
            </a:extLst>
          </p:cNvPr>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a:extLst>
              <a:ext uri="{FF2B5EF4-FFF2-40B4-BE49-F238E27FC236}">
                <a16:creationId xmlns:a16="http://schemas.microsoft.com/office/drawing/2014/main" id="{9AA037CE-28AA-F161-3875-4A1AA3AB23F9}"/>
              </a:ext>
            </a:extLst>
          </p:cNvPr>
          <p:cNvSpPr>
            <a:spLocks noGrp="1"/>
          </p:cNvSpPr>
          <p:nvPr>
            <p:ph type="sldNum" sz="quarter" idx="5"/>
          </p:nvPr>
        </p:nvSpPr>
        <p:spPr/>
        <p:txBody>
          <a:bodyPr/>
          <a:lstStyle/>
          <a:p>
            <a:fld id="{82947E45-5D01-4324-B703-3F486794F551}" type="slidenum">
              <a:rPr lang="en-GB" smtClean="0"/>
              <a:t>16</a:t>
            </a:fld>
            <a:endParaRPr lang="en-GB"/>
          </a:p>
        </p:txBody>
      </p:sp>
    </p:spTree>
    <p:extLst>
      <p:ext uri="{BB962C8B-B14F-4D97-AF65-F5344CB8AC3E}">
        <p14:creationId xmlns:p14="http://schemas.microsoft.com/office/powerpoint/2010/main" val="20128060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B878B-33C3-16C4-611F-E18E305B73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873114-DF0A-1B79-03B8-1ABE5754362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78CD57B-5AFD-C797-397D-15EEED0CAE82}"/>
              </a:ext>
            </a:extLst>
          </p:cNvPr>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a:extLst>
              <a:ext uri="{FF2B5EF4-FFF2-40B4-BE49-F238E27FC236}">
                <a16:creationId xmlns:a16="http://schemas.microsoft.com/office/drawing/2014/main" id="{4953C4C1-4B18-520F-BDCB-ED728406E1EF}"/>
              </a:ext>
            </a:extLst>
          </p:cNvPr>
          <p:cNvSpPr>
            <a:spLocks noGrp="1"/>
          </p:cNvSpPr>
          <p:nvPr>
            <p:ph type="sldNum" sz="quarter" idx="5"/>
          </p:nvPr>
        </p:nvSpPr>
        <p:spPr/>
        <p:txBody>
          <a:bodyPr/>
          <a:lstStyle/>
          <a:p>
            <a:fld id="{82947E45-5D01-4324-B703-3F486794F551}" type="slidenum">
              <a:rPr lang="en-GB" smtClean="0"/>
              <a:t>17</a:t>
            </a:fld>
            <a:endParaRPr lang="en-GB"/>
          </a:p>
        </p:txBody>
      </p:sp>
    </p:spTree>
    <p:extLst>
      <p:ext uri="{BB962C8B-B14F-4D97-AF65-F5344CB8AC3E}">
        <p14:creationId xmlns:p14="http://schemas.microsoft.com/office/powerpoint/2010/main" val="2717739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947E45-5D01-4324-B703-3F486794F55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37611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1222A-6842-CF79-2C31-576465BC70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34DB7-0069-F1EF-9710-E04895F93B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3AE6245-D781-53E2-E34E-9224739A1170}"/>
              </a:ext>
            </a:extLst>
          </p:cNvPr>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a:extLst>
              <a:ext uri="{FF2B5EF4-FFF2-40B4-BE49-F238E27FC236}">
                <a16:creationId xmlns:a16="http://schemas.microsoft.com/office/drawing/2014/main" id="{671EA6CC-8DA9-7863-D850-EA9EC510F2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947E45-5D01-4324-B703-3F486794F55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1225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56F0EA-DAC6-4550-8A13-F2ADB4AC54C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79466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94AA4-2329-CFD7-E7C3-F15E18488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A42AEA-820F-369D-CF2C-B7215545991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BA3D2AA-C596-3C71-6ED7-0DD07294C52D}"/>
              </a:ext>
            </a:extLst>
          </p:cNvPr>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a:extLst>
              <a:ext uri="{FF2B5EF4-FFF2-40B4-BE49-F238E27FC236}">
                <a16:creationId xmlns:a16="http://schemas.microsoft.com/office/drawing/2014/main" id="{24D01021-D640-0094-783A-72724E2F676B}"/>
              </a:ext>
            </a:extLst>
          </p:cNvPr>
          <p:cNvSpPr>
            <a:spLocks noGrp="1"/>
          </p:cNvSpPr>
          <p:nvPr>
            <p:ph type="sldNum" sz="quarter" idx="5"/>
          </p:nvPr>
        </p:nvSpPr>
        <p:spPr/>
        <p:txBody>
          <a:bodyPr/>
          <a:lstStyle/>
          <a:p>
            <a:fld id="{82947E45-5D01-4324-B703-3F486794F551}" type="slidenum">
              <a:rPr lang="en-GB" smtClean="0"/>
              <a:t>21</a:t>
            </a:fld>
            <a:endParaRPr lang="en-GB"/>
          </a:p>
        </p:txBody>
      </p:sp>
    </p:spTree>
    <p:extLst>
      <p:ext uri="{BB962C8B-B14F-4D97-AF65-F5344CB8AC3E}">
        <p14:creationId xmlns:p14="http://schemas.microsoft.com/office/powerpoint/2010/main" val="4031676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947E45-5D01-4324-B703-3F486794F55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6100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p:cNvSpPr>
            <a:spLocks noGrp="1"/>
          </p:cNvSpPr>
          <p:nvPr>
            <p:ph type="sldNum" sz="quarter" idx="5"/>
          </p:nvPr>
        </p:nvSpPr>
        <p:spPr/>
        <p:txBody>
          <a:bodyPr/>
          <a:lstStyle/>
          <a:p>
            <a:fld id="{82947E45-5D01-4324-B703-3F486794F551}" type="slidenum">
              <a:rPr lang="en-GB" smtClean="0"/>
              <a:t>5</a:t>
            </a:fld>
            <a:endParaRPr lang="en-GB"/>
          </a:p>
        </p:txBody>
      </p:sp>
    </p:spTree>
    <p:extLst>
      <p:ext uri="{BB962C8B-B14F-4D97-AF65-F5344CB8AC3E}">
        <p14:creationId xmlns:p14="http://schemas.microsoft.com/office/powerpoint/2010/main" val="3446044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p:cNvSpPr>
            <a:spLocks noGrp="1"/>
          </p:cNvSpPr>
          <p:nvPr>
            <p:ph type="sldNum" sz="quarter" idx="5"/>
          </p:nvPr>
        </p:nvSpPr>
        <p:spPr/>
        <p:txBody>
          <a:bodyPr/>
          <a:lstStyle/>
          <a:p>
            <a:fld id="{82947E45-5D01-4324-B703-3F486794F551}" type="slidenum">
              <a:rPr lang="en-GB" smtClean="0"/>
              <a:t>6</a:t>
            </a:fld>
            <a:endParaRPr lang="en-GB"/>
          </a:p>
        </p:txBody>
      </p:sp>
    </p:spTree>
    <p:extLst>
      <p:ext uri="{BB962C8B-B14F-4D97-AF65-F5344CB8AC3E}">
        <p14:creationId xmlns:p14="http://schemas.microsoft.com/office/powerpoint/2010/main" val="2315697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p:cNvSpPr>
            <a:spLocks noGrp="1"/>
          </p:cNvSpPr>
          <p:nvPr>
            <p:ph type="sldNum" sz="quarter" idx="5"/>
          </p:nvPr>
        </p:nvSpPr>
        <p:spPr/>
        <p:txBody>
          <a:bodyPr/>
          <a:lstStyle/>
          <a:p>
            <a:fld id="{82947E45-5D01-4324-B703-3F486794F551}" type="slidenum">
              <a:rPr lang="en-GB" smtClean="0"/>
              <a:t>7</a:t>
            </a:fld>
            <a:endParaRPr lang="en-GB"/>
          </a:p>
        </p:txBody>
      </p:sp>
    </p:spTree>
    <p:extLst>
      <p:ext uri="{BB962C8B-B14F-4D97-AF65-F5344CB8AC3E}">
        <p14:creationId xmlns:p14="http://schemas.microsoft.com/office/powerpoint/2010/main" val="4000322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p:cNvSpPr>
            <a:spLocks noGrp="1"/>
          </p:cNvSpPr>
          <p:nvPr>
            <p:ph type="sldNum" sz="quarter" idx="5"/>
          </p:nvPr>
        </p:nvSpPr>
        <p:spPr/>
        <p:txBody>
          <a:bodyPr/>
          <a:lstStyle/>
          <a:p>
            <a:fld id="{82947E45-5D01-4324-B703-3F486794F551}" type="slidenum">
              <a:rPr lang="en-GB" smtClean="0"/>
              <a:t>8</a:t>
            </a:fld>
            <a:endParaRPr lang="en-GB"/>
          </a:p>
        </p:txBody>
      </p:sp>
    </p:spTree>
    <p:extLst>
      <p:ext uri="{BB962C8B-B14F-4D97-AF65-F5344CB8AC3E}">
        <p14:creationId xmlns:p14="http://schemas.microsoft.com/office/powerpoint/2010/main" val="277571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50D6B-7246-448B-539C-D35A0654B8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1DE42-715E-E150-C72D-95EA5FFFA40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90C5EC7-A7D2-0FE3-2FD2-DEE704071C2A}"/>
              </a:ext>
            </a:extLst>
          </p:cNvPr>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a:extLst>
              <a:ext uri="{FF2B5EF4-FFF2-40B4-BE49-F238E27FC236}">
                <a16:creationId xmlns:a16="http://schemas.microsoft.com/office/drawing/2014/main" id="{93A4D8E8-6760-CC7F-7EDB-631B4B5B4204}"/>
              </a:ext>
            </a:extLst>
          </p:cNvPr>
          <p:cNvSpPr>
            <a:spLocks noGrp="1"/>
          </p:cNvSpPr>
          <p:nvPr>
            <p:ph type="sldNum" sz="quarter" idx="5"/>
          </p:nvPr>
        </p:nvSpPr>
        <p:spPr/>
        <p:txBody>
          <a:bodyPr/>
          <a:lstStyle/>
          <a:p>
            <a:fld id="{82947E45-5D01-4324-B703-3F486794F551}" type="slidenum">
              <a:rPr lang="en-GB" smtClean="0"/>
              <a:t>10</a:t>
            </a:fld>
            <a:endParaRPr lang="en-GB"/>
          </a:p>
        </p:txBody>
      </p:sp>
    </p:spTree>
    <p:extLst>
      <p:ext uri="{BB962C8B-B14F-4D97-AF65-F5344CB8AC3E}">
        <p14:creationId xmlns:p14="http://schemas.microsoft.com/office/powerpoint/2010/main" val="2556586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p:cNvSpPr>
            <a:spLocks noGrp="1"/>
          </p:cNvSpPr>
          <p:nvPr>
            <p:ph type="sldNum" sz="quarter" idx="5"/>
          </p:nvPr>
        </p:nvSpPr>
        <p:spPr/>
        <p:txBody>
          <a:bodyPr/>
          <a:lstStyle/>
          <a:p>
            <a:fld id="{82947E45-5D01-4324-B703-3F486794F551}" type="slidenum">
              <a:rPr lang="en-GB" smtClean="0"/>
              <a:t>11</a:t>
            </a:fld>
            <a:endParaRPr lang="en-GB"/>
          </a:p>
        </p:txBody>
      </p:sp>
    </p:spTree>
    <p:extLst>
      <p:ext uri="{BB962C8B-B14F-4D97-AF65-F5344CB8AC3E}">
        <p14:creationId xmlns:p14="http://schemas.microsoft.com/office/powerpoint/2010/main" val="40508053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323FE3-DFAA-A593-DE32-B8189DFAA9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F71896-891B-B9B4-C3F4-B6CF5B83C07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016C3E7-2895-0BAB-0F2C-10FA0D63B94E}"/>
              </a:ext>
            </a:extLst>
          </p:cNvPr>
          <p:cNvSpPr>
            <a:spLocks noGrp="1"/>
          </p:cNvSpPr>
          <p:nvPr>
            <p:ph type="body" idx="1"/>
          </p:nvPr>
        </p:nvSpPr>
        <p:spPr/>
        <p:txBody>
          <a:bodyPr/>
          <a:lstStyle/>
          <a:p>
            <a:r>
              <a:rPr lang="en-GB"/>
              <a:t>To guide our pupils to navigate the range of opportunities available to them so that they can achieve the necessary skills and experience for them to succeed.</a:t>
            </a:r>
          </a:p>
          <a:p>
            <a:endParaRPr lang="en-GB"/>
          </a:p>
          <a:p>
            <a:r>
              <a:rPr lang="en-GB"/>
              <a:t>To provide them with Equality of opportunity and to engage all the school community to help them to succeed.</a:t>
            </a:r>
          </a:p>
          <a:p>
            <a:endParaRPr lang="en-GB"/>
          </a:p>
          <a:p>
            <a:r>
              <a:rPr lang="en-GB"/>
              <a:t>To teach them that “anything is possible”</a:t>
            </a:r>
          </a:p>
        </p:txBody>
      </p:sp>
      <p:sp>
        <p:nvSpPr>
          <p:cNvPr id="4" name="Slide Number Placeholder 3">
            <a:extLst>
              <a:ext uri="{FF2B5EF4-FFF2-40B4-BE49-F238E27FC236}">
                <a16:creationId xmlns:a16="http://schemas.microsoft.com/office/drawing/2014/main" id="{53D873A9-DC3C-D453-13F1-F4AF10FA4535}"/>
              </a:ext>
            </a:extLst>
          </p:cNvPr>
          <p:cNvSpPr>
            <a:spLocks noGrp="1"/>
          </p:cNvSpPr>
          <p:nvPr>
            <p:ph type="sldNum" sz="quarter" idx="5"/>
          </p:nvPr>
        </p:nvSpPr>
        <p:spPr/>
        <p:txBody>
          <a:bodyPr/>
          <a:lstStyle/>
          <a:p>
            <a:fld id="{82947E45-5D01-4324-B703-3F486794F551}" type="slidenum">
              <a:rPr lang="en-GB" smtClean="0"/>
              <a:t>12</a:t>
            </a:fld>
            <a:endParaRPr lang="en-GB"/>
          </a:p>
        </p:txBody>
      </p:sp>
    </p:spTree>
    <p:extLst>
      <p:ext uri="{BB962C8B-B14F-4D97-AF65-F5344CB8AC3E}">
        <p14:creationId xmlns:p14="http://schemas.microsoft.com/office/powerpoint/2010/main" val="741076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2A439-4E01-5921-6B69-36D9EB3034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9999520-5B04-9C14-B36B-44A14B1A8E9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A4EA924-A76C-CA44-9E17-F78FF1D55FAC}"/>
              </a:ext>
            </a:extLst>
          </p:cNvPr>
          <p:cNvSpPr>
            <a:spLocks noGrp="1"/>
          </p:cNvSpPr>
          <p:nvPr>
            <p:ph type="dt" sz="half" idx="10"/>
          </p:nvPr>
        </p:nvSpPr>
        <p:spPr/>
        <p:txBody>
          <a:bodyPr/>
          <a:lstStyle/>
          <a:p>
            <a:fld id="{B9DF6FA6-E99C-45CC-B5A2-95B0A66D6278}" type="datetimeFigureOut">
              <a:rPr lang="en-GB" smtClean="0"/>
              <a:t>11/09/2026</a:t>
            </a:fld>
            <a:endParaRPr lang="en-GB"/>
          </a:p>
        </p:txBody>
      </p:sp>
      <p:sp>
        <p:nvSpPr>
          <p:cNvPr id="5" name="Footer Placeholder 4">
            <a:extLst>
              <a:ext uri="{FF2B5EF4-FFF2-40B4-BE49-F238E27FC236}">
                <a16:creationId xmlns:a16="http://schemas.microsoft.com/office/drawing/2014/main" id="{E4BA71BB-C285-8EBE-3B78-F4160030D63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A17F3D-CF5F-A707-C531-4C8E9547C6E6}"/>
              </a:ext>
            </a:extLst>
          </p:cNvPr>
          <p:cNvSpPr>
            <a:spLocks noGrp="1"/>
          </p:cNvSpPr>
          <p:nvPr>
            <p:ph type="sldNum" sz="quarter" idx="12"/>
          </p:nvPr>
        </p:nvSpPr>
        <p:spPr/>
        <p:txBody>
          <a:bodyPr/>
          <a:lstStyle/>
          <a:p>
            <a:fld id="{931B5385-F7A0-4973-8617-751F88A0048F}" type="slidenum">
              <a:rPr lang="en-GB" smtClean="0"/>
              <a:t>‹#›</a:t>
            </a:fld>
            <a:endParaRPr lang="en-GB"/>
          </a:p>
        </p:txBody>
      </p:sp>
    </p:spTree>
    <p:extLst>
      <p:ext uri="{BB962C8B-B14F-4D97-AF65-F5344CB8AC3E}">
        <p14:creationId xmlns:p14="http://schemas.microsoft.com/office/powerpoint/2010/main" val="2204415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C2313-AD32-9DE9-956F-578B442785D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79A5259-3CBB-8115-1800-DA001A3A2FF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140389-66C7-F938-8932-0ED1E31C411B}"/>
              </a:ext>
            </a:extLst>
          </p:cNvPr>
          <p:cNvSpPr>
            <a:spLocks noGrp="1"/>
          </p:cNvSpPr>
          <p:nvPr>
            <p:ph type="dt" sz="half" idx="10"/>
          </p:nvPr>
        </p:nvSpPr>
        <p:spPr/>
        <p:txBody>
          <a:bodyPr/>
          <a:lstStyle/>
          <a:p>
            <a:fld id="{B9DF6FA6-E99C-45CC-B5A2-95B0A66D6278}" type="datetimeFigureOut">
              <a:rPr lang="en-GB" smtClean="0"/>
              <a:t>11/09/2026</a:t>
            </a:fld>
            <a:endParaRPr lang="en-GB"/>
          </a:p>
        </p:txBody>
      </p:sp>
      <p:sp>
        <p:nvSpPr>
          <p:cNvPr id="5" name="Footer Placeholder 4">
            <a:extLst>
              <a:ext uri="{FF2B5EF4-FFF2-40B4-BE49-F238E27FC236}">
                <a16:creationId xmlns:a16="http://schemas.microsoft.com/office/drawing/2014/main" id="{31E57118-A68A-1885-084F-3775959DCE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48B5AB-2059-6973-6FA9-1118AA4DE4E4}"/>
              </a:ext>
            </a:extLst>
          </p:cNvPr>
          <p:cNvSpPr>
            <a:spLocks noGrp="1"/>
          </p:cNvSpPr>
          <p:nvPr>
            <p:ph type="sldNum" sz="quarter" idx="12"/>
          </p:nvPr>
        </p:nvSpPr>
        <p:spPr/>
        <p:txBody>
          <a:bodyPr/>
          <a:lstStyle/>
          <a:p>
            <a:fld id="{931B5385-F7A0-4973-8617-751F88A0048F}" type="slidenum">
              <a:rPr lang="en-GB" smtClean="0"/>
              <a:t>‹#›</a:t>
            </a:fld>
            <a:endParaRPr lang="en-GB"/>
          </a:p>
        </p:txBody>
      </p:sp>
    </p:spTree>
    <p:extLst>
      <p:ext uri="{BB962C8B-B14F-4D97-AF65-F5344CB8AC3E}">
        <p14:creationId xmlns:p14="http://schemas.microsoft.com/office/powerpoint/2010/main" val="1329838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306976-629A-4FFD-1088-DC7A667745F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2D041ED-2ED0-FAF9-4442-29F2500A32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3AF716-92AD-7C6F-1BB5-5EA120105C2D}"/>
              </a:ext>
            </a:extLst>
          </p:cNvPr>
          <p:cNvSpPr>
            <a:spLocks noGrp="1"/>
          </p:cNvSpPr>
          <p:nvPr>
            <p:ph type="dt" sz="half" idx="10"/>
          </p:nvPr>
        </p:nvSpPr>
        <p:spPr/>
        <p:txBody>
          <a:bodyPr/>
          <a:lstStyle/>
          <a:p>
            <a:fld id="{B9DF6FA6-E99C-45CC-B5A2-95B0A66D6278}" type="datetimeFigureOut">
              <a:rPr lang="en-GB" smtClean="0"/>
              <a:t>11/09/2026</a:t>
            </a:fld>
            <a:endParaRPr lang="en-GB"/>
          </a:p>
        </p:txBody>
      </p:sp>
      <p:sp>
        <p:nvSpPr>
          <p:cNvPr id="5" name="Footer Placeholder 4">
            <a:extLst>
              <a:ext uri="{FF2B5EF4-FFF2-40B4-BE49-F238E27FC236}">
                <a16:creationId xmlns:a16="http://schemas.microsoft.com/office/drawing/2014/main" id="{9C90E351-1D77-9051-CE22-805294CEFF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C5E5696-8CBF-E804-B018-0239ECA73432}"/>
              </a:ext>
            </a:extLst>
          </p:cNvPr>
          <p:cNvSpPr>
            <a:spLocks noGrp="1"/>
          </p:cNvSpPr>
          <p:nvPr>
            <p:ph type="sldNum" sz="quarter" idx="12"/>
          </p:nvPr>
        </p:nvSpPr>
        <p:spPr/>
        <p:txBody>
          <a:bodyPr/>
          <a:lstStyle/>
          <a:p>
            <a:fld id="{931B5385-F7A0-4973-8617-751F88A0048F}" type="slidenum">
              <a:rPr lang="en-GB" smtClean="0"/>
              <a:t>‹#›</a:t>
            </a:fld>
            <a:endParaRPr lang="en-GB"/>
          </a:p>
        </p:txBody>
      </p:sp>
    </p:spTree>
    <p:extLst>
      <p:ext uri="{BB962C8B-B14F-4D97-AF65-F5344CB8AC3E}">
        <p14:creationId xmlns:p14="http://schemas.microsoft.com/office/powerpoint/2010/main" val="1113427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E9EC4-7AFF-E8D3-07E2-EDD02D33A1E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720F9FE-0724-ECC5-8F1B-F43B892CF1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F15784-C938-D177-E2A2-2848943FC527}"/>
              </a:ext>
            </a:extLst>
          </p:cNvPr>
          <p:cNvSpPr>
            <a:spLocks noGrp="1"/>
          </p:cNvSpPr>
          <p:nvPr>
            <p:ph type="dt" sz="half" idx="10"/>
          </p:nvPr>
        </p:nvSpPr>
        <p:spPr/>
        <p:txBody>
          <a:bodyPr/>
          <a:lstStyle/>
          <a:p>
            <a:fld id="{B9DF6FA6-E99C-45CC-B5A2-95B0A66D6278}" type="datetimeFigureOut">
              <a:rPr lang="en-GB" smtClean="0"/>
              <a:t>11/09/2026</a:t>
            </a:fld>
            <a:endParaRPr lang="en-GB"/>
          </a:p>
        </p:txBody>
      </p:sp>
      <p:sp>
        <p:nvSpPr>
          <p:cNvPr id="5" name="Footer Placeholder 4">
            <a:extLst>
              <a:ext uri="{FF2B5EF4-FFF2-40B4-BE49-F238E27FC236}">
                <a16:creationId xmlns:a16="http://schemas.microsoft.com/office/drawing/2014/main" id="{639E6F0D-181C-CE09-04A9-5894DAE1366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DC10BB-82EC-94BD-929A-292C4CBC3076}"/>
              </a:ext>
            </a:extLst>
          </p:cNvPr>
          <p:cNvSpPr>
            <a:spLocks noGrp="1"/>
          </p:cNvSpPr>
          <p:nvPr>
            <p:ph type="sldNum" sz="quarter" idx="12"/>
          </p:nvPr>
        </p:nvSpPr>
        <p:spPr/>
        <p:txBody>
          <a:bodyPr/>
          <a:lstStyle/>
          <a:p>
            <a:fld id="{931B5385-F7A0-4973-8617-751F88A0048F}" type="slidenum">
              <a:rPr lang="en-GB" smtClean="0"/>
              <a:t>‹#›</a:t>
            </a:fld>
            <a:endParaRPr lang="en-GB"/>
          </a:p>
        </p:txBody>
      </p:sp>
    </p:spTree>
    <p:extLst>
      <p:ext uri="{BB962C8B-B14F-4D97-AF65-F5344CB8AC3E}">
        <p14:creationId xmlns:p14="http://schemas.microsoft.com/office/powerpoint/2010/main" val="888599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C8024-FBC0-67C9-0DBC-A042052959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006AE7D-3493-D7B1-9E86-6630BB226A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A5C889-0DB2-907E-4CC0-EFB7E92CC14D}"/>
              </a:ext>
            </a:extLst>
          </p:cNvPr>
          <p:cNvSpPr>
            <a:spLocks noGrp="1"/>
          </p:cNvSpPr>
          <p:nvPr>
            <p:ph type="dt" sz="half" idx="10"/>
          </p:nvPr>
        </p:nvSpPr>
        <p:spPr/>
        <p:txBody>
          <a:bodyPr/>
          <a:lstStyle/>
          <a:p>
            <a:fld id="{B9DF6FA6-E99C-45CC-B5A2-95B0A66D6278}" type="datetimeFigureOut">
              <a:rPr lang="en-GB" smtClean="0"/>
              <a:t>11/09/2026</a:t>
            </a:fld>
            <a:endParaRPr lang="en-GB"/>
          </a:p>
        </p:txBody>
      </p:sp>
      <p:sp>
        <p:nvSpPr>
          <p:cNvPr id="5" name="Footer Placeholder 4">
            <a:extLst>
              <a:ext uri="{FF2B5EF4-FFF2-40B4-BE49-F238E27FC236}">
                <a16:creationId xmlns:a16="http://schemas.microsoft.com/office/drawing/2014/main" id="{CF6B310C-7C24-CAC0-A500-FB35C8CE49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224F81-5073-940A-B4A7-DA75853C9890}"/>
              </a:ext>
            </a:extLst>
          </p:cNvPr>
          <p:cNvSpPr>
            <a:spLocks noGrp="1"/>
          </p:cNvSpPr>
          <p:nvPr>
            <p:ph type="sldNum" sz="quarter" idx="12"/>
          </p:nvPr>
        </p:nvSpPr>
        <p:spPr/>
        <p:txBody>
          <a:bodyPr/>
          <a:lstStyle/>
          <a:p>
            <a:fld id="{931B5385-F7A0-4973-8617-751F88A0048F}" type="slidenum">
              <a:rPr lang="en-GB" smtClean="0"/>
              <a:t>‹#›</a:t>
            </a:fld>
            <a:endParaRPr lang="en-GB"/>
          </a:p>
        </p:txBody>
      </p:sp>
    </p:spTree>
    <p:extLst>
      <p:ext uri="{BB962C8B-B14F-4D97-AF65-F5344CB8AC3E}">
        <p14:creationId xmlns:p14="http://schemas.microsoft.com/office/powerpoint/2010/main" val="777124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F1685C-BD28-48A0-391B-37D09B8BE2C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4132229-F982-66C1-44C3-3205E1F93DD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60C8D54-029D-14BE-721D-0B183D0DDF7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3E8CE3F-5C35-5BA9-2762-9B18A444463E}"/>
              </a:ext>
            </a:extLst>
          </p:cNvPr>
          <p:cNvSpPr>
            <a:spLocks noGrp="1"/>
          </p:cNvSpPr>
          <p:nvPr>
            <p:ph type="dt" sz="half" idx="10"/>
          </p:nvPr>
        </p:nvSpPr>
        <p:spPr/>
        <p:txBody>
          <a:bodyPr/>
          <a:lstStyle/>
          <a:p>
            <a:fld id="{B9DF6FA6-E99C-45CC-B5A2-95B0A66D6278}" type="datetimeFigureOut">
              <a:rPr lang="en-GB" smtClean="0"/>
              <a:t>11/09/2026</a:t>
            </a:fld>
            <a:endParaRPr lang="en-GB"/>
          </a:p>
        </p:txBody>
      </p:sp>
      <p:sp>
        <p:nvSpPr>
          <p:cNvPr id="6" name="Footer Placeholder 5">
            <a:extLst>
              <a:ext uri="{FF2B5EF4-FFF2-40B4-BE49-F238E27FC236}">
                <a16:creationId xmlns:a16="http://schemas.microsoft.com/office/drawing/2014/main" id="{324FD462-1789-D687-6880-60A5D0669DB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7C0AA55-A300-6FA9-119A-D8D4A12CFBA1}"/>
              </a:ext>
            </a:extLst>
          </p:cNvPr>
          <p:cNvSpPr>
            <a:spLocks noGrp="1"/>
          </p:cNvSpPr>
          <p:nvPr>
            <p:ph type="sldNum" sz="quarter" idx="12"/>
          </p:nvPr>
        </p:nvSpPr>
        <p:spPr/>
        <p:txBody>
          <a:bodyPr/>
          <a:lstStyle/>
          <a:p>
            <a:fld id="{931B5385-F7A0-4973-8617-751F88A0048F}" type="slidenum">
              <a:rPr lang="en-GB" smtClean="0"/>
              <a:t>‹#›</a:t>
            </a:fld>
            <a:endParaRPr lang="en-GB"/>
          </a:p>
        </p:txBody>
      </p:sp>
    </p:spTree>
    <p:extLst>
      <p:ext uri="{BB962C8B-B14F-4D97-AF65-F5344CB8AC3E}">
        <p14:creationId xmlns:p14="http://schemas.microsoft.com/office/powerpoint/2010/main" val="1855624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2EC8A-644F-386F-94F8-8DDDB0C9297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9503173-6CA6-A62D-550E-112AA2C68F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63B0C4-2283-8358-D685-EB3E2B25744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B032AF0-2E05-4756-FF41-5F36DD1D1F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B0216C-E640-397E-F014-DC716AB1910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A5E8920-5509-7E2B-C71A-84A29C89319C}"/>
              </a:ext>
            </a:extLst>
          </p:cNvPr>
          <p:cNvSpPr>
            <a:spLocks noGrp="1"/>
          </p:cNvSpPr>
          <p:nvPr>
            <p:ph type="dt" sz="half" idx="10"/>
          </p:nvPr>
        </p:nvSpPr>
        <p:spPr/>
        <p:txBody>
          <a:bodyPr/>
          <a:lstStyle/>
          <a:p>
            <a:fld id="{B9DF6FA6-E99C-45CC-B5A2-95B0A66D6278}" type="datetimeFigureOut">
              <a:rPr lang="en-GB" smtClean="0"/>
              <a:t>11/09/2026</a:t>
            </a:fld>
            <a:endParaRPr lang="en-GB"/>
          </a:p>
        </p:txBody>
      </p:sp>
      <p:sp>
        <p:nvSpPr>
          <p:cNvPr id="8" name="Footer Placeholder 7">
            <a:extLst>
              <a:ext uri="{FF2B5EF4-FFF2-40B4-BE49-F238E27FC236}">
                <a16:creationId xmlns:a16="http://schemas.microsoft.com/office/drawing/2014/main" id="{E00186D4-3757-69DC-58CD-1460CEC04D5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82F2DF8-7677-14CB-88EC-EAEB39BCFB49}"/>
              </a:ext>
            </a:extLst>
          </p:cNvPr>
          <p:cNvSpPr>
            <a:spLocks noGrp="1"/>
          </p:cNvSpPr>
          <p:nvPr>
            <p:ph type="sldNum" sz="quarter" idx="12"/>
          </p:nvPr>
        </p:nvSpPr>
        <p:spPr/>
        <p:txBody>
          <a:bodyPr/>
          <a:lstStyle/>
          <a:p>
            <a:fld id="{931B5385-F7A0-4973-8617-751F88A0048F}" type="slidenum">
              <a:rPr lang="en-GB" smtClean="0"/>
              <a:t>‹#›</a:t>
            </a:fld>
            <a:endParaRPr lang="en-GB"/>
          </a:p>
        </p:txBody>
      </p:sp>
    </p:spTree>
    <p:extLst>
      <p:ext uri="{BB962C8B-B14F-4D97-AF65-F5344CB8AC3E}">
        <p14:creationId xmlns:p14="http://schemas.microsoft.com/office/powerpoint/2010/main" val="2754537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7FD7B-AC82-F6D7-0334-C041A7F63B1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E0426FD-00D4-5360-4DAD-6198A3DBAF8C}"/>
              </a:ext>
            </a:extLst>
          </p:cNvPr>
          <p:cNvSpPr>
            <a:spLocks noGrp="1"/>
          </p:cNvSpPr>
          <p:nvPr>
            <p:ph type="dt" sz="half" idx="10"/>
          </p:nvPr>
        </p:nvSpPr>
        <p:spPr/>
        <p:txBody>
          <a:bodyPr/>
          <a:lstStyle/>
          <a:p>
            <a:fld id="{B9DF6FA6-E99C-45CC-B5A2-95B0A66D6278}" type="datetimeFigureOut">
              <a:rPr lang="en-GB" smtClean="0"/>
              <a:t>11/09/2026</a:t>
            </a:fld>
            <a:endParaRPr lang="en-GB"/>
          </a:p>
        </p:txBody>
      </p:sp>
      <p:sp>
        <p:nvSpPr>
          <p:cNvPr id="4" name="Footer Placeholder 3">
            <a:extLst>
              <a:ext uri="{FF2B5EF4-FFF2-40B4-BE49-F238E27FC236}">
                <a16:creationId xmlns:a16="http://schemas.microsoft.com/office/drawing/2014/main" id="{995A0C8F-2F6A-EFB6-EF19-5AA13DB3E45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F7DDBFB-D0E4-DD3C-85DB-2C300F51B8A6}"/>
              </a:ext>
            </a:extLst>
          </p:cNvPr>
          <p:cNvSpPr>
            <a:spLocks noGrp="1"/>
          </p:cNvSpPr>
          <p:nvPr>
            <p:ph type="sldNum" sz="quarter" idx="12"/>
          </p:nvPr>
        </p:nvSpPr>
        <p:spPr/>
        <p:txBody>
          <a:bodyPr/>
          <a:lstStyle/>
          <a:p>
            <a:fld id="{931B5385-F7A0-4973-8617-751F88A0048F}" type="slidenum">
              <a:rPr lang="en-GB" smtClean="0"/>
              <a:t>‹#›</a:t>
            </a:fld>
            <a:endParaRPr lang="en-GB"/>
          </a:p>
        </p:txBody>
      </p:sp>
    </p:spTree>
    <p:extLst>
      <p:ext uri="{BB962C8B-B14F-4D97-AF65-F5344CB8AC3E}">
        <p14:creationId xmlns:p14="http://schemas.microsoft.com/office/powerpoint/2010/main" val="609804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484744-10A4-ADE9-2A16-0A61369F1B7A}"/>
              </a:ext>
            </a:extLst>
          </p:cNvPr>
          <p:cNvSpPr>
            <a:spLocks noGrp="1"/>
          </p:cNvSpPr>
          <p:nvPr>
            <p:ph type="dt" sz="half" idx="10"/>
          </p:nvPr>
        </p:nvSpPr>
        <p:spPr/>
        <p:txBody>
          <a:bodyPr/>
          <a:lstStyle/>
          <a:p>
            <a:fld id="{B9DF6FA6-E99C-45CC-B5A2-95B0A66D6278}" type="datetimeFigureOut">
              <a:rPr lang="en-GB" smtClean="0"/>
              <a:t>11/09/2026</a:t>
            </a:fld>
            <a:endParaRPr lang="en-GB"/>
          </a:p>
        </p:txBody>
      </p:sp>
      <p:sp>
        <p:nvSpPr>
          <p:cNvPr id="3" name="Footer Placeholder 2">
            <a:extLst>
              <a:ext uri="{FF2B5EF4-FFF2-40B4-BE49-F238E27FC236}">
                <a16:creationId xmlns:a16="http://schemas.microsoft.com/office/drawing/2014/main" id="{2A51AC2E-CE19-7A37-93EF-92BEB123C4A9}"/>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B06C5EA-1486-1C65-6CCC-F90E008EAAFC}"/>
              </a:ext>
            </a:extLst>
          </p:cNvPr>
          <p:cNvSpPr>
            <a:spLocks noGrp="1"/>
          </p:cNvSpPr>
          <p:nvPr>
            <p:ph type="sldNum" sz="quarter" idx="12"/>
          </p:nvPr>
        </p:nvSpPr>
        <p:spPr/>
        <p:txBody>
          <a:bodyPr/>
          <a:lstStyle/>
          <a:p>
            <a:fld id="{931B5385-F7A0-4973-8617-751F88A0048F}" type="slidenum">
              <a:rPr lang="en-GB" smtClean="0"/>
              <a:t>‹#›</a:t>
            </a:fld>
            <a:endParaRPr lang="en-GB"/>
          </a:p>
        </p:txBody>
      </p:sp>
    </p:spTree>
    <p:extLst>
      <p:ext uri="{BB962C8B-B14F-4D97-AF65-F5344CB8AC3E}">
        <p14:creationId xmlns:p14="http://schemas.microsoft.com/office/powerpoint/2010/main" val="2916111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CE99C-437E-05C3-D853-8C56DF23D2C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714E447-13BB-9967-7DE2-7F5D789B9A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ECC38F8-25B9-A6C2-0AD5-BF00CCE54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3BA072-E231-8B61-1EF2-F4B2862A1C8C}"/>
              </a:ext>
            </a:extLst>
          </p:cNvPr>
          <p:cNvSpPr>
            <a:spLocks noGrp="1"/>
          </p:cNvSpPr>
          <p:nvPr>
            <p:ph type="dt" sz="half" idx="10"/>
          </p:nvPr>
        </p:nvSpPr>
        <p:spPr/>
        <p:txBody>
          <a:bodyPr/>
          <a:lstStyle/>
          <a:p>
            <a:fld id="{B9DF6FA6-E99C-45CC-B5A2-95B0A66D6278}" type="datetimeFigureOut">
              <a:rPr lang="en-GB" smtClean="0"/>
              <a:t>11/09/2026</a:t>
            </a:fld>
            <a:endParaRPr lang="en-GB"/>
          </a:p>
        </p:txBody>
      </p:sp>
      <p:sp>
        <p:nvSpPr>
          <p:cNvPr id="6" name="Footer Placeholder 5">
            <a:extLst>
              <a:ext uri="{FF2B5EF4-FFF2-40B4-BE49-F238E27FC236}">
                <a16:creationId xmlns:a16="http://schemas.microsoft.com/office/drawing/2014/main" id="{F5BEBD42-99D6-2C9E-C4C5-57C1D7D9505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6935C0-3C98-083A-833C-1C883AB8851F}"/>
              </a:ext>
            </a:extLst>
          </p:cNvPr>
          <p:cNvSpPr>
            <a:spLocks noGrp="1"/>
          </p:cNvSpPr>
          <p:nvPr>
            <p:ph type="sldNum" sz="quarter" idx="12"/>
          </p:nvPr>
        </p:nvSpPr>
        <p:spPr/>
        <p:txBody>
          <a:bodyPr/>
          <a:lstStyle/>
          <a:p>
            <a:fld id="{931B5385-F7A0-4973-8617-751F88A0048F}" type="slidenum">
              <a:rPr lang="en-GB" smtClean="0"/>
              <a:t>‹#›</a:t>
            </a:fld>
            <a:endParaRPr lang="en-GB"/>
          </a:p>
        </p:txBody>
      </p:sp>
    </p:spTree>
    <p:extLst>
      <p:ext uri="{BB962C8B-B14F-4D97-AF65-F5344CB8AC3E}">
        <p14:creationId xmlns:p14="http://schemas.microsoft.com/office/powerpoint/2010/main" val="1144692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5660A-2E68-38B6-7E2B-BFE02D1D6F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DC7A980-4DAE-238A-6479-FB475FF2ED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7D077BE-2B18-29DE-92E9-7DDCD0A4C5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A8E7F6-018A-DFE0-9F1B-331D1F2E6585}"/>
              </a:ext>
            </a:extLst>
          </p:cNvPr>
          <p:cNvSpPr>
            <a:spLocks noGrp="1"/>
          </p:cNvSpPr>
          <p:nvPr>
            <p:ph type="dt" sz="half" idx="10"/>
          </p:nvPr>
        </p:nvSpPr>
        <p:spPr/>
        <p:txBody>
          <a:bodyPr/>
          <a:lstStyle/>
          <a:p>
            <a:fld id="{B9DF6FA6-E99C-45CC-B5A2-95B0A66D6278}" type="datetimeFigureOut">
              <a:rPr lang="en-GB" smtClean="0"/>
              <a:t>11/09/2026</a:t>
            </a:fld>
            <a:endParaRPr lang="en-GB"/>
          </a:p>
        </p:txBody>
      </p:sp>
      <p:sp>
        <p:nvSpPr>
          <p:cNvPr id="6" name="Footer Placeholder 5">
            <a:extLst>
              <a:ext uri="{FF2B5EF4-FFF2-40B4-BE49-F238E27FC236}">
                <a16:creationId xmlns:a16="http://schemas.microsoft.com/office/drawing/2014/main" id="{B2AB4BD5-F18B-9DD4-DBDB-8672CC76ACC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595558D-1A6C-A41B-3D9E-E549E58379C0}"/>
              </a:ext>
            </a:extLst>
          </p:cNvPr>
          <p:cNvSpPr>
            <a:spLocks noGrp="1"/>
          </p:cNvSpPr>
          <p:nvPr>
            <p:ph type="sldNum" sz="quarter" idx="12"/>
          </p:nvPr>
        </p:nvSpPr>
        <p:spPr/>
        <p:txBody>
          <a:bodyPr/>
          <a:lstStyle/>
          <a:p>
            <a:fld id="{931B5385-F7A0-4973-8617-751F88A0048F}" type="slidenum">
              <a:rPr lang="en-GB" smtClean="0"/>
              <a:t>‹#›</a:t>
            </a:fld>
            <a:endParaRPr lang="en-GB"/>
          </a:p>
        </p:txBody>
      </p:sp>
    </p:spTree>
    <p:extLst>
      <p:ext uri="{BB962C8B-B14F-4D97-AF65-F5344CB8AC3E}">
        <p14:creationId xmlns:p14="http://schemas.microsoft.com/office/powerpoint/2010/main" val="2113974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A5AB5AC-99C7-76AF-AB78-BD0F7ED73F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6396CD-BEA7-182D-4731-C219E6C1EC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6D4214-D17D-0D52-049A-ABFC470BFA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DF6FA6-E99C-45CC-B5A2-95B0A66D6278}" type="datetimeFigureOut">
              <a:rPr lang="en-GB" smtClean="0"/>
              <a:t>11/09/2026</a:t>
            </a:fld>
            <a:endParaRPr lang="en-GB"/>
          </a:p>
        </p:txBody>
      </p:sp>
      <p:sp>
        <p:nvSpPr>
          <p:cNvPr id="5" name="Footer Placeholder 4">
            <a:extLst>
              <a:ext uri="{FF2B5EF4-FFF2-40B4-BE49-F238E27FC236}">
                <a16:creationId xmlns:a16="http://schemas.microsoft.com/office/drawing/2014/main" id="{C7F8DE1A-1231-90F2-8E75-E0AE9B407D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B7F7B3E-F377-A0E6-808C-DA1A4F3F87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1B5385-F7A0-4973-8617-751F88A0048F}" type="slidenum">
              <a:rPr lang="en-GB" smtClean="0"/>
              <a:t>‹#›</a:t>
            </a:fld>
            <a:endParaRPr lang="en-GB"/>
          </a:p>
        </p:txBody>
      </p:sp>
    </p:spTree>
    <p:extLst>
      <p:ext uri="{BB962C8B-B14F-4D97-AF65-F5344CB8AC3E}">
        <p14:creationId xmlns:p14="http://schemas.microsoft.com/office/powerpoint/2010/main" val="13317161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gov.uk/children-with-special-educational-needs/extra-SEN-help"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www.richardtaunton.ac.uk/" TargetMode="External"/><Relationship Id="rId3" Type="http://schemas.openxmlformats.org/officeDocument/2006/relationships/image" Target="../media/image13.png"/><Relationship Id="rId7" Type="http://schemas.openxmlformats.org/officeDocument/2006/relationships/hyperlink" Target="http://www.shcg.ac.uk/"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psc.ac.uk/" TargetMode="External"/><Relationship Id="rId5" Type="http://schemas.openxmlformats.org/officeDocument/2006/relationships/hyperlink" Target="http://www.barton-peveril.ac.uk/" TargetMode="External"/><Relationship Id="rId4" Type="http://schemas.openxmlformats.org/officeDocument/2006/relationships/hyperlink" Target="https://clipartix.com/calendar-clipart-image-3600/" TargetMode="External"/><Relationship Id="rId9" Type="http://schemas.openxmlformats.org/officeDocument/2006/relationships/hyperlink" Target="http://www.sparsholt.ac.uk/"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www.bitterneparksixthform.org.uk/" TargetMode="External"/><Relationship Id="rId3" Type="http://schemas.openxmlformats.org/officeDocument/2006/relationships/image" Target="../media/image13.png"/><Relationship Id="rId7" Type="http://schemas.openxmlformats.org/officeDocument/2006/relationships/hyperlink" Target="http://www.setatraining.co.uk/"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www.richardtaunton.ac.uk/" TargetMode="External"/><Relationship Id="rId11" Type="http://schemas.openxmlformats.org/officeDocument/2006/relationships/hyperlink" Target="http://www.amazingapprenticeships.com/" TargetMode="External"/><Relationship Id="rId5" Type="http://schemas.openxmlformats.org/officeDocument/2006/relationships/hyperlink" Target="http://www.totton.ac.uk/" TargetMode="External"/><Relationship Id="rId10" Type="http://schemas.openxmlformats.org/officeDocument/2006/relationships/hyperlink" Target="http://www.apprenticeships.gov.uk/" TargetMode="External"/><Relationship Id="rId4" Type="http://schemas.openxmlformats.org/officeDocument/2006/relationships/hyperlink" Target="https://clipartix.com/calendar-clipart-image-3600/" TargetMode="External"/><Relationship Id="rId9" Type="http://schemas.openxmlformats.org/officeDocument/2006/relationships/hyperlink" Target="http://www.stannes6th.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video" Target="https://www.youtube.com/embed/OWZxyyK6OuA?feature=oembe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video" Target="https://www.youtube.com/embed/e_pBdDwoeeI?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1DE95ED-BB14-9A2B-3E58-ACCACA521547}"/>
              </a:ext>
            </a:extLst>
          </p:cNvPr>
          <p:cNvGrpSpPr/>
          <p:nvPr/>
        </p:nvGrpSpPr>
        <p:grpSpPr>
          <a:xfrm>
            <a:off x="322471" y="297180"/>
            <a:ext cx="11573564" cy="720000"/>
            <a:chOff x="322471" y="297180"/>
            <a:chExt cx="11573564" cy="720000"/>
          </a:xfrm>
          <a:effectLst>
            <a:outerShdw blurRad="50800" dist="38100" dir="2700000" algn="tl" rotWithShape="0">
              <a:prstClr val="black">
                <a:alpha val="40000"/>
              </a:prstClr>
            </a:outerShdw>
          </a:effectLst>
        </p:grpSpPr>
        <p:sp>
          <p:nvSpPr>
            <p:cNvPr id="7" name="Rectangle 6">
              <a:extLst>
                <a:ext uri="{FF2B5EF4-FFF2-40B4-BE49-F238E27FC236}">
                  <a16:creationId xmlns:a16="http://schemas.microsoft.com/office/drawing/2014/main" id="{3D20B1D8-21F9-956F-D3D5-5A6BFE5685A1}"/>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a:solidFill>
                    <a:schemeClr val="bg1"/>
                  </a:solidFill>
                  <a:latin typeface="+mj-lt"/>
                  <a:ea typeface="+mj-ea"/>
                  <a:cs typeface="+mj-cs"/>
                </a:rPr>
                <a:t>Helping YOU decide – Post 16 pathways  </a:t>
              </a:r>
            </a:p>
          </p:txBody>
        </p:sp>
        <p:pic>
          <p:nvPicPr>
            <p:cNvPr id="8" name="Picture 7" descr="A black and white logo&#10;&#10;Description automatically generated with low confidence">
              <a:extLst>
                <a:ext uri="{FF2B5EF4-FFF2-40B4-BE49-F238E27FC236}">
                  <a16:creationId xmlns:a16="http://schemas.microsoft.com/office/drawing/2014/main" id="{C0F3C8A1-1D46-46FC-1C41-D0BF55FFA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10" name="TextBox 9">
            <a:extLst>
              <a:ext uri="{FF2B5EF4-FFF2-40B4-BE49-F238E27FC236}">
                <a16:creationId xmlns:a16="http://schemas.microsoft.com/office/drawing/2014/main" id="{0E8FC4AF-5F1A-26C9-AAB1-6F7A82DF4F4D}"/>
              </a:ext>
            </a:extLst>
          </p:cNvPr>
          <p:cNvSpPr txBox="1"/>
          <p:nvPr/>
        </p:nvSpPr>
        <p:spPr>
          <a:xfrm>
            <a:off x="7268155" y="6202065"/>
            <a:ext cx="4627880" cy="461665"/>
          </a:xfrm>
          <a:prstGeom prst="rect">
            <a:avLst/>
          </a:prstGeom>
          <a:noFill/>
        </p:spPr>
        <p:txBody>
          <a:bodyPr wrap="square" rtlCol="0">
            <a:spAutoFit/>
          </a:bodyPr>
          <a:lstStyle/>
          <a:p>
            <a:pPr algn="ctr"/>
            <a:r>
              <a:rPr lang="en-GB" sz="2400" b="1"/>
              <a:t>Careers Leader – Mrs Shaw</a:t>
            </a:r>
          </a:p>
        </p:txBody>
      </p:sp>
      <p:pic>
        <p:nvPicPr>
          <p:cNvPr id="4" name="Picture 3">
            <a:extLst>
              <a:ext uri="{FF2B5EF4-FFF2-40B4-BE49-F238E27FC236}">
                <a16:creationId xmlns:a16="http://schemas.microsoft.com/office/drawing/2014/main" id="{944CB870-F764-1948-1E96-9C43E2EF642C}"/>
              </a:ext>
            </a:extLst>
          </p:cNvPr>
          <p:cNvPicPr>
            <a:picLocks noChangeAspect="1"/>
          </p:cNvPicPr>
          <p:nvPr/>
        </p:nvPicPr>
        <p:blipFill>
          <a:blip r:embed="rId3"/>
          <a:stretch>
            <a:fillRect/>
          </a:stretch>
        </p:blipFill>
        <p:spPr>
          <a:xfrm>
            <a:off x="3611880" y="1310640"/>
            <a:ext cx="4733544" cy="4733544"/>
          </a:xfrm>
          <a:prstGeom prst="rect">
            <a:avLst/>
          </a:prstGeom>
        </p:spPr>
      </p:pic>
      <p:pic>
        <p:nvPicPr>
          <p:cNvPr id="6" name="Picture 5">
            <a:extLst>
              <a:ext uri="{FF2B5EF4-FFF2-40B4-BE49-F238E27FC236}">
                <a16:creationId xmlns:a16="http://schemas.microsoft.com/office/drawing/2014/main" id="{D73A9CBE-4770-3E4C-C05A-687D7705D094}"/>
              </a:ext>
            </a:extLst>
          </p:cNvPr>
          <p:cNvPicPr>
            <a:picLocks noChangeAspect="1"/>
          </p:cNvPicPr>
          <p:nvPr/>
        </p:nvPicPr>
        <p:blipFill>
          <a:blip r:embed="rId4"/>
          <a:srcRect l="8823" t="3274" r="8167" b="11335"/>
          <a:stretch>
            <a:fillRect/>
          </a:stretch>
        </p:blipFill>
        <p:spPr>
          <a:xfrm>
            <a:off x="9131942" y="2414016"/>
            <a:ext cx="1868289" cy="2029968"/>
          </a:xfrm>
          <a:prstGeom prst="rect">
            <a:avLst/>
          </a:prstGeom>
        </p:spPr>
      </p:pic>
    </p:spTree>
    <p:extLst>
      <p:ext uri="{BB962C8B-B14F-4D97-AF65-F5344CB8AC3E}">
        <p14:creationId xmlns:p14="http://schemas.microsoft.com/office/powerpoint/2010/main" val="671261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EA4EF-783D-7E84-D011-8E9F28A29B83}"/>
            </a:ext>
          </a:extLst>
        </p:cNvPr>
        <p:cNvGrpSpPr/>
        <p:nvPr/>
      </p:nvGrpSpPr>
      <p:grpSpPr>
        <a:xfrm>
          <a:off x="0" y="0"/>
          <a:ext cx="0" cy="0"/>
          <a:chOff x="0" y="0"/>
          <a:chExt cx="0" cy="0"/>
        </a:xfrm>
      </p:grpSpPr>
      <p:sp>
        <p:nvSpPr>
          <p:cNvPr id="2" name="Content Placeholder 9">
            <a:extLst>
              <a:ext uri="{FF2B5EF4-FFF2-40B4-BE49-F238E27FC236}">
                <a16:creationId xmlns:a16="http://schemas.microsoft.com/office/drawing/2014/main" id="{6B833A2D-21F6-4FAE-C80D-F8292C1D1D04}"/>
              </a:ext>
            </a:extLst>
          </p:cNvPr>
          <p:cNvSpPr>
            <a:spLocks noGrp="1"/>
          </p:cNvSpPr>
          <p:nvPr>
            <p:ph idx="1"/>
          </p:nvPr>
        </p:nvSpPr>
        <p:spPr>
          <a:xfrm>
            <a:off x="561198" y="1184910"/>
            <a:ext cx="11216115" cy="5516880"/>
          </a:xfrm>
        </p:spPr>
        <p:txBody>
          <a:bodyPr>
            <a:normAutofit/>
          </a:bodyPr>
          <a:lstStyle/>
          <a:p>
            <a:pPr marL="0" indent="0" algn="l">
              <a:buNone/>
            </a:pPr>
            <a:endParaRPr lang="en-US" sz="1600" b="0" i="0">
              <a:solidFill>
                <a:srgbClr val="0B0C0C"/>
              </a:solidFill>
              <a:effectLst/>
              <a:latin typeface="GDS Transport"/>
            </a:endParaRPr>
          </a:p>
          <a:p>
            <a:pPr marL="0" indent="0" algn="l">
              <a:buNone/>
            </a:pPr>
            <a:endParaRPr lang="en-US" sz="2600" b="0" i="0">
              <a:solidFill>
                <a:srgbClr val="333333"/>
              </a:solidFill>
              <a:effectLst/>
              <a:latin typeface="proxima-nova"/>
            </a:endParaRPr>
          </a:p>
          <a:p>
            <a:endParaRPr lang="en-GB"/>
          </a:p>
          <a:p>
            <a:endParaRPr lang="en-GB"/>
          </a:p>
        </p:txBody>
      </p:sp>
      <p:graphicFrame>
        <p:nvGraphicFramePr>
          <p:cNvPr id="16" name="Table 16">
            <a:extLst>
              <a:ext uri="{FF2B5EF4-FFF2-40B4-BE49-F238E27FC236}">
                <a16:creationId xmlns:a16="http://schemas.microsoft.com/office/drawing/2014/main" id="{72C21CDA-D3EE-47A2-F0B3-804A0C9DF9A9}"/>
              </a:ext>
            </a:extLst>
          </p:cNvPr>
          <p:cNvGraphicFramePr>
            <a:graphicFrameLocks noGrp="1"/>
          </p:cNvGraphicFramePr>
          <p:nvPr>
            <p:extLst>
              <p:ext uri="{D42A27DB-BD31-4B8C-83A1-F6EECF244321}">
                <p14:modId xmlns:p14="http://schemas.microsoft.com/office/powerpoint/2010/main" val="3508169338"/>
              </p:ext>
            </p:extLst>
          </p:nvPr>
        </p:nvGraphicFramePr>
        <p:xfrm>
          <a:off x="2374043" y="3557832"/>
          <a:ext cx="6581294" cy="3197937"/>
        </p:xfrm>
        <a:graphic>
          <a:graphicData uri="http://schemas.openxmlformats.org/drawingml/2006/table">
            <a:tbl>
              <a:tblPr firstRow="1" bandRow="1">
                <a:tableStyleId>{5C22544A-7EE6-4342-B048-85BDC9FD1C3A}</a:tableStyleId>
              </a:tblPr>
              <a:tblGrid>
                <a:gridCol w="2409341">
                  <a:extLst>
                    <a:ext uri="{9D8B030D-6E8A-4147-A177-3AD203B41FA5}">
                      <a16:colId xmlns:a16="http://schemas.microsoft.com/office/drawing/2014/main" val="1524434149"/>
                    </a:ext>
                  </a:extLst>
                </a:gridCol>
                <a:gridCol w="4171953">
                  <a:extLst>
                    <a:ext uri="{9D8B030D-6E8A-4147-A177-3AD203B41FA5}">
                      <a16:colId xmlns:a16="http://schemas.microsoft.com/office/drawing/2014/main" val="2400520506"/>
                    </a:ext>
                  </a:extLst>
                </a:gridCol>
              </a:tblGrid>
              <a:tr h="337041">
                <a:tc>
                  <a:txBody>
                    <a:bodyPr/>
                    <a:lstStyle/>
                    <a:p>
                      <a:r>
                        <a:rPr lang="en-GB"/>
                        <a:t>Duration</a:t>
                      </a:r>
                    </a:p>
                  </a:txBody>
                  <a:tcPr/>
                </a:tc>
                <a:tc>
                  <a:txBody>
                    <a:bodyPr/>
                    <a:lstStyle/>
                    <a:p>
                      <a:r>
                        <a:rPr lang="en-GB"/>
                        <a:t>2 years</a:t>
                      </a:r>
                    </a:p>
                  </a:txBody>
                  <a:tcPr/>
                </a:tc>
                <a:extLst>
                  <a:ext uri="{0D108BD9-81ED-4DB2-BD59-A6C34878D82A}">
                    <a16:rowId xmlns:a16="http://schemas.microsoft.com/office/drawing/2014/main" val="3069125857"/>
                  </a:ext>
                </a:extLst>
              </a:tr>
              <a:tr h="337041">
                <a:tc>
                  <a:txBody>
                    <a:bodyPr/>
                    <a:lstStyle/>
                    <a:p>
                      <a:r>
                        <a:rPr lang="en-GB"/>
                        <a:t>Level of Study</a:t>
                      </a:r>
                    </a:p>
                  </a:txBody>
                  <a:tcPr/>
                </a:tc>
                <a:tc>
                  <a:txBody>
                    <a:bodyPr/>
                    <a:lstStyle/>
                    <a:p>
                      <a:r>
                        <a:rPr lang="en-GB"/>
                        <a:t>3</a:t>
                      </a:r>
                    </a:p>
                  </a:txBody>
                  <a:tcPr/>
                </a:tc>
                <a:extLst>
                  <a:ext uri="{0D108BD9-81ED-4DB2-BD59-A6C34878D82A}">
                    <a16:rowId xmlns:a16="http://schemas.microsoft.com/office/drawing/2014/main" val="783126818"/>
                  </a:ext>
                </a:extLst>
              </a:tr>
              <a:tr h="589821">
                <a:tc>
                  <a:txBody>
                    <a:bodyPr/>
                    <a:lstStyle/>
                    <a:p>
                      <a:r>
                        <a:rPr lang="en-GB"/>
                        <a:t>Entry requirements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a:solidFill>
                            <a:srgbClr val="0B0C0C"/>
                          </a:solidFill>
                          <a:effectLst/>
                          <a:latin typeface="GDS Transport"/>
                        </a:rPr>
                        <a:t>Typically, </a:t>
                      </a:r>
                      <a:r>
                        <a:rPr lang="en-US" sz="1800" b="0" i="0" kern="1200">
                          <a:solidFill>
                            <a:schemeClr val="dk1"/>
                          </a:solidFill>
                          <a:effectLst/>
                          <a:latin typeface="+mn-lt"/>
                          <a:ea typeface="+mn-ea"/>
                          <a:cs typeface="+mn-cs"/>
                        </a:rPr>
                        <a:t>Five GCSEs at grade 9-4, including English and Maths</a:t>
                      </a:r>
                      <a:endParaRPr lang="en-GB"/>
                    </a:p>
                  </a:txBody>
                  <a:tcPr/>
                </a:tc>
                <a:extLst>
                  <a:ext uri="{0D108BD9-81ED-4DB2-BD59-A6C34878D82A}">
                    <a16:rowId xmlns:a16="http://schemas.microsoft.com/office/drawing/2014/main" val="2970475783"/>
                  </a:ext>
                </a:extLst>
              </a:tr>
              <a:tr h="574348">
                <a:tc>
                  <a:txBody>
                    <a:bodyPr/>
                    <a:lstStyle/>
                    <a:p>
                      <a:r>
                        <a:rPr lang="en-GB"/>
                        <a:t>Assessment</a:t>
                      </a:r>
                    </a:p>
                  </a:txBody>
                  <a:tcPr/>
                </a:tc>
                <a:tc>
                  <a:txBody>
                    <a:bodyPr/>
                    <a:lstStyle/>
                    <a:p>
                      <a:r>
                        <a:rPr lang="en-US" sz="1800" b="0" i="0">
                          <a:solidFill>
                            <a:srgbClr val="0B0C0C"/>
                          </a:solidFill>
                          <a:effectLst/>
                          <a:latin typeface="GDS Transport"/>
                        </a:rPr>
                        <a:t>practical learning and assessment with work focus on career sectors</a:t>
                      </a:r>
                      <a:endParaRPr lang="en-GB"/>
                    </a:p>
                  </a:txBody>
                  <a:tcPr/>
                </a:tc>
                <a:extLst>
                  <a:ext uri="{0D108BD9-81ED-4DB2-BD59-A6C34878D82A}">
                    <a16:rowId xmlns:a16="http://schemas.microsoft.com/office/drawing/2014/main" val="4211706583"/>
                  </a:ext>
                </a:extLst>
              </a:tr>
              <a:tr h="337041">
                <a:tc>
                  <a:txBody>
                    <a:bodyPr/>
                    <a:lstStyle/>
                    <a:p>
                      <a:r>
                        <a:rPr lang="en-GB"/>
                        <a:t>Grades Awarded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B0C0C"/>
                          </a:solidFill>
                          <a:latin typeface="GDS Transport"/>
                        </a:rPr>
                        <a:t>Points </a:t>
                      </a:r>
                      <a:r>
                        <a:rPr lang="en-US" sz="1800" b="0" i="0">
                          <a:solidFill>
                            <a:srgbClr val="0B0C0C"/>
                          </a:solidFill>
                          <a:effectLst/>
                          <a:latin typeface="GDS Transport"/>
                        </a:rPr>
                        <a:t>Awarded</a:t>
                      </a:r>
                    </a:p>
                  </a:txBody>
                  <a:tcPr/>
                </a:tc>
                <a:extLst>
                  <a:ext uri="{0D108BD9-81ED-4DB2-BD59-A6C34878D82A}">
                    <a16:rowId xmlns:a16="http://schemas.microsoft.com/office/drawing/2014/main" val="1934376836"/>
                  </a:ext>
                </a:extLst>
              </a:tr>
              <a:tr h="820497">
                <a:tc>
                  <a:txBody>
                    <a:bodyPr/>
                    <a:lstStyle/>
                    <a:p>
                      <a:r>
                        <a:rPr lang="en-GB"/>
                        <a:t>Leads to</a:t>
                      </a:r>
                    </a:p>
                  </a:txBody>
                  <a:tcPr/>
                </a:tc>
                <a:tc>
                  <a:txBody>
                    <a:bodyPr/>
                    <a:lstStyle/>
                    <a:p>
                      <a:r>
                        <a:rPr lang="en-US" sz="1800" b="0" i="0" kern="1200">
                          <a:solidFill>
                            <a:schemeClr val="dk1"/>
                          </a:solidFill>
                          <a:effectLst/>
                          <a:latin typeface="+mn-lt"/>
                          <a:ea typeface="+mn-ea"/>
                          <a:cs typeface="+mn-cs"/>
                        </a:rPr>
                        <a:t>Work, higher and degree apprenticeships, and university courses</a:t>
                      </a:r>
                      <a:endParaRPr lang="en-GB"/>
                    </a:p>
                  </a:txBody>
                  <a:tcPr/>
                </a:tc>
                <a:extLst>
                  <a:ext uri="{0D108BD9-81ED-4DB2-BD59-A6C34878D82A}">
                    <a16:rowId xmlns:a16="http://schemas.microsoft.com/office/drawing/2014/main" val="3378022614"/>
                  </a:ext>
                </a:extLst>
              </a:tr>
            </a:tbl>
          </a:graphicData>
        </a:graphic>
      </p:graphicFrame>
      <p:sp>
        <p:nvSpPr>
          <p:cNvPr id="17" name="Speech Bubble: Oval 16">
            <a:extLst>
              <a:ext uri="{FF2B5EF4-FFF2-40B4-BE49-F238E27FC236}">
                <a16:creationId xmlns:a16="http://schemas.microsoft.com/office/drawing/2014/main" id="{B800A63B-266E-219A-7D58-CB343B09CD4C}"/>
              </a:ext>
            </a:extLst>
          </p:cNvPr>
          <p:cNvSpPr/>
          <p:nvPr/>
        </p:nvSpPr>
        <p:spPr>
          <a:xfrm>
            <a:off x="2726594" y="720129"/>
            <a:ext cx="5034280" cy="2738120"/>
          </a:xfrm>
          <a:prstGeom prst="wedgeEllipseCallout">
            <a:avLst/>
          </a:prstGeom>
          <a:solidFill>
            <a:srgbClr val="E3FFA3"/>
          </a:solidFill>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800" b="0" i="0">
                <a:solidFill>
                  <a:srgbClr val="0B0C0C"/>
                </a:solidFill>
                <a:effectLst/>
                <a:latin typeface="GDS Transport"/>
              </a:rPr>
              <a:t>Each V level is equivalent to an A </a:t>
            </a:r>
            <a:r>
              <a:rPr lang="en-US">
                <a:solidFill>
                  <a:srgbClr val="0B0C0C"/>
                </a:solidFill>
                <a:latin typeface="GDS Transport"/>
              </a:rPr>
              <a:t>L</a:t>
            </a:r>
            <a:r>
              <a:rPr lang="en-US" sz="1800" b="0" i="0">
                <a:solidFill>
                  <a:srgbClr val="0B0C0C"/>
                </a:solidFill>
                <a:effectLst/>
                <a:latin typeface="GDS Transport"/>
              </a:rPr>
              <a:t>evel and you will see </a:t>
            </a:r>
            <a:r>
              <a:rPr lang="en-US">
                <a:solidFill>
                  <a:srgbClr val="0B0C0C"/>
                </a:solidFill>
                <a:latin typeface="GDS Transport"/>
              </a:rPr>
              <a:t>courses</a:t>
            </a:r>
            <a:r>
              <a:rPr lang="en-US" sz="1800" b="0" i="0">
                <a:solidFill>
                  <a:srgbClr val="0B0C0C"/>
                </a:solidFill>
                <a:effectLst/>
                <a:latin typeface="GDS Transport"/>
              </a:rPr>
              <a:t> </a:t>
            </a:r>
            <a:r>
              <a:rPr lang="en-US">
                <a:solidFill>
                  <a:srgbClr val="0B0C0C"/>
                </a:solidFill>
                <a:latin typeface="GDS Transport"/>
              </a:rPr>
              <a:t>in  </a:t>
            </a:r>
            <a:r>
              <a:rPr lang="en-GB" b="1"/>
              <a:t> </a:t>
            </a:r>
            <a:r>
              <a:rPr lang="en-GB">
                <a:solidFill>
                  <a:srgbClr val="0B0C0C"/>
                </a:solidFill>
                <a:latin typeface="GDS Transport"/>
              </a:rPr>
              <a:t>Digital, Education &amp; Early Years, and Finance &amp; Accounting.</a:t>
            </a:r>
          </a:p>
          <a:p>
            <a:pPr algn="ctr"/>
            <a:endParaRPr lang="en-GB"/>
          </a:p>
        </p:txBody>
      </p:sp>
      <p:sp>
        <p:nvSpPr>
          <p:cNvPr id="4" name="Speech Bubble: Oval 3">
            <a:extLst>
              <a:ext uri="{FF2B5EF4-FFF2-40B4-BE49-F238E27FC236}">
                <a16:creationId xmlns:a16="http://schemas.microsoft.com/office/drawing/2014/main" id="{65F22AB2-1CD8-4E2C-0CEE-C96AA9B2AF62}"/>
              </a:ext>
            </a:extLst>
          </p:cNvPr>
          <p:cNvSpPr/>
          <p:nvPr/>
        </p:nvSpPr>
        <p:spPr>
          <a:xfrm>
            <a:off x="7658320" y="932438"/>
            <a:ext cx="4447350" cy="2407164"/>
          </a:xfrm>
          <a:prstGeom prst="wedgeEllipseCallout">
            <a:avLst/>
          </a:prstGeom>
          <a:solidFill>
            <a:srgbClr val="FADBC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0B0C0C"/>
                </a:solidFill>
                <a:latin typeface="GDS Transport"/>
              </a:rPr>
              <a:t>You can take a mix of A levels and V Levels and it’s expected that V levels will replace existing BTEC courses</a:t>
            </a:r>
          </a:p>
        </p:txBody>
      </p:sp>
      <p:grpSp>
        <p:nvGrpSpPr>
          <p:cNvPr id="8" name="Group 7">
            <a:extLst>
              <a:ext uri="{FF2B5EF4-FFF2-40B4-BE49-F238E27FC236}">
                <a16:creationId xmlns:a16="http://schemas.microsoft.com/office/drawing/2014/main" id="{A05536E9-AA24-52AB-EC57-389C6397F712}"/>
              </a:ext>
            </a:extLst>
          </p:cNvPr>
          <p:cNvGrpSpPr/>
          <p:nvPr/>
        </p:nvGrpSpPr>
        <p:grpSpPr>
          <a:xfrm>
            <a:off x="309556" y="129"/>
            <a:ext cx="11573564" cy="720000"/>
            <a:chOff x="322471" y="297180"/>
            <a:chExt cx="11573564" cy="720000"/>
          </a:xfrm>
          <a:effectLst>
            <a:outerShdw blurRad="50800" dist="38100" dir="2700000" algn="tl" rotWithShape="0">
              <a:prstClr val="black">
                <a:alpha val="40000"/>
              </a:prstClr>
            </a:outerShdw>
          </a:effectLst>
        </p:grpSpPr>
        <p:sp>
          <p:nvSpPr>
            <p:cNvPr id="9" name="Rectangle 8">
              <a:extLst>
                <a:ext uri="{FF2B5EF4-FFF2-40B4-BE49-F238E27FC236}">
                  <a16:creationId xmlns:a16="http://schemas.microsoft.com/office/drawing/2014/main" id="{C6759E17-15A9-2E3D-786C-E74B9C455971}"/>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a:solidFill>
                    <a:schemeClr val="bg1"/>
                  </a:solidFill>
                  <a:latin typeface="+mj-lt"/>
                  <a:ea typeface="+mj-ea"/>
                  <a:cs typeface="+mj-cs"/>
                </a:rPr>
                <a:t>V-Levels – new in 2027</a:t>
              </a:r>
            </a:p>
          </p:txBody>
        </p:sp>
        <p:pic>
          <p:nvPicPr>
            <p:cNvPr id="10" name="Picture 9" descr="A black and white logo&#10;&#10;Description automatically generated with low confidence">
              <a:extLst>
                <a:ext uri="{FF2B5EF4-FFF2-40B4-BE49-F238E27FC236}">
                  <a16:creationId xmlns:a16="http://schemas.microsoft.com/office/drawing/2014/main" id="{F61A455A-2654-86FC-2713-7C86AF2147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3" name="Speech Bubble: Oval 2">
            <a:extLst>
              <a:ext uri="{FF2B5EF4-FFF2-40B4-BE49-F238E27FC236}">
                <a16:creationId xmlns:a16="http://schemas.microsoft.com/office/drawing/2014/main" id="{3826B172-3C20-0042-225F-F3BD4FEE8050}"/>
              </a:ext>
            </a:extLst>
          </p:cNvPr>
          <p:cNvSpPr/>
          <p:nvPr/>
        </p:nvSpPr>
        <p:spPr>
          <a:xfrm>
            <a:off x="57251" y="828313"/>
            <a:ext cx="2771897" cy="1664096"/>
          </a:xfrm>
          <a:prstGeom prst="wedgeEllipseCallout">
            <a:avLst/>
          </a:prstGeom>
          <a:solidFill>
            <a:srgbClr val="FADBC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B0C0C"/>
                </a:solidFill>
                <a:latin typeface="GDS Transport"/>
              </a:rPr>
              <a:t>Being Introduced from 2027 to have more practical and flexible choice</a:t>
            </a:r>
          </a:p>
        </p:txBody>
      </p:sp>
    </p:spTree>
    <p:extLst>
      <p:ext uri="{BB962C8B-B14F-4D97-AF65-F5344CB8AC3E}">
        <p14:creationId xmlns:p14="http://schemas.microsoft.com/office/powerpoint/2010/main" val="1750915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9">
            <a:extLst>
              <a:ext uri="{FF2B5EF4-FFF2-40B4-BE49-F238E27FC236}">
                <a16:creationId xmlns:a16="http://schemas.microsoft.com/office/drawing/2014/main" id="{31FC3566-FA7A-EAE6-3655-8E3DA06D4328}"/>
              </a:ext>
            </a:extLst>
          </p:cNvPr>
          <p:cNvSpPr>
            <a:spLocks noGrp="1"/>
          </p:cNvSpPr>
          <p:nvPr>
            <p:ph idx="1"/>
          </p:nvPr>
        </p:nvSpPr>
        <p:spPr>
          <a:xfrm>
            <a:off x="561198" y="1184910"/>
            <a:ext cx="11216115" cy="5516880"/>
          </a:xfrm>
        </p:spPr>
        <p:txBody>
          <a:bodyPr>
            <a:normAutofit/>
          </a:bodyPr>
          <a:lstStyle/>
          <a:p>
            <a:pPr marL="0" indent="0" algn="l">
              <a:buNone/>
            </a:pPr>
            <a:endParaRPr lang="en-US" sz="1600" b="0" i="0">
              <a:solidFill>
                <a:srgbClr val="0B0C0C"/>
              </a:solidFill>
              <a:effectLst/>
              <a:latin typeface="GDS Transport"/>
            </a:endParaRPr>
          </a:p>
          <a:p>
            <a:pPr marL="0" indent="0" algn="l">
              <a:buNone/>
            </a:pPr>
            <a:endParaRPr lang="en-US" sz="2600" b="0" i="0">
              <a:solidFill>
                <a:srgbClr val="333333"/>
              </a:solidFill>
              <a:effectLst/>
              <a:latin typeface="proxima-nova"/>
            </a:endParaRPr>
          </a:p>
          <a:p>
            <a:endParaRPr lang="en-GB"/>
          </a:p>
          <a:p>
            <a:endParaRPr lang="en-GB"/>
          </a:p>
        </p:txBody>
      </p:sp>
      <p:sp>
        <p:nvSpPr>
          <p:cNvPr id="17" name="Speech Bubble: Oval 16">
            <a:extLst>
              <a:ext uri="{FF2B5EF4-FFF2-40B4-BE49-F238E27FC236}">
                <a16:creationId xmlns:a16="http://schemas.microsoft.com/office/drawing/2014/main" id="{3C64287A-B228-850A-C28B-20933A5A289C}"/>
              </a:ext>
            </a:extLst>
          </p:cNvPr>
          <p:cNvSpPr/>
          <p:nvPr/>
        </p:nvSpPr>
        <p:spPr>
          <a:xfrm>
            <a:off x="48024" y="868017"/>
            <a:ext cx="4761537" cy="2862423"/>
          </a:xfrm>
          <a:prstGeom prst="wedgeEllipseCallout">
            <a:avLst/>
          </a:prstGeom>
          <a:solidFill>
            <a:srgbClr val="FADBC6"/>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b="0" i="0">
                <a:solidFill>
                  <a:srgbClr val="0B0C0C"/>
                </a:solidFill>
                <a:effectLst/>
                <a:latin typeface="GDS Transport"/>
              </a:rPr>
              <a:t>These courses teach you the practical skills and knowledge for a particular area of employment. They can prepare you for a broad employment sector, like engineering or travel and tourism, or for a specific job like a chef or a hairdresser. </a:t>
            </a:r>
            <a:endParaRPr lang="en-GB"/>
          </a:p>
        </p:txBody>
      </p:sp>
      <p:sp>
        <p:nvSpPr>
          <p:cNvPr id="4" name="Speech Bubble: Oval 3">
            <a:extLst>
              <a:ext uri="{FF2B5EF4-FFF2-40B4-BE49-F238E27FC236}">
                <a16:creationId xmlns:a16="http://schemas.microsoft.com/office/drawing/2014/main" id="{77C28CEF-1C84-353A-2332-C04D1B788469}"/>
              </a:ext>
            </a:extLst>
          </p:cNvPr>
          <p:cNvSpPr/>
          <p:nvPr/>
        </p:nvSpPr>
        <p:spPr>
          <a:xfrm>
            <a:off x="4104674" y="961027"/>
            <a:ext cx="4128145" cy="2410550"/>
          </a:xfrm>
          <a:prstGeom prst="wedgeEllipseCallout">
            <a:avLst/>
          </a:prstGeom>
          <a:solidFill>
            <a:srgbClr val="E3FF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0B0C0C"/>
                </a:solidFill>
                <a:latin typeface="GDS Transport"/>
              </a:rPr>
              <a:t>You'll learn in real situations in college, for example in a college restaurant or a salon that is open to the public. You may also have the chance to go out on a work placement with an employer.</a:t>
            </a:r>
          </a:p>
        </p:txBody>
      </p:sp>
      <p:grpSp>
        <p:nvGrpSpPr>
          <p:cNvPr id="3" name="Group 2">
            <a:extLst>
              <a:ext uri="{FF2B5EF4-FFF2-40B4-BE49-F238E27FC236}">
                <a16:creationId xmlns:a16="http://schemas.microsoft.com/office/drawing/2014/main" id="{3522705D-5D7D-2870-399C-4888E35E1402}"/>
              </a:ext>
            </a:extLst>
          </p:cNvPr>
          <p:cNvGrpSpPr/>
          <p:nvPr/>
        </p:nvGrpSpPr>
        <p:grpSpPr>
          <a:xfrm>
            <a:off x="104757" y="93664"/>
            <a:ext cx="12023191" cy="720000"/>
            <a:chOff x="322471" y="297180"/>
            <a:chExt cx="11573564" cy="720000"/>
          </a:xfrm>
          <a:effectLst>
            <a:outerShdw blurRad="50800" dist="38100" dir="2700000" algn="tl" rotWithShape="0">
              <a:prstClr val="black">
                <a:alpha val="40000"/>
              </a:prstClr>
            </a:outerShdw>
          </a:effectLst>
        </p:grpSpPr>
        <p:sp>
          <p:nvSpPr>
            <p:cNvPr id="5" name="Rectangle 4">
              <a:extLst>
                <a:ext uri="{FF2B5EF4-FFF2-40B4-BE49-F238E27FC236}">
                  <a16:creationId xmlns:a16="http://schemas.microsoft.com/office/drawing/2014/main" id="{AC8194AA-C876-9CA2-57B8-BB3D1D457335}"/>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a:solidFill>
                    <a:schemeClr val="bg1"/>
                  </a:solidFill>
                  <a:latin typeface="+mj-lt"/>
                  <a:ea typeface="+mj-ea"/>
                  <a:cs typeface="+mj-cs"/>
                </a:rPr>
                <a:t> Other Vocational &amp; Technical Qualifications</a:t>
              </a:r>
            </a:p>
          </p:txBody>
        </p:sp>
        <p:pic>
          <p:nvPicPr>
            <p:cNvPr id="7" name="Picture 6" descr="A black and white logo&#10;&#10;Description automatically generated with low confidence">
              <a:extLst>
                <a:ext uri="{FF2B5EF4-FFF2-40B4-BE49-F238E27FC236}">
                  <a16:creationId xmlns:a16="http://schemas.microsoft.com/office/drawing/2014/main" id="{8BB9B055-3DA7-1DAC-7EE4-F68F47F8B2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graphicFrame>
        <p:nvGraphicFramePr>
          <p:cNvPr id="16" name="Table 16">
            <a:extLst>
              <a:ext uri="{FF2B5EF4-FFF2-40B4-BE49-F238E27FC236}">
                <a16:creationId xmlns:a16="http://schemas.microsoft.com/office/drawing/2014/main" id="{B5D77687-E387-8081-9DEB-8DA56D4B9498}"/>
              </a:ext>
            </a:extLst>
          </p:cNvPr>
          <p:cNvGraphicFramePr>
            <a:graphicFrameLocks noGrp="1"/>
          </p:cNvGraphicFramePr>
          <p:nvPr>
            <p:extLst>
              <p:ext uri="{D42A27DB-BD31-4B8C-83A1-F6EECF244321}">
                <p14:modId xmlns:p14="http://schemas.microsoft.com/office/powerpoint/2010/main" val="2297513025"/>
              </p:ext>
            </p:extLst>
          </p:nvPr>
        </p:nvGraphicFramePr>
        <p:xfrm>
          <a:off x="2272887" y="3974442"/>
          <a:ext cx="8080153" cy="2770226"/>
        </p:xfrm>
        <a:graphic>
          <a:graphicData uri="http://schemas.openxmlformats.org/drawingml/2006/table">
            <a:tbl>
              <a:tblPr firstRow="1" bandRow="1">
                <a:tableStyleId>{5C22544A-7EE6-4342-B048-85BDC9FD1C3A}</a:tableStyleId>
              </a:tblPr>
              <a:tblGrid>
                <a:gridCol w="1894477">
                  <a:extLst>
                    <a:ext uri="{9D8B030D-6E8A-4147-A177-3AD203B41FA5}">
                      <a16:colId xmlns:a16="http://schemas.microsoft.com/office/drawing/2014/main" val="1524434149"/>
                    </a:ext>
                  </a:extLst>
                </a:gridCol>
                <a:gridCol w="6185676">
                  <a:extLst>
                    <a:ext uri="{9D8B030D-6E8A-4147-A177-3AD203B41FA5}">
                      <a16:colId xmlns:a16="http://schemas.microsoft.com/office/drawing/2014/main" val="2400520506"/>
                    </a:ext>
                  </a:extLst>
                </a:gridCol>
              </a:tblGrid>
              <a:tr h="351268">
                <a:tc>
                  <a:txBody>
                    <a:bodyPr/>
                    <a:lstStyle/>
                    <a:p>
                      <a:r>
                        <a:rPr lang="en-GB"/>
                        <a:t>Duration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B0C0C"/>
                          </a:solidFill>
                          <a:effectLst/>
                          <a:latin typeface="GDS Transport"/>
                        </a:rPr>
                        <a:t>1 or more years</a:t>
                      </a:r>
                    </a:p>
                  </a:txBody>
                  <a:tcPr/>
                </a:tc>
                <a:extLst>
                  <a:ext uri="{0D108BD9-81ED-4DB2-BD59-A6C34878D82A}">
                    <a16:rowId xmlns:a16="http://schemas.microsoft.com/office/drawing/2014/main" val="3069125857"/>
                  </a:ext>
                </a:extLst>
              </a:tr>
              <a:tr h="349766">
                <a:tc>
                  <a:txBody>
                    <a:bodyPr/>
                    <a:lstStyle/>
                    <a:p>
                      <a:r>
                        <a:rPr lang="en-GB"/>
                        <a:t>Level of Study</a:t>
                      </a:r>
                    </a:p>
                  </a:txBody>
                  <a:tcPr/>
                </a:tc>
                <a:tc>
                  <a:txBody>
                    <a:bodyPr/>
                    <a:lstStyle/>
                    <a:p>
                      <a:r>
                        <a:rPr lang="en-GB"/>
                        <a:t>Level 1 &amp; 2 take 1 year each, L3 takes 2 years</a:t>
                      </a:r>
                    </a:p>
                  </a:txBody>
                  <a:tcPr/>
                </a:tc>
                <a:extLst>
                  <a:ext uri="{0D108BD9-81ED-4DB2-BD59-A6C34878D82A}">
                    <a16:rowId xmlns:a16="http://schemas.microsoft.com/office/drawing/2014/main" val="783126818"/>
                  </a:ext>
                </a:extLst>
              </a:tr>
              <a:tr h="349766">
                <a:tc>
                  <a:txBody>
                    <a:bodyPr/>
                    <a:lstStyle/>
                    <a:p>
                      <a:r>
                        <a:rPr lang="en-GB"/>
                        <a:t>Entry requirements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Course dependent</a:t>
                      </a:r>
                    </a:p>
                  </a:txBody>
                  <a:tcPr/>
                </a:tc>
                <a:extLst>
                  <a:ext uri="{0D108BD9-81ED-4DB2-BD59-A6C34878D82A}">
                    <a16:rowId xmlns:a16="http://schemas.microsoft.com/office/drawing/2014/main" val="2970475783"/>
                  </a:ext>
                </a:extLst>
              </a:tr>
              <a:tr h="392786">
                <a:tc>
                  <a:txBody>
                    <a:bodyPr/>
                    <a:lstStyle/>
                    <a:p>
                      <a:r>
                        <a:rPr lang="en-GB"/>
                        <a:t>Assessment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B0C0C"/>
                          </a:solidFill>
                          <a:effectLst/>
                          <a:latin typeface="GDS Transport"/>
                        </a:rPr>
                        <a:t>Can include coursework, skills tests and exams</a:t>
                      </a:r>
                    </a:p>
                  </a:txBody>
                  <a:tcPr/>
                </a:tc>
                <a:extLst>
                  <a:ext uri="{0D108BD9-81ED-4DB2-BD59-A6C34878D82A}">
                    <a16:rowId xmlns:a16="http://schemas.microsoft.com/office/drawing/2014/main" val="4211706583"/>
                  </a:ext>
                </a:extLst>
              </a:tr>
              <a:tr h="349766">
                <a:tc>
                  <a:txBody>
                    <a:bodyPr/>
                    <a:lstStyle/>
                    <a:p>
                      <a:r>
                        <a:rPr lang="en-GB"/>
                        <a:t>Awarded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City and Guilds; National Vocational Qualifications (NVQs) </a:t>
                      </a:r>
                      <a:endParaRPr lang="en-US" sz="1800" b="0" i="0">
                        <a:solidFill>
                          <a:srgbClr val="0B0C0C"/>
                        </a:solidFill>
                        <a:effectLst/>
                        <a:latin typeface="GDS Transport"/>
                      </a:endParaRPr>
                    </a:p>
                  </a:txBody>
                  <a:tcPr/>
                </a:tc>
                <a:extLst>
                  <a:ext uri="{0D108BD9-81ED-4DB2-BD59-A6C34878D82A}">
                    <a16:rowId xmlns:a16="http://schemas.microsoft.com/office/drawing/2014/main" val="1934376836"/>
                  </a:ext>
                </a:extLst>
              </a:tr>
              <a:tr h="612091">
                <a:tc>
                  <a:txBody>
                    <a:bodyPr/>
                    <a:lstStyle/>
                    <a:p>
                      <a:r>
                        <a:rPr lang="en-GB"/>
                        <a:t>Leads to</a:t>
                      </a:r>
                    </a:p>
                  </a:txBody>
                  <a:tcPr/>
                </a:tc>
                <a:tc>
                  <a:txBody>
                    <a:bodyPr/>
                    <a:lstStyle/>
                    <a:p>
                      <a:r>
                        <a:rPr lang="en-US"/>
                        <a:t>Further study, training, professional development </a:t>
                      </a:r>
                      <a:r>
                        <a:rPr lang="en-US" err="1"/>
                        <a:t>programmes</a:t>
                      </a:r>
                      <a:r>
                        <a:rPr lang="en-US"/>
                        <a:t> or work </a:t>
                      </a:r>
                      <a:endParaRPr lang="en-GB"/>
                    </a:p>
                  </a:txBody>
                  <a:tcPr/>
                </a:tc>
                <a:extLst>
                  <a:ext uri="{0D108BD9-81ED-4DB2-BD59-A6C34878D82A}">
                    <a16:rowId xmlns:a16="http://schemas.microsoft.com/office/drawing/2014/main" val="3378022614"/>
                  </a:ext>
                </a:extLst>
              </a:tr>
            </a:tbl>
          </a:graphicData>
        </a:graphic>
      </p:graphicFrame>
      <p:sp>
        <p:nvSpPr>
          <p:cNvPr id="8" name="Speech Bubble: Oval 7">
            <a:extLst>
              <a:ext uri="{FF2B5EF4-FFF2-40B4-BE49-F238E27FC236}">
                <a16:creationId xmlns:a16="http://schemas.microsoft.com/office/drawing/2014/main" id="{EE2D68CE-1369-3C49-29AA-5B555B639D6E}"/>
              </a:ext>
            </a:extLst>
          </p:cNvPr>
          <p:cNvSpPr/>
          <p:nvPr/>
        </p:nvSpPr>
        <p:spPr>
          <a:xfrm>
            <a:off x="7999866" y="961027"/>
            <a:ext cx="4128145" cy="2410550"/>
          </a:xfrm>
          <a:prstGeom prst="wedgeEllipseCallout">
            <a:avLst/>
          </a:prstGeom>
          <a:solidFill>
            <a:srgbClr val="FADBC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B0C0C"/>
                </a:solidFill>
                <a:latin typeface="GDS Transport"/>
              </a:rPr>
              <a:t>These courses offer lower GCSE entry requirements and are a good option if you might need to retake your maths and English GCSE ( if you don’t achieve grade 4 or above) </a:t>
            </a:r>
          </a:p>
        </p:txBody>
      </p:sp>
    </p:spTree>
    <p:extLst>
      <p:ext uri="{BB962C8B-B14F-4D97-AF65-F5344CB8AC3E}">
        <p14:creationId xmlns:p14="http://schemas.microsoft.com/office/powerpoint/2010/main" val="19472654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EE0A4-6129-4043-C89B-8C285E19ED50}"/>
            </a:ext>
          </a:extLst>
        </p:cNvPr>
        <p:cNvGrpSpPr/>
        <p:nvPr/>
      </p:nvGrpSpPr>
      <p:grpSpPr>
        <a:xfrm>
          <a:off x="0" y="0"/>
          <a:ext cx="0" cy="0"/>
          <a:chOff x="0" y="0"/>
          <a:chExt cx="0" cy="0"/>
        </a:xfrm>
      </p:grpSpPr>
      <p:grpSp>
        <p:nvGrpSpPr>
          <p:cNvPr id="7" name="Group 6">
            <a:extLst>
              <a:ext uri="{FF2B5EF4-FFF2-40B4-BE49-F238E27FC236}">
                <a16:creationId xmlns:a16="http://schemas.microsoft.com/office/drawing/2014/main" id="{CDC29E21-9735-1A00-3873-8D80E8F46B20}"/>
              </a:ext>
            </a:extLst>
          </p:cNvPr>
          <p:cNvGrpSpPr/>
          <p:nvPr/>
        </p:nvGrpSpPr>
        <p:grpSpPr>
          <a:xfrm>
            <a:off x="81386" y="99146"/>
            <a:ext cx="12055733" cy="720000"/>
            <a:chOff x="322471" y="297180"/>
            <a:chExt cx="11573564" cy="720000"/>
          </a:xfrm>
          <a:effectLst>
            <a:outerShdw blurRad="50800" dist="38100" dir="2700000" algn="tl" rotWithShape="0">
              <a:prstClr val="black">
                <a:alpha val="40000"/>
              </a:prstClr>
            </a:outerShdw>
          </a:effectLst>
        </p:grpSpPr>
        <p:sp>
          <p:nvSpPr>
            <p:cNvPr id="9" name="Rectangle 8">
              <a:extLst>
                <a:ext uri="{FF2B5EF4-FFF2-40B4-BE49-F238E27FC236}">
                  <a16:creationId xmlns:a16="http://schemas.microsoft.com/office/drawing/2014/main" id="{C9CA41EA-544D-6FA4-5E81-73A3E82C9FAA}"/>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a:solidFill>
                    <a:schemeClr val="bg1"/>
                  </a:solidFill>
                  <a:latin typeface="+mj-lt"/>
                  <a:ea typeface="+mj-ea"/>
                  <a:cs typeface="+mj-cs"/>
                </a:rPr>
                <a:t>Option 2: Employment</a:t>
              </a:r>
            </a:p>
          </p:txBody>
        </p:sp>
        <p:pic>
          <p:nvPicPr>
            <p:cNvPr id="10" name="Picture 9" descr="A black and white logo&#10;&#10;Description automatically generated with low confidence">
              <a:extLst>
                <a:ext uri="{FF2B5EF4-FFF2-40B4-BE49-F238E27FC236}">
                  <a16:creationId xmlns:a16="http://schemas.microsoft.com/office/drawing/2014/main" id="{1026290F-2FFF-98D0-0860-C33154C1D7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2" name="TextBox 1">
            <a:extLst>
              <a:ext uri="{FF2B5EF4-FFF2-40B4-BE49-F238E27FC236}">
                <a16:creationId xmlns:a16="http://schemas.microsoft.com/office/drawing/2014/main" id="{CE8AFA6D-3D59-30AF-F49E-1E69B72965C3}"/>
              </a:ext>
            </a:extLst>
          </p:cNvPr>
          <p:cNvSpPr txBox="1"/>
          <p:nvPr/>
        </p:nvSpPr>
        <p:spPr>
          <a:xfrm>
            <a:off x="242127" y="984724"/>
            <a:ext cx="11845330" cy="21852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ü"/>
            </a:pPr>
            <a:endParaRPr lang="en-US" sz="3200">
              <a:ea typeface="Calibri" panose="020F0502020204030204"/>
              <a:cs typeface="Calibri" panose="020F0502020204030204"/>
            </a:endParaRPr>
          </a:p>
          <a:p>
            <a:endParaRPr lang="en-US" sz="3200">
              <a:ea typeface="Calibri" panose="020F0502020204030204"/>
              <a:cs typeface="Calibri" panose="020F0502020204030204"/>
            </a:endParaRPr>
          </a:p>
          <a:p>
            <a:r>
              <a:rPr lang="en-US" sz="3600">
                <a:ea typeface="Calibri" panose="020F0502020204030204"/>
                <a:cs typeface="Calibri" panose="020F0502020204030204"/>
              </a:rPr>
              <a:t>Through an apprenticeship = paid to work &amp; gain qualifications</a:t>
            </a:r>
          </a:p>
          <a:p>
            <a:endParaRPr lang="en-US">
              <a:ea typeface="Calibri" panose="020F0502020204030204"/>
              <a:cs typeface="Calibri" panose="020F0502020204030204"/>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1044835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9">
            <a:extLst>
              <a:ext uri="{FF2B5EF4-FFF2-40B4-BE49-F238E27FC236}">
                <a16:creationId xmlns:a16="http://schemas.microsoft.com/office/drawing/2014/main" id="{31FC3566-FA7A-EAE6-3655-8E3DA06D4328}"/>
              </a:ext>
            </a:extLst>
          </p:cNvPr>
          <p:cNvSpPr>
            <a:spLocks noGrp="1"/>
          </p:cNvSpPr>
          <p:nvPr>
            <p:ph idx="1"/>
          </p:nvPr>
        </p:nvSpPr>
        <p:spPr>
          <a:xfrm>
            <a:off x="561198" y="1184910"/>
            <a:ext cx="11216115" cy="5516880"/>
          </a:xfrm>
        </p:spPr>
        <p:txBody>
          <a:bodyPr>
            <a:normAutofit/>
          </a:bodyPr>
          <a:lstStyle/>
          <a:p>
            <a:pPr marL="0" indent="0" algn="l">
              <a:buNone/>
            </a:pPr>
            <a:endParaRPr lang="en-US" sz="1600" b="0" i="0">
              <a:solidFill>
                <a:srgbClr val="0B0C0C"/>
              </a:solidFill>
              <a:effectLst/>
              <a:latin typeface="GDS Transport"/>
            </a:endParaRPr>
          </a:p>
          <a:p>
            <a:pPr marL="0" indent="0" algn="l">
              <a:buNone/>
            </a:pPr>
            <a:endParaRPr lang="en-US" sz="2600" b="0" i="0">
              <a:solidFill>
                <a:srgbClr val="333333"/>
              </a:solidFill>
              <a:effectLst/>
              <a:latin typeface="proxima-nova"/>
            </a:endParaRPr>
          </a:p>
          <a:p>
            <a:endParaRPr lang="en-GB"/>
          </a:p>
          <a:p>
            <a:endParaRPr lang="en-GB"/>
          </a:p>
        </p:txBody>
      </p:sp>
      <p:graphicFrame>
        <p:nvGraphicFramePr>
          <p:cNvPr id="16" name="Table 16">
            <a:extLst>
              <a:ext uri="{FF2B5EF4-FFF2-40B4-BE49-F238E27FC236}">
                <a16:creationId xmlns:a16="http://schemas.microsoft.com/office/drawing/2014/main" id="{B5D77687-E387-8081-9DEB-8DA56D4B9498}"/>
              </a:ext>
            </a:extLst>
          </p:cNvPr>
          <p:cNvGraphicFramePr>
            <a:graphicFrameLocks noGrp="1"/>
          </p:cNvGraphicFramePr>
          <p:nvPr>
            <p:extLst>
              <p:ext uri="{D42A27DB-BD31-4B8C-83A1-F6EECF244321}">
                <p14:modId xmlns:p14="http://schemas.microsoft.com/office/powerpoint/2010/main" val="3491504227"/>
              </p:ext>
            </p:extLst>
          </p:nvPr>
        </p:nvGraphicFramePr>
        <p:xfrm>
          <a:off x="111760" y="3519261"/>
          <a:ext cx="9117456" cy="3136855"/>
        </p:xfrm>
        <a:graphic>
          <a:graphicData uri="http://schemas.openxmlformats.org/drawingml/2006/table">
            <a:tbl>
              <a:tblPr firstRow="1" bandRow="1">
                <a:tableStyleId>{5C22544A-7EE6-4342-B048-85BDC9FD1C3A}</a:tableStyleId>
              </a:tblPr>
              <a:tblGrid>
                <a:gridCol w="2478495">
                  <a:extLst>
                    <a:ext uri="{9D8B030D-6E8A-4147-A177-3AD203B41FA5}">
                      <a16:colId xmlns:a16="http://schemas.microsoft.com/office/drawing/2014/main" val="1524434149"/>
                    </a:ext>
                  </a:extLst>
                </a:gridCol>
                <a:gridCol w="6638961">
                  <a:extLst>
                    <a:ext uri="{9D8B030D-6E8A-4147-A177-3AD203B41FA5}">
                      <a16:colId xmlns:a16="http://schemas.microsoft.com/office/drawing/2014/main" val="2400520506"/>
                    </a:ext>
                  </a:extLst>
                </a:gridCol>
              </a:tblGrid>
              <a:tr h="433599">
                <a:tc>
                  <a:txBody>
                    <a:bodyPr/>
                    <a:lstStyle/>
                    <a:p>
                      <a:r>
                        <a:rPr lang="en-GB" sz="1800" b="0" i="0" kern="1200">
                          <a:solidFill>
                            <a:srgbClr val="0B0C0C"/>
                          </a:solidFill>
                          <a:effectLst/>
                          <a:latin typeface="GDS Transport"/>
                          <a:ea typeface="+mn-ea"/>
                          <a:cs typeface="+mn-cs"/>
                        </a:rPr>
                        <a:t>Duration</a:t>
                      </a:r>
                    </a:p>
                  </a:txBody>
                  <a:tcPr>
                    <a:solidFill>
                      <a:srgbClr val="D4ECB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a:solidFill>
                            <a:srgbClr val="0B0C0C"/>
                          </a:solidFill>
                          <a:effectLst/>
                          <a:latin typeface="GDS Transport"/>
                          <a:ea typeface="+mn-ea"/>
                          <a:cs typeface="+mn-cs"/>
                        </a:rPr>
                        <a:t>A minimum of 1 year but progress to a degree apprenticeship</a:t>
                      </a:r>
                    </a:p>
                  </a:txBody>
                  <a:tcPr>
                    <a:solidFill>
                      <a:srgbClr val="D4ECBA"/>
                    </a:solidFill>
                  </a:tcPr>
                </a:tc>
                <a:extLst>
                  <a:ext uri="{0D108BD9-81ED-4DB2-BD59-A6C34878D82A}">
                    <a16:rowId xmlns:a16="http://schemas.microsoft.com/office/drawing/2014/main" val="3069125857"/>
                  </a:ext>
                </a:extLst>
              </a:tr>
              <a:tr h="623240">
                <a:tc>
                  <a:txBody>
                    <a:bodyPr/>
                    <a:lstStyle/>
                    <a:p>
                      <a:r>
                        <a:rPr lang="en-GB" sz="1800" b="0" i="0" kern="1200">
                          <a:solidFill>
                            <a:srgbClr val="0B0C0C"/>
                          </a:solidFill>
                          <a:effectLst/>
                          <a:latin typeface="GDS Transport"/>
                          <a:ea typeface="+mn-ea"/>
                          <a:cs typeface="+mn-cs"/>
                        </a:rPr>
                        <a:t>Level of Study</a:t>
                      </a:r>
                    </a:p>
                  </a:txBody>
                  <a:tcPr>
                    <a:solidFill>
                      <a:srgbClr val="D4ECBA"/>
                    </a:solidFill>
                  </a:tcPr>
                </a:tc>
                <a:tc>
                  <a:txBody>
                    <a:bodyPr/>
                    <a:lstStyle/>
                    <a:p>
                      <a:r>
                        <a:rPr lang="en-GB" sz="1800" b="0" i="0" kern="1200">
                          <a:solidFill>
                            <a:srgbClr val="0B0C0C"/>
                          </a:solidFill>
                          <a:effectLst/>
                          <a:latin typeface="GDS Transport"/>
                          <a:ea typeface="+mn-ea"/>
                          <a:cs typeface="+mn-cs"/>
                        </a:rPr>
                        <a:t>L2 – GCSE    L3 – A level</a:t>
                      </a:r>
                    </a:p>
                    <a:p>
                      <a:r>
                        <a:rPr lang="en-GB" sz="1800" b="0" i="0" kern="1200">
                          <a:solidFill>
                            <a:srgbClr val="0B0C0C"/>
                          </a:solidFill>
                          <a:effectLst/>
                          <a:latin typeface="GDS Transport"/>
                          <a:ea typeface="+mn-ea"/>
                          <a:cs typeface="+mn-cs"/>
                        </a:rPr>
                        <a:t>L4,5,6,7 – Foundation level Degree, L6 &amp; 7 Master’s degree</a:t>
                      </a:r>
                    </a:p>
                  </a:txBody>
                  <a:tcPr>
                    <a:solidFill>
                      <a:srgbClr val="D4ECBA"/>
                    </a:solidFill>
                  </a:tcPr>
                </a:tc>
                <a:extLst>
                  <a:ext uri="{0D108BD9-81ED-4DB2-BD59-A6C34878D82A}">
                    <a16:rowId xmlns:a16="http://schemas.microsoft.com/office/drawing/2014/main" val="783126818"/>
                  </a:ext>
                </a:extLst>
              </a:tr>
              <a:tr h="417256">
                <a:tc>
                  <a:txBody>
                    <a:bodyPr/>
                    <a:lstStyle/>
                    <a:p>
                      <a:r>
                        <a:rPr lang="en-GB" sz="1800" b="0" i="0" kern="1200">
                          <a:solidFill>
                            <a:srgbClr val="0B0C0C"/>
                          </a:solidFill>
                          <a:effectLst/>
                          <a:latin typeface="GDS Transport"/>
                          <a:ea typeface="+mn-ea"/>
                          <a:cs typeface="+mn-cs"/>
                        </a:rPr>
                        <a:t>Entry requirements</a:t>
                      </a:r>
                    </a:p>
                  </a:txBody>
                  <a:tcPr>
                    <a:solidFill>
                      <a:srgbClr val="D4ECB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a:solidFill>
                            <a:srgbClr val="0B0C0C"/>
                          </a:solidFill>
                          <a:effectLst/>
                          <a:latin typeface="GDS Transport"/>
                          <a:ea typeface="+mn-ea"/>
                          <a:cs typeface="+mn-cs"/>
                        </a:rPr>
                        <a:t>Will be dependent on the industry, job role and apprenticeship level</a:t>
                      </a:r>
                    </a:p>
                  </a:txBody>
                  <a:tcPr>
                    <a:solidFill>
                      <a:srgbClr val="D4ECBA"/>
                    </a:solidFill>
                  </a:tcPr>
                </a:tc>
                <a:extLst>
                  <a:ext uri="{0D108BD9-81ED-4DB2-BD59-A6C34878D82A}">
                    <a16:rowId xmlns:a16="http://schemas.microsoft.com/office/drawing/2014/main" val="2970475783"/>
                  </a:ext>
                </a:extLst>
              </a:tr>
              <a:tr h="596081">
                <a:tc>
                  <a:txBody>
                    <a:bodyPr/>
                    <a:lstStyle/>
                    <a:p>
                      <a:r>
                        <a:rPr lang="en-GB" sz="1800" b="0" i="0" kern="1200">
                          <a:solidFill>
                            <a:srgbClr val="0B0C0C"/>
                          </a:solidFill>
                          <a:effectLst/>
                          <a:latin typeface="GDS Transport"/>
                          <a:ea typeface="+mn-ea"/>
                          <a:cs typeface="+mn-cs"/>
                        </a:rPr>
                        <a:t>Assessment</a:t>
                      </a:r>
                    </a:p>
                  </a:txBody>
                  <a:tcPr>
                    <a:solidFill>
                      <a:srgbClr val="D4ECBA"/>
                    </a:solidFill>
                  </a:tcPr>
                </a:tc>
                <a:tc>
                  <a:txBody>
                    <a:bodyPr/>
                    <a:lstStyle/>
                    <a:p>
                      <a:r>
                        <a:rPr lang="en-US" sz="1800" b="0" i="0" kern="1200">
                          <a:solidFill>
                            <a:srgbClr val="0B0C0C"/>
                          </a:solidFill>
                          <a:effectLst/>
                          <a:latin typeface="GDS Transport"/>
                          <a:ea typeface="+mn-ea"/>
                          <a:cs typeface="+mn-cs"/>
                        </a:rPr>
                        <a:t>Most apprenticeships work towards one or more qualifications. These qualifications correspond to the level of apprenticeship</a:t>
                      </a:r>
                      <a:endParaRPr lang="en-GB" sz="1800" b="0" i="0" kern="1200">
                        <a:solidFill>
                          <a:srgbClr val="0B0C0C"/>
                        </a:solidFill>
                        <a:effectLst/>
                        <a:latin typeface="GDS Transport"/>
                        <a:ea typeface="+mn-ea"/>
                        <a:cs typeface="+mn-cs"/>
                      </a:endParaRPr>
                    </a:p>
                  </a:txBody>
                  <a:tcPr>
                    <a:solidFill>
                      <a:srgbClr val="D4ECBA"/>
                    </a:solidFill>
                  </a:tcPr>
                </a:tc>
                <a:extLst>
                  <a:ext uri="{0D108BD9-81ED-4DB2-BD59-A6C34878D82A}">
                    <a16:rowId xmlns:a16="http://schemas.microsoft.com/office/drawing/2014/main" val="4211706583"/>
                  </a:ext>
                </a:extLst>
              </a:tr>
              <a:tr h="265102">
                <a:tc>
                  <a:txBody>
                    <a:bodyPr/>
                    <a:lstStyle/>
                    <a:p>
                      <a:r>
                        <a:rPr lang="en-GB" sz="1800" b="0" i="0" kern="1200">
                          <a:solidFill>
                            <a:srgbClr val="0B0C0C"/>
                          </a:solidFill>
                          <a:effectLst/>
                          <a:latin typeface="GDS Transport"/>
                          <a:ea typeface="+mn-ea"/>
                          <a:cs typeface="+mn-cs"/>
                        </a:rPr>
                        <a:t>Grades Awarded</a:t>
                      </a:r>
                    </a:p>
                  </a:txBody>
                  <a:tcPr>
                    <a:solidFill>
                      <a:srgbClr val="D4ECB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a:solidFill>
                            <a:srgbClr val="0B0C0C"/>
                          </a:solidFill>
                          <a:effectLst/>
                          <a:latin typeface="GDS Transport"/>
                          <a:ea typeface="+mn-ea"/>
                          <a:cs typeface="+mn-cs"/>
                        </a:rPr>
                        <a:t>Dependent on the type of qualification taken</a:t>
                      </a:r>
                    </a:p>
                  </a:txBody>
                  <a:tcPr>
                    <a:solidFill>
                      <a:srgbClr val="D4ECBA"/>
                    </a:solidFill>
                  </a:tcPr>
                </a:tc>
                <a:extLst>
                  <a:ext uri="{0D108BD9-81ED-4DB2-BD59-A6C34878D82A}">
                    <a16:rowId xmlns:a16="http://schemas.microsoft.com/office/drawing/2014/main" val="1934376836"/>
                  </a:ext>
                </a:extLst>
              </a:tr>
              <a:tr h="5180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kern="1200">
                          <a:solidFill>
                            <a:srgbClr val="0B0C0C"/>
                          </a:solidFill>
                          <a:effectLst/>
                          <a:latin typeface="GDS Transport"/>
                          <a:ea typeface="+mn-ea"/>
                          <a:cs typeface="+mn-cs"/>
                        </a:rPr>
                        <a:t>Leads to</a:t>
                      </a:r>
                    </a:p>
                    <a:p>
                      <a:endParaRPr lang="en-GB" sz="1800" b="0" i="0" kern="1200">
                        <a:solidFill>
                          <a:srgbClr val="0B0C0C"/>
                        </a:solidFill>
                        <a:effectLst/>
                        <a:latin typeface="GDS Transport"/>
                        <a:ea typeface="+mn-ea"/>
                        <a:cs typeface="+mn-cs"/>
                      </a:endParaRPr>
                    </a:p>
                  </a:txBody>
                  <a:tcPr>
                    <a:solidFill>
                      <a:srgbClr val="D4ECBA"/>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kern="1200">
                          <a:solidFill>
                            <a:srgbClr val="0B0C0C"/>
                          </a:solidFill>
                          <a:effectLst/>
                          <a:latin typeface="GDS Transport"/>
                          <a:ea typeface="+mn-ea"/>
                          <a:cs typeface="+mn-cs"/>
                        </a:rPr>
                        <a:t>Work, next level of apprenticeship, further education, higher education</a:t>
                      </a:r>
                    </a:p>
                  </a:txBody>
                  <a:tcPr>
                    <a:solidFill>
                      <a:srgbClr val="D4ECBA"/>
                    </a:solidFill>
                  </a:tcPr>
                </a:tc>
                <a:extLst>
                  <a:ext uri="{0D108BD9-81ED-4DB2-BD59-A6C34878D82A}">
                    <a16:rowId xmlns:a16="http://schemas.microsoft.com/office/drawing/2014/main" val="3378022614"/>
                  </a:ext>
                </a:extLst>
              </a:tr>
            </a:tbl>
          </a:graphicData>
        </a:graphic>
      </p:graphicFrame>
      <p:sp>
        <p:nvSpPr>
          <p:cNvPr id="17" name="Speech Bubble: Oval 16">
            <a:extLst>
              <a:ext uri="{FF2B5EF4-FFF2-40B4-BE49-F238E27FC236}">
                <a16:creationId xmlns:a16="http://schemas.microsoft.com/office/drawing/2014/main" id="{3C64287A-B228-850A-C28B-20933A5A289C}"/>
              </a:ext>
            </a:extLst>
          </p:cNvPr>
          <p:cNvSpPr/>
          <p:nvPr/>
        </p:nvSpPr>
        <p:spPr>
          <a:xfrm>
            <a:off x="109" y="780532"/>
            <a:ext cx="3894625" cy="2416219"/>
          </a:xfrm>
          <a:prstGeom prst="wedgeEllipseCallout">
            <a:avLst/>
          </a:prstGeom>
          <a:solidFill>
            <a:srgbClr val="B6D2EC"/>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r>
              <a:rPr lang="en-US">
                <a:solidFill>
                  <a:srgbClr val="0B0C0C"/>
                </a:solidFill>
                <a:latin typeface="GDS Transport"/>
              </a:rPr>
              <a:t>Apprenticeships combine practical on-the-job skills training with off-the-job learning. You'll get training that is relevant to your job and be paid a salary</a:t>
            </a:r>
            <a:endParaRPr lang="en-GB">
              <a:solidFill>
                <a:srgbClr val="0B0C0C"/>
              </a:solidFill>
              <a:latin typeface="GDS Transport"/>
            </a:endParaRPr>
          </a:p>
        </p:txBody>
      </p:sp>
      <p:sp>
        <p:nvSpPr>
          <p:cNvPr id="4" name="Speech Bubble: Oval 3">
            <a:extLst>
              <a:ext uri="{FF2B5EF4-FFF2-40B4-BE49-F238E27FC236}">
                <a16:creationId xmlns:a16="http://schemas.microsoft.com/office/drawing/2014/main" id="{77C28CEF-1C84-353A-2332-C04D1B788469}"/>
              </a:ext>
            </a:extLst>
          </p:cNvPr>
          <p:cNvSpPr/>
          <p:nvPr/>
        </p:nvSpPr>
        <p:spPr>
          <a:xfrm>
            <a:off x="6095261" y="1010485"/>
            <a:ext cx="3068931" cy="2234012"/>
          </a:xfrm>
          <a:prstGeom prst="wedgeEllipseCallout">
            <a:avLst/>
          </a:prstGeom>
          <a:solidFill>
            <a:srgbClr val="B6D2EC"/>
          </a:solidFill>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pPr algn="l"/>
            <a:r>
              <a:rPr lang="en-US" b="0" i="0">
                <a:solidFill>
                  <a:srgbClr val="0B0C0C"/>
                </a:solidFill>
                <a:effectLst/>
                <a:latin typeface="GDS Transport"/>
              </a:rPr>
              <a:t>You’ll spend 80% of your time in the workplace and 20% off-the-job </a:t>
            </a:r>
          </a:p>
          <a:p>
            <a:r>
              <a:rPr lang="en-US">
                <a:solidFill>
                  <a:srgbClr val="0B0C0C"/>
                </a:solidFill>
                <a:latin typeface="GDS Transport"/>
              </a:rPr>
              <a:t>for study time</a:t>
            </a:r>
            <a:endParaRPr lang="en-US" b="0" i="0">
              <a:solidFill>
                <a:srgbClr val="0B0C0C"/>
              </a:solidFill>
              <a:effectLst/>
              <a:latin typeface="GDS Transport"/>
            </a:endParaRPr>
          </a:p>
        </p:txBody>
      </p:sp>
      <p:sp>
        <p:nvSpPr>
          <p:cNvPr id="8" name="Speech Bubble: Oval 7">
            <a:extLst>
              <a:ext uri="{FF2B5EF4-FFF2-40B4-BE49-F238E27FC236}">
                <a16:creationId xmlns:a16="http://schemas.microsoft.com/office/drawing/2014/main" id="{45DAE401-C265-16FA-638F-7ED45E7CF391}"/>
              </a:ext>
            </a:extLst>
          </p:cNvPr>
          <p:cNvSpPr/>
          <p:nvPr/>
        </p:nvSpPr>
        <p:spPr>
          <a:xfrm>
            <a:off x="3277992" y="939050"/>
            <a:ext cx="2968285" cy="2254745"/>
          </a:xfrm>
          <a:prstGeom prst="wedgeEllipseCallout">
            <a:avLst/>
          </a:prstGeom>
          <a:solidFill>
            <a:srgbClr val="FABEED"/>
          </a:solidFill>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r>
              <a:rPr lang="en-US">
                <a:solidFill>
                  <a:srgbClr val="0B0C0C"/>
                </a:solidFill>
                <a:latin typeface="GDS Transport"/>
              </a:rPr>
              <a:t>Apprenticeships are real jobs so you could be working up to 40 hours a week</a:t>
            </a:r>
          </a:p>
        </p:txBody>
      </p:sp>
      <p:grpSp>
        <p:nvGrpSpPr>
          <p:cNvPr id="19" name="Group 18">
            <a:extLst>
              <a:ext uri="{FF2B5EF4-FFF2-40B4-BE49-F238E27FC236}">
                <a16:creationId xmlns:a16="http://schemas.microsoft.com/office/drawing/2014/main" id="{0FA3DA98-D0B4-FB3B-155E-7774EF77B559}"/>
              </a:ext>
            </a:extLst>
          </p:cNvPr>
          <p:cNvGrpSpPr/>
          <p:nvPr/>
        </p:nvGrpSpPr>
        <p:grpSpPr>
          <a:xfrm>
            <a:off x="57428" y="-994"/>
            <a:ext cx="12013724" cy="720000"/>
            <a:chOff x="322471" y="297180"/>
            <a:chExt cx="11573564" cy="720000"/>
          </a:xfrm>
          <a:effectLst>
            <a:outerShdw blurRad="50800" dist="38100" dir="2700000" algn="tl" rotWithShape="0">
              <a:prstClr val="black">
                <a:alpha val="40000"/>
              </a:prstClr>
            </a:outerShdw>
          </a:effectLst>
        </p:grpSpPr>
        <p:sp>
          <p:nvSpPr>
            <p:cNvPr id="20" name="Rectangle 19">
              <a:extLst>
                <a:ext uri="{FF2B5EF4-FFF2-40B4-BE49-F238E27FC236}">
                  <a16:creationId xmlns:a16="http://schemas.microsoft.com/office/drawing/2014/main" id="{4F8E7960-83A0-8DEB-5B70-9DEF14F4560A}"/>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a:solidFill>
                    <a:schemeClr val="bg1"/>
                  </a:solidFill>
                  <a:latin typeface="+mj-lt"/>
                  <a:ea typeface="+mj-ea"/>
                  <a:cs typeface="+mj-cs"/>
                </a:rPr>
                <a:t> Apprenticeships</a:t>
              </a:r>
            </a:p>
          </p:txBody>
        </p:sp>
        <p:pic>
          <p:nvPicPr>
            <p:cNvPr id="21" name="Picture 20" descr="A black and white logo&#10;&#10;Description automatically generated with low confidence">
              <a:extLst>
                <a:ext uri="{FF2B5EF4-FFF2-40B4-BE49-F238E27FC236}">
                  <a16:creationId xmlns:a16="http://schemas.microsoft.com/office/drawing/2014/main" id="{00C75C7D-9CDE-B74B-63EC-F5A2B030DB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3" name="Speech Bubble: Oval 2">
            <a:extLst>
              <a:ext uri="{FF2B5EF4-FFF2-40B4-BE49-F238E27FC236}">
                <a16:creationId xmlns:a16="http://schemas.microsoft.com/office/drawing/2014/main" id="{10B0EA2F-1AA5-65CD-2CC1-B4F48C7BCA7C}"/>
              </a:ext>
            </a:extLst>
          </p:cNvPr>
          <p:cNvSpPr/>
          <p:nvPr/>
        </p:nvSpPr>
        <p:spPr>
          <a:xfrm>
            <a:off x="8985891" y="792330"/>
            <a:ext cx="3162334" cy="2666507"/>
          </a:xfrm>
          <a:prstGeom prst="wedgeEllipseCallout">
            <a:avLst/>
          </a:prstGeom>
          <a:solidFill>
            <a:srgbClr val="FABEED"/>
          </a:solidFill>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r>
              <a:rPr lang="en-US">
                <a:solidFill>
                  <a:srgbClr val="0B0C0C"/>
                </a:solidFill>
                <a:latin typeface="GDS Transport"/>
              </a:rPr>
              <a:t>To apply to an apprenticeship, you can either go onto the Government website or apply directly to an employer (this will require a CV) </a:t>
            </a:r>
          </a:p>
        </p:txBody>
      </p:sp>
    </p:spTree>
    <p:extLst>
      <p:ext uri="{BB962C8B-B14F-4D97-AF65-F5344CB8AC3E}">
        <p14:creationId xmlns:p14="http://schemas.microsoft.com/office/powerpoint/2010/main" val="4293272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9">
            <a:extLst>
              <a:ext uri="{FF2B5EF4-FFF2-40B4-BE49-F238E27FC236}">
                <a16:creationId xmlns:a16="http://schemas.microsoft.com/office/drawing/2014/main" id="{31FC3566-FA7A-EAE6-3655-8E3DA06D4328}"/>
              </a:ext>
            </a:extLst>
          </p:cNvPr>
          <p:cNvSpPr>
            <a:spLocks noGrp="1"/>
          </p:cNvSpPr>
          <p:nvPr>
            <p:ph idx="1"/>
          </p:nvPr>
        </p:nvSpPr>
        <p:spPr>
          <a:xfrm>
            <a:off x="561198" y="1184910"/>
            <a:ext cx="11216115" cy="5516880"/>
          </a:xfrm>
        </p:spPr>
        <p:txBody>
          <a:bodyPr>
            <a:normAutofit/>
          </a:bodyPr>
          <a:lstStyle/>
          <a:p>
            <a:pPr marL="0" indent="0" algn="l">
              <a:buNone/>
            </a:pPr>
            <a:endParaRPr lang="en-US" sz="1600" b="0" i="0">
              <a:solidFill>
                <a:srgbClr val="0B0C0C"/>
              </a:solidFill>
              <a:effectLst/>
              <a:latin typeface="GDS Transport"/>
            </a:endParaRPr>
          </a:p>
          <a:p>
            <a:pPr marL="0" indent="0" algn="l">
              <a:buNone/>
            </a:pPr>
            <a:endParaRPr lang="en-US" sz="2600" b="0" i="0">
              <a:solidFill>
                <a:srgbClr val="333333"/>
              </a:solidFill>
              <a:effectLst/>
              <a:latin typeface="proxima-nova"/>
            </a:endParaRPr>
          </a:p>
          <a:p>
            <a:endParaRPr lang="en-GB"/>
          </a:p>
          <a:p>
            <a:endParaRPr lang="en-GB"/>
          </a:p>
        </p:txBody>
      </p:sp>
      <p:graphicFrame>
        <p:nvGraphicFramePr>
          <p:cNvPr id="16" name="Table 16">
            <a:extLst>
              <a:ext uri="{FF2B5EF4-FFF2-40B4-BE49-F238E27FC236}">
                <a16:creationId xmlns:a16="http://schemas.microsoft.com/office/drawing/2014/main" id="{B5D77687-E387-8081-9DEB-8DA56D4B9498}"/>
              </a:ext>
            </a:extLst>
          </p:cNvPr>
          <p:cNvGraphicFramePr>
            <a:graphicFrameLocks noGrp="1"/>
          </p:cNvGraphicFramePr>
          <p:nvPr>
            <p:extLst>
              <p:ext uri="{D42A27DB-BD31-4B8C-83A1-F6EECF244321}">
                <p14:modId xmlns:p14="http://schemas.microsoft.com/office/powerpoint/2010/main" val="1100717126"/>
              </p:ext>
            </p:extLst>
          </p:nvPr>
        </p:nvGraphicFramePr>
        <p:xfrm>
          <a:off x="742024" y="3283397"/>
          <a:ext cx="6273456" cy="3046367"/>
        </p:xfrm>
        <a:graphic>
          <a:graphicData uri="http://schemas.openxmlformats.org/drawingml/2006/table">
            <a:tbl>
              <a:tblPr firstRow="1" bandRow="1">
                <a:tableStyleId>{5C22544A-7EE6-4342-B048-85BDC9FD1C3A}</a:tableStyleId>
              </a:tblPr>
              <a:tblGrid>
                <a:gridCol w="1738625">
                  <a:extLst>
                    <a:ext uri="{9D8B030D-6E8A-4147-A177-3AD203B41FA5}">
                      <a16:colId xmlns:a16="http://schemas.microsoft.com/office/drawing/2014/main" val="1524434149"/>
                    </a:ext>
                  </a:extLst>
                </a:gridCol>
                <a:gridCol w="4534831">
                  <a:extLst>
                    <a:ext uri="{9D8B030D-6E8A-4147-A177-3AD203B41FA5}">
                      <a16:colId xmlns:a16="http://schemas.microsoft.com/office/drawing/2014/main" val="2400520506"/>
                    </a:ext>
                  </a:extLst>
                </a:gridCol>
              </a:tblGrid>
              <a:tr h="389443">
                <a:tc>
                  <a:txBody>
                    <a:bodyPr/>
                    <a:lstStyle/>
                    <a:p>
                      <a:r>
                        <a:rPr lang="en-GB" sz="1800" kern="1200">
                          <a:solidFill>
                            <a:schemeClr val="dk1"/>
                          </a:solidFill>
                          <a:latin typeface="+mn-lt"/>
                          <a:ea typeface="+mn-ea"/>
                          <a:cs typeface="+mn-cs"/>
                        </a:rPr>
                        <a:t>Duration</a:t>
                      </a:r>
                    </a:p>
                  </a:txBody>
                  <a:tcPr>
                    <a:solidFill>
                      <a:srgbClr val="92D050"/>
                    </a:solid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800" kern="1200">
                          <a:solidFill>
                            <a:schemeClr val="dk1"/>
                          </a:solidFill>
                          <a:latin typeface="+mn-lt"/>
                          <a:ea typeface="+mn-ea"/>
                          <a:cs typeface="+mn-cs"/>
                        </a:rPr>
                        <a:t>6 months up to 1 year</a:t>
                      </a:r>
                    </a:p>
                  </a:txBody>
                  <a:tcPr>
                    <a:solidFill>
                      <a:srgbClr val="92D050"/>
                    </a:solidFill>
                  </a:tcPr>
                </a:tc>
                <a:extLst>
                  <a:ext uri="{0D108BD9-81ED-4DB2-BD59-A6C34878D82A}">
                    <a16:rowId xmlns:a16="http://schemas.microsoft.com/office/drawing/2014/main" val="3069125857"/>
                  </a:ext>
                </a:extLst>
              </a:tr>
              <a:tr h="370540">
                <a:tc>
                  <a:txBody>
                    <a:bodyPr/>
                    <a:lstStyle/>
                    <a:p>
                      <a:r>
                        <a:rPr lang="en-GB" sz="1800" kern="1200">
                          <a:solidFill>
                            <a:schemeClr val="dk1"/>
                          </a:solidFill>
                          <a:latin typeface="+mn-lt"/>
                          <a:ea typeface="+mn-ea"/>
                          <a:cs typeface="+mn-cs"/>
                        </a:rPr>
                        <a:t>Level of Study</a:t>
                      </a:r>
                    </a:p>
                  </a:txBody>
                  <a:tcPr>
                    <a:solidFill>
                      <a:srgbClr val="92D050"/>
                    </a:solidFill>
                  </a:tcPr>
                </a:tc>
                <a:tc>
                  <a:txBody>
                    <a:bodyPr/>
                    <a:lstStyle/>
                    <a:p>
                      <a:r>
                        <a:rPr lang="en-GB" sz="1800" kern="1200">
                          <a:solidFill>
                            <a:schemeClr val="dk1"/>
                          </a:solidFill>
                          <a:latin typeface="+mn-lt"/>
                          <a:ea typeface="+mn-ea"/>
                          <a:cs typeface="+mn-cs"/>
                        </a:rPr>
                        <a:t>Level 2</a:t>
                      </a:r>
                    </a:p>
                  </a:txBody>
                  <a:tcPr>
                    <a:solidFill>
                      <a:srgbClr val="92D050"/>
                    </a:solidFill>
                  </a:tcPr>
                </a:tc>
                <a:extLst>
                  <a:ext uri="{0D108BD9-81ED-4DB2-BD59-A6C34878D82A}">
                    <a16:rowId xmlns:a16="http://schemas.microsoft.com/office/drawing/2014/main" val="783126818"/>
                  </a:ext>
                </a:extLst>
              </a:tr>
              <a:tr h="347686">
                <a:tc>
                  <a:txBody>
                    <a:bodyPr/>
                    <a:lstStyle/>
                    <a:p>
                      <a:r>
                        <a:rPr lang="en-GB" sz="1800" kern="1200">
                          <a:solidFill>
                            <a:schemeClr val="dk1"/>
                          </a:solidFill>
                          <a:latin typeface="+mn-lt"/>
                          <a:ea typeface="+mn-ea"/>
                          <a:cs typeface="+mn-cs"/>
                        </a:rPr>
                        <a:t>Entry requirements</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a:solidFill>
                            <a:schemeClr val="dk1"/>
                          </a:solidFill>
                          <a:latin typeface="+mn-lt"/>
                          <a:ea typeface="+mn-ea"/>
                          <a:cs typeface="+mn-cs"/>
                        </a:rPr>
                        <a:t>Aged 16-24 with an </a:t>
                      </a:r>
                      <a:r>
                        <a:rPr lang="en-US" sz="1800" kern="1200">
                          <a:solidFill>
                            <a:schemeClr val="dk1"/>
                          </a:solidFill>
                          <a:latin typeface="+mn-lt"/>
                          <a:ea typeface="+mn-ea"/>
                          <a:cs typeface="+mn-cs"/>
                          <a:hlinkClick r:id="rId3">
                            <a:extLst>
                              <a:ext uri="{A12FA001-AC4F-418D-AE19-62706E023703}">
                                <ahyp:hlinkClr xmlns:ahyp="http://schemas.microsoft.com/office/drawing/2018/hyperlinkcolor" val="tx"/>
                              </a:ext>
                            </a:extLst>
                          </a:hlinkClick>
                        </a:rPr>
                        <a:t>Education Health and Care Plan</a:t>
                      </a:r>
                      <a:endParaRPr lang="en-US" sz="1800" kern="1200">
                        <a:solidFill>
                          <a:schemeClr val="dk1"/>
                        </a:solidFill>
                        <a:latin typeface="+mn-lt"/>
                        <a:ea typeface="+mn-ea"/>
                        <a:cs typeface="+mn-cs"/>
                      </a:endParaRPr>
                    </a:p>
                  </a:txBody>
                  <a:tcPr>
                    <a:solidFill>
                      <a:srgbClr val="92D050"/>
                    </a:solidFill>
                  </a:tcPr>
                </a:tc>
                <a:extLst>
                  <a:ext uri="{0D108BD9-81ED-4DB2-BD59-A6C34878D82A}">
                    <a16:rowId xmlns:a16="http://schemas.microsoft.com/office/drawing/2014/main" val="2970475783"/>
                  </a:ext>
                </a:extLst>
              </a:tr>
              <a:tr h="353251">
                <a:tc>
                  <a:txBody>
                    <a:bodyPr/>
                    <a:lstStyle/>
                    <a:p>
                      <a:r>
                        <a:rPr lang="en-GB"/>
                        <a:t>Assessment</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t>Dependent on course</a:t>
                      </a:r>
                    </a:p>
                  </a:txBody>
                  <a:tcPr>
                    <a:solidFill>
                      <a:srgbClr val="92D050"/>
                    </a:solidFill>
                  </a:tcPr>
                </a:tc>
                <a:extLst>
                  <a:ext uri="{0D108BD9-81ED-4DB2-BD59-A6C34878D82A}">
                    <a16:rowId xmlns:a16="http://schemas.microsoft.com/office/drawing/2014/main" val="4211706583"/>
                  </a:ext>
                </a:extLst>
              </a:tr>
              <a:tr h="618190">
                <a:tc>
                  <a:txBody>
                    <a:bodyPr/>
                    <a:lstStyle/>
                    <a:p>
                      <a:r>
                        <a:rPr lang="en-GB"/>
                        <a:t>Grades Awarded</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B0C0C"/>
                          </a:solidFill>
                          <a:effectLst/>
                          <a:latin typeface="GDS Transport"/>
                        </a:rPr>
                        <a:t>GCSE English and maths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a:solidFill>
                          <a:srgbClr val="0B0C0C"/>
                        </a:solidFill>
                        <a:effectLst/>
                        <a:latin typeface="GDS Transport"/>
                      </a:endParaRPr>
                    </a:p>
                  </a:txBody>
                  <a:tcPr>
                    <a:solidFill>
                      <a:srgbClr val="92D050"/>
                    </a:solidFill>
                  </a:tcPr>
                </a:tc>
                <a:extLst>
                  <a:ext uri="{0D108BD9-81ED-4DB2-BD59-A6C34878D82A}">
                    <a16:rowId xmlns:a16="http://schemas.microsoft.com/office/drawing/2014/main" val="1934376836"/>
                  </a:ext>
                </a:extLst>
              </a:tr>
              <a:tr h="64046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Leads to</a:t>
                      </a:r>
                    </a:p>
                  </a:txBody>
                  <a:tcPr>
                    <a:solidFill>
                      <a:srgbClr val="92D05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a:solidFill>
                            <a:srgbClr val="0B0C0C"/>
                          </a:solidFill>
                          <a:effectLst/>
                          <a:latin typeface="GDS Transport"/>
                        </a:rPr>
                        <a:t>Work, traineeship, apprenticeship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a:solidFill>
                          <a:srgbClr val="0B0C0C"/>
                        </a:solidFill>
                        <a:effectLst/>
                        <a:latin typeface="GDS Transport"/>
                      </a:endParaRPr>
                    </a:p>
                  </a:txBody>
                  <a:tcPr>
                    <a:solidFill>
                      <a:srgbClr val="92D050"/>
                    </a:solidFill>
                  </a:tcPr>
                </a:tc>
                <a:extLst>
                  <a:ext uri="{0D108BD9-81ED-4DB2-BD59-A6C34878D82A}">
                    <a16:rowId xmlns:a16="http://schemas.microsoft.com/office/drawing/2014/main" val="3378022614"/>
                  </a:ext>
                </a:extLst>
              </a:tr>
            </a:tbl>
          </a:graphicData>
        </a:graphic>
      </p:graphicFrame>
      <p:sp>
        <p:nvSpPr>
          <p:cNvPr id="17" name="Speech Bubble: Oval 16">
            <a:extLst>
              <a:ext uri="{FF2B5EF4-FFF2-40B4-BE49-F238E27FC236}">
                <a16:creationId xmlns:a16="http://schemas.microsoft.com/office/drawing/2014/main" id="{3C64287A-B228-850A-C28B-20933A5A289C}"/>
              </a:ext>
            </a:extLst>
          </p:cNvPr>
          <p:cNvSpPr/>
          <p:nvPr/>
        </p:nvSpPr>
        <p:spPr>
          <a:xfrm>
            <a:off x="322679" y="1265143"/>
            <a:ext cx="2891320" cy="1434760"/>
          </a:xfrm>
          <a:prstGeom prst="wedgeEllipseCallout">
            <a:avLst/>
          </a:prstGeom>
          <a:solidFill>
            <a:schemeClr val="accent5">
              <a:lumMod val="60000"/>
              <a:lumOff val="40000"/>
            </a:schemeClr>
          </a:solidFill>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r>
              <a:rPr lang="en-US">
                <a:solidFill>
                  <a:srgbClr val="0B0C0C"/>
                </a:solidFill>
                <a:latin typeface="GDS Transport"/>
              </a:rPr>
              <a:t>F</a:t>
            </a:r>
            <a:r>
              <a:rPr lang="en-US" b="0" i="0">
                <a:solidFill>
                  <a:srgbClr val="0B0C0C"/>
                </a:solidFill>
                <a:effectLst/>
                <a:latin typeface="GDS Transport"/>
              </a:rPr>
              <a:t>or young people </a:t>
            </a:r>
            <a:r>
              <a:rPr lang="en-US">
                <a:solidFill>
                  <a:srgbClr val="0B0C0C"/>
                </a:solidFill>
                <a:latin typeface="GDS Transport"/>
              </a:rPr>
              <a:t>with an EHCP </a:t>
            </a:r>
            <a:r>
              <a:rPr lang="en-US" b="0" i="0">
                <a:solidFill>
                  <a:srgbClr val="0B0C0C"/>
                </a:solidFill>
                <a:effectLst/>
                <a:latin typeface="GDS Transport"/>
              </a:rPr>
              <a:t>who need extra support to get a job</a:t>
            </a:r>
            <a:endParaRPr lang="en-US" sz="1800" b="0" i="0">
              <a:solidFill>
                <a:srgbClr val="0B0C0C"/>
              </a:solidFill>
              <a:effectLst/>
              <a:latin typeface="GDS Transport"/>
            </a:endParaRPr>
          </a:p>
        </p:txBody>
      </p:sp>
      <p:sp>
        <p:nvSpPr>
          <p:cNvPr id="4" name="Speech Bubble: Oval 3">
            <a:extLst>
              <a:ext uri="{FF2B5EF4-FFF2-40B4-BE49-F238E27FC236}">
                <a16:creationId xmlns:a16="http://schemas.microsoft.com/office/drawing/2014/main" id="{77C28CEF-1C84-353A-2332-C04D1B788469}"/>
              </a:ext>
            </a:extLst>
          </p:cNvPr>
          <p:cNvSpPr/>
          <p:nvPr/>
        </p:nvSpPr>
        <p:spPr>
          <a:xfrm>
            <a:off x="3350658" y="1128487"/>
            <a:ext cx="3663024" cy="1959227"/>
          </a:xfrm>
          <a:prstGeom prst="wedgeEllipseCallout">
            <a:avLst/>
          </a:prstGeom>
          <a:solidFill>
            <a:schemeClr val="accent5">
              <a:lumMod val="60000"/>
              <a:lumOff val="40000"/>
            </a:schemeClr>
          </a:solidFill>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pPr marL="0" indent="0" algn="l">
              <a:buNone/>
            </a:pPr>
            <a:r>
              <a:rPr lang="en-US">
                <a:solidFill>
                  <a:srgbClr val="0B0C0C"/>
                </a:solidFill>
                <a:latin typeface="GDS Transport"/>
              </a:rPr>
              <a:t>Unpaid</a:t>
            </a:r>
            <a:r>
              <a:rPr lang="en-US" sz="1800">
                <a:solidFill>
                  <a:srgbClr val="0B0C0C"/>
                </a:solidFill>
                <a:latin typeface="GDS Transport"/>
              </a:rPr>
              <a:t> work placement of at least 6 months</a:t>
            </a:r>
          </a:p>
          <a:p>
            <a:pPr marL="0" indent="0" algn="l">
              <a:buNone/>
            </a:pPr>
            <a:r>
              <a:rPr lang="en-US" sz="1800">
                <a:solidFill>
                  <a:srgbClr val="0B0C0C"/>
                </a:solidFill>
                <a:latin typeface="GDS Transport"/>
              </a:rPr>
              <a:t>support from a qualified job coach.</a:t>
            </a:r>
            <a:endParaRPr lang="en-US">
              <a:solidFill>
                <a:srgbClr val="0B0C0C"/>
              </a:solidFill>
              <a:latin typeface="GDS Transport"/>
            </a:endParaRPr>
          </a:p>
        </p:txBody>
      </p:sp>
      <p:sp>
        <p:nvSpPr>
          <p:cNvPr id="8" name="Speech Bubble: Oval 7">
            <a:extLst>
              <a:ext uri="{FF2B5EF4-FFF2-40B4-BE49-F238E27FC236}">
                <a16:creationId xmlns:a16="http://schemas.microsoft.com/office/drawing/2014/main" id="{45DAE401-C265-16FA-638F-7ED45E7CF391}"/>
              </a:ext>
            </a:extLst>
          </p:cNvPr>
          <p:cNvSpPr/>
          <p:nvPr/>
        </p:nvSpPr>
        <p:spPr>
          <a:xfrm>
            <a:off x="7293115" y="1129729"/>
            <a:ext cx="4208923" cy="2818919"/>
          </a:xfrm>
          <a:prstGeom prst="wedgeEllipseCallout">
            <a:avLst/>
          </a:prstGeom>
          <a:solidFill>
            <a:schemeClr val="accent5">
              <a:lumMod val="60000"/>
              <a:lumOff val="40000"/>
            </a:schemeClr>
          </a:solidFill>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r>
              <a:rPr lang="en-US" b="0" i="0">
                <a:solidFill>
                  <a:srgbClr val="0B0C0C"/>
                </a:solidFill>
                <a:effectLst/>
                <a:latin typeface="GDS Transport"/>
              </a:rPr>
              <a:t>You'll spend most of your time on placements with an employer</a:t>
            </a:r>
            <a:r>
              <a:rPr lang="en-US">
                <a:solidFill>
                  <a:srgbClr val="0B0C0C"/>
                </a:solidFill>
                <a:latin typeface="GDS Transport"/>
              </a:rPr>
              <a:t> up to 70% of the time,</a:t>
            </a:r>
            <a:r>
              <a:rPr lang="en-US" b="0" i="0">
                <a:solidFill>
                  <a:srgbClr val="0B0C0C"/>
                </a:solidFill>
                <a:effectLst/>
                <a:latin typeface="GDS Transport"/>
              </a:rPr>
              <a:t> learning skills for work. You'll also get help from a tutor and a job coach in college or with a specialist provider</a:t>
            </a:r>
            <a:endParaRPr lang="en-US">
              <a:solidFill>
                <a:srgbClr val="0B0C0C"/>
              </a:solidFill>
              <a:latin typeface="GDS Transport"/>
            </a:endParaRPr>
          </a:p>
        </p:txBody>
      </p:sp>
      <p:grpSp>
        <p:nvGrpSpPr>
          <p:cNvPr id="18" name="Group 17">
            <a:extLst>
              <a:ext uri="{FF2B5EF4-FFF2-40B4-BE49-F238E27FC236}">
                <a16:creationId xmlns:a16="http://schemas.microsoft.com/office/drawing/2014/main" id="{BEC39C9D-F24B-D68C-DE5E-0C0DEF1654C6}"/>
              </a:ext>
            </a:extLst>
          </p:cNvPr>
          <p:cNvGrpSpPr/>
          <p:nvPr/>
        </p:nvGrpSpPr>
        <p:grpSpPr>
          <a:xfrm>
            <a:off x="322471" y="297180"/>
            <a:ext cx="11573564" cy="720000"/>
            <a:chOff x="322471" y="297180"/>
            <a:chExt cx="11573564" cy="720000"/>
          </a:xfrm>
          <a:effectLst>
            <a:outerShdw blurRad="50800" dist="38100" dir="2700000" algn="tl" rotWithShape="0">
              <a:prstClr val="black">
                <a:alpha val="40000"/>
              </a:prstClr>
            </a:outerShdw>
          </a:effectLst>
        </p:grpSpPr>
        <p:sp>
          <p:nvSpPr>
            <p:cNvPr id="19" name="Rectangle 18">
              <a:extLst>
                <a:ext uri="{FF2B5EF4-FFF2-40B4-BE49-F238E27FC236}">
                  <a16:creationId xmlns:a16="http://schemas.microsoft.com/office/drawing/2014/main" id="{FF7C9564-F4BD-47C1-5757-78BEBDCEA7AF}"/>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3200">
                  <a:solidFill>
                    <a:schemeClr val="bg1"/>
                  </a:solidFill>
                  <a:latin typeface="+mj-lt"/>
                  <a:ea typeface="+mj-ea"/>
                  <a:cs typeface="+mj-cs"/>
                </a:rPr>
                <a:t>Supported Internships</a:t>
              </a:r>
            </a:p>
          </p:txBody>
        </p:sp>
        <p:pic>
          <p:nvPicPr>
            <p:cNvPr id="20" name="Picture 19" descr="A black and white logo&#10;&#10;Description automatically generated with low confidence">
              <a:extLst>
                <a:ext uri="{FF2B5EF4-FFF2-40B4-BE49-F238E27FC236}">
                  <a16:creationId xmlns:a16="http://schemas.microsoft.com/office/drawing/2014/main" id="{BF6DF431-B4C2-27A6-F286-152ED25D04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Tree>
    <p:extLst>
      <p:ext uri="{BB962C8B-B14F-4D97-AF65-F5344CB8AC3E}">
        <p14:creationId xmlns:p14="http://schemas.microsoft.com/office/powerpoint/2010/main" val="1364755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9">
            <a:extLst>
              <a:ext uri="{FF2B5EF4-FFF2-40B4-BE49-F238E27FC236}">
                <a16:creationId xmlns:a16="http://schemas.microsoft.com/office/drawing/2014/main" id="{31FC3566-FA7A-EAE6-3655-8E3DA06D4328}"/>
              </a:ext>
            </a:extLst>
          </p:cNvPr>
          <p:cNvSpPr>
            <a:spLocks noGrp="1"/>
          </p:cNvSpPr>
          <p:nvPr>
            <p:ph idx="1"/>
          </p:nvPr>
        </p:nvSpPr>
        <p:spPr>
          <a:xfrm>
            <a:off x="471742" y="1184909"/>
            <a:ext cx="11467283" cy="5516880"/>
          </a:xfrm>
        </p:spPr>
        <p:txBody>
          <a:bodyPr>
            <a:normAutofit/>
          </a:bodyPr>
          <a:lstStyle/>
          <a:p>
            <a:pPr marL="0" indent="0">
              <a:buNone/>
            </a:pPr>
            <a:endParaRPr lang="en-US" sz="2200"/>
          </a:p>
          <a:p>
            <a:pPr marL="0" indent="0">
              <a:buNone/>
            </a:pPr>
            <a:endParaRPr lang="en-GB"/>
          </a:p>
          <a:p>
            <a:pPr marL="0" indent="0" algn="l">
              <a:buNone/>
            </a:pPr>
            <a:br>
              <a:rPr lang="en-US" b="0" i="0">
                <a:solidFill>
                  <a:srgbClr val="0B0C0C"/>
                </a:solidFill>
                <a:effectLst/>
                <a:latin typeface="GDS Transport"/>
              </a:rPr>
            </a:br>
            <a:endParaRPr lang="en-US" b="0" i="0">
              <a:solidFill>
                <a:srgbClr val="0B0C0C"/>
              </a:solidFill>
              <a:effectLst/>
              <a:latin typeface="GDS Transport"/>
            </a:endParaRPr>
          </a:p>
          <a:p>
            <a:pPr marL="0" indent="0">
              <a:buNone/>
            </a:pPr>
            <a:endParaRPr lang="en-GB"/>
          </a:p>
        </p:txBody>
      </p:sp>
      <p:sp>
        <p:nvSpPr>
          <p:cNvPr id="4" name="TextBox 3">
            <a:extLst>
              <a:ext uri="{FF2B5EF4-FFF2-40B4-BE49-F238E27FC236}">
                <a16:creationId xmlns:a16="http://schemas.microsoft.com/office/drawing/2014/main" id="{6F8AFF94-D49C-0933-7552-187E9523EA9D}"/>
              </a:ext>
            </a:extLst>
          </p:cNvPr>
          <p:cNvSpPr txBox="1"/>
          <p:nvPr/>
        </p:nvSpPr>
        <p:spPr>
          <a:xfrm>
            <a:off x="7035800" y="1415112"/>
            <a:ext cx="4736948" cy="1754326"/>
          </a:xfrm>
          <a:prstGeom prst="rect">
            <a:avLst/>
          </a:prstGeom>
          <a:solidFill>
            <a:schemeClr val="accent2">
              <a:lumMod val="60000"/>
              <a:lumOff val="40000"/>
            </a:schemeClr>
          </a:solidFill>
        </p:spPr>
        <p:txBody>
          <a:bodyPr wrap="square">
            <a:spAutoFit/>
          </a:bodyPr>
          <a:lstStyle/>
          <a:p>
            <a:pPr algn="l"/>
            <a:r>
              <a:rPr lang="en-US" b="0" i="0">
                <a:solidFill>
                  <a:srgbClr val="333333"/>
                </a:solidFill>
                <a:effectLst/>
                <a:latin typeface="proxima-nova"/>
              </a:rPr>
              <a:t>If you chose this route you would need to be sure that it: </a:t>
            </a:r>
          </a:p>
          <a:p>
            <a:pPr algn="l"/>
            <a:r>
              <a:rPr lang="en-US" b="0" i="0">
                <a:solidFill>
                  <a:srgbClr val="333333"/>
                </a:solidFill>
                <a:effectLst/>
                <a:latin typeface="proxima-nova"/>
              </a:rPr>
              <a:t>meet your needs, both now and in the future</a:t>
            </a:r>
            <a:r>
              <a:rPr lang="en-US">
                <a:solidFill>
                  <a:srgbClr val="333333"/>
                </a:solidFill>
                <a:latin typeface="proxima-nova"/>
              </a:rPr>
              <a:t>, </a:t>
            </a:r>
            <a:r>
              <a:rPr lang="en-US" b="0" i="0">
                <a:solidFill>
                  <a:srgbClr val="333333"/>
                </a:solidFill>
                <a:effectLst/>
                <a:latin typeface="proxima-nova"/>
              </a:rPr>
              <a:t>give you opportunities for future employment</a:t>
            </a:r>
            <a:r>
              <a:rPr lang="en-US">
                <a:solidFill>
                  <a:srgbClr val="333333"/>
                </a:solidFill>
                <a:latin typeface="proxima-nova"/>
              </a:rPr>
              <a:t>, </a:t>
            </a:r>
            <a:r>
              <a:rPr lang="en-US" b="0" i="0">
                <a:solidFill>
                  <a:srgbClr val="333333"/>
                </a:solidFill>
                <a:effectLst/>
                <a:latin typeface="proxima-nova"/>
              </a:rPr>
              <a:t>ensure you have options for further training later.</a:t>
            </a:r>
          </a:p>
        </p:txBody>
      </p:sp>
      <p:grpSp>
        <p:nvGrpSpPr>
          <p:cNvPr id="5" name="Group 4">
            <a:extLst>
              <a:ext uri="{FF2B5EF4-FFF2-40B4-BE49-F238E27FC236}">
                <a16:creationId xmlns:a16="http://schemas.microsoft.com/office/drawing/2014/main" id="{BBBC1E53-3F4E-16D3-8C6D-36D9C6CD244E}"/>
              </a:ext>
            </a:extLst>
          </p:cNvPr>
          <p:cNvGrpSpPr/>
          <p:nvPr/>
        </p:nvGrpSpPr>
        <p:grpSpPr>
          <a:xfrm>
            <a:off x="322471" y="297180"/>
            <a:ext cx="11573564" cy="720000"/>
            <a:chOff x="322471" y="297180"/>
            <a:chExt cx="11573564" cy="72000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970A4D83-08B4-C11F-E132-DC217F8984A9}"/>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bg1"/>
                  </a:solidFill>
                  <a:latin typeface="+mj-lt"/>
                  <a:ea typeface="+mj-ea"/>
                  <a:cs typeface="+mj-cs"/>
                </a:rPr>
                <a:t>Option 3: Work &amp; Training</a:t>
              </a:r>
            </a:p>
          </p:txBody>
        </p:sp>
        <p:pic>
          <p:nvPicPr>
            <p:cNvPr id="10" name="Picture 9" descr="A black and white logo&#10;&#10;Description automatically generated with low confidence">
              <a:extLst>
                <a:ext uri="{FF2B5EF4-FFF2-40B4-BE49-F238E27FC236}">
                  <a16:creationId xmlns:a16="http://schemas.microsoft.com/office/drawing/2014/main" id="{AE58AC1A-C42B-BFBE-AA96-619222745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12" name="Speech Bubble: Oval 11">
            <a:extLst>
              <a:ext uri="{FF2B5EF4-FFF2-40B4-BE49-F238E27FC236}">
                <a16:creationId xmlns:a16="http://schemas.microsoft.com/office/drawing/2014/main" id="{94135667-404F-B142-1DEC-A0D6CAB33E79}"/>
              </a:ext>
            </a:extLst>
          </p:cNvPr>
          <p:cNvSpPr/>
          <p:nvPr/>
        </p:nvSpPr>
        <p:spPr>
          <a:xfrm>
            <a:off x="142568" y="1184910"/>
            <a:ext cx="3288140" cy="2581941"/>
          </a:xfrm>
          <a:prstGeom prst="wedgeEllipseCallout">
            <a:avLst/>
          </a:prstGeom>
          <a:solidFill>
            <a:schemeClr val="accent4">
              <a:lumMod val="20000"/>
              <a:lumOff val="8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l"/>
            <a:r>
              <a:rPr lang="en-US" b="0" i="0">
                <a:solidFill>
                  <a:srgbClr val="333333"/>
                </a:solidFill>
                <a:effectLst/>
                <a:latin typeface="proxima-nova"/>
              </a:rPr>
              <a:t>Part-time education or training if you are employed or self-employed for 20 hours or more a week</a:t>
            </a:r>
          </a:p>
          <a:p>
            <a:pPr algn="l"/>
            <a:endParaRPr lang="en-US" b="0" i="0">
              <a:solidFill>
                <a:srgbClr val="333333"/>
              </a:solidFill>
              <a:effectLst/>
              <a:latin typeface="proxima-nova"/>
            </a:endParaRPr>
          </a:p>
        </p:txBody>
      </p:sp>
      <p:sp>
        <p:nvSpPr>
          <p:cNvPr id="13" name="Speech Bubble: Oval 12">
            <a:extLst>
              <a:ext uri="{FF2B5EF4-FFF2-40B4-BE49-F238E27FC236}">
                <a16:creationId xmlns:a16="http://schemas.microsoft.com/office/drawing/2014/main" id="{D7840959-138B-349A-7FDC-1516CE97D34C}"/>
              </a:ext>
            </a:extLst>
          </p:cNvPr>
          <p:cNvSpPr/>
          <p:nvPr/>
        </p:nvSpPr>
        <p:spPr>
          <a:xfrm>
            <a:off x="3151972" y="1184910"/>
            <a:ext cx="3288140" cy="2581941"/>
          </a:xfrm>
          <a:prstGeom prst="wedgeEllipseCallout">
            <a:avLst/>
          </a:prstGeom>
          <a:solidFill>
            <a:schemeClr val="accent5">
              <a:lumMod val="20000"/>
              <a:lumOff val="80000"/>
            </a:schemeClr>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l"/>
            <a:r>
              <a:rPr lang="en-US" b="0" i="0">
                <a:solidFill>
                  <a:srgbClr val="333333"/>
                </a:solidFill>
                <a:effectLst/>
                <a:latin typeface="proxima-nova"/>
              </a:rPr>
              <a:t>Part-time education or training plus volunteering for 20 hours or more a week</a:t>
            </a:r>
          </a:p>
          <a:p>
            <a:pPr algn="l"/>
            <a:endParaRPr lang="en-US" b="0" i="0">
              <a:solidFill>
                <a:srgbClr val="333333"/>
              </a:solidFill>
              <a:effectLst/>
              <a:latin typeface="proxima-nova"/>
            </a:endParaRPr>
          </a:p>
        </p:txBody>
      </p:sp>
      <p:pic>
        <p:nvPicPr>
          <p:cNvPr id="16386" name="Picture 2" descr="Volunteering – Maldon &amp; District Community Voluntary Service">
            <a:extLst>
              <a:ext uri="{FF2B5EF4-FFF2-40B4-BE49-F238E27FC236}">
                <a16:creationId xmlns:a16="http://schemas.microsoft.com/office/drawing/2014/main" id="{AA4ACFB6-DA13-3C9A-AB37-92181147EE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3325" y="3872230"/>
            <a:ext cx="4095750" cy="2476500"/>
          </a:xfrm>
          <a:prstGeom prst="rect">
            <a:avLst/>
          </a:prstGeom>
          <a:noFill/>
          <a:extLst>
            <a:ext uri="{909E8E84-426E-40DD-AFC4-6F175D3DCCD1}">
              <a14:hiddenFill xmlns:a14="http://schemas.microsoft.com/office/drawing/2010/main">
                <a:solidFill>
                  <a:srgbClr val="FFFFFF"/>
                </a:solidFill>
              </a14:hiddenFill>
            </a:ext>
          </a:extLst>
        </p:spPr>
      </p:pic>
      <p:sp>
        <p:nvSpPr>
          <p:cNvPr id="19" name="Arrow: Right 18">
            <a:extLst>
              <a:ext uri="{FF2B5EF4-FFF2-40B4-BE49-F238E27FC236}">
                <a16:creationId xmlns:a16="http://schemas.microsoft.com/office/drawing/2014/main" id="{7632AA38-749E-BB18-CF45-1290F7047850}"/>
              </a:ext>
            </a:extLst>
          </p:cNvPr>
          <p:cNvSpPr/>
          <p:nvPr/>
        </p:nvSpPr>
        <p:spPr>
          <a:xfrm>
            <a:off x="6502400" y="2082710"/>
            <a:ext cx="492760" cy="51824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A6ACE117-1BB8-16AD-4A96-16B8F0A77823}"/>
              </a:ext>
            </a:extLst>
          </p:cNvPr>
          <p:cNvSpPr/>
          <p:nvPr/>
        </p:nvSpPr>
        <p:spPr>
          <a:xfrm>
            <a:off x="758293" y="4130040"/>
            <a:ext cx="4420297" cy="2342726"/>
          </a:xfrm>
          <a:prstGeom prst="round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b="0" i="0">
                <a:solidFill>
                  <a:srgbClr val="333333"/>
                </a:solidFill>
                <a:effectLst/>
                <a:latin typeface="proxima-nova"/>
              </a:rPr>
              <a:t>If you do choose the work/voluntary work route, this will involve you working towards a nationally recognised qualification as well as being employed, self-employed or volunteering </a:t>
            </a:r>
            <a:r>
              <a:rPr lang="en-US">
                <a:solidFill>
                  <a:srgbClr val="333333"/>
                </a:solidFill>
                <a:latin typeface="proxima-nova"/>
              </a:rPr>
              <a:t>for </a:t>
            </a:r>
            <a:r>
              <a:rPr lang="en-US" b="0" i="0">
                <a:solidFill>
                  <a:srgbClr val="333333"/>
                </a:solidFill>
                <a:effectLst/>
                <a:latin typeface="proxima-nova"/>
              </a:rPr>
              <a:t>20 hours or more a week</a:t>
            </a:r>
          </a:p>
        </p:txBody>
      </p:sp>
    </p:spTree>
    <p:extLst>
      <p:ext uri="{BB962C8B-B14F-4D97-AF65-F5344CB8AC3E}">
        <p14:creationId xmlns:p14="http://schemas.microsoft.com/office/powerpoint/2010/main" val="2434907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386E6-CEDA-FCFC-6B49-8939A7AC4BFF}"/>
            </a:ext>
          </a:extLst>
        </p:cNvPr>
        <p:cNvGrpSpPr/>
        <p:nvPr/>
      </p:nvGrpSpPr>
      <p:grpSpPr>
        <a:xfrm>
          <a:off x="0" y="0"/>
          <a:ext cx="0" cy="0"/>
          <a:chOff x="0" y="0"/>
          <a:chExt cx="0" cy="0"/>
        </a:xfrm>
      </p:grpSpPr>
      <p:sp>
        <p:nvSpPr>
          <p:cNvPr id="2" name="Content Placeholder 9">
            <a:extLst>
              <a:ext uri="{FF2B5EF4-FFF2-40B4-BE49-F238E27FC236}">
                <a16:creationId xmlns:a16="http://schemas.microsoft.com/office/drawing/2014/main" id="{CBC8A210-881D-7055-BFB1-A532B81C0844}"/>
              </a:ext>
            </a:extLst>
          </p:cNvPr>
          <p:cNvSpPr>
            <a:spLocks noGrp="1"/>
          </p:cNvSpPr>
          <p:nvPr>
            <p:ph idx="1"/>
          </p:nvPr>
        </p:nvSpPr>
        <p:spPr>
          <a:xfrm>
            <a:off x="471742" y="1184909"/>
            <a:ext cx="11467283" cy="5516880"/>
          </a:xfrm>
        </p:spPr>
        <p:txBody>
          <a:bodyPr>
            <a:normAutofit/>
          </a:bodyPr>
          <a:lstStyle/>
          <a:p>
            <a:pPr marL="0" indent="0">
              <a:buNone/>
            </a:pPr>
            <a:endParaRPr lang="en-US" sz="2200"/>
          </a:p>
          <a:p>
            <a:pPr marL="0" indent="0">
              <a:buNone/>
            </a:pPr>
            <a:endParaRPr lang="en-GB"/>
          </a:p>
          <a:p>
            <a:pPr marL="0" indent="0" algn="l">
              <a:buNone/>
            </a:pPr>
            <a:br>
              <a:rPr lang="en-US" b="0" i="0">
                <a:solidFill>
                  <a:srgbClr val="0B0C0C"/>
                </a:solidFill>
                <a:effectLst/>
                <a:latin typeface="GDS Transport"/>
              </a:rPr>
            </a:br>
            <a:endParaRPr lang="en-US" b="0" i="0">
              <a:solidFill>
                <a:srgbClr val="0B0C0C"/>
              </a:solidFill>
              <a:effectLst/>
              <a:latin typeface="GDS Transport"/>
            </a:endParaRPr>
          </a:p>
          <a:p>
            <a:pPr marL="0" indent="0">
              <a:buNone/>
            </a:pPr>
            <a:endParaRPr lang="en-GB"/>
          </a:p>
        </p:txBody>
      </p:sp>
      <p:grpSp>
        <p:nvGrpSpPr>
          <p:cNvPr id="5" name="Group 4">
            <a:extLst>
              <a:ext uri="{FF2B5EF4-FFF2-40B4-BE49-F238E27FC236}">
                <a16:creationId xmlns:a16="http://schemas.microsoft.com/office/drawing/2014/main" id="{D07E3CE1-62C0-F27F-3735-A333D61220AA}"/>
              </a:ext>
            </a:extLst>
          </p:cNvPr>
          <p:cNvGrpSpPr/>
          <p:nvPr/>
        </p:nvGrpSpPr>
        <p:grpSpPr>
          <a:xfrm>
            <a:off x="633" y="-994"/>
            <a:ext cx="12193576" cy="720000"/>
            <a:chOff x="322471" y="297180"/>
            <a:chExt cx="11573564" cy="72000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8CACF7C0-7470-49DD-7E3B-60F97C6B1F9A}"/>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a:solidFill>
                    <a:schemeClr val="bg1"/>
                  </a:solidFill>
                  <a:latin typeface="+mj-lt"/>
                  <a:ea typeface="+mj-ea"/>
                  <a:cs typeface="+mj-cs"/>
                </a:rPr>
                <a:t>Year 11 - Timeline for applications </a:t>
              </a:r>
            </a:p>
          </p:txBody>
        </p:sp>
        <p:pic>
          <p:nvPicPr>
            <p:cNvPr id="10" name="Picture 9" descr="A black and white logo&#10;&#10;Description automatically generated with low confidence">
              <a:extLst>
                <a:ext uri="{FF2B5EF4-FFF2-40B4-BE49-F238E27FC236}">
                  <a16:creationId xmlns:a16="http://schemas.microsoft.com/office/drawing/2014/main" id="{A3FA6576-EDDB-1E75-89DA-E1F32E1353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6" name="TextBox 5">
            <a:extLst>
              <a:ext uri="{FF2B5EF4-FFF2-40B4-BE49-F238E27FC236}">
                <a16:creationId xmlns:a16="http://schemas.microsoft.com/office/drawing/2014/main" id="{55C664D0-F36D-76CC-3265-08CC75537F88}"/>
              </a:ext>
            </a:extLst>
          </p:cNvPr>
          <p:cNvSpPr txBox="1"/>
          <p:nvPr/>
        </p:nvSpPr>
        <p:spPr>
          <a:xfrm>
            <a:off x="192880" y="1276587"/>
            <a:ext cx="11928086"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ü"/>
            </a:pPr>
            <a:r>
              <a:rPr lang="en-US" sz="2400">
                <a:solidFill>
                  <a:srgbClr val="01A22B"/>
                </a:solidFill>
                <a:ea typeface="Calibri"/>
                <a:cs typeface="Calibri"/>
              </a:rPr>
              <a:t>September – October</a:t>
            </a:r>
          </a:p>
          <a:p>
            <a:endParaRPr lang="en-US"/>
          </a:p>
          <a:p>
            <a:pPr marL="285750" indent="-285750">
              <a:buFont typeface="Arial" panose="020B0604020202020204" pitchFamily="34" charset="0"/>
              <a:buChar char="•"/>
            </a:pPr>
            <a:r>
              <a:rPr lang="en-US">
                <a:ea typeface="Calibri"/>
                <a:cs typeface="Calibri"/>
              </a:rPr>
              <a:t>Attend open events at colleges – look at ALL your options, post 16 careers fair at school on the 15th October. </a:t>
            </a:r>
          </a:p>
          <a:p>
            <a:pPr marL="285750" indent="-285750">
              <a:buFont typeface="Arial" panose="020B0604020202020204" pitchFamily="34" charset="0"/>
              <a:buChar char="•"/>
            </a:pPr>
            <a:r>
              <a:rPr lang="en-US">
                <a:ea typeface="Calibri"/>
                <a:cs typeface="Calibri"/>
              </a:rPr>
              <a:t>Book a careers appointment to see the careers adviser to explore what options are best for you? </a:t>
            </a:r>
          </a:p>
          <a:p>
            <a:endParaRPr lang="en-US">
              <a:ea typeface="Calibri"/>
              <a:cs typeface="Calibri"/>
            </a:endParaRPr>
          </a:p>
          <a:p>
            <a:endParaRPr lang="en-US">
              <a:ea typeface="Calibri"/>
              <a:cs typeface="Calibri"/>
            </a:endParaRPr>
          </a:p>
          <a:p>
            <a:endParaRPr lang="en-US">
              <a:ea typeface="Calibri"/>
              <a:cs typeface="Calibri"/>
            </a:endParaRPr>
          </a:p>
          <a:p>
            <a:endParaRPr lang="en-US" sz="1100">
              <a:ea typeface="Calibri"/>
              <a:cs typeface="Calibri"/>
            </a:endParaRPr>
          </a:p>
          <a:p>
            <a:pPr marL="285750" indent="-285750">
              <a:buFont typeface="Wingdings"/>
              <a:buChar char="ü"/>
            </a:pPr>
            <a:r>
              <a:rPr lang="en-US" sz="2400">
                <a:solidFill>
                  <a:srgbClr val="01A22B"/>
                </a:solidFill>
                <a:ea typeface="Calibri"/>
                <a:cs typeface="Calibri"/>
              </a:rPr>
              <a:t>October – December</a:t>
            </a:r>
          </a:p>
          <a:p>
            <a:pPr marL="285750" indent="-285750">
              <a:buFont typeface="Arial" panose="020B0604020202020204" pitchFamily="34" charset="0"/>
              <a:buChar char="•"/>
            </a:pPr>
            <a:r>
              <a:rPr lang="en-US">
                <a:ea typeface="Calibri"/>
                <a:cs typeface="Calibri"/>
              </a:rPr>
              <a:t>Prepare your personal statement and start applying to colleges</a:t>
            </a:r>
          </a:p>
          <a:p>
            <a:pPr marL="285750" indent="-285750">
              <a:buFont typeface="Arial" panose="020B0604020202020204" pitchFamily="34" charset="0"/>
              <a:buChar char="•"/>
            </a:pPr>
            <a:r>
              <a:rPr lang="en-US">
                <a:ea typeface="Calibri"/>
                <a:cs typeface="Calibri"/>
              </a:rPr>
              <a:t>REMEMBER – you can apply to as many colleges as you want – this gives you more options!</a:t>
            </a:r>
          </a:p>
          <a:p>
            <a:pPr marL="285750" indent="-285750">
              <a:buFont typeface="Arial" panose="020B0604020202020204" pitchFamily="34" charset="0"/>
              <a:buChar char="•"/>
            </a:pPr>
            <a:r>
              <a:rPr lang="en-US" b="1">
                <a:ea typeface="Calibri"/>
                <a:cs typeface="Calibri"/>
              </a:rPr>
              <a:t>Some colleges have application deadlines – make sure to apply on time</a:t>
            </a:r>
          </a:p>
          <a:p>
            <a:endParaRPr lang="en-US" b="1">
              <a:ea typeface="Calibri"/>
              <a:cs typeface="Calibri"/>
            </a:endParaRPr>
          </a:p>
          <a:p>
            <a:r>
              <a:rPr lang="en-US">
                <a:ea typeface="Calibri"/>
                <a:cs typeface="Calibri"/>
              </a:rPr>
              <a:t>If you're thinking of an apprenticeship – start writing a CV and register on the apprenticeship website </a:t>
            </a:r>
          </a:p>
          <a:p>
            <a:endParaRPr lang="en-US" sz="1100">
              <a:ea typeface="Calibri"/>
              <a:cs typeface="Calibri"/>
            </a:endParaRPr>
          </a:p>
          <a:p>
            <a:endParaRPr lang="en-US" sz="1100">
              <a:solidFill>
                <a:srgbClr val="000000"/>
              </a:solidFill>
              <a:ea typeface="Calibri"/>
              <a:cs typeface="Calibri"/>
            </a:endParaRPr>
          </a:p>
          <a:p>
            <a:endParaRPr lang="en-US" sz="1100">
              <a:ea typeface="Calibri"/>
              <a:cs typeface="Calibri"/>
            </a:endParaRPr>
          </a:p>
          <a:p>
            <a:endParaRPr lang="en-US">
              <a:ea typeface="Calibri"/>
              <a:cs typeface="Calibri"/>
            </a:endParaRPr>
          </a:p>
        </p:txBody>
      </p:sp>
    </p:spTree>
    <p:extLst>
      <p:ext uri="{BB962C8B-B14F-4D97-AF65-F5344CB8AC3E}">
        <p14:creationId xmlns:p14="http://schemas.microsoft.com/office/powerpoint/2010/main" val="1900305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10D52-40F2-8EF2-4430-882E554A0882}"/>
            </a:ext>
          </a:extLst>
        </p:cNvPr>
        <p:cNvGrpSpPr/>
        <p:nvPr/>
      </p:nvGrpSpPr>
      <p:grpSpPr>
        <a:xfrm>
          <a:off x="0" y="0"/>
          <a:ext cx="0" cy="0"/>
          <a:chOff x="0" y="0"/>
          <a:chExt cx="0" cy="0"/>
        </a:xfrm>
      </p:grpSpPr>
      <p:sp>
        <p:nvSpPr>
          <p:cNvPr id="2" name="Content Placeholder 9">
            <a:extLst>
              <a:ext uri="{FF2B5EF4-FFF2-40B4-BE49-F238E27FC236}">
                <a16:creationId xmlns:a16="http://schemas.microsoft.com/office/drawing/2014/main" id="{E7497D47-02FE-7EF3-3D30-F1C83FBFE522}"/>
              </a:ext>
            </a:extLst>
          </p:cNvPr>
          <p:cNvSpPr>
            <a:spLocks noGrp="1"/>
          </p:cNvSpPr>
          <p:nvPr>
            <p:ph idx="1"/>
          </p:nvPr>
        </p:nvSpPr>
        <p:spPr>
          <a:xfrm>
            <a:off x="471742" y="1184909"/>
            <a:ext cx="11467283" cy="5516880"/>
          </a:xfrm>
        </p:spPr>
        <p:txBody>
          <a:bodyPr>
            <a:normAutofit/>
          </a:bodyPr>
          <a:lstStyle/>
          <a:p>
            <a:pPr marL="0" indent="0">
              <a:buNone/>
            </a:pPr>
            <a:endParaRPr lang="en-US" sz="2200"/>
          </a:p>
          <a:p>
            <a:pPr marL="0" indent="0">
              <a:buNone/>
            </a:pPr>
            <a:endParaRPr lang="en-GB"/>
          </a:p>
          <a:p>
            <a:pPr marL="0" indent="0" algn="l">
              <a:buNone/>
            </a:pPr>
            <a:br>
              <a:rPr lang="en-US" b="0" i="0">
                <a:solidFill>
                  <a:srgbClr val="0B0C0C"/>
                </a:solidFill>
                <a:effectLst/>
                <a:latin typeface="GDS Transport"/>
              </a:rPr>
            </a:br>
            <a:endParaRPr lang="en-US" b="0" i="0">
              <a:solidFill>
                <a:srgbClr val="0B0C0C"/>
              </a:solidFill>
              <a:effectLst/>
              <a:latin typeface="GDS Transport"/>
            </a:endParaRPr>
          </a:p>
          <a:p>
            <a:pPr marL="0" indent="0">
              <a:buNone/>
            </a:pPr>
            <a:endParaRPr lang="en-GB"/>
          </a:p>
        </p:txBody>
      </p:sp>
      <p:grpSp>
        <p:nvGrpSpPr>
          <p:cNvPr id="5" name="Group 4">
            <a:extLst>
              <a:ext uri="{FF2B5EF4-FFF2-40B4-BE49-F238E27FC236}">
                <a16:creationId xmlns:a16="http://schemas.microsoft.com/office/drawing/2014/main" id="{2BBFA6B9-3C53-BD27-EBB0-42F725FEF3A6}"/>
              </a:ext>
            </a:extLst>
          </p:cNvPr>
          <p:cNvGrpSpPr/>
          <p:nvPr/>
        </p:nvGrpSpPr>
        <p:grpSpPr>
          <a:xfrm>
            <a:off x="633" y="-994"/>
            <a:ext cx="12193576" cy="720000"/>
            <a:chOff x="322471" y="297180"/>
            <a:chExt cx="11573564" cy="72000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0B0F5824-0FFD-1E0D-635C-F29806B76E04}"/>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a:solidFill>
                    <a:schemeClr val="bg1"/>
                  </a:solidFill>
                  <a:latin typeface="+mj-lt"/>
                  <a:ea typeface="+mj-ea"/>
                  <a:cs typeface="+mj-cs"/>
                </a:rPr>
                <a:t>Year 11 - Timeline for applications </a:t>
              </a:r>
            </a:p>
          </p:txBody>
        </p:sp>
        <p:pic>
          <p:nvPicPr>
            <p:cNvPr id="10" name="Picture 9" descr="A black and white logo&#10;&#10;Description automatically generated with low confidence">
              <a:extLst>
                <a:ext uri="{FF2B5EF4-FFF2-40B4-BE49-F238E27FC236}">
                  <a16:creationId xmlns:a16="http://schemas.microsoft.com/office/drawing/2014/main" id="{376EA15D-3B50-204F-796A-8ACDF574C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6" name="TextBox 5">
            <a:extLst>
              <a:ext uri="{FF2B5EF4-FFF2-40B4-BE49-F238E27FC236}">
                <a16:creationId xmlns:a16="http://schemas.microsoft.com/office/drawing/2014/main" id="{54485E06-0EAE-37C7-B6AE-1A8BAA7C1F87}"/>
              </a:ext>
            </a:extLst>
          </p:cNvPr>
          <p:cNvSpPr txBox="1"/>
          <p:nvPr/>
        </p:nvSpPr>
        <p:spPr>
          <a:xfrm>
            <a:off x="130068" y="851714"/>
            <a:ext cx="11928086" cy="50321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100">
              <a:ea typeface="Calibri"/>
              <a:cs typeface="Calibri"/>
            </a:endParaRPr>
          </a:p>
          <a:p>
            <a:pPr marL="285750" indent="-285750">
              <a:buFont typeface="Wingdings"/>
              <a:buChar char="ü"/>
            </a:pPr>
            <a:r>
              <a:rPr lang="en-US" sz="2400">
                <a:solidFill>
                  <a:srgbClr val="01A22B"/>
                </a:solidFill>
                <a:ea typeface="Calibri"/>
                <a:cs typeface="Calibri"/>
              </a:rPr>
              <a:t>December – March</a:t>
            </a:r>
          </a:p>
          <a:p>
            <a:pPr marL="285750" indent="-285750">
              <a:buFont typeface="Arial" panose="020B0604020202020204" pitchFamily="34" charset="0"/>
              <a:buChar char="•"/>
            </a:pPr>
            <a:r>
              <a:rPr lang="en-US">
                <a:ea typeface="Calibri"/>
                <a:cs typeface="Calibri"/>
              </a:rPr>
              <a:t>Prepare for your college interviews. Once you have your interview, accept the place if you are given an offer. </a:t>
            </a:r>
          </a:p>
          <a:p>
            <a:r>
              <a:rPr lang="en-US">
                <a:ea typeface="Calibri"/>
                <a:cs typeface="Calibri"/>
              </a:rPr>
              <a:t>You then don’t make your final confirmed choice </a:t>
            </a:r>
            <a:r>
              <a:rPr lang="en-US">
                <a:solidFill>
                  <a:srgbClr val="FF0000"/>
                </a:solidFill>
                <a:ea typeface="Calibri"/>
                <a:cs typeface="Calibri"/>
              </a:rPr>
              <a:t>until you get your GCSE results.</a:t>
            </a:r>
            <a:endParaRPr lang="en-US"/>
          </a:p>
          <a:p>
            <a:r>
              <a:rPr lang="en-US">
                <a:ea typeface="Calibri"/>
                <a:cs typeface="Calibri"/>
              </a:rPr>
              <a:t>If you're thinking of an apprenticeship start checking for apprenticeship vacancies</a:t>
            </a:r>
          </a:p>
          <a:p>
            <a:endParaRPr lang="en-US">
              <a:ea typeface="Calibri"/>
              <a:cs typeface="Calibri"/>
            </a:endParaRPr>
          </a:p>
          <a:p>
            <a:endParaRPr lang="en-US">
              <a:ea typeface="Calibri"/>
              <a:cs typeface="Calibri"/>
            </a:endParaRPr>
          </a:p>
          <a:p>
            <a:endParaRPr lang="en-US" sz="1100">
              <a:solidFill>
                <a:srgbClr val="000000"/>
              </a:solidFill>
              <a:ea typeface="Calibri"/>
              <a:cs typeface="Calibri"/>
            </a:endParaRPr>
          </a:p>
          <a:p>
            <a:pPr marL="285750" indent="-285750">
              <a:buFont typeface="Wingdings"/>
              <a:buChar char="ü"/>
            </a:pPr>
            <a:r>
              <a:rPr lang="en-US" sz="2400">
                <a:solidFill>
                  <a:srgbClr val="01A22B"/>
                </a:solidFill>
                <a:ea typeface="Calibri"/>
                <a:cs typeface="Calibri"/>
              </a:rPr>
              <a:t>May –September </a:t>
            </a:r>
          </a:p>
          <a:p>
            <a:pPr marL="285750" indent="-285750">
              <a:buFont typeface="Arial" panose="020B0604020202020204" pitchFamily="34" charset="0"/>
              <a:buChar char="•"/>
            </a:pPr>
            <a:r>
              <a:rPr lang="en-US">
                <a:ea typeface="Calibri"/>
                <a:cs typeface="Calibri"/>
              </a:rPr>
              <a:t>Apprenticeship vacancies start to peak so keep checking</a:t>
            </a:r>
          </a:p>
          <a:p>
            <a:endParaRPr lang="en-US">
              <a:ea typeface="Calibri"/>
              <a:cs typeface="Calibri"/>
            </a:endParaRPr>
          </a:p>
          <a:p>
            <a:endParaRPr lang="en-US">
              <a:ea typeface="Calibri"/>
              <a:cs typeface="Calibri"/>
            </a:endParaRPr>
          </a:p>
          <a:p>
            <a:endParaRPr lang="en-US">
              <a:ea typeface="Calibri"/>
              <a:cs typeface="Calibri"/>
            </a:endParaRPr>
          </a:p>
          <a:p>
            <a:endParaRPr lang="en-US" sz="1100">
              <a:ea typeface="Calibri"/>
              <a:cs typeface="Calibri"/>
            </a:endParaRPr>
          </a:p>
          <a:p>
            <a:pPr marL="285750" indent="-285750">
              <a:buFont typeface="Wingdings"/>
              <a:buChar char="ü"/>
            </a:pPr>
            <a:r>
              <a:rPr lang="en-US" sz="2400">
                <a:solidFill>
                  <a:srgbClr val="01A22B"/>
                </a:solidFill>
                <a:ea typeface="Calibri"/>
                <a:cs typeface="Calibri"/>
              </a:rPr>
              <a:t>GCSE results day</a:t>
            </a:r>
          </a:p>
          <a:p>
            <a:pPr marL="285750" indent="-285750">
              <a:buFont typeface="Arial" panose="020B0604020202020204" pitchFamily="34" charset="0"/>
              <a:buChar char="•"/>
            </a:pPr>
            <a:r>
              <a:rPr lang="en-US">
                <a:ea typeface="Calibri"/>
                <a:cs typeface="Calibri"/>
              </a:rPr>
              <a:t>Good luck and once you get your results you can make your final decisions on where you want to go, some of the colleges offer holder days which can help you make your final decision</a:t>
            </a:r>
          </a:p>
          <a:p>
            <a:endParaRPr lang="en-US">
              <a:ea typeface="Calibri"/>
              <a:cs typeface="Calibri"/>
            </a:endParaRPr>
          </a:p>
        </p:txBody>
      </p:sp>
    </p:spTree>
    <p:extLst>
      <p:ext uri="{BB962C8B-B14F-4D97-AF65-F5344CB8AC3E}">
        <p14:creationId xmlns:p14="http://schemas.microsoft.com/office/powerpoint/2010/main" val="26578272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953BB7-966C-BC61-6D17-0C434E7315C7}"/>
              </a:ext>
            </a:extLst>
          </p:cNvPr>
          <p:cNvSpPr/>
          <p:nvPr/>
        </p:nvSpPr>
        <p:spPr>
          <a:xfrm>
            <a:off x="338668" y="0"/>
            <a:ext cx="11573564" cy="479392"/>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white"/>
                </a:solidFill>
                <a:effectLst/>
                <a:uLnTx/>
                <a:uFillTx/>
                <a:latin typeface="Aptos Display" panose="02110004020202020204"/>
                <a:ea typeface="+mn-ea"/>
                <a:cs typeface="+mn-cs"/>
              </a:rPr>
              <a:t>College Open Events – 2026/2027– Register online</a:t>
            </a:r>
          </a:p>
        </p:txBody>
      </p:sp>
      <p:pic>
        <p:nvPicPr>
          <p:cNvPr id="10" name="Picture 9" descr="A calendar with blue and white numbers&#10;&#10;Description automatically generated">
            <a:extLst>
              <a:ext uri="{FF2B5EF4-FFF2-40B4-BE49-F238E27FC236}">
                <a16:creationId xmlns:a16="http://schemas.microsoft.com/office/drawing/2014/main" id="{06A40E06-F5B6-6E66-BC20-CB15B72B8AD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62673" y="-69545"/>
            <a:ext cx="926921" cy="926921"/>
          </a:xfrm>
          <a:prstGeom prst="rect">
            <a:avLst/>
          </a:prstGeom>
        </p:spPr>
      </p:pic>
      <p:graphicFrame>
        <p:nvGraphicFramePr>
          <p:cNvPr id="2" name="Table 1">
            <a:extLst>
              <a:ext uri="{FF2B5EF4-FFF2-40B4-BE49-F238E27FC236}">
                <a16:creationId xmlns:a16="http://schemas.microsoft.com/office/drawing/2014/main" id="{9D1264BE-633C-59F7-CD1B-C1CB426D0357}"/>
              </a:ext>
            </a:extLst>
          </p:cNvPr>
          <p:cNvGraphicFramePr>
            <a:graphicFrameLocks noGrp="1"/>
          </p:cNvGraphicFramePr>
          <p:nvPr/>
        </p:nvGraphicFramePr>
        <p:xfrm>
          <a:off x="547719" y="857376"/>
          <a:ext cx="11096562" cy="5791431"/>
        </p:xfrm>
        <a:graphic>
          <a:graphicData uri="http://schemas.openxmlformats.org/drawingml/2006/table">
            <a:tbl>
              <a:tblPr/>
              <a:tblGrid>
                <a:gridCol w="3519354">
                  <a:extLst>
                    <a:ext uri="{9D8B030D-6E8A-4147-A177-3AD203B41FA5}">
                      <a16:colId xmlns:a16="http://schemas.microsoft.com/office/drawing/2014/main" val="1091934513"/>
                    </a:ext>
                  </a:extLst>
                </a:gridCol>
                <a:gridCol w="5469674">
                  <a:extLst>
                    <a:ext uri="{9D8B030D-6E8A-4147-A177-3AD203B41FA5}">
                      <a16:colId xmlns:a16="http://schemas.microsoft.com/office/drawing/2014/main" val="1834407861"/>
                    </a:ext>
                  </a:extLst>
                </a:gridCol>
                <a:gridCol w="2107534">
                  <a:extLst>
                    <a:ext uri="{9D8B030D-6E8A-4147-A177-3AD203B41FA5}">
                      <a16:colId xmlns:a16="http://schemas.microsoft.com/office/drawing/2014/main" val="2747698768"/>
                    </a:ext>
                  </a:extLst>
                </a:gridCol>
              </a:tblGrid>
              <a:tr h="320371">
                <a:tc>
                  <a:txBody>
                    <a:bodyPr/>
                    <a:lstStyle/>
                    <a:p>
                      <a:pPr algn="l" fontAlgn="base">
                        <a:lnSpc>
                          <a:spcPts val="2400"/>
                        </a:lnSpc>
                        <a:buNone/>
                      </a:pPr>
                      <a:r>
                        <a:rPr lang="en-GB" sz="1400" b="1" i="0">
                          <a:solidFill>
                            <a:srgbClr val="FFFFFF"/>
                          </a:solidFill>
                          <a:effectLst/>
                          <a:latin typeface="Aptos" panose="020B0004020202020204" pitchFamily="34" charset="0"/>
                        </a:rPr>
                        <a:t>College/Sixth Form​</a:t>
                      </a:r>
                      <a:endParaRPr lang="en-GB" sz="1200" b="1" i="0">
                        <a:solidFill>
                          <a:srgbClr val="FFFFFF"/>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tc>
                  <a:txBody>
                    <a:bodyPr/>
                    <a:lstStyle/>
                    <a:p>
                      <a:pPr algn="l" fontAlgn="base">
                        <a:lnSpc>
                          <a:spcPts val="2400"/>
                        </a:lnSpc>
                        <a:buNone/>
                      </a:pPr>
                      <a:r>
                        <a:rPr lang="en-GB" sz="1400" b="1" i="0">
                          <a:solidFill>
                            <a:srgbClr val="FFFFFF"/>
                          </a:solidFill>
                          <a:effectLst/>
                          <a:latin typeface="Aptos" panose="020B0004020202020204" pitchFamily="34" charset="0"/>
                        </a:rPr>
                        <a:t>Open evenings​</a:t>
                      </a:r>
                      <a:endParaRPr lang="en-GB" sz="1200" b="1" i="0">
                        <a:solidFill>
                          <a:srgbClr val="FFFFFF"/>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tc>
                  <a:txBody>
                    <a:bodyPr/>
                    <a:lstStyle/>
                    <a:p>
                      <a:pPr algn="l" fontAlgn="base">
                        <a:lnSpc>
                          <a:spcPts val="2400"/>
                        </a:lnSpc>
                        <a:buNone/>
                      </a:pPr>
                      <a:r>
                        <a:rPr lang="en-GB" sz="1400" b="1" i="0">
                          <a:solidFill>
                            <a:srgbClr val="FFFFFF"/>
                          </a:solidFill>
                          <a:effectLst/>
                          <a:latin typeface="Aptos" panose="020B0004020202020204" pitchFamily="34" charset="0"/>
                        </a:rPr>
                        <a:t>Website​</a:t>
                      </a:r>
                      <a:endParaRPr lang="en-GB" sz="1200" b="1" i="0">
                        <a:solidFill>
                          <a:srgbClr val="FFFFFF"/>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extLst>
                  <a:ext uri="{0D108BD9-81ED-4DB2-BD59-A6C34878D82A}">
                    <a16:rowId xmlns:a16="http://schemas.microsoft.com/office/drawing/2014/main" val="2856017354"/>
                  </a:ext>
                </a:extLst>
              </a:tr>
              <a:tr h="750263">
                <a:tc>
                  <a:txBody>
                    <a:bodyPr/>
                    <a:lstStyle/>
                    <a:p>
                      <a:pPr algn="l" fontAlgn="base">
                        <a:lnSpc>
                          <a:spcPts val="1950"/>
                        </a:lnSpc>
                        <a:buNone/>
                      </a:pPr>
                      <a:r>
                        <a:rPr lang="en-GB" sz="1200" b="0" i="0">
                          <a:solidFill>
                            <a:srgbClr val="000000"/>
                          </a:solidFill>
                          <a:effectLst/>
                          <a:latin typeface="Aptos" panose="020B0004020202020204" pitchFamily="34" charset="0"/>
                        </a:rPr>
                        <a:t>Barton Peveril Sixth Form College​</a:t>
                      </a:r>
                      <a:endParaRPr lang="en-GB" sz="1400" b="0" i="0">
                        <a:solidFill>
                          <a:srgbClr val="000000"/>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Wednesday 23 September 2026 Thursday 24 September 2026 Time slots for both evenings (50+ tickets available for both evenings) 4.30pm – 5.15pm: 5.30pm – 6:15pm: 6:30pm – 7.15pm: 7.30 – 8:15pm</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l" fontAlgn="auto">
                        <a:lnSpc>
                          <a:spcPts val="1950"/>
                        </a:lnSpc>
                        <a:buNone/>
                      </a:pPr>
                      <a:r>
                        <a:rPr lang="en-GB" sz="1200" b="0" i="0" u="sng" strike="noStrike">
                          <a:solidFill>
                            <a:srgbClr val="467886"/>
                          </a:solidFill>
                          <a:effectLst/>
                          <a:latin typeface="Aptos" panose="020B0004020202020204" pitchFamily="34" charset="0"/>
                          <a:hlinkClick r:id="rId5"/>
                        </a:rPr>
                        <a:t>www.barton-peveril.ac.uk/</a:t>
                      </a:r>
                      <a:r>
                        <a:rPr lang="en-GB" sz="1200" b="0" i="0">
                          <a:solidFill>
                            <a:srgbClr val="000000"/>
                          </a:solidFill>
                          <a:effectLst/>
                          <a:latin typeface="Aptos" panose="020B0004020202020204" pitchFamily="34" charset="0"/>
                        </a:rPr>
                        <a:t>​</a:t>
                      </a:r>
                    </a:p>
                    <a:p>
                      <a:pPr algn="l" fontAlgn="base">
                        <a:lnSpc>
                          <a:spcPts val="1950"/>
                        </a:lnSpc>
                        <a:buNone/>
                      </a:pPr>
                      <a:r>
                        <a:rPr lang="en-GB" sz="1200" b="0" i="0">
                          <a:solidFill>
                            <a:srgbClr val="000000"/>
                          </a:solidFill>
                          <a:effectLst/>
                          <a:latin typeface="Aptos" panose="020B0004020202020204" pitchFamily="34" charset="0"/>
                        </a:rPr>
                        <a:t>​</a:t>
                      </a:r>
                      <a:endParaRPr lang="en-GB" sz="1400" b="0" i="0">
                        <a:solidFill>
                          <a:srgbClr val="000000"/>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409597020"/>
                  </a:ext>
                </a:extLst>
              </a:tr>
              <a:tr h="340516">
                <a:tc>
                  <a:txBody>
                    <a:bodyPr/>
                    <a:lstStyle/>
                    <a:p>
                      <a:pPr algn="l" fontAlgn="base">
                        <a:lnSpc>
                          <a:spcPts val="1950"/>
                        </a:lnSpc>
                        <a:buNone/>
                      </a:pPr>
                      <a:r>
                        <a:rPr lang="en-GB" sz="1200" b="0" i="0" u="none" strike="noStrike">
                          <a:solidFill>
                            <a:srgbClr val="000000"/>
                          </a:solidFill>
                          <a:effectLst/>
                          <a:latin typeface="Calibri" panose="020F0502020204030204" pitchFamily="34" charset="0"/>
                        </a:rPr>
                        <a:t>Peter Symonds College</a:t>
                      </a:r>
                      <a:r>
                        <a:rPr lang="en-GB" sz="1200" b="0" i="0">
                          <a:solidFill>
                            <a:srgbClr val="000000"/>
                          </a:solidFill>
                          <a:effectLst/>
                          <a:latin typeface="Calibri" panose="020F0502020204030204" pitchFamily="34" charset="0"/>
                        </a:rPr>
                        <a:t>​</a:t>
                      </a:r>
                      <a:endParaRPr lang="en-GB" sz="1400" b="0" i="0">
                        <a:solidFill>
                          <a:srgbClr val="000000"/>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30 September and 1 October 2026 5:30 - 8:30pm</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l" fontAlgn="auto">
                        <a:lnSpc>
                          <a:spcPts val="1950"/>
                        </a:lnSpc>
                        <a:buNone/>
                      </a:pPr>
                      <a:r>
                        <a:rPr lang="en-GB" sz="1200" b="0" i="0" u="sng" strike="noStrike" kern="1200">
                          <a:solidFill>
                            <a:srgbClr val="467886"/>
                          </a:solidFill>
                          <a:effectLst/>
                          <a:latin typeface="Aptos" panose="020B0004020202020204" pitchFamily="34" charset="0"/>
                          <a:ea typeface="+mn-ea"/>
                          <a:cs typeface="+mn-cs"/>
                          <a:hlinkClick r:id="rId6">
                            <a:extLst>
                              <a:ext uri="{A12FA001-AC4F-418D-AE19-62706E023703}">
                                <ahyp:hlinkClr xmlns:ahyp="http://schemas.microsoft.com/office/drawing/2018/hyperlinkcolor" val="tx"/>
                              </a:ext>
                            </a:extLst>
                          </a:hlinkClick>
                        </a:rPr>
                        <a:t>www.psc.ac.uk</a:t>
                      </a:r>
                      <a:r>
                        <a:rPr lang="en-GB" sz="1200" b="0" i="0" u="sng" strike="noStrike" kern="1200">
                          <a:solidFill>
                            <a:srgbClr val="467886"/>
                          </a:solidFill>
                          <a:effectLst/>
                          <a:latin typeface="Aptos" panose="020B0004020202020204" pitchFamily="34" charset="0"/>
                          <a:ea typeface="+mn-ea"/>
                          <a:cs typeface="+mn-cs"/>
                        </a:rPr>
                        <a:t>​</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2180786325"/>
                  </a:ext>
                </a:extLst>
              </a:tr>
              <a:tr h="516119">
                <a:tc>
                  <a:txBody>
                    <a:bodyPr/>
                    <a:lstStyle/>
                    <a:p>
                      <a:pPr algn="l" fontAlgn="base">
                        <a:lnSpc>
                          <a:spcPts val="1950"/>
                        </a:lnSpc>
                        <a:buNone/>
                      </a:pPr>
                      <a:r>
                        <a:rPr lang="en-GB" sz="1200" b="0" i="0">
                          <a:solidFill>
                            <a:srgbClr val="000000"/>
                          </a:solidFill>
                          <a:effectLst/>
                          <a:latin typeface="Aptos" panose="020B0004020202020204" pitchFamily="34" charset="0"/>
                        </a:rPr>
                        <a:t>Eastleigh College ​(part of South Hampshire College Group) </a:t>
                      </a:r>
                      <a:endParaRPr lang="en-GB" sz="1400" b="0" i="0">
                        <a:solidFill>
                          <a:srgbClr val="000000"/>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Wednesday 13 October  2026: 5pm – 7pm </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l" fontAlgn="auto">
                        <a:lnSpc>
                          <a:spcPts val="1950"/>
                        </a:lnSpc>
                        <a:buNone/>
                      </a:pPr>
                      <a:r>
                        <a:rPr lang="en-GB" sz="1200" b="0" i="0" u="sng" strike="noStrike">
                          <a:solidFill>
                            <a:srgbClr val="467886"/>
                          </a:solidFill>
                          <a:effectLst/>
                          <a:latin typeface="Aptos" panose="020B0004020202020204" pitchFamily="34" charset="0"/>
                          <a:hlinkClick r:id="rId7"/>
                        </a:rPr>
                        <a:t>www.shcg.ac.uk</a:t>
                      </a:r>
                      <a:r>
                        <a:rPr lang="en-GB" sz="1200" b="0" i="0">
                          <a:solidFill>
                            <a:srgbClr val="000000"/>
                          </a:solidFill>
                          <a:effectLst/>
                          <a:latin typeface="Aptos" panose="020B0004020202020204" pitchFamily="34" charset="0"/>
                        </a:rPr>
                        <a:t>​</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1834371589"/>
                  </a:ext>
                </a:extLst>
              </a:tr>
              <a:tr h="750263">
                <a:tc>
                  <a:txBody>
                    <a:bodyPr/>
                    <a:lstStyle/>
                    <a:p>
                      <a:pPr algn="l" fontAlgn="base">
                        <a:lnSpc>
                          <a:spcPts val="1950"/>
                        </a:lnSpc>
                        <a:buNone/>
                      </a:pPr>
                      <a:r>
                        <a:rPr lang="en-GB" sz="1200" b="0" i="0">
                          <a:solidFill>
                            <a:srgbClr val="000000"/>
                          </a:solidFill>
                          <a:effectLst/>
                          <a:latin typeface="Aptos" panose="020B0004020202020204" pitchFamily="34" charset="0"/>
                        </a:rPr>
                        <a:t>Richard Taunton Sixth Form College​</a:t>
                      </a:r>
                      <a:endParaRPr lang="en-GB" sz="1400" b="0" i="0">
                        <a:solidFill>
                          <a:srgbClr val="000000"/>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Wednesday 30 September 2026 : 6pm – 8pm </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Tuesday 13 October 2026 : 6pm-8pm </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Wednesday 21 April 2027 : 6pm-8pm </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l" fontAlgn="auto">
                        <a:lnSpc>
                          <a:spcPts val="1950"/>
                        </a:lnSpc>
                        <a:buNone/>
                      </a:pPr>
                      <a:r>
                        <a:rPr lang="en-GB" sz="1200" b="0" i="0" u="sng" strike="noStrike">
                          <a:solidFill>
                            <a:srgbClr val="467886"/>
                          </a:solidFill>
                          <a:effectLst/>
                          <a:latin typeface="Aptos" panose="020B0004020202020204" pitchFamily="34" charset="0"/>
                          <a:hlinkClick r:id="rId8"/>
                        </a:rPr>
                        <a:t>www.richardtaunton.ac.uk</a:t>
                      </a:r>
                      <a:r>
                        <a:rPr lang="en-GB" sz="1200" b="0" i="0">
                          <a:solidFill>
                            <a:srgbClr val="000000"/>
                          </a:solidFill>
                          <a:effectLst/>
                          <a:latin typeface="Aptos" panose="020B0004020202020204" pitchFamily="34" charset="0"/>
                        </a:rPr>
                        <a:t>​</a:t>
                      </a:r>
                    </a:p>
                    <a:p>
                      <a:pPr algn="l" fontAlgn="base">
                        <a:lnSpc>
                          <a:spcPts val="1950"/>
                        </a:lnSpc>
                        <a:buNone/>
                      </a:pPr>
                      <a:r>
                        <a:rPr lang="en-GB" sz="1200" b="0" i="0">
                          <a:solidFill>
                            <a:srgbClr val="000000"/>
                          </a:solidFill>
                          <a:effectLst/>
                          <a:latin typeface="Aptos" panose="020B0004020202020204" pitchFamily="34" charset="0"/>
                        </a:rPr>
                        <a:t>​</a:t>
                      </a:r>
                      <a:endParaRPr lang="en-GB" sz="1400" b="0" i="0">
                        <a:solidFill>
                          <a:srgbClr val="000000"/>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399148895"/>
                  </a:ext>
                </a:extLst>
              </a:tr>
              <a:tr h="1458000">
                <a:tc>
                  <a:txBody>
                    <a:bodyPr/>
                    <a:lstStyle/>
                    <a:p>
                      <a:pPr algn="l" fontAlgn="base">
                        <a:lnSpc>
                          <a:spcPts val="1950"/>
                        </a:lnSpc>
                        <a:buNone/>
                      </a:pPr>
                      <a:r>
                        <a:rPr lang="en-GB" sz="1200" b="0" i="0">
                          <a:solidFill>
                            <a:srgbClr val="000000"/>
                          </a:solidFill>
                          <a:effectLst/>
                          <a:latin typeface="Aptos" panose="020B0004020202020204" pitchFamily="34" charset="0"/>
                        </a:rPr>
                        <a:t>Sparsholt College​</a:t>
                      </a:r>
                      <a:endParaRPr lang="en-GB" sz="1400" b="0" i="0">
                        <a:solidFill>
                          <a:srgbClr val="000000"/>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l" fontAlgn="base">
                        <a:lnSpc>
                          <a:spcPts val="1950"/>
                        </a:lnSpc>
                        <a:buNone/>
                      </a:pPr>
                      <a:r>
                        <a:rPr lang="en-GB" sz="1200" b="0" i="0">
                          <a:solidFill>
                            <a:srgbClr val="000000"/>
                          </a:solidFill>
                          <a:effectLst/>
                          <a:latin typeface="Aptos" panose="020B0004020202020204" pitchFamily="34" charset="0"/>
                        </a:rPr>
                        <a:t>​</a:t>
                      </a:r>
                      <a:r>
                        <a:rPr lang="en-GB" sz="1200" b="0" i="0" u="none" strike="noStrike" kern="1200">
                          <a:solidFill>
                            <a:srgbClr val="000000"/>
                          </a:solidFill>
                          <a:effectLst/>
                          <a:latin typeface="Calibri" panose="020F0502020204030204" pitchFamily="34" charset="0"/>
                          <a:ea typeface="+mn-ea"/>
                          <a:cs typeface="+mn-cs"/>
                        </a:rPr>
                        <a:t>Saturday 3 October 2026 : 10am – 4pm </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Saturday 7 November 2026: 10am – 4pm </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Saturday 6 February 2027: 10am – 4pm </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Saturday 6 March 2027: 10am – 4pm </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Wednesday 28 April 2027: 5pm – 7.30pm </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Thursday 10 June 2027: 5pm – 7.30pm</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l" fontAlgn="auto">
                        <a:lnSpc>
                          <a:spcPts val="1950"/>
                        </a:lnSpc>
                        <a:buNone/>
                      </a:pPr>
                      <a:r>
                        <a:rPr lang="en-GB" sz="1200" b="0" i="0" u="sng" strike="noStrike">
                          <a:solidFill>
                            <a:srgbClr val="467886"/>
                          </a:solidFill>
                          <a:effectLst/>
                          <a:latin typeface="Aptos" panose="020B0004020202020204" pitchFamily="34" charset="0"/>
                          <a:hlinkClick r:id="rId9"/>
                        </a:rPr>
                        <a:t>www.sparsholt.ac.uk</a:t>
                      </a:r>
                      <a:r>
                        <a:rPr lang="en-GB" sz="1200" b="0" i="0">
                          <a:solidFill>
                            <a:srgbClr val="000000"/>
                          </a:solidFill>
                          <a:effectLst/>
                          <a:latin typeface="Aptos" panose="020B0004020202020204" pitchFamily="34" charset="0"/>
                        </a:rPr>
                        <a:t>​</a:t>
                      </a:r>
                    </a:p>
                    <a:p>
                      <a:pPr algn="l" fontAlgn="base">
                        <a:lnSpc>
                          <a:spcPts val="1950"/>
                        </a:lnSpc>
                        <a:buNone/>
                      </a:pPr>
                      <a:r>
                        <a:rPr lang="en-GB" sz="1200" b="0" i="0">
                          <a:solidFill>
                            <a:srgbClr val="000000"/>
                          </a:solidFill>
                          <a:effectLst/>
                          <a:latin typeface="Aptos" panose="020B0004020202020204" pitchFamily="34" charset="0"/>
                        </a:rPr>
                        <a:t>​</a:t>
                      </a:r>
                      <a:endParaRPr lang="en-GB" sz="1400" b="0" i="0">
                        <a:solidFill>
                          <a:srgbClr val="000000"/>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1265271837"/>
                  </a:ext>
                </a:extLst>
              </a:tr>
              <a:tr h="516119">
                <a:tc>
                  <a:txBody>
                    <a:bodyPr/>
                    <a:lstStyle/>
                    <a:p>
                      <a:pPr algn="l" fontAlgn="base">
                        <a:lnSpc>
                          <a:spcPts val="1950"/>
                        </a:lnSpc>
                        <a:buNone/>
                      </a:pPr>
                      <a:r>
                        <a:rPr lang="en-GB" sz="1200" b="0" i="0">
                          <a:solidFill>
                            <a:srgbClr val="000000"/>
                          </a:solidFill>
                          <a:effectLst/>
                          <a:latin typeface="Aptos" panose="020B0004020202020204" pitchFamily="34" charset="0"/>
                        </a:rPr>
                        <a:t>Southampton City College​ </a:t>
                      </a:r>
                      <a:r>
                        <a:rPr lang="en-GB" sz="1400" b="0" i="0">
                          <a:solidFill>
                            <a:srgbClr val="000000"/>
                          </a:solidFill>
                          <a:effectLst/>
                          <a:latin typeface="Aptos" panose="020B0004020202020204" pitchFamily="34" charset="0"/>
                        </a:rPr>
                        <a:t>​(</a:t>
                      </a:r>
                      <a:r>
                        <a:rPr lang="en-GB" sz="1200" b="0" i="0" kern="1200">
                          <a:solidFill>
                            <a:srgbClr val="000000"/>
                          </a:solidFill>
                          <a:effectLst/>
                          <a:latin typeface="Aptos" panose="020B0004020202020204" pitchFamily="34" charset="0"/>
                          <a:ea typeface="+mn-ea"/>
                          <a:cs typeface="+mn-cs"/>
                        </a:rPr>
                        <a:t>part of South Hampshire College Group) </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Wednesday 21 October 2026: 5pm – 7pm </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l" fontAlgn="auto">
                        <a:lnSpc>
                          <a:spcPts val="1950"/>
                        </a:lnSpc>
                        <a:buNone/>
                      </a:pPr>
                      <a:r>
                        <a:rPr lang="en-GB" sz="1200" b="0" i="0" u="sng" strike="noStrike">
                          <a:solidFill>
                            <a:srgbClr val="467886"/>
                          </a:solidFill>
                          <a:effectLst/>
                          <a:latin typeface="Aptos" panose="020B0004020202020204" pitchFamily="34" charset="0"/>
                          <a:hlinkClick r:id="rId7"/>
                        </a:rPr>
                        <a:t>www.shcg.ac.uk</a:t>
                      </a:r>
                      <a:r>
                        <a:rPr lang="en-GB" sz="1200" b="0" i="0">
                          <a:solidFill>
                            <a:srgbClr val="000000"/>
                          </a:solidFill>
                          <a:effectLst/>
                          <a:latin typeface="Aptos" panose="020B0004020202020204" pitchFamily="34" charset="0"/>
                        </a:rPr>
                        <a:t>​</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722742362"/>
                  </a:ext>
                </a:extLst>
              </a:tr>
              <a:tr h="752032">
                <a:tc>
                  <a:txBody>
                    <a:bodyPr/>
                    <a:lstStyle/>
                    <a:p>
                      <a:pPr algn="l" fontAlgn="base">
                        <a:lnSpc>
                          <a:spcPts val="1950"/>
                        </a:lnSpc>
                        <a:buNone/>
                      </a:pPr>
                      <a:r>
                        <a:rPr lang="en-GB" sz="1200" b="0" i="0">
                          <a:solidFill>
                            <a:srgbClr val="000000"/>
                          </a:solidFill>
                          <a:effectLst/>
                          <a:latin typeface="Aptos" panose="020B0004020202020204" pitchFamily="34" charset="0"/>
                        </a:rPr>
                        <a:t>Fareham College​ </a:t>
                      </a:r>
                      <a:r>
                        <a:rPr lang="en-GB" sz="1400" b="0" i="0">
                          <a:solidFill>
                            <a:srgbClr val="000000"/>
                          </a:solidFill>
                          <a:effectLst/>
                          <a:latin typeface="Aptos" panose="020B0004020202020204" pitchFamily="34" charset="0"/>
                        </a:rPr>
                        <a:t>​</a:t>
                      </a:r>
                      <a:endParaRPr lang="en-GB" sz="1200" b="0" i="0">
                        <a:solidFill>
                          <a:srgbClr val="000000"/>
                        </a:solidFill>
                        <a:effectLst/>
                        <a:latin typeface="Aptos" panose="020B0004020202020204" pitchFamily="34" charset="0"/>
                      </a:endParaRPr>
                    </a:p>
                    <a:p>
                      <a:pPr algn="l" fontAlgn="base">
                        <a:lnSpc>
                          <a:spcPts val="1950"/>
                        </a:lnSpc>
                        <a:buNone/>
                      </a:pPr>
                      <a:r>
                        <a:rPr lang="en-GB" sz="1200" b="0" i="0" kern="1200">
                          <a:solidFill>
                            <a:srgbClr val="000000"/>
                          </a:solidFill>
                          <a:effectLst/>
                          <a:latin typeface="Aptos" panose="020B0004020202020204" pitchFamily="34" charset="0"/>
                          <a:ea typeface="+mn-ea"/>
                          <a:cs typeface="+mn-cs"/>
                        </a:rPr>
                        <a:t>CEMAST &amp; CETC ​(part of South Hampshire College Group) </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​Thursday 15 October  2026: 5pm – 7pm</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Tuesday 10 November 2026 5pm – 7pm</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l" fontAlgn="auto">
                        <a:lnSpc>
                          <a:spcPts val="1950"/>
                        </a:lnSpc>
                        <a:buNone/>
                      </a:pPr>
                      <a:r>
                        <a:rPr lang="en-GB" sz="1200" b="0" i="0" u="sng" strike="noStrike">
                          <a:solidFill>
                            <a:srgbClr val="467886"/>
                          </a:solidFill>
                          <a:effectLst/>
                          <a:latin typeface="Aptos" panose="020B0004020202020204" pitchFamily="34" charset="0"/>
                          <a:hlinkClick r:id="rId7"/>
                        </a:rPr>
                        <a:t>www.shcg.ac.uk</a:t>
                      </a:r>
                      <a:r>
                        <a:rPr lang="en-GB" sz="1200" b="0" i="0">
                          <a:solidFill>
                            <a:srgbClr val="000000"/>
                          </a:solidFill>
                          <a:effectLst/>
                          <a:latin typeface="Aptos" panose="020B0004020202020204" pitchFamily="34" charset="0"/>
                        </a:rPr>
                        <a:t>​</a:t>
                      </a:r>
                    </a:p>
                    <a:p>
                      <a:pPr algn="l" fontAlgn="base">
                        <a:lnSpc>
                          <a:spcPts val="1950"/>
                        </a:lnSpc>
                        <a:buNone/>
                      </a:pPr>
                      <a:r>
                        <a:rPr lang="en-GB" sz="1200" b="0" i="0">
                          <a:solidFill>
                            <a:srgbClr val="000000"/>
                          </a:solidFill>
                          <a:effectLst/>
                          <a:latin typeface="Aptos" panose="020B0004020202020204" pitchFamily="34" charset="0"/>
                        </a:rPr>
                        <a:t>​</a:t>
                      </a:r>
                      <a:endParaRPr lang="en-GB" sz="1400" b="0" i="0">
                        <a:solidFill>
                          <a:srgbClr val="000000"/>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245903602"/>
                  </a:ext>
                </a:extLst>
              </a:tr>
            </a:tbl>
          </a:graphicData>
        </a:graphic>
      </p:graphicFrame>
      <p:sp>
        <p:nvSpPr>
          <p:cNvPr id="6" name="Rectangle 1">
            <a:extLst>
              <a:ext uri="{FF2B5EF4-FFF2-40B4-BE49-F238E27FC236}">
                <a16:creationId xmlns:a16="http://schemas.microsoft.com/office/drawing/2014/main" id="{F747FAA1-B4C9-C3DB-1C40-B1FD9D8EB4E6}"/>
              </a:ext>
            </a:extLst>
          </p:cNvPr>
          <p:cNvSpPr>
            <a:spLocks noChangeArrowheads="1"/>
          </p:cNvSpPr>
          <p:nvPr/>
        </p:nvSpPr>
        <p:spPr bwMode="auto">
          <a:xfrm>
            <a:off x="1838495" y="12250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45217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406E0-B66C-0EAC-9326-08DAF287472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E8884B6-D357-D783-CE99-072E93E9E654}"/>
              </a:ext>
            </a:extLst>
          </p:cNvPr>
          <p:cNvSpPr/>
          <p:nvPr/>
        </p:nvSpPr>
        <p:spPr>
          <a:xfrm>
            <a:off x="338668" y="0"/>
            <a:ext cx="11573564" cy="479392"/>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white"/>
                </a:solidFill>
                <a:effectLst/>
                <a:uLnTx/>
                <a:uFillTx/>
                <a:latin typeface="Aptos Display" panose="02110004020202020204"/>
                <a:ea typeface="+mn-ea"/>
                <a:cs typeface="+mn-cs"/>
              </a:rPr>
              <a:t>College Open Events – 2026/2027– Register online</a:t>
            </a:r>
          </a:p>
        </p:txBody>
      </p:sp>
      <p:pic>
        <p:nvPicPr>
          <p:cNvPr id="10" name="Picture 9" descr="A calendar with blue and white numbers&#10;&#10;Description automatically generated">
            <a:extLst>
              <a:ext uri="{FF2B5EF4-FFF2-40B4-BE49-F238E27FC236}">
                <a16:creationId xmlns:a16="http://schemas.microsoft.com/office/drawing/2014/main" id="{F56F43EC-8F46-618C-698D-85DB6DD46FE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62673" y="-69545"/>
            <a:ext cx="926921" cy="926921"/>
          </a:xfrm>
          <a:prstGeom prst="rect">
            <a:avLst/>
          </a:prstGeom>
        </p:spPr>
      </p:pic>
      <p:graphicFrame>
        <p:nvGraphicFramePr>
          <p:cNvPr id="2" name="Table 1">
            <a:extLst>
              <a:ext uri="{FF2B5EF4-FFF2-40B4-BE49-F238E27FC236}">
                <a16:creationId xmlns:a16="http://schemas.microsoft.com/office/drawing/2014/main" id="{53A504E3-6D58-D188-28C9-38AF32B0F124}"/>
              </a:ext>
            </a:extLst>
          </p:cNvPr>
          <p:cNvGraphicFramePr>
            <a:graphicFrameLocks noGrp="1"/>
          </p:cNvGraphicFramePr>
          <p:nvPr/>
        </p:nvGraphicFramePr>
        <p:xfrm>
          <a:off x="508959" y="888194"/>
          <a:ext cx="10827542" cy="3627574"/>
        </p:xfrm>
        <a:graphic>
          <a:graphicData uri="http://schemas.openxmlformats.org/drawingml/2006/table">
            <a:tbl>
              <a:tblPr/>
              <a:tblGrid>
                <a:gridCol w="3434033">
                  <a:extLst>
                    <a:ext uri="{9D8B030D-6E8A-4147-A177-3AD203B41FA5}">
                      <a16:colId xmlns:a16="http://schemas.microsoft.com/office/drawing/2014/main" val="1091934513"/>
                    </a:ext>
                  </a:extLst>
                </a:gridCol>
                <a:gridCol w="5337069">
                  <a:extLst>
                    <a:ext uri="{9D8B030D-6E8A-4147-A177-3AD203B41FA5}">
                      <a16:colId xmlns:a16="http://schemas.microsoft.com/office/drawing/2014/main" val="1834407861"/>
                    </a:ext>
                  </a:extLst>
                </a:gridCol>
                <a:gridCol w="2056440">
                  <a:extLst>
                    <a:ext uri="{9D8B030D-6E8A-4147-A177-3AD203B41FA5}">
                      <a16:colId xmlns:a16="http://schemas.microsoft.com/office/drawing/2014/main" val="2747698768"/>
                    </a:ext>
                  </a:extLst>
                </a:gridCol>
              </a:tblGrid>
              <a:tr h="236113">
                <a:tc>
                  <a:txBody>
                    <a:bodyPr/>
                    <a:lstStyle/>
                    <a:p>
                      <a:pPr algn="l" fontAlgn="base">
                        <a:lnSpc>
                          <a:spcPts val="2400"/>
                        </a:lnSpc>
                        <a:buNone/>
                      </a:pPr>
                      <a:r>
                        <a:rPr lang="en-GB" sz="1400" b="1" i="0">
                          <a:solidFill>
                            <a:srgbClr val="FFFFFF"/>
                          </a:solidFill>
                          <a:effectLst/>
                          <a:latin typeface="Aptos" panose="020B0004020202020204" pitchFamily="34" charset="0"/>
                        </a:rPr>
                        <a:t>College/Sixth Form​</a:t>
                      </a:r>
                      <a:endParaRPr lang="en-GB" sz="1200" b="1" i="0">
                        <a:solidFill>
                          <a:srgbClr val="FFFFFF"/>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tc>
                  <a:txBody>
                    <a:bodyPr/>
                    <a:lstStyle/>
                    <a:p>
                      <a:pPr algn="l" fontAlgn="base">
                        <a:lnSpc>
                          <a:spcPts val="2400"/>
                        </a:lnSpc>
                        <a:buNone/>
                      </a:pPr>
                      <a:r>
                        <a:rPr lang="en-GB" sz="1400" b="1" i="0">
                          <a:solidFill>
                            <a:srgbClr val="FFFFFF"/>
                          </a:solidFill>
                          <a:effectLst/>
                          <a:latin typeface="Aptos" panose="020B0004020202020204" pitchFamily="34" charset="0"/>
                        </a:rPr>
                        <a:t>Open evenings​</a:t>
                      </a:r>
                      <a:endParaRPr lang="en-GB" sz="1200" b="1" i="0">
                        <a:solidFill>
                          <a:srgbClr val="FFFFFF"/>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tc>
                  <a:txBody>
                    <a:bodyPr/>
                    <a:lstStyle/>
                    <a:p>
                      <a:pPr algn="l" fontAlgn="base">
                        <a:lnSpc>
                          <a:spcPts val="2400"/>
                        </a:lnSpc>
                        <a:buNone/>
                      </a:pPr>
                      <a:r>
                        <a:rPr lang="en-GB" sz="1400" b="1" i="0">
                          <a:solidFill>
                            <a:srgbClr val="FFFFFF"/>
                          </a:solidFill>
                          <a:effectLst/>
                          <a:latin typeface="Aptos" panose="020B0004020202020204" pitchFamily="34" charset="0"/>
                        </a:rPr>
                        <a:t>Website​</a:t>
                      </a:r>
                      <a:endParaRPr lang="en-GB" sz="1200" b="1" i="0">
                        <a:solidFill>
                          <a:srgbClr val="FFFFFF"/>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34290" cap="flat" cmpd="sng" algn="ctr">
                      <a:solidFill>
                        <a:srgbClr val="FFFFFF"/>
                      </a:solidFill>
                      <a:prstDash val="solid"/>
                      <a:round/>
                      <a:headEnd type="none" w="med" len="med"/>
                      <a:tailEnd type="none" w="med" len="med"/>
                    </a:lnB>
                    <a:solidFill>
                      <a:srgbClr val="156082"/>
                    </a:solidFill>
                  </a:tcPr>
                </a:tc>
                <a:extLst>
                  <a:ext uri="{0D108BD9-81ED-4DB2-BD59-A6C34878D82A}">
                    <a16:rowId xmlns:a16="http://schemas.microsoft.com/office/drawing/2014/main" val="2856017354"/>
                  </a:ext>
                </a:extLst>
              </a:tr>
              <a:tr h="726808">
                <a:tc>
                  <a:txBody>
                    <a:bodyPr/>
                    <a:lstStyle/>
                    <a:p>
                      <a:pPr marL="0" marR="0" lvl="0" indent="0" algn="l" defTabSz="914400" rtl="0" eaLnBrk="1" fontAlgn="base" latinLnBrk="0" hangingPunct="1">
                        <a:lnSpc>
                          <a:spcPts val="1950"/>
                        </a:lnSpc>
                        <a:spcBef>
                          <a:spcPts val="0"/>
                        </a:spcBef>
                        <a:spcAft>
                          <a:spcPts val="0"/>
                        </a:spcAft>
                        <a:buClrTx/>
                        <a:buSzTx/>
                        <a:buFontTx/>
                        <a:buNone/>
                        <a:tabLst/>
                        <a:defRPr/>
                      </a:pPr>
                      <a:r>
                        <a:rPr lang="en-GB" sz="1200" b="0" i="0" kern="1200">
                          <a:solidFill>
                            <a:srgbClr val="000000"/>
                          </a:solidFill>
                          <a:effectLst/>
                          <a:latin typeface="Aptos" panose="020B0004020202020204" pitchFamily="34" charset="0"/>
                          <a:ea typeface="+mn-ea"/>
                          <a:cs typeface="+mn-cs"/>
                        </a:rPr>
                        <a:t>Totton​ College</a:t>
                      </a:r>
                    </a:p>
                    <a:p>
                      <a:pPr algn="l" fontAlgn="base">
                        <a:lnSpc>
                          <a:spcPts val="1950"/>
                        </a:lnSpc>
                        <a:buNone/>
                      </a:pPr>
                      <a:endParaRPr lang="en-GB" sz="1200" b="0" i="0" kern="1200">
                        <a:solidFill>
                          <a:srgbClr val="000000"/>
                        </a:solidFill>
                        <a:effectLst/>
                        <a:latin typeface="Aptos" panose="020B0004020202020204" pitchFamily="34" charset="0"/>
                        <a:ea typeface="+mn-ea"/>
                        <a:cs typeface="+mn-cs"/>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Tuesday 13 October 2026: 5.30pm – 7.30pm</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Thursday 19 November 2026: 5.30pm – 7.30pm </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Monday 1 March 2027: 5.30pm – 7.30pm </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Tuesday 15 June 2027: 5.30pm – 7.30pm </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marL="0" marR="0" lvl="0" indent="0" algn="l" defTabSz="914400" rtl="0" eaLnBrk="1" fontAlgn="base" latinLnBrk="0" hangingPunct="1">
                        <a:lnSpc>
                          <a:spcPts val="1950"/>
                        </a:lnSpc>
                        <a:spcBef>
                          <a:spcPts val="0"/>
                        </a:spcBef>
                        <a:spcAft>
                          <a:spcPts val="0"/>
                        </a:spcAft>
                        <a:buClrTx/>
                        <a:buSzTx/>
                        <a:buFontTx/>
                        <a:buNone/>
                        <a:tabLst/>
                        <a:defRPr/>
                      </a:pPr>
                      <a:r>
                        <a:rPr lang="en-GB" sz="1200" b="0" i="0">
                          <a:solidFill>
                            <a:srgbClr val="000000"/>
                          </a:solidFill>
                          <a:effectLst/>
                          <a:latin typeface="Aptos" panose="020B0004020202020204" pitchFamily="34" charset="0"/>
                        </a:rPr>
                        <a:t>​</a:t>
                      </a:r>
                      <a:r>
                        <a:rPr lang="en-GB" sz="1400" b="0" i="0" u="sng" strike="noStrike">
                          <a:solidFill>
                            <a:srgbClr val="467886"/>
                          </a:solidFill>
                          <a:effectLst/>
                          <a:latin typeface="Aptos" panose="020B0004020202020204" pitchFamily="34" charset="0"/>
                          <a:hlinkClick r:id="rId5"/>
                        </a:rPr>
                        <a:t>www.totton.ac.uk</a:t>
                      </a:r>
                      <a:r>
                        <a:rPr lang="en-GB" sz="1400" b="0" i="0">
                          <a:solidFill>
                            <a:srgbClr val="000000"/>
                          </a:solidFill>
                          <a:effectLst/>
                          <a:latin typeface="Aptos" panose="020B0004020202020204" pitchFamily="34" charset="0"/>
                        </a:rPr>
                        <a:t>​</a:t>
                      </a:r>
                    </a:p>
                    <a:p>
                      <a:pPr algn="l" fontAlgn="base">
                        <a:lnSpc>
                          <a:spcPts val="1950"/>
                        </a:lnSpc>
                        <a:buNone/>
                      </a:pPr>
                      <a:endParaRPr lang="en-GB" sz="1400" b="0" i="0">
                        <a:solidFill>
                          <a:srgbClr val="000000"/>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3429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3409597020"/>
                  </a:ext>
                </a:extLst>
              </a:tr>
              <a:tr h="380378">
                <a:tc>
                  <a:txBody>
                    <a:bodyPr/>
                    <a:lstStyle/>
                    <a:p>
                      <a:pPr algn="l" fontAlgn="base">
                        <a:lnSpc>
                          <a:spcPts val="1950"/>
                        </a:lnSpc>
                        <a:buNone/>
                      </a:pPr>
                      <a:r>
                        <a:rPr lang="en-GB" sz="1200" b="0" i="0" kern="1200">
                          <a:solidFill>
                            <a:srgbClr val="000000"/>
                          </a:solidFill>
                          <a:effectLst/>
                          <a:latin typeface="Aptos" panose="020B0004020202020204" pitchFamily="34" charset="0"/>
                          <a:ea typeface="+mn-ea"/>
                          <a:cs typeface="+mn-cs"/>
                        </a:rPr>
                        <a:t>Richard Taunton Sixth Form College​</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Wednesday 30 September 2026 : 6pm – 8pm </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Tuesday 13 October 2026 : 6pm-8pm </a:t>
                      </a:r>
                    </a:p>
                    <a:p>
                      <a:pPr algn="l" fontAlgn="base">
                        <a:lnSpc>
                          <a:spcPts val="1950"/>
                        </a:lnSpc>
                        <a:buNone/>
                      </a:pPr>
                      <a:r>
                        <a:rPr lang="en-GB" sz="1200" b="0" i="0" u="none" strike="noStrike" kern="1200">
                          <a:solidFill>
                            <a:srgbClr val="000000"/>
                          </a:solidFill>
                          <a:effectLst/>
                          <a:latin typeface="Calibri" panose="020F0502020204030204" pitchFamily="34" charset="0"/>
                          <a:ea typeface="+mn-ea"/>
                          <a:cs typeface="+mn-cs"/>
                        </a:rPr>
                        <a:t>Wednesday 21 April 2027 : 6pm-8pm </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l" fontAlgn="auto">
                        <a:lnSpc>
                          <a:spcPts val="1950"/>
                        </a:lnSpc>
                        <a:buNone/>
                      </a:pPr>
                      <a:r>
                        <a:rPr lang="en-GB" sz="1200" b="0" i="0" u="sng" strike="noStrike">
                          <a:solidFill>
                            <a:srgbClr val="467886"/>
                          </a:solidFill>
                          <a:effectLst/>
                          <a:latin typeface="Aptos" panose="020B0004020202020204" pitchFamily="34" charset="0"/>
                          <a:hlinkClick r:id="rId6"/>
                        </a:rPr>
                        <a:t>www.richardtaunton.ac.uk</a:t>
                      </a:r>
                      <a:r>
                        <a:rPr lang="en-GB" sz="1200" b="0" i="0">
                          <a:solidFill>
                            <a:srgbClr val="000000"/>
                          </a:solidFill>
                          <a:effectLst/>
                          <a:latin typeface="Aptos" panose="020B0004020202020204" pitchFamily="34" charset="0"/>
                        </a:rPr>
                        <a:t>​</a:t>
                      </a:r>
                    </a:p>
                    <a:p>
                      <a:pPr algn="l" fontAlgn="base">
                        <a:lnSpc>
                          <a:spcPts val="1950"/>
                        </a:lnSpc>
                        <a:buNone/>
                      </a:pPr>
                      <a:r>
                        <a:rPr lang="en-GB" sz="1200" b="0" i="0">
                          <a:solidFill>
                            <a:srgbClr val="000000"/>
                          </a:solidFill>
                          <a:effectLst/>
                          <a:latin typeface="Aptos" panose="020B0004020202020204" pitchFamily="34" charset="0"/>
                        </a:rPr>
                        <a:t>​</a:t>
                      </a:r>
                      <a:endParaRPr lang="en-GB" sz="1400" b="0" i="0">
                        <a:solidFill>
                          <a:srgbClr val="000000"/>
                        </a:solidFill>
                        <a:effectLst/>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2180786325"/>
                  </a:ext>
                </a:extLst>
              </a:tr>
              <a:tr h="380378">
                <a:tc>
                  <a:txBody>
                    <a:bodyPr/>
                    <a:lstStyle/>
                    <a:p>
                      <a:pPr algn="l" fontAlgn="base">
                        <a:lnSpc>
                          <a:spcPts val="1950"/>
                        </a:lnSpc>
                        <a:buNone/>
                      </a:pPr>
                      <a:r>
                        <a:rPr lang="en-GB" sz="1200" b="0" i="0" kern="1200">
                          <a:solidFill>
                            <a:srgbClr val="000000"/>
                          </a:solidFill>
                          <a:effectLst/>
                          <a:latin typeface="Aptos" panose="020B0004020202020204" pitchFamily="34" charset="0"/>
                          <a:ea typeface="+mn-ea"/>
                          <a:cs typeface="+mn-cs"/>
                        </a:rPr>
                        <a:t>SETA Engineering Apprenticeships </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l" fontAlgn="base">
                        <a:lnSpc>
                          <a:spcPts val="1950"/>
                        </a:lnSpc>
                        <a:buNone/>
                      </a:pPr>
                      <a:r>
                        <a:rPr lang="en-GB" sz="1200"/>
                        <a:t>Taster Day Saturday 7 November 2026: various times between 10am &amp; 1pm (Register online)</a:t>
                      </a:r>
                      <a:endParaRPr lang="en-GB" sz="1200" b="0" i="0" u="none" strike="noStrike" kern="1200">
                        <a:solidFill>
                          <a:srgbClr val="000000"/>
                        </a:solidFill>
                        <a:effectLst/>
                        <a:latin typeface="Calibri" panose="020F0502020204030204" pitchFamily="34" charset="0"/>
                        <a:ea typeface="+mn-ea"/>
                        <a:cs typeface="+mn-cs"/>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l" fontAlgn="auto">
                        <a:lnSpc>
                          <a:spcPts val="1950"/>
                        </a:lnSpc>
                        <a:buNone/>
                      </a:pPr>
                      <a:r>
                        <a:rPr lang="en-GB" sz="1200" b="0" i="0">
                          <a:solidFill>
                            <a:srgbClr val="000000"/>
                          </a:solidFill>
                          <a:effectLst/>
                          <a:latin typeface="Aptos" panose="020B0004020202020204" pitchFamily="34" charset="0"/>
                          <a:hlinkClick r:id="rId7"/>
                        </a:rPr>
                        <a:t>www.setatraining.co.uk/</a:t>
                      </a:r>
                      <a:endParaRPr lang="en-GB" sz="1200" b="0" i="0">
                        <a:solidFill>
                          <a:srgbClr val="000000"/>
                        </a:solidFill>
                        <a:effectLst/>
                        <a:latin typeface="Aptos" panose="020B0004020202020204" pitchFamily="34" charset="0"/>
                      </a:endParaRPr>
                    </a:p>
                    <a:p>
                      <a:pPr algn="l" fontAlgn="auto">
                        <a:lnSpc>
                          <a:spcPts val="1950"/>
                        </a:lnSpc>
                        <a:buNone/>
                      </a:pPr>
                      <a:endParaRPr lang="en-GB" sz="1200" b="0" i="0">
                        <a:solidFill>
                          <a:srgbClr val="000000"/>
                        </a:solidFill>
                        <a:effectLst/>
                        <a:latin typeface="Aptos" panose="020B0004020202020204" pitchFamily="34" charset="0"/>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1834371589"/>
                  </a:ext>
                </a:extLst>
              </a:tr>
              <a:tr h="380378">
                <a:tc>
                  <a:txBody>
                    <a:bodyPr/>
                    <a:lstStyle/>
                    <a:p>
                      <a:pPr algn="l" fontAlgn="base">
                        <a:lnSpc>
                          <a:spcPts val="1950"/>
                        </a:lnSpc>
                        <a:buNone/>
                      </a:pPr>
                      <a:r>
                        <a:rPr lang="en-GB" sz="1200" b="0" i="0" kern="1200" err="1">
                          <a:solidFill>
                            <a:srgbClr val="000000"/>
                          </a:solidFill>
                          <a:effectLst/>
                          <a:latin typeface="Aptos" panose="020B0004020202020204" pitchFamily="34" charset="0"/>
                          <a:ea typeface="+mn-ea"/>
                          <a:cs typeface="+mn-cs"/>
                        </a:rPr>
                        <a:t>Bitterne</a:t>
                      </a:r>
                      <a:r>
                        <a:rPr lang="en-GB" sz="1200" b="0" i="0" kern="1200">
                          <a:solidFill>
                            <a:srgbClr val="000000"/>
                          </a:solidFill>
                          <a:effectLst/>
                          <a:latin typeface="Aptos" panose="020B0004020202020204" pitchFamily="34" charset="0"/>
                          <a:ea typeface="+mn-ea"/>
                          <a:cs typeface="+mn-cs"/>
                        </a:rPr>
                        <a:t> Park Sixth Form College</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l" fontAlgn="base">
                        <a:lnSpc>
                          <a:spcPts val="1950"/>
                        </a:lnSpc>
                        <a:buNone/>
                      </a:pPr>
                      <a:r>
                        <a:rPr lang="en-GB" sz="1200"/>
                        <a:t>Wednesday 14 October 2026: 4pm – 6pm</a:t>
                      </a:r>
                      <a:endParaRPr lang="en-GB" sz="1200" b="0" i="0" u="none" strike="noStrike" kern="1200">
                        <a:solidFill>
                          <a:srgbClr val="000000"/>
                        </a:solidFill>
                        <a:effectLst/>
                        <a:latin typeface="Calibri" panose="020F0502020204030204" pitchFamily="34" charset="0"/>
                        <a:ea typeface="+mn-ea"/>
                        <a:cs typeface="+mn-cs"/>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tc>
                  <a:txBody>
                    <a:bodyPr/>
                    <a:lstStyle/>
                    <a:p>
                      <a:pPr algn="l" fontAlgn="base">
                        <a:lnSpc>
                          <a:spcPts val="1950"/>
                        </a:lnSpc>
                        <a:buNone/>
                      </a:pPr>
                      <a:r>
                        <a:rPr lang="en-GB" sz="1200" b="0" i="0">
                          <a:solidFill>
                            <a:srgbClr val="000000"/>
                          </a:solidFill>
                          <a:effectLst/>
                          <a:latin typeface="Aptos" panose="020B0004020202020204" pitchFamily="34" charset="0"/>
                          <a:hlinkClick r:id="rId8"/>
                        </a:rPr>
                        <a:t>www.bitterneparksixthform.org.uk</a:t>
                      </a:r>
                      <a:endParaRPr lang="en-GB" sz="1200" b="0" i="0">
                        <a:solidFill>
                          <a:srgbClr val="000000"/>
                        </a:solidFill>
                        <a:effectLst/>
                        <a:latin typeface="Aptos" panose="020B0004020202020204" pitchFamily="34" charset="0"/>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E7EAED"/>
                    </a:solidFill>
                  </a:tcPr>
                </a:tc>
                <a:extLst>
                  <a:ext uri="{0D108BD9-81ED-4DB2-BD59-A6C34878D82A}">
                    <a16:rowId xmlns:a16="http://schemas.microsoft.com/office/drawing/2014/main" val="399148895"/>
                  </a:ext>
                </a:extLst>
              </a:tr>
              <a:tr h="211380">
                <a:tc>
                  <a:txBody>
                    <a:bodyPr/>
                    <a:lstStyle/>
                    <a:p>
                      <a:pPr algn="l" fontAlgn="base">
                        <a:lnSpc>
                          <a:spcPts val="1950"/>
                        </a:lnSpc>
                        <a:buNone/>
                      </a:pPr>
                      <a:r>
                        <a:rPr lang="en-GB" sz="1200" b="0" i="0" kern="1200">
                          <a:solidFill>
                            <a:srgbClr val="000000"/>
                          </a:solidFill>
                          <a:effectLst/>
                          <a:latin typeface="Aptos" panose="020B0004020202020204" pitchFamily="34" charset="0"/>
                          <a:ea typeface="+mn-ea"/>
                          <a:cs typeface="+mn-cs"/>
                        </a:rPr>
                        <a:t>St Annes Sixth Form College</a:t>
                      </a: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l" fontAlgn="base">
                        <a:lnSpc>
                          <a:spcPts val="1950"/>
                        </a:lnSpc>
                        <a:buNone/>
                      </a:pPr>
                      <a:r>
                        <a:rPr lang="en-GB" sz="1200"/>
                        <a:t>Wednesday 7 October 2026: 6pm – 8pm (No booking necessary) </a:t>
                      </a:r>
                      <a:endParaRPr lang="en-GB" sz="1200" b="0" i="0" u="none" strike="noStrike" kern="1200">
                        <a:solidFill>
                          <a:srgbClr val="000000"/>
                        </a:solidFill>
                        <a:effectLst/>
                        <a:latin typeface="Calibri" panose="020F0502020204030204" pitchFamily="34" charset="0"/>
                        <a:ea typeface="+mn-ea"/>
                        <a:cs typeface="+mn-cs"/>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tc>
                  <a:txBody>
                    <a:bodyPr/>
                    <a:lstStyle/>
                    <a:p>
                      <a:pPr algn="l" fontAlgn="auto">
                        <a:lnSpc>
                          <a:spcPts val="1950"/>
                        </a:lnSpc>
                        <a:buNone/>
                      </a:pPr>
                      <a:r>
                        <a:rPr lang="en-GB" sz="1200" b="0" i="0">
                          <a:solidFill>
                            <a:srgbClr val="000000"/>
                          </a:solidFill>
                          <a:effectLst/>
                          <a:latin typeface="Aptos" panose="020B0004020202020204" pitchFamily="34" charset="0"/>
                          <a:hlinkClick r:id="rId9"/>
                        </a:rPr>
                        <a:t>www.stannes6th.uk/</a:t>
                      </a:r>
                      <a:endParaRPr lang="en-GB" sz="1200" b="0" i="0">
                        <a:solidFill>
                          <a:srgbClr val="000000"/>
                        </a:solidFill>
                        <a:effectLst/>
                        <a:latin typeface="Aptos" panose="020B0004020202020204" pitchFamily="34" charset="0"/>
                      </a:endParaRPr>
                    </a:p>
                  </a:txBody>
                  <a:tcPr marL="69026" marR="69026" marT="34513" marB="34513">
                    <a:lnL w="11430" cap="flat" cmpd="sng" algn="ctr">
                      <a:solidFill>
                        <a:srgbClr val="FFFFFF"/>
                      </a:solidFill>
                      <a:prstDash val="solid"/>
                      <a:round/>
                      <a:headEnd type="none" w="med" len="med"/>
                      <a:tailEnd type="none" w="med" len="med"/>
                    </a:lnL>
                    <a:lnR w="11430" cap="flat" cmpd="sng" algn="ctr">
                      <a:solidFill>
                        <a:srgbClr val="FFFFFF"/>
                      </a:solidFill>
                      <a:prstDash val="solid"/>
                      <a:round/>
                      <a:headEnd type="none" w="med" len="med"/>
                      <a:tailEnd type="none" w="med" len="med"/>
                    </a:lnR>
                    <a:lnT w="11430" cap="flat" cmpd="sng" algn="ctr">
                      <a:solidFill>
                        <a:srgbClr val="FFFFFF"/>
                      </a:solidFill>
                      <a:prstDash val="solid"/>
                      <a:round/>
                      <a:headEnd type="none" w="med" len="med"/>
                      <a:tailEnd type="none" w="med" len="med"/>
                    </a:lnT>
                    <a:lnB w="11430" cap="flat" cmpd="sng" algn="ctr">
                      <a:solidFill>
                        <a:srgbClr val="FFFFFF"/>
                      </a:solidFill>
                      <a:prstDash val="solid"/>
                      <a:round/>
                      <a:headEnd type="none" w="med" len="med"/>
                      <a:tailEnd type="none" w="med" len="med"/>
                    </a:lnB>
                    <a:solidFill>
                      <a:srgbClr val="CCD2D8"/>
                    </a:solidFill>
                  </a:tcPr>
                </a:tc>
                <a:extLst>
                  <a:ext uri="{0D108BD9-81ED-4DB2-BD59-A6C34878D82A}">
                    <a16:rowId xmlns:a16="http://schemas.microsoft.com/office/drawing/2014/main" val="1124609815"/>
                  </a:ext>
                </a:extLst>
              </a:tr>
            </a:tbl>
          </a:graphicData>
        </a:graphic>
      </p:graphicFrame>
      <p:sp>
        <p:nvSpPr>
          <p:cNvPr id="6" name="Rectangle 1">
            <a:extLst>
              <a:ext uri="{FF2B5EF4-FFF2-40B4-BE49-F238E27FC236}">
                <a16:creationId xmlns:a16="http://schemas.microsoft.com/office/drawing/2014/main" id="{9BA65612-729C-16DA-D0EC-ACA8B89B2E8A}"/>
              </a:ext>
            </a:extLst>
          </p:cNvPr>
          <p:cNvSpPr>
            <a:spLocks noChangeArrowheads="1"/>
          </p:cNvSpPr>
          <p:nvPr/>
        </p:nvSpPr>
        <p:spPr bwMode="auto">
          <a:xfrm>
            <a:off x="1838495" y="122509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8" name="TextBox 7">
            <a:extLst>
              <a:ext uri="{FF2B5EF4-FFF2-40B4-BE49-F238E27FC236}">
                <a16:creationId xmlns:a16="http://schemas.microsoft.com/office/drawing/2014/main" id="{8A669341-D187-3D7D-D21D-44186CEC5CA1}"/>
              </a:ext>
            </a:extLst>
          </p:cNvPr>
          <p:cNvSpPr txBox="1"/>
          <p:nvPr/>
        </p:nvSpPr>
        <p:spPr>
          <a:xfrm>
            <a:off x="508959" y="4924570"/>
            <a:ext cx="6094562"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Fancy an apprenticeship? Have college as a back-up whilst you’re exploring! Register on: </a:t>
            </a: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hlinkClick r:id="rId10"/>
              </a:rPr>
              <a:t>www.apprenticeships.gov.uk</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0CBC27B0-2286-A8C1-7605-0C7302BFB401}"/>
              </a:ext>
            </a:extLst>
          </p:cNvPr>
          <p:cNvSpPr txBox="1"/>
          <p:nvPr/>
        </p:nvSpPr>
        <p:spPr>
          <a:xfrm>
            <a:off x="508959" y="5710540"/>
            <a:ext cx="454111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black"/>
                </a:solidFill>
                <a:effectLst/>
                <a:uLnTx/>
                <a:uFillTx/>
                <a:latin typeface="Aptos" panose="02110004020202020204"/>
                <a:ea typeface="+mn-ea"/>
                <a:cs typeface="+mn-cs"/>
                <a:hlinkClick r:id="rId11"/>
              </a:rPr>
              <a:t>www.amazingapprenticeships.com</a:t>
            </a: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1500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4BF31EB-67FB-250F-7789-82335767B1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78" y="3505752"/>
            <a:ext cx="1911116" cy="1886985"/>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9">
            <a:extLst>
              <a:ext uri="{FF2B5EF4-FFF2-40B4-BE49-F238E27FC236}">
                <a16:creationId xmlns:a16="http://schemas.microsoft.com/office/drawing/2014/main" id="{31FC3566-FA7A-EAE6-3655-8E3DA06D4328}"/>
              </a:ext>
            </a:extLst>
          </p:cNvPr>
          <p:cNvSpPr>
            <a:spLocks noGrp="1"/>
          </p:cNvSpPr>
          <p:nvPr>
            <p:ph idx="1"/>
          </p:nvPr>
        </p:nvSpPr>
        <p:spPr>
          <a:xfrm>
            <a:off x="2458996" y="1145430"/>
            <a:ext cx="9403080" cy="5347622"/>
          </a:xfrm>
        </p:spPr>
        <p:txBody>
          <a:bodyPr vert="horz" lIns="91440" tIns="45720" rIns="91440" bIns="45720" rtlCol="0" anchor="t">
            <a:normAutofit/>
          </a:bodyPr>
          <a:lstStyle/>
          <a:p>
            <a:pPr marL="0" indent="0">
              <a:buNone/>
            </a:pPr>
            <a:endParaRPr lang="en-GB"/>
          </a:p>
          <a:p>
            <a:pPr marL="0" indent="0">
              <a:buNone/>
            </a:pPr>
            <a:r>
              <a:rPr lang="en-US">
                <a:solidFill>
                  <a:srgbClr val="0B0C0C"/>
                </a:solidFill>
                <a:latin typeface="GDS Transport"/>
              </a:rPr>
              <a:t>If you live in England, you have to stay in education or training until the age of 18</a:t>
            </a:r>
          </a:p>
          <a:p>
            <a:pPr marL="0" indent="0">
              <a:buNone/>
            </a:pPr>
            <a:endParaRPr lang="en-US">
              <a:solidFill>
                <a:srgbClr val="0B0C0C"/>
              </a:solidFill>
              <a:latin typeface="GDS Transport"/>
            </a:endParaRPr>
          </a:p>
          <a:p>
            <a:pPr marL="0" indent="0" algn="l">
              <a:buNone/>
            </a:pPr>
            <a:endParaRPr lang="en-US">
              <a:solidFill>
                <a:srgbClr val="0B0C0C"/>
              </a:solidFill>
              <a:latin typeface="GDS Transport"/>
            </a:endParaRPr>
          </a:p>
          <a:p>
            <a:pPr marL="0" indent="0" algn="l">
              <a:buNone/>
            </a:pPr>
            <a:endParaRPr lang="en-US">
              <a:solidFill>
                <a:srgbClr val="0B0C0C"/>
              </a:solidFill>
              <a:latin typeface="GDS Transport"/>
            </a:endParaRPr>
          </a:p>
          <a:p>
            <a:pPr marL="0" indent="0">
              <a:buNone/>
            </a:pPr>
            <a:r>
              <a:rPr lang="en-US">
                <a:solidFill>
                  <a:srgbClr val="0B0C0C"/>
                </a:solidFill>
                <a:latin typeface="GDS Transport"/>
              </a:rPr>
              <a:t>There are lots of options available to you so it's important to understand what is the best route for YOU by exploring all the possibilities</a:t>
            </a:r>
          </a:p>
          <a:p>
            <a:endParaRPr lang="en-GB"/>
          </a:p>
          <a:p>
            <a:endParaRPr lang="en-GB"/>
          </a:p>
        </p:txBody>
      </p:sp>
      <p:grpSp>
        <p:nvGrpSpPr>
          <p:cNvPr id="10" name="Group 9">
            <a:extLst>
              <a:ext uri="{FF2B5EF4-FFF2-40B4-BE49-F238E27FC236}">
                <a16:creationId xmlns:a16="http://schemas.microsoft.com/office/drawing/2014/main" id="{8F7F9BC0-973C-AEC0-3489-3A7BF02711DE}"/>
              </a:ext>
            </a:extLst>
          </p:cNvPr>
          <p:cNvGrpSpPr/>
          <p:nvPr/>
        </p:nvGrpSpPr>
        <p:grpSpPr>
          <a:xfrm>
            <a:off x="358031" y="231140"/>
            <a:ext cx="11573564" cy="720000"/>
            <a:chOff x="322471" y="297180"/>
            <a:chExt cx="11573564" cy="720000"/>
          </a:xfrm>
          <a:effectLst>
            <a:outerShdw blurRad="50800" dist="38100" dir="2700000" algn="tl" rotWithShape="0">
              <a:prstClr val="black">
                <a:alpha val="40000"/>
              </a:prstClr>
            </a:outerShdw>
          </a:effectLst>
        </p:grpSpPr>
        <p:sp>
          <p:nvSpPr>
            <p:cNvPr id="12" name="Rectangle 11">
              <a:extLst>
                <a:ext uri="{FF2B5EF4-FFF2-40B4-BE49-F238E27FC236}">
                  <a16:creationId xmlns:a16="http://schemas.microsoft.com/office/drawing/2014/main" id="{B53B6F99-0366-42B0-2CB8-AAF406CFACEF}"/>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bg1"/>
                  </a:solidFill>
                  <a:latin typeface="+mj-lt"/>
                  <a:ea typeface="+mj-ea"/>
                  <a:cs typeface="+mj-cs"/>
                </a:rPr>
                <a:t>Post 16 Options</a:t>
              </a:r>
            </a:p>
          </p:txBody>
        </p:sp>
        <p:pic>
          <p:nvPicPr>
            <p:cNvPr id="13" name="Picture 12" descr="A black and white logo&#10;&#10;Description automatically generated with low confidence">
              <a:extLst>
                <a:ext uri="{FF2B5EF4-FFF2-40B4-BE49-F238E27FC236}">
                  <a16:creationId xmlns:a16="http://schemas.microsoft.com/office/drawing/2014/main" id="{A12A22E1-9E2B-BC0B-C79F-A5BD77EA52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pic>
        <p:nvPicPr>
          <p:cNvPr id="9220" name="Picture 4" descr="Commission publishes report on Quality Investment in Education and Training  - European Trade Union Committee for Education">
            <a:extLst>
              <a:ext uri="{FF2B5EF4-FFF2-40B4-BE49-F238E27FC236}">
                <a16:creationId xmlns:a16="http://schemas.microsoft.com/office/drawing/2014/main" id="{384EF22E-1588-3528-8BC5-6DE4CFEBAF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4314" y="1485583"/>
            <a:ext cx="2096457" cy="1440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7211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92F0E49-52AA-5333-ACCD-0E485641AD5C}"/>
              </a:ext>
            </a:extLst>
          </p:cNvPr>
          <p:cNvGrpSpPr/>
          <p:nvPr/>
        </p:nvGrpSpPr>
        <p:grpSpPr>
          <a:xfrm>
            <a:off x="322471" y="297180"/>
            <a:ext cx="11573564" cy="720000"/>
            <a:chOff x="322471" y="297180"/>
            <a:chExt cx="11573564" cy="72000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F0394901-3BFB-7FC1-B433-D67A38962563}"/>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Aptos Display" panose="02110004020202020204"/>
                  <a:ea typeface="+mn-ea"/>
                  <a:cs typeface="+mn-cs"/>
                </a:rPr>
                <a:t>College applications deadlines</a:t>
              </a:r>
            </a:p>
          </p:txBody>
        </p:sp>
        <p:pic>
          <p:nvPicPr>
            <p:cNvPr id="9" name="Picture 8" descr="A black and white logo&#10;&#10;Description automatically generated with low confidence">
              <a:extLst>
                <a:ext uri="{FF2B5EF4-FFF2-40B4-BE49-F238E27FC236}">
                  <a16:creationId xmlns:a16="http://schemas.microsoft.com/office/drawing/2014/main" id="{2932CE92-12E3-3095-DC2C-59809DF14D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2" name="TextBox 1">
            <a:extLst>
              <a:ext uri="{FF2B5EF4-FFF2-40B4-BE49-F238E27FC236}">
                <a16:creationId xmlns:a16="http://schemas.microsoft.com/office/drawing/2014/main" id="{960DF39D-2473-BDB9-9374-4019E61B8B72}"/>
              </a:ext>
            </a:extLst>
          </p:cNvPr>
          <p:cNvSpPr txBox="1"/>
          <p:nvPr/>
        </p:nvSpPr>
        <p:spPr>
          <a:xfrm>
            <a:off x="322471" y="1131847"/>
            <a:ext cx="11573564" cy="4832092"/>
          </a:xfrm>
          <a:prstGeom prst="rect">
            <a:avLst/>
          </a:prstGeom>
          <a:solidFill>
            <a:schemeClr val="accent4">
              <a:lumMod val="40000"/>
              <a:lumOff val="60000"/>
            </a:schemeClr>
          </a:solidFill>
          <a:ln>
            <a:solidFill>
              <a:schemeClr val="accent1">
                <a:lumMod val="60000"/>
                <a:lumOff val="40000"/>
              </a:schemeClr>
            </a:solidFill>
          </a:ln>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Aptos" panose="02110004020202020204"/>
                <a:ea typeface="+mn-ea"/>
                <a:cs typeface="+mn-cs"/>
              </a:rPr>
              <a:t>All College applications are online via the college website and generally open around the 14th September 2026 </a:t>
            </a:r>
            <a:r>
              <a:rPr kumimoji="0" lang="en-GB" sz="2800" b="0" i="1" u="none" strike="noStrike" kern="1200" cap="none" spc="0" normalizeH="0" baseline="0" noProof="0">
                <a:ln>
                  <a:noFill/>
                </a:ln>
                <a:solidFill>
                  <a:prstClr val="black"/>
                </a:solidFill>
                <a:effectLst/>
                <a:uLnTx/>
                <a:uFillTx/>
                <a:latin typeface="Aptos" panose="02110004020202020204"/>
                <a:ea typeface="+mn-ea"/>
                <a:cs typeface="+mn-cs"/>
              </a:rPr>
              <a:t>(*check college websites) </a:t>
            </a:r>
            <a:endParaRPr kumimoji="0" lang="en-US" sz="1800" b="0" i="1"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Aptos" panose="02110004020202020204"/>
                <a:ea typeface="+mn-ea"/>
                <a:cs typeface="+mn-cs"/>
              </a:rPr>
              <a:t>Peter Symonds 	-	Deadline to apply is Monday 7</a:t>
            </a:r>
            <a:r>
              <a:rPr kumimoji="0" lang="en-GB" sz="2800" b="0" i="0" u="none" strike="noStrike" kern="1200" cap="none" spc="0" normalizeH="0" baseline="30000" noProof="0">
                <a:ln>
                  <a:noFill/>
                </a:ln>
                <a:solidFill>
                  <a:prstClr val="black"/>
                </a:solidFill>
                <a:effectLst/>
                <a:uLnTx/>
                <a:uFillTx/>
                <a:latin typeface="Aptos" panose="02110004020202020204"/>
                <a:ea typeface="+mn-ea"/>
                <a:cs typeface="+mn-cs"/>
              </a:rPr>
              <a:t>th</a:t>
            </a:r>
            <a:r>
              <a:rPr kumimoji="0" lang="en-GB" sz="2800" b="0" i="0" u="none" strike="noStrike" kern="1200" cap="none" spc="0" normalizeH="0" baseline="0" noProof="0">
                <a:ln>
                  <a:noFill/>
                </a:ln>
                <a:solidFill>
                  <a:prstClr val="black"/>
                </a:solidFill>
                <a:effectLst/>
                <a:uLnTx/>
                <a:uFillTx/>
                <a:latin typeface="Aptos" panose="02110004020202020204"/>
                <a:ea typeface="+mn-ea"/>
                <a:cs typeface="+mn-cs"/>
              </a:rPr>
              <a:t> December 2026. </a:t>
            </a:r>
            <a:r>
              <a:rPr kumimoji="0" lang="en-GB" sz="2800" b="0" i="0" u="none" strike="noStrike" kern="1200" cap="none" spc="0" normalizeH="0" baseline="0" noProof="0">
                <a:ln>
                  <a:noFill/>
                </a:ln>
                <a:solidFill>
                  <a:srgbClr val="FF0000"/>
                </a:solidFill>
                <a:effectLst/>
                <a:uLnTx/>
                <a:uFillTx/>
                <a:latin typeface="Aptos" panose="02110004020202020204"/>
                <a:ea typeface="+mn-ea"/>
                <a:cs typeface="+mn-cs"/>
              </a:rPr>
              <a:t>*</a:t>
            </a:r>
            <a:r>
              <a:rPr kumimoji="0" lang="en-GB" sz="2400" b="0" i="0" u="none" strike="noStrike" kern="1200" cap="none" spc="0" normalizeH="0" baseline="0" noProof="0">
                <a:ln>
                  <a:noFill/>
                </a:ln>
                <a:solidFill>
                  <a:srgbClr val="FF0000"/>
                </a:solidFill>
                <a:effectLst/>
                <a:uLnTx/>
                <a:uFillTx/>
                <a:latin typeface="Aptos" panose="02110004020202020204"/>
                <a:ea typeface="+mn-ea"/>
                <a:cs typeface="+mn-cs"/>
              </a:rPr>
              <a:t>No late applications accepted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Aptos" panose="02110004020202020204"/>
                <a:ea typeface="+mn-ea"/>
                <a:cs typeface="+mn-cs"/>
              </a:rPr>
              <a:t>Barton Peveril	-	Deadline to apply is Friday 12</a:t>
            </a:r>
            <a:r>
              <a:rPr kumimoji="0" lang="en-GB" sz="2800" b="0" i="0" u="none" strike="noStrike" kern="1200" cap="none" spc="0" normalizeH="0" baseline="30000" noProof="0">
                <a:ln>
                  <a:noFill/>
                </a:ln>
                <a:solidFill>
                  <a:prstClr val="black"/>
                </a:solidFill>
                <a:effectLst/>
                <a:uLnTx/>
                <a:uFillTx/>
                <a:latin typeface="Aptos" panose="02110004020202020204"/>
                <a:ea typeface="+mn-ea"/>
                <a:cs typeface="+mn-cs"/>
              </a:rPr>
              <a:t>th</a:t>
            </a:r>
            <a:r>
              <a:rPr kumimoji="0" lang="en-GB" sz="2800" b="0" i="0" u="none" strike="noStrike" kern="1200" cap="none" spc="0" normalizeH="0" baseline="0" noProof="0">
                <a:ln>
                  <a:noFill/>
                </a:ln>
                <a:solidFill>
                  <a:prstClr val="black"/>
                </a:solidFill>
                <a:effectLst/>
                <a:uLnTx/>
                <a:uFillTx/>
                <a:latin typeface="Aptos" panose="02110004020202020204"/>
                <a:ea typeface="+mn-ea"/>
                <a:cs typeface="+mn-cs"/>
              </a:rPr>
              <a:t> Feb 2027</a:t>
            </a:r>
            <a:endParaRPr kumimoji="0" lang="en-GB" sz="2800" b="0" i="0" u="none" strike="noStrike" kern="1200" cap="none" spc="0" normalizeH="0" baseline="3000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0000"/>
                </a:solidFill>
                <a:effectLst/>
                <a:uLnTx/>
                <a:uFillTx/>
                <a:latin typeface="Aptos" panose="02110004020202020204"/>
                <a:ea typeface="+mn-ea"/>
                <a:cs typeface="+mn-cs"/>
              </a:rPr>
              <a:t>*No late applications accepted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a:ln>
                  <a:noFill/>
                </a:ln>
                <a:solidFill>
                  <a:prstClr val="black"/>
                </a:solidFill>
                <a:effectLst/>
                <a:uLnTx/>
                <a:uFillTx/>
                <a:latin typeface="Aptos" panose="02110004020202020204"/>
                <a:ea typeface="+mn-ea"/>
                <a:cs typeface="+mn-cs"/>
              </a:rPr>
              <a:t>All other colleges have no deadline for applications, but we strongly recommend all applications are completed by the end of January 2027 or earlier to avoid missing out on the course you want to do! </a:t>
            </a:r>
          </a:p>
        </p:txBody>
      </p:sp>
      <p:sp>
        <p:nvSpPr>
          <p:cNvPr id="3" name="TextBox 2">
            <a:extLst>
              <a:ext uri="{FF2B5EF4-FFF2-40B4-BE49-F238E27FC236}">
                <a16:creationId xmlns:a16="http://schemas.microsoft.com/office/drawing/2014/main" id="{279121A5-C62F-3329-A2FA-6E6D5E2E7A8D}"/>
              </a:ext>
            </a:extLst>
          </p:cNvPr>
          <p:cNvSpPr txBox="1"/>
          <p:nvPr/>
        </p:nvSpPr>
        <p:spPr>
          <a:xfrm>
            <a:off x="309218" y="5963939"/>
            <a:ext cx="11573564" cy="830997"/>
          </a:xfrm>
          <a:prstGeom prst="rect">
            <a:avLst/>
          </a:prstGeom>
          <a:solidFill>
            <a:srgbClr val="FFFF00"/>
          </a:solidFill>
          <a:ln>
            <a:solidFill>
              <a:schemeClr val="accent1">
                <a:shade val="15000"/>
              </a:schemeClr>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black"/>
                </a:solidFill>
                <a:effectLst/>
                <a:uLnTx/>
                <a:uFillTx/>
                <a:latin typeface="Aptos" panose="02110004020202020204"/>
                <a:ea typeface="+mn-ea"/>
                <a:cs typeface="+mn-cs"/>
              </a:rPr>
              <a:t>Pupils can visit and apply to multiple colleges and accept all offers. They then make their final choice once they get their GCSE results. </a:t>
            </a:r>
          </a:p>
        </p:txBody>
      </p:sp>
    </p:spTree>
    <p:extLst>
      <p:ext uri="{BB962C8B-B14F-4D97-AF65-F5344CB8AC3E}">
        <p14:creationId xmlns:p14="http://schemas.microsoft.com/office/powerpoint/2010/main" val="2980778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022D5-6878-C0FC-0501-1524E361863D}"/>
            </a:ext>
          </a:extLst>
        </p:cNvPr>
        <p:cNvGrpSpPr/>
        <p:nvPr/>
      </p:nvGrpSpPr>
      <p:grpSpPr>
        <a:xfrm>
          <a:off x="0" y="0"/>
          <a:ext cx="0" cy="0"/>
          <a:chOff x="0" y="0"/>
          <a:chExt cx="0" cy="0"/>
        </a:xfrm>
      </p:grpSpPr>
      <p:sp>
        <p:nvSpPr>
          <p:cNvPr id="2" name="Content Placeholder 9">
            <a:extLst>
              <a:ext uri="{FF2B5EF4-FFF2-40B4-BE49-F238E27FC236}">
                <a16:creationId xmlns:a16="http://schemas.microsoft.com/office/drawing/2014/main" id="{F91CA66E-F133-9D8C-C5B0-815F30DED74E}"/>
              </a:ext>
            </a:extLst>
          </p:cNvPr>
          <p:cNvSpPr>
            <a:spLocks noGrp="1"/>
          </p:cNvSpPr>
          <p:nvPr>
            <p:ph idx="1"/>
          </p:nvPr>
        </p:nvSpPr>
        <p:spPr>
          <a:xfrm>
            <a:off x="471742" y="1184909"/>
            <a:ext cx="11467283" cy="5516880"/>
          </a:xfrm>
        </p:spPr>
        <p:txBody>
          <a:bodyPr>
            <a:normAutofit/>
          </a:bodyPr>
          <a:lstStyle/>
          <a:p>
            <a:pPr marL="0" indent="0">
              <a:buNone/>
            </a:pPr>
            <a:endParaRPr lang="en-US" sz="2200"/>
          </a:p>
          <a:p>
            <a:pPr marL="0" indent="0">
              <a:buNone/>
            </a:pPr>
            <a:endParaRPr lang="en-GB"/>
          </a:p>
          <a:p>
            <a:pPr marL="0" indent="0" algn="l">
              <a:buNone/>
            </a:pPr>
            <a:br>
              <a:rPr lang="en-US" b="0" i="0">
                <a:solidFill>
                  <a:srgbClr val="0B0C0C"/>
                </a:solidFill>
                <a:effectLst/>
                <a:latin typeface="GDS Transport"/>
              </a:rPr>
            </a:br>
            <a:endParaRPr lang="en-US" b="0" i="0">
              <a:solidFill>
                <a:srgbClr val="0B0C0C"/>
              </a:solidFill>
              <a:effectLst/>
              <a:latin typeface="GDS Transport"/>
            </a:endParaRPr>
          </a:p>
          <a:p>
            <a:pPr marL="0" indent="0">
              <a:buNone/>
            </a:pPr>
            <a:endParaRPr lang="en-GB"/>
          </a:p>
        </p:txBody>
      </p:sp>
      <p:grpSp>
        <p:nvGrpSpPr>
          <p:cNvPr id="5" name="Group 4">
            <a:extLst>
              <a:ext uri="{FF2B5EF4-FFF2-40B4-BE49-F238E27FC236}">
                <a16:creationId xmlns:a16="http://schemas.microsoft.com/office/drawing/2014/main" id="{8DEF2457-F177-D4DD-814A-1754FF3F96AB}"/>
              </a:ext>
            </a:extLst>
          </p:cNvPr>
          <p:cNvGrpSpPr/>
          <p:nvPr/>
        </p:nvGrpSpPr>
        <p:grpSpPr>
          <a:xfrm>
            <a:off x="633" y="-994"/>
            <a:ext cx="12193576" cy="720000"/>
            <a:chOff x="322471" y="297180"/>
            <a:chExt cx="11573564" cy="72000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AF6DC33A-8A46-2783-D0FE-02CE3C4A9804}"/>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a:solidFill>
                    <a:schemeClr val="bg1"/>
                  </a:solidFill>
                  <a:latin typeface="+mj-lt"/>
                  <a:ea typeface="+mj-ea"/>
                  <a:cs typeface="+mj-cs"/>
                </a:rPr>
                <a:t>Year 11 – support </a:t>
              </a:r>
            </a:p>
          </p:txBody>
        </p:sp>
        <p:pic>
          <p:nvPicPr>
            <p:cNvPr id="10" name="Picture 9" descr="A black and white logo&#10;&#10;Description automatically generated with low confidence">
              <a:extLst>
                <a:ext uri="{FF2B5EF4-FFF2-40B4-BE49-F238E27FC236}">
                  <a16:creationId xmlns:a16="http://schemas.microsoft.com/office/drawing/2014/main" id="{D7343861-59CC-1F1E-A9D6-92500D41E0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6" name="TextBox 5">
            <a:extLst>
              <a:ext uri="{FF2B5EF4-FFF2-40B4-BE49-F238E27FC236}">
                <a16:creationId xmlns:a16="http://schemas.microsoft.com/office/drawing/2014/main" id="{E26F62EA-6822-9716-D7C1-8546135F62B3}"/>
              </a:ext>
            </a:extLst>
          </p:cNvPr>
          <p:cNvSpPr txBox="1"/>
          <p:nvPr/>
        </p:nvSpPr>
        <p:spPr>
          <a:xfrm>
            <a:off x="130068" y="851714"/>
            <a:ext cx="11928086" cy="67403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Wingdings"/>
              <a:buChar char="ü"/>
            </a:pPr>
            <a:r>
              <a:rPr lang="en-US" sz="2400" dirty="0">
                <a:ea typeface="Calibri"/>
                <a:cs typeface="Calibri"/>
              </a:rPr>
              <a:t>This half term all your PD lessons are focused on careers so you will get information on how to apply to college, personal statements and advice on preparing for interviews –please make sure you make the most of this help</a:t>
            </a:r>
          </a:p>
          <a:p>
            <a:pPr marL="285750" indent="-285750">
              <a:buFont typeface="Wingdings"/>
              <a:buChar char="ü"/>
            </a:pPr>
            <a:endParaRPr lang="en-US" sz="2400" dirty="0">
              <a:ea typeface="Calibri"/>
              <a:cs typeface="Calibri"/>
            </a:endParaRPr>
          </a:p>
          <a:p>
            <a:pPr marL="285750" indent="-285750">
              <a:buFont typeface="Wingdings"/>
              <a:buChar char="ü"/>
            </a:pPr>
            <a:r>
              <a:rPr lang="en-US" sz="2400" dirty="0">
                <a:ea typeface="Calibri"/>
                <a:cs typeface="Calibri"/>
              </a:rPr>
              <a:t>Every Tuesday from the 8th September you will hear from a different college during tutor time, this will also include apprenticeships</a:t>
            </a:r>
          </a:p>
          <a:p>
            <a:pPr marL="285750" indent="-285750">
              <a:buFont typeface="Wingdings"/>
              <a:buChar char="ü"/>
            </a:pPr>
            <a:endParaRPr lang="en-US" sz="2400" dirty="0">
              <a:ea typeface="Calibri"/>
              <a:cs typeface="Calibri"/>
            </a:endParaRPr>
          </a:p>
          <a:p>
            <a:pPr marL="285750" indent="-285750">
              <a:buFont typeface="Wingdings"/>
              <a:buChar char="ü"/>
            </a:pPr>
            <a:r>
              <a:rPr lang="en-US" sz="2400" dirty="0">
                <a:ea typeface="Calibri"/>
                <a:cs typeface="Calibri"/>
              </a:rPr>
              <a:t>Every Wednesday after school in the LRC there will be a careers drop in for pupils to access</a:t>
            </a:r>
          </a:p>
          <a:p>
            <a:pPr marL="285750" indent="-285750">
              <a:buFont typeface="Wingdings"/>
              <a:buChar char="ü"/>
            </a:pPr>
            <a:endParaRPr lang="en-US" sz="2400" dirty="0">
              <a:ea typeface="Calibri"/>
              <a:cs typeface="Calibri"/>
            </a:endParaRPr>
          </a:p>
          <a:p>
            <a:pPr marL="285750" indent="-285750">
              <a:buFont typeface="Wingdings"/>
              <a:buChar char="ü"/>
            </a:pPr>
            <a:r>
              <a:rPr lang="en-US" sz="2400" dirty="0">
                <a:ea typeface="Calibri"/>
                <a:cs typeface="Calibri"/>
              </a:rPr>
              <a:t>I will run an apprenticeship workshop for those pupils who are interested in this route. This will include CV help and setting up alerts on the apprenticeship website</a:t>
            </a:r>
          </a:p>
          <a:p>
            <a:pPr marL="285750" indent="-285750">
              <a:buFont typeface="Wingdings"/>
              <a:buChar char="ü"/>
            </a:pPr>
            <a:endParaRPr lang="en-US" sz="2400" dirty="0">
              <a:ea typeface="Calibri"/>
              <a:cs typeface="Calibri"/>
            </a:endParaRPr>
          </a:p>
          <a:p>
            <a:pPr marL="285750" indent="-285750">
              <a:buFont typeface="Wingdings"/>
              <a:buChar char="ü"/>
            </a:pPr>
            <a:r>
              <a:rPr lang="en-US" sz="2400" dirty="0">
                <a:ea typeface="Calibri"/>
                <a:cs typeface="Calibri"/>
              </a:rPr>
              <a:t>There will also be a mock college interview workshop for those who would find this helpful</a:t>
            </a:r>
          </a:p>
          <a:p>
            <a:pPr marL="285750" indent="-285750">
              <a:buFont typeface="Wingdings"/>
              <a:buChar char="ü"/>
            </a:pPr>
            <a:endParaRPr lang="en-US" sz="2400" dirty="0">
              <a:ea typeface="Calibri"/>
              <a:cs typeface="Calibri"/>
            </a:endParaRPr>
          </a:p>
          <a:p>
            <a:pPr marL="285750" indent="-285750">
              <a:buFont typeface="Wingdings"/>
              <a:buChar char="ü"/>
            </a:pPr>
            <a:r>
              <a:rPr lang="en-US" sz="2400" dirty="0">
                <a:ea typeface="Calibri"/>
                <a:cs typeface="Calibri"/>
              </a:rPr>
              <a:t>Unifrog – use the online tools to explore college course, apprenticeships and create your CV</a:t>
            </a:r>
          </a:p>
          <a:p>
            <a:pPr marL="285750" indent="-285750">
              <a:buFont typeface="Wingdings"/>
              <a:buChar char="ü"/>
            </a:pPr>
            <a:endParaRPr lang="en-US" dirty="0">
              <a:solidFill>
                <a:srgbClr val="01A22B"/>
              </a:solidFill>
              <a:ea typeface="Calibri"/>
              <a:cs typeface="Calibri"/>
            </a:endParaRPr>
          </a:p>
          <a:p>
            <a:endParaRPr lang="en-US" dirty="0">
              <a:solidFill>
                <a:srgbClr val="01A22B"/>
              </a:solidFill>
              <a:ea typeface="Calibri"/>
              <a:cs typeface="Calibri"/>
            </a:endParaRPr>
          </a:p>
          <a:p>
            <a:pPr marL="285750" indent="-285750">
              <a:buFont typeface="Wingdings"/>
              <a:buChar char="ü"/>
            </a:pPr>
            <a:endParaRPr lang="en-US" dirty="0">
              <a:solidFill>
                <a:srgbClr val="01A22B"/>
              </a:solidFill>
              <a:ea typeface="Calibri"/>
              <a:cs typeface="Calibri"/>
            </a:endParaRPr>
          </a:p>
          <a:p>
            <a:endParaRPr lang="en-US" dirty="0">
              <a:ea typeface="Calibri"/>
              <a:cs typeface="Calibri"/>
            </a:endParaRPr>
          </a:p>
        </p:txBody>
      </p:sp>
      <p:pic>
        <p:nvPicPr>
          <p:cNvPr id="3" name="Picture 2" descr="Unifrog | London">
            <a:extLst>
              <a:ext uri="{FF2B5EF4-FFF2-40B4-BE49-F238E27FC236}">
                <a16:creationId xmlns:a16="http://schemas.microsoft.com/office/drawing/2014/main" id="{CE6B2631-4D34-005A-0C4E-E6229D5DC67F}"/>
              </a:ext>
            </a:extLst>
          </p:cNvPr>
          <p:cNvPicPr>
            <a:picLocks noChangeAspect="1"/>
          </p:cNvPicPr>
          <p:nvPr/>
        </p:nvPicPr>
        <p:blipFill>
          <a:blip r:embed="rId4"/>
          <a:stretch>
            <a:fillRect/>
          </a:stretch>
        </p:blipFill>
        <p:spPr>
          <a:xfrm>
            <a:off x="11180148" y="6006286"/>
            <a:ext cx="625047" cy="625047"/>
          </a:xfrm>
          <a:prstGeom prst="rect">
            <a:avLst/>
          </a:prstGeom>
        </p:spPr>
      </p:pic>
    </p:spTree>
    <p:extLst>
      <p:ext uri="{BB962C8B-B14F-4D97-AF65-F5344CB8AC3E}">
        <p14:creationId xmlns:p14="http://schemas.microsoft.com/office/powerpoint/2010/main" val="3496548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92F0E49-52AA-5333-ACCD-0E485641AD5C}"/>
              </a:ext>
            </a:extLst>
          </p:cNvPr>
          <p:cNvGrpSpPr/>
          <p:nvPr/>
        </p:nvGrpSpPr>
        <p:grpSpPr>
          <a:xfrm>
            <a:off x="322471" y="297180"/>
            <a:ext cx="11573564" cy="720000"/>
            <a:chOff x="322471" y="297180"/>
            <a:chExt cx="11573564" cy="72000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F0394901-3BFB-7FC1-B433-D67A38962563}"/>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bg1"/>
                  </a:solidFill>
                  <a:latin typeface="+mj-lt"/>
                  <a:ea typeface="+mj-ea"/>
                  <a:cs typeface="+mj-cs"/>
                </a:rPr>
                <a:t>Careers Advice </a:t>
              </a:r>
            </a:p>
          </p:txBody>
        </p:sp>
        <p:pic>
          <p:nvPicPr>
            <p:cNvPr id="9" name="Picture 8" descr="A black and white logo&#10;&#10;Description automatically generated with low confidence">
              <a:extLst>
                <a:ext uri="{FF2B5EF4-FFF2-40B4-BE49-F238E27FC236}">
                  <a16:creationId xmlns:a16="http://schemas.microsoft.com/office/drawing/2014/main" id="{2932CE92-12E3-3095-DC2C-59809DF14D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11" name="TextBox 10">
            <a:extLst>
              <a:ext uri="{FF2B5EF4-FFF2-40B4-BE49-F238E27FC236}">
                <a16:creationId xmlns:a16="http://schemas.microsoft.com/office/drawing/2014/main" id="{96D424B5-BEF4-60D7-53E4-3BE8FD2EF719}"/>
              </a:ext>
            </a:extLst>
          </p:cNvPr>
          <p:cNvSpPr txBox="1"/>
          <p:nvPr/>
        </p:nvSpPr>
        <p:spPr>
          <a:xfrm>
            <a:off x="320942" y="3223958"/>
            <a:ext cx="6923264" cy="2800767"/>
          </a:xfrm>
          <a:prstGeom prst="rect">
            <a:avLst/>
          </a:prstGeom>
          <a:noFill/>
        </p:spPr>
        <p:txBody>
          <a:bodyPr wrap="square" lIns="91440" tIns="45720" rIns="91440" bIns="45720" anchor="t">
            <a:spAutoFit/>
          </a:bodyPr>
          <a:lstStyle/>
          <a:p>
            <a:r>
              <a:rPr lang="en-GB" sz="2800">
                <a:solidFill>
                  <a:srgbClr val="242424"/>
                </a:solidFill>
                <a:latin typeface="Calibri" panose="020F0502020204030204" pitchFamily="34" charset="0"/>
                <a:ea typeface="Aptos" panose="020B0004020202020204" pitchFamily="34" charset="0"/>
              </a:rPr>
              <a:t>To book in for Careers Advice please speak to your: </a:t>
            </a:r>
          </a:p>
          <a:p>
            <a:endParaRPr lang="en-GB" sz="2800">
              <a:solidFill>
                <a:srgbClr val="242424"/>
              </a:solidFill>
              <a:latin typeface="Calibri" panose="020F0502020204030204" pitchFamily="34" charset="0"/>
              <a:ea typeface="Aptos" panose="020B0004020202020204" pitchFamily="34" charset="0"/>
            </a:endParaRPr>
          </a:p>
          <a:p>
            <a:r>
              <a:rPr lang="en-GB" sz="2800">
                <a:solidFill>
                  <a:srgbClr val="242424"/>
                </a:solidFill>
                <a:latin typeface="Calibri"/>
                <a:ea typeface="Aptos" panose="020B0004020202020204" pitchFamily="34" charset="0"/>
                <a:cs typeface="Calibri"/>
              </a:rPr>
              <a:t>Write your full name and tutor group on the list after this talk </a:t>
            </a:r>
            <a:endParaRPr lang="en-GB" sz="2800">
              <a:solidFill>
                <a:srgbClr val="242424"/>
              </a:solidFill>
              <a:latin typeface="Calibri" panose="020F0502020204030204" pitchFamily="34" charset="0"/>
              <a:ea typeface="Aptos" panose="020B0004020202020204" pitchFamily="34" charset="0"/>
              <a:cs typeface="Calibri"/>
            </a:endParaRPr>
          </a:p>
          <a:p>
            <a:endParaRPr lang="en-GB" sz="1800">
              <a:solidFill>
                <a:srgbClr val="242424"/>
              </a:solidFill>
              <a:effectLst/>
              <a:latin typeface="Calibri" panose="020F0502020204030204" pitchFamily="34" charset="0"/>
              <a:ea typeface="Aptos" panose="020B0004020202020204" pitchFamily="34" charset="0"/>
            </a:endParaRPr>
          </a:p>
          <a:p>
            <a:r>
              <a:rPr lang="en-GB" sz="1800">
                <a:solidFill>
                  <a:srgbClr val="242424"/>
                </a:solidFill>
                <a:effectLst/>
                <a:latin typeface="Calibri" panose="020F0502020204030204" pitchFamily="34" charset="0"/>
                <a:ea typeface="Aptos" panose="020B0004020202020204" pitchFamily="34" charset="0"/>
              </a:rPr>
              <a:t> </a:t>
            </a:r>
            <a:endParaRPr lang="en-GB"/>
          </a:p>
        </p:txBody>
      </p:sp>
      <p:sp>
        <p:nvSpPr>
          <p:cNvPr id="12" name="TextBox 11">
            <a:extLst>
              <a:ext uri="{FF2B5EF4-FFF2-40B4-BE49-F238E27FC236}">
                <a16:creationId xmlns:a16="http://schemas.microsoft.com/office/drawing/2014/main" id="{157A8C75-38C8-D406-176B-53E486B275F5}"/>
              </a:ext>
            </a:extLst>
          </p:cNvPr>
          <p:cNvSpPr txBox="1"/>
          <p:nvPr/>
        </p:nvSpPr>
        <p:spPr>
          <a:xfrm>
            <a:off x="322472" y="1209485"/>
            <a:ext cx="11573564" cy="1815882"/>
          </a:xfrm>
          <a:prstGeom prst="rect">
            <a:avLst/>
          </a:prstGeom>
          <a:solidFill>
            <a:schemeClr val="accent4">
              <a:lumMod val="40000"/>
              <a:lumOff val="60000"/>
            </a:schemeClr>
          </a:solidFill>
          <a:ln>
            <a:solidFill>
              <a:schemeClr val="accent1">
                <a:lumMod val="60000"/>
                <a:lumOff val="40000"/>
              </a:schemeClr>
            </a:solidFill>
          </a:ln>
        </p:spPr>
        <p:txBody>
          <a:bodyPr wrap="square" rtlCol="0">
            <a:spAutoFit/>
          </a:bodyPr>
          <a:lstStyle/>
          <a:p>
            <a:r>
              <a:rPr lang="en-GB" sz="2800"/>
              <a:t>Need help with your post 16 options?</a:t>
            </a:r>
          </a:p>
          <a:p>
            <a:endParaRPr lang="en-GB" sz="2800"/>
          </a:p>
          <a:p>
            <a:r>
              <a:rPr lang="en-GB" sz="2800"/>
              <a:t>An independent careers adviser will be in school to offer 1:1 advice on your next steps- appointments available</a:t>
            </a:r>
          </a:p>
        </p:txBody>
      </p:sp>
      <p:pic>
        <p:nvPicPr>
          <p:cNvPr id="14" name="Content Placeholder 2">
            <a:extLst>
              <a:ext uri="{FF2B5EF4-FFF2-40B4-BE49-F238E27FC236}">
                <a16:creationId xmlns:a16="http://schemas.microsoft.com/office/drawing/2014/main" id="{2EB529DE-B9FA-46F3-AFAF-488A64999B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9718" y="3724275"/>
            <a:ext cx="3995082" cy="2247900"/>
          </a:xfrm>
          <a:prstGeom prst="rect">
            <a:avLst/>
          </a:prstGeom>
          <a:noFill/>
          <a:ln w="38100">
            <a:no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880863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1DE95ED-BB14-9A2B-3E58-ACCACA521547}"/>
              </a:ext>
            </a:extLst>
          </p:cNvPr>
          <p:cNvGrpSpPr/>
          <p:nvPr/>
        </p:nvGrpSpPr>
        <p:grpSpPr>
          <a:xfrm>
            <a:off x="322471" y="297180"/>
            <a:ext cx="11573564" cy="720000"/>
            <a:chOff x="322471" y="297180"/>
            <a:chExt cx="11573564" cy="720000"/>
          </a:xfrm>
          <a:effectLst>
            <a:outerShdw blurRad="50800" dist="38100" dir="2700000" algn="tl" rotWithShape="0">
              <a:prstClr val="black">
                <a:alpha val="40000"/>
              </a:prstClr>
            </a:outerShdw>
          </a:effectLst>
        </p:grpSpPr>
        <p:sp>
          <p:nvSpPr>
            <p:cNvPr id="7" name="Rectangle 6">
              <a:extLst>
                <a:ext uri="{FF2B5EF4-FFF2-40B4-BE49-F238E27FC236}">
                  <a16:creationId xmlns:a16="http://schemas.microsoft.com/office/drawing/2014/main" id="{3D20B1D8-21F9-956F-D3D5-5A6BFE5685A1}"/>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a:solidFill>
                    <a:schemeClr val="bg1"/>
                  </a:solidFill>
                  <a:latin typeface="+mj-lt"/>
                  <a:ea typeface="+mj-ea"/>
                  <a:cs typeface="+mj-cs"/>
                </a:rPr>
                <a:t>Final thoughts……… </a:t>
              </a:r>
            </a:p>
          </p:txBody>
        </p:sp>
        <p:pic>
          <p:nvPicPr>
            <p:cNvPr id="8" name="Picture 7" descr="A black and white logo&#10;&#10;Description automatically generated with low confidence">
              <a:extLst>
                <a:ext uri="{FF2B5EF4-FFF2-40B4-BE49-F238E27FC236}">
                  <a16:creationId xmlns:a16="http://schemas.microsoft.com/office/drawing/2014/main" id="{C0F3C8A1-1D46-46FC-1C41-D0BF55FFA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10" name="TextBox 9">
            <a:extLst>
              <a:ext uri="{FF2B5EF4-FFF2-40B4-BE49-F238E27FC236}">
                <a16:creationId xmlns:a16="http://schemas.microsoft.com/office/drawing/2014/main" id="{0E8FC4AF-5F1A-26C9-AAB1-6F7A82DF4F4D}"/>
              </a:ext>
            </a:extLst>
          </p:cNvPr>
          <p:cNvSpPr txBox="1"/>
          <p:nvPr/>
        </p:nvSpPr>
        <p:spPr>
          <a:xfrm>
            <a:off x="3267323" y="6006173"/>
            <a:ext cx="4627880" cy="461665"/>
          </a:xfrm>
          <a:prstGeom prst="rect">
            <a:avLst/>
          </a:prstGeom>
          <a:noFill/>
        </p:spPr>
        <p:txBody>
          <a:bodyPr wrap="square" rtlCol="0">
            <a:spAutoFit/>
          </a:bodyPr>
          <a:lstStyle/>
          <a:p>
            <a:pPr algn="ctr"/>
            <a:r>
              <a:rPr lang="en-GB" sz="2400" b="1"/>
              <a:t>Careers Leader – Mrs Shaw</a:t>
            </a:r>
          </a:p>
        </p:txBody>
      </p:sp>
      <p:sp>
        <p:nvSpPr>
          <p:cNvPr id="11" name="Content Placeholder 10">
            <a:extLst>
              <a:ext uri="{FF2B5EF4-FFF2-40B4-BE49-F238E27FC236}">
                <a16:creationId xmlns:a16="http://schemas.microsoft.com/office/drawing/2014/main" id="{7F658A0B-3CF7-E19E-FD45-90EC2338ADF2}"/>
              </a:ext>
            </a:extLst>
          </p:cNvPr>
          <p:cNvSpPr>
            <a:spLocks noGrp="1"/>
          </p:cNvSpPr>
          <p:nvPr>
            <p:ph idx="1"/>
          </p:nvPr>
        </p:nvSpPr>
        <p:spPr>
          <a:xfrm>
            <a:off x="838200" y="1825625"/>
            <a:ext cx="10566847" cy="2826274"/>
          </a:xfrm>
        </p:spPr>
        <p:txBody>
          <a:bodyPr vert="horz" lIns="91440" tIns="45720" rIns="91440" bIns="45720" rtlCol="0" anchor="t">
            <a:normAutofit fontScale="92500" lnSpcReduction="20000"/>
          </a:bodyPr>
          <a:lstStyle/>
          <a:p>
            <a:r>
              <a:rPr lang="en-GB"/>
              <a:t>Attend college open events</a:t>
            </a:r>
          </a:p>
          <a:p>
            <a:endParaRPr lang="en-GB"/>
          </a:p>
          <a:p>
            <a:r>
              <a:rPr lang="en-GB"/>
              <a:t>Look at college website/prospectus to check course requirements</a:t>
            </a:r>
          </a:p>
          <a:p>
            <a:endParaRPr lang="en-GB">
              <a:ea typeface="Calibri"/>
              <a:cs typeface="Calibri"/>
            </a:endParaRPr>
          </a:p>
          <a:p>
            <a:r>
              <a:rPr lang="en-GB">
                <a:ea typeface="Calibri"/>
                <a:cs typeface="Calibri"/>
              </a:rPr>
              <a:t>Ask for advice</a:t>
            </a:r>
          </a:p>
          <a:p>
            <a:endParaRPr lang="en-GB"/>
          </a:p>
          <a:p>
            <a:r>
              <a:rPr lang="en-GB"/>
              <a:t>Focus on your GCSEs to get the grades you need </a:t>
            </a:r>
          </a:p>
        </p:txBody>
      </p:sp>
      <p:pic>
        <p:nvPicPr>
          <p:cNvPr id="1028" name="Picture 4" descr="7 Toxic Thinking Mistakes That Will ...">
            <a:extLst>
              <a:ext uri="{FF2B5EF4-FFF2-40B4-BE49-F238E27FC236}">
                <a16:creationId xmlns:a16="http://schemas.microsoft.com/office/drawing/2014/main" id="{0D27E7B5-6728-5FA4-768C-B403687F7C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4505" y="4803929"/>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46026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9">
            <a:extLst>
              <a:ext uri="{FF2B5EF4-FFF2-40B4-BE49-F238E27FC236}">
                <a16:creationId xmlns:a16="http://schemas.microsoft.com/office/drawing/2014/main" id="{31FC3566-FA7A-EAE6-3655-8E3DA06D4328}"/>
              </a:ext>
            </a:extLst>
          </p:cNvPr>
          <p:cNvSpPr>
            <a:spLocks noGrp="1"/>
          </p:cNvSpPr>
          <p:nvPr>
            <p:ph idx="1"/>
          </p:nvPr>
        </p:nvSpPr>
        <p:spPr>
          <a:xfrm>
            <a:off x="2168208" y="1200140"/>
            <a:ext cx="9699370" cy="5501649"/>
          </a:xfrm>
        </p:spPr>
        <p:txBody>
          <a:bodyPr vert="horz" lIns="91440" tIns="45720" rIns="91440" bIns="45720" rtlCol="0" anchor="t">
            <a:normAutofit fontScale="85000" lnSpcReduction="20000"/>
          </a:bodyPr>
          <a:lstStyle/>
          <a:p>
            <a:pPr marL="0" indent="0">
              <a:buNone/>
            </a:pPr>
            <a:endParaRPr lang="en-US" sz="2200"/>
          </a:p>
          <a:p>
            <a:pPr marL="0" indent="0">
              <a:buNone/>
            </a:pPr>
            <a:r>
              <a:rPr lang="en-US" sz="3000" b="1">
                <a:solidFill>
                  <a:srgbClr val="0B0C0C"/>
                </a:solidFill>
                <a:latin typeface="GDS Transport"/>
              </a:rPr>
              <a:t>Option 1 : Stay in full-time education</a:t>
            </a:r>
          </a:p>
          <a:p>
            <a:pPr marL="0" indent="0" algn="l">
              <a:buNone/>
            </a:pPr>
            <a:r>
              <a:rPr lang="en-US" sz="3000">
                <a:solidFill>
                  <a:srgbClr val="0B0C0C"/>
                </a:solidFill>
                <a:latin typeface="GDS Transport"/>
              </a:rPr>
              <a:t>A levels, BTEC, T levels, vocational and technical qualifications, exam retakes</a:t>
            </a:r>
            <a:endParaRPr lang="en-US"/>
          </a:p>
          <a:p>
            <a:pPr marL="0" indent="0" algn="l">
              <a:buNone/>
            </a:pPr>
            <a:endParaRPr lang="en-US" sz="3000" b="0" i="0">
              <a:solidFill>
                <a:srgbClr val="0B0C0C"/>
              </a:solidFill>
              <a:effectLst/>
              <a:latin typeface="GDS Transport"/>
            </a:endParaRPr>
          </a:p>
          <a:p>
            <a:pPr marL="0" indent="0" algn="l">
              <a:buNone/>
            </a:pPr>
            <a:r>
              <a:rPr lang="en-US" sz="3000" b="0" i="0">
                <a:solidFill>
                  <a:srgbClr val="0B0C0C"/>
                </a:solidFill>
                <a:effectLst/>
                <a:latin typeface="GDS Transport"/>
              </a:rPr>
              <a:t>Or</a:t>
            </a:r>
          </a:p>
          <a:p>
            <a:pPr marL="0" indent="0" algn="l">
              <a:buNone/>
            </a:pPr>
            <a:endParaRPr lang="en-US" sz="3000" b="0" i="0">
              <a:solidFill>
                <a:srgbClr val="0B0C0C"/>
              </a:solidFill>
              <a:effectLst/>
              <a:latin typeface="GDS Transport"/>
            </a:endParaRPr>
          </a:p>
          <a:p>
            <a:pPr marL="0" indent="0">
              <a:buNone/>
            </a:pPr>
            <a:r>
              <a:rPr lang="en-US" sz="3000" b="1">
                <a:solidFill>
                  <a:srgbClr val="0B0C0C"/>
                </a:solidFill>
                <a:latin typeface="GDS Transport"/>
              </a:rPr>
              <a:t>Option 2: Combine work with study</a:t>
            </a:r>
          </a:p>
          <a:p>
            <a:pPr marL="0" indent="0">
              <a:buNone/>
            </a:pPr>
            <a:r>
              <a:rPr lang="en-US" sz="3000">
                <a:solidFill>
                  <a:srgbClr val="0B0C0C"/>
                </a:solidFill>
                <a:latin typeface="GDS Transport"/>
              </a:rPr>
              <a:t>Apprenticeship, supported internships (for EHCP pupils only) </a:t>
            </a:r>
            <a:endParaRPr lang="en-US"/>
          </a:p>
          <a:p>
            <a:pPr marL="0" indent="0" algn="l">
              <a:buNone/>
            </a:pPr>
            <a:endParaRPr lang="en-US" sz="3000" b="0" i="0">
              <a:solidFill>
                <a:srgbClr val="0B0C0C"/>
              </a:solidFill>
              <a:effectLst/>
              <a:latin typeface="GDS Transport"/>
            </a:endParaRPr>
          </a:p>
          <a:p>
            <a:pPr marL="0" indent="0" algn="l">
              <a:buNone/>
            </a:pPr>
            <a:r>
              <a:rPr lang="en-US" sz="3000">
                <a:solidFill>
                  <a:srgbClr val="0B0C0C"/>
                </a:solidFill>
                <a:latin typeface="GDS Transport"/>
              </a:rPr>
              <a:t>Or</a:t>
            </a:r>
          </a:p>
          <a:p>
            <a:pPr marL="0" indent="0" algn="l">
              <a:buNone/>
            </a:pPr>
            <a:endParaRPr lang="en-US" sz="3000" b="0" i="0">
              <a:solidFill>
                <a:srgbClr val="0B0C0C"/>
              </a:solidFill>
              <a:effectLst/>
              <a:latin typeface="GDS Transport"/>
            </a:endParaRPr>
          </a:p>
          <a:p>
            <a:pPr marL="0" indent="0" algn="l">
              <a:buNone/>
            </a:pPr>
            <a:r>
              <a:rPr lang="en-US" sz="3000" b="1">
                <a:solidFill>
                  <a:srgbClr val="0B0C0C"/>
                </a:solidFill>
                <a:latin typeface="GDS Transport"/>
              </a:rPr>
              <a:t>Option 3: S</a:t>
            </a:r>
            <a:r>
              <a:rPr lang="en-US" sz="3000" b="1" i="0">
                <a:solidFill>
                  <a:srgbClr val="0B0C0C"/>
                </a:solidFill>
                <a:effectLst/>
                <a:latin typeface="GDS Transport"/>
              </a:rPr>
              <a:t>pend 20 hours or more a week working or volunteering </a:t>
            </a:r>
            <a:r>
              <a:rPr lang="en-US" sz="3000" b="0" i="0">
                <a:solidFill>
                  <a:srgbClr val="0B0C0C"/>
                </a:solidFill>
                <a:effectLst/>
                <a:latin typeface="GDS Transport"/>
              </a:rPr>
              <a:t>while also doing part-time education or training</a:t>
            </a:r>
          </a:p>
          <a:p>
            <a:pPr marL="0" indent="0" algn="ctr">
              <a:buNone/>
            </a:pPr>
            <a:endParaRPr lang="en-US" sz="4000" b="1" i="0">
              <a:solidFill>
                <a:srgbClr val="0B0C0C"/>
              </a:solidFill>
              <a:effectLst/>
              <a:latin typeface="GDS Transport"/>
            </a:endParaRPr>
          </a:p>
          <a:p>
            <a:pPr marL="0" indent="0" algn="ctr">
              <a:buNone/>
            </a:pPr>
            <a:endParaRPr lang="en-US" sz="4000" b="1">
              <a:solidFill>
                <a:srgbClr val="0B0C0C"/>
              </a:solidFill>
              <a:latin typeface="GDS Transport"/>
            </a:endParaRPr>
          </a:p>
          <a:p>
            <a:pPr marL="0" indent="0" algn="ctr">
              <a:buNone/>
            </a:pPr>
            <a:endParaRPr lang="en-US" sz="4000" b="1" i="0">
              <a:solidFill>
                <a:srgbClr val="0B0C0C"/>
              </a:solidFill>
              <a:effectLst/>
              <a:latin typeface="GDS Transport"/>
            </a:endParaRPr>
          </a:p>
          <a:p>
            <a:pPr marL="0" indent="0">
              <a:buNone/>
            </a:pPr>
            <a:endParaRPr lang="en-GB"/>
          </a:p>
        </p:txBody>
      </p:sp>
      <p:grpSp>
        <p:nvGrpSpPr>
          <p:cNvPr id="7" name="Group 6">
            <a:extLst>
              <a:ext uri="{FF2B5EF4-FFF2-40B4-BE49-F238E27FC236}">
                <a16:creationId xmlns:a16="http://schemas.microsoft.com/office/drawing/2014/main" id="{C109CB0F-3F79-9CD0-ED6C-F7C937E55FCD}"/>
              </a:ext>
            </a:extLst>
          </p:cNvPr>
          <p:cNvGrpSpPr/>
          <p:nvPr/>
        </p:nvGrpSpPr>
        <p:grpSpPr>
          <a:xfrm>
            <a:off x="322471" y="297180"/>
            <a:ext cx="11573564" cy="720000"/>
            <a:chOff x="322471" y="297180"/>
            <a:chExt cx="11573564" cy="720000"/>
          </a:xfrm>
          <a:effectLst>
            <a:outerShdw blurRad="50800" dist="38100" dir="2700000" algn="tl" rotWithShape="0">
              <a:prstClr val="black">
                <a:alpha val="40000"/>
              </a:prstClr>
            </a:outerShdw>
          </a:effectLst>
        </p:grpSpPr>
        <p:sp>
          <p:nvSpPr>
            <p:cNvPr id="9" name="Rectangle 8">
              <a:extLst>
                <a:ext uri="{FF2B5EF4-FFF2-40B4-BE49-F238E27FC236}">
                  <a16:creationId xmlns:a16="http://schemas.microsoft.com/office/drawing/2014/main" id="{72B34B47-D606-2728-1262-C742376F9B3D}"/>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a:ln>
                    <a:noFill/>
                  </a:ln>
                  <a:solidFill>
                    <a:prstClr val="white"/>
                  </a:solidFill>
                  <a:effectLst/>
                  <a:uLnTx/>
                  <a:uFillTx/>
                  <a:latin typeface="Calibri Light" panose="020F0302020204030204"/>
                  <a:ea typeface="+mn-ea"/>
                  <a:cs typeface="+mn-cs"/>
                </a:rPr>
                <a:t>What are the post 16 options ?</a:t>
              </a:r>
            </a:p>
          </p:txBody>
        </p:sp>
        <p:pic>
          <p:nvPicPr>
            <p:cNvPr id="10" name="Picture 9" descr="A black and white logo&#10;&#10;Description automatically generated with low confidence">
              <a:extLst>
                <a:ext uri="{FF2B5EF4-FFF2-40B4-BE49-F238E27FC236}">
                  <a16:creationId xmlns:a16="http://schemas.microsoft.com/office/drawing/2014/main" id="{B99F5729-2586-FD55-31FC-316D536731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pic>
        <p:nvPicPr>
          <p:cNvPr id="24580" name="Picture 4" descr="The Two Poles of Education - New Acropolis Library">
            <a:extLst>
              <a:ext uri="{FF2B5EF4-FFF2-40B4-BE49-F238E27FC236}">
                <a16:creationId xmlns:a16="http://schemas.microsoft.com/office/drawing/2014/main" id="{1058F593-3672-5AD0-802B-47A1D7D98CA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2471" y="1200141"/>
            <a:ext cx="1883728" cy="1707511"/>
          </a:xfrm>
          <a:prstGeom prst="rect">
            <a:avLst/>
          </a:prstGeom>
          <a:noFill/>
          <a:extLst>
            <a:ext uri="{909E8E84-426E-40DD-AFC4-6F175D3DCCD1}">
              <a14:hiddenFill xmlns:a14="http://schemas.microsoft.com/office/drawing/2010/main">
                <a:solidFill>
                  <a:srgbClr val="FFFFFF"/>
                </a:solidFill>
              </a14:hiddenFill>
            </a:ext>
          </a:extLst>
        </p:spPr>
      </p:pic>
      <p:pic>
        <p:nvPicPr>
          <p:cNvPr id="24582" name="Picture 6" descr="Traineeships Vs Apprenticeships">
            <a:extLst>
              <a:ext uri="{FF2B5EF4-FFF2-40B4-BE49-F238E27FC236}">
                <a16:creationId xmlns:a16="http://schemas.microsoft.com/office/drawing/2014/main" id="{6E5EB35C-35CE-97F2-3034-87529AF7221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285" y="3090613"/>
            <a:ext cx="1908110" cy="1707510"/>
          </a:xfrm>
          <a:prstGeom prst="rect">
            <a:avLst/>
          </a:prstGeom>
          <a:noFill/>
          <a:extLst>
            <a:ext uri="{909E8E84-426E-40DD-AFC4-6F175D3DCCD1}">
              <a14:hiddenFill xmlns:a14="http://schemas.microsoft.com/office/drawing/2010/main">
                <a:solidFill>
                  <a:srgbClr val="FFFFFF"/>
                </a:solidFill>
              </a14:hiddenFill>
            </a:ext>
          </a:extLst>
        </p:spPr>
      </p:pic>
      <p:pic>
        <p:nvPicPr>
          <p:cNvPr id="24584" name="Picture 8" descr="Work is broken. Can we fix it? - Vox">
            <a:extLst>
              <a:ext uri="{FF2B5EF4-FFF2-40B4-BE49-F238E27FC236}">
                <a16:creationId xmlns:a16="http://schemas.microsoft.com/office/drawing/2014/main" id="{7AD65DFA-AECC-A7E1-1F50-5F3C19E3BDB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0099" y="4994279"/>
            <a:ext cx="1908109" cy="1707511"/>
          </a:xfrm>
          <a:prstGeom prst="rect">
            <a:avLst/>
          </a:prstGeom>
          <a:noFill/>
          <a:extLst>
            <a:ext uri="{909E8E84-426E-40DD-AFC4-6F175D3DCCD1}">
              <a14:hiddenFill xmlns:a14="http://schemas.microsoft.com/office/drawing/2010/main">
                <a:solidFill>
                  <a:srgbClr val="FFFFFF"/>
                </a:solidFill>
              </a14:hiddenFill>
            </a:ext>
          </a:extLst>
        </p:spPr>
      </p:pic>
      <p:pic>
        <p:nvPicPr>
          <p:cNvPr id="3" name="Graphic 2" descr="Video camera with solid fill">
            <a:extLst>
              <a:ext uri="{FF2B5EF4-FFF2-40B4-BE49-F238E27FC236}">
                <a16:creationId xmlns:a16="http://schemas.microsoft.com/office/drawing/2014/main" id="{30B7357C-3802-53D2-749E-100D11D0638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1569148" y="6265911"/>
            <a:ext cx="592562" cy="592562"/>
          </a:xfrm>
          <a:prstGeom prst="rect">
            <a:avLst/>
          </a:prstGeom>
        </p:spPr>
      </p:pic>
    </p:spTree>
    <p:extLst>
      <p:ext uri="{BB962C8B-B14F-4D97-AF65-F5344CB8AC3E}">
        <p14:creationId xmlns:p14="http://schemas.microsoft.com/office/powerpoint/2010/main" val="3169272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nline Media 5" title="Get Ready for Your Career">
            <a:hlinkClick r:id="" action="ppaction://media"/>
            <a:extLst>
              <a:ext uri="{FF2B5EF4-FFF2-40B4-BE49-F238E27FC236}">
                <a16:creationId xmlns:a16="http://schemas.microsoft.com/office/drawing/2014/main" id="{D5DC79EB-0987-CEBA-E779-DE8088A06778}"/>
              </a:ext>
            </a:extLst>
          </p:cNvPr>
          <p:cNvPicPr>
            <a:picLocks noRot="1" noChangeAspect="1"/>
          </p:cNvPicPr>
          <p:nvPr>
            <a:videoFile r:link="rId1"/>
          </p:nvPr>
        </p:nvPicPr>
        <p:blipFill>
          <a:blip r:embed="rId3"/>
          <a:stretch>
            <a:fillRect/>
          </a:stretch>
        </p:blipFill>
        <p:spPr>
          <a:xfrm>
            <a:off x="36224" y="0"/>
            <a:ext cx="12138025" cy="6858000"/>
          </a:xfrm>
          <a:prstGeom prst="rect">
            <a:avLst/>
          </a:prstGeom>
        </p:spPr>
      </p:pic>
    </p:spTree>
    <p:extLst>
      <p:ext uri="{BB962C8B-B14F-4D97-AF65-F5344CB8AC3E}">
        <p14:creationId xmlns:p14="http://schemas.microsoft.com/office/powerpoint/2010/main" val="1262066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1ADD1B7-FE21-E11C-BAF1-6F86E8080762}"/>
              </a:ext>
            </a:extLst>
          </p:cNvPr>
          <p:cNvGrpSpPr/>
          <p:nvPr/>
        </p:nvGrpSpPr>
        <p:grpSpPr>
          <a:xfrm>
            <a:off x="322471" y="80579"/>
            <a:ext cx="11573564" cy="936601"/>
            <a:chOff x="322471" y="297180"/>
            <a:chExt cx="11573564" cy="720000"/>
          </a:xfrm>
          <a:effectLst>
            <a:outerShdw blurRad="50800" dist="38100" dir="2700000" algn="tl" rotWithShape="0">
              <a:prstClr val="black">
                <a:alpha val="40000"/>
              </a:prstClr>
            </a:outerShdw>
          </a:effectLst>
        </p:grpSpPr>
        <p:sp>
          <p:nvSpPr>
            <p:cNvPr id="5" name="Rectangle 4">
              <a:extLst>
                <a:ext uri="{FF2B5EF4-FFF2-40B4-BE49-F238E27FC236}">
                  <a16:creationId xmlns:a16="http://schemas.microsoft.com/office/drawing/2014/main" id="{DED8667F-280A-78CB-47A5-DE1DF3A40E33}"/>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4000" dirty="0">
                  <a:solidFill>
                    <a:schemeClr val="bg1"/>
                  </a:solidFill>
                  <a:latin typeface="+mj-lt"/>
                  <a:ea typeface="+mj-ea"/>
                  <a:cs typeface="+mj-cs"/>
                </a:rPr>
                <a:t>Understanding your next steps guide only</a:t>
              </a:r>
            </a:p>
            <a:p>
              <a:pPr algn="ctr"/>
              <a:r>
                <a:rPr lang="en-GB" sz="2800" dirty="0">
                  <a:solidFill>
                    <a:schemeClr val="bg1"/>
                  </a:solidFill>
                  <a:latin typeface="+mj-lt"/>
                  <a:ea typeface="+mj-ea"/>
                  <a:cs typeface="+mj-cs"/>
                </a:rPr>
                <a:t>refer to individual college entry requirements as they may differ</a:t>
              </a:r>
              <a:endParaRPr lang="en-GB" sz="4000" dirty="0">
                <a:solidFill>
                  <a:schemeClr val="bg1"/>
                </a:solidFill>
                <a:latin typeface="+mj-lt"/>
                <a:ea typeface="+mj-ea"/>
                <a:cs typeface="+mj-cs"/>
              </a:endParaRPr>
            </a:p>
          </p:txBody>
        </p:sp>
        <p:pic>
          <p:nvPicPr>
            <p:cNvPr id="6" name="Picture 5" descr="A black and white logo&#10;&#10;Description automatically generated with low confidence">
              <a:extLst>
                <a:ext uri="{FF2B5EF4-FFF2-40B4-BE49-F238E27FC236}">
                  <a16:creationId xmlns:a16="http://schemas.microsoft.com/office/drawing/2014/main" id="{D490626E-3638-17C9-4679-B17F5B0054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10" name="TextBox 9">
            <a:extLst>
              <a:ext uri="{FF2B5EF4-FFF2-40B4-BE49-F238E27FC236}">
                <a16:creationId xmlns:a16="http://schemas.microsoft.com/office/drawing/2014/main" id="{11262472-E999-F31A-C7DE-2820974FFD20}"/>
              </a:ext>
            </a:extLst>
          </p:cNvPr>
          <p:cNvSpPr txBox="1"/>
          <p:nvPr/>
        </p:nvSpPr>
        <p:spPr>
          <a:xfrm>
            <a:off x="276226" y="1409009"/>
            <a:ext cx="2091690" cy="584775"/>
          </a:xfrm>
          <a:prstGeom prst="rect">
            <a:avLst/>
          </a:prstGeom>
          <a:noFill/>
        </p:spPr>
        <p:txBody>
          <a:bodyPr wrap="square">
            <a:spAutoFit/>
          </a:bodyPr>
          <a:lstStyle/>
          <a:p>
            <a:r>
              <a:rPr lang="en-US" sz="3200">
                <a:solidFill>
                  <a:srgbClr val="01A22B"/>
                </a:solidFill>
                <a:ea typeface="Calibri" panose="020F0502020204030204"/>
                <a:cs typeface="Calibri" panose="020F0502020204030204"/>
              </a:rPr>
              <a:t>Level 3 </a:t>
            </a:r>
            <a:endParaRPr lang="en-US" sz="1600">
              <a:ea typeface="Calibri" panose="020F0502020204030204"/>
              <a:cs typeface="Calibri" panose="020F0502020204030204"/>
            </a:endParaRPr>
          </a:p>
        </p:txBody>
      </p:sp>
      <p:sp>
        <p:nvSpPr>
          <p:cNvPr id="7" name="TextBox 6">
            <a:extLst>
              <a:ext uri="{FF2B5EF4-FFF2-40B4-BE49-F238E27FC236}">
                <a16:creationId xmlns:a16="http://schemas.microsoft.com/office/drawing/2014/main" id="{E2B18273-7DE3-A5DE-C936-DA3AF3ED2A9A}"/>
              </a:ext>
            </a:extLst>
          </p:cNvPr>
          <p:cNvSpPr txBox="1"/>
          <p:nvPr/>
        </p:nvSpPr>
        <p:spPr>
          <a:xfrm>
            <a:off x="204465" y="3647434"/>
            <a:ext cx="2091690" cy="584775"/>
          </a:xfrm>
          <a:prstGeom prst="rect">
            <a:avLst/>
          </a:prstGeom>
          <a:noFill/>
        </p:spPr>
        <p:txBody>
          <a:bodyPr wrap="square">
            <a:spAutoFit/>
          </a:bodyPr>
          <a:lstStyle/>
          <a:p>
            <a:r>
              <a:rPr lang="en-US" sz="3200">
                <a:solidFill>
                  <a:schemeClr val="accent2"/>
                </a:solidFill>
                <a:ea typeface="Calibri" panose="020F0502020204030204"/>
                <a:cs typeface="Calibri" panose="020F0502020204030204"/>
              </a:rPr>
              <a:t>Level 2 </a:t>
            </a:r>
            <a:endParaRPr lang="en-US" sz="1600">
              <a:solidFill>
                <a:schemeClr val="accent2"/>
              </a:solidFill>
              <a:ea typeface="Calibri" panose="020F0502020204030204"/>
              <a:cs typeface="Calibri" panose="020F0502020204030204"/>
            </a:endParaRPr>
          </a:p>
        </p:txBody>
      </p:sp>
      <p:sp>
        <p:nvSpPr>
          <p:cNvPr id="13" name="TextBox 12">
            <a:extLst>
              <a:ext uri="{FF2B5EF4-FFF2-40B4-BE49-F238E27FC236}">
                <a16:creationId xmlns:a16="http://schemas.microsoft.com/office/drawing/2014/main" id="{1ACAB2AC-99C8-64ED-D9F5-6316ABEA1B28}"/>
              </a:ext>
            </a:extLst>
          </p:cNvPr>
          <p:cNvSpPr txBox="1"/>
          <p:nvPr/>
        </p:nvSpPr>
        <p:spPr>
          <a:xfrm>
            <a:off x="204465" y="5718802"/>
            <a:ext cx="2091690" cy="584775"/>
          </a:xfrm>
          <a:prstGeom prst="rect">
            <a:avLst/>
          </a:prstGeom>
          <a:noFill/>
        </p:spPr>
        <p:txBody>
          <a:bodyPr wrap="square">
            <a:spAutoFit/>
          </a:bodyPr>
          <a:lstStyle/>
          <a:p>
            <a:r>
              <a:rPr lang="en-US" sz="3200">
                <a:solidFill>
                  <a:srgbClr val="C0109A"/>
                </a:solidFill>
                <a:ea typeface="Calibri" panose="020F0502020204030204"/>
                <a:cs typeface="Calibri" panose="020F0502020204030204"/>
              </a:rPr>
              <a:t>Level 1 </a:t>
            </a:r>
            <a:endParaRPr lang="en-US" sz="1600">
              <a:solidFill>
                <a:srgbClr val="C0109A"/>
              </a:solidFill>
              <a:ea typeface="Calibri" panose="020F0502020204030204"/>
              <a:cs typeface="Calibri" panose="020F0502020204030204"/>
            </a:endParaRPr>
          </a:p>
        </p:txBody>
      </p:sp>
      <p:sp>
        <p:nvSpPr>
          <p:cNvPr id="16" name="TextBox 15">
            <a:extLst>
              <a:ext uri="{FF2B5EF4-FFF2-40B4-BE49-F238E27FC236}">
                <a16:creationId xmlns:a16="http://schemas.microsoft.com/office/drawing/2014/main" id="{378A0AA4-CB78-E21E-DA2E-3EC90FC3FA59}"/>
              </a:ext>
            </a:extLst>
          </p:cNvPr>
          <p:cNvSpPr txBox="1"/>
          <p:nvPr/>
        </p:nvSpPr>
        <p:spPr>
          <a:xfrm>
            <a:off x="2589451" y="1406468"/>
            <a:ext cx="4834072" cy="1569660"/>
          </a:xfrm>
          <a:prstGeom prst="rect">
            <a:avLst/>
          </a:prstGeom>
          <a:noFill/>
        </p:spPr>
        <p:txBody>
          <a:bodyPr wrap="square">
            <a:spAutoFit/>
          </a:bodyPr>
          <a:lstStyle/>
          <a:p>
            <a:r>
              <a:rPr lang="en-US" sz="3200">
                <a:solidFill>
                  <a:srgbClr val="01A22B"/>
                </a:solidFill>
                <a:ea typeface="Calibri" panose="020F0502020204030204"/>
                <a:cs typeface="Calibri" panose="020F0502020204030204"/>
              </a:rPr>
              <a:t>5 GCSEs grades 4 and above at GCSEs including maths and English  </a:t>
            </a:r>
            <a:endParaRPr lang="en-US" sz="1600">
              <a:ea typeface="Calibri" panose="020F0502020204030204"/>
              <a:cs typeface="Calibri" panose="020F0502020204030204"/>
            </a:endParaRPr>
          </a:p>
        </p:txBody>
      </p:sp>
      <p:sp>
        <p:nvSpPr>
          <p:cNvPr id="20" name="TextBox 19">
            <a:extLst>
              <a:ext uri="{FF2B5EF4-FFF2-40B4-BE49-F238E27FC236}">
                <a16:creationId xmlns:a16="http://schemas.microsoft.com/office/drawing/2014/main" id="{57663619-3841-8322-08A9-9B279E95AA99}"/>
              </a:ext>
            </a:extLst>
          </p:cNvPr>
          <p:cNvSpPr txBox="1"/>
          <p:nvPr/>
        </p:nvSpPr>
        <p:spPr>
          <a:xfrm>
            <a:off x="8778239" y="1399283"/>
            <a:ext cx="2091690" cy="1569660"/>
          </a:xfrm>
          <a:prstGeom prst="rect">
            <a:avLst/>
          </a:prstGeom>
          <a:noFill/>
        </p:spPr>
        <p:txBody>
          <a:bodyPr wrap="square">
            <a:spAutoFit/>
          </a:bodyPr>
          <a:lstStyle/>
          <a:p>
            <a:r>
              <a:rPr lang="en-US" sz="3200">
                <a:solidFill>
                  <a:srgbClr val="01A22B"/>
                </a:solidFill>
                <a:ea typeface="Calibri" panose="020F0502020204030204"/>
                <a:cs typeface="Calibri" panose="020F0502020204030204"/>
              </a:rPr>
              <a:t>A levels, T Levels, BTECs </a:t>
            </a:r>
            <a:endParaRPr lang="en-US" sz="1600">
              <a:ea typeface="Calibri" panose="020F0502020204030204"/>
              <a:cs typeface="Calibri" panose="020F0502020204030204"/>
            </a:endParaRPr>
          </a:p>
        </p:txBody>
      </p:sp>
      <p:sp>
        <p:nvSpPr>
          <p:cNvPr id="22" name="Arrow: Right 21">
            <a:extLst>
              <a:ext uri="{FF2B5EF4-FFF2-40B4-BE49-F238E27FC236}">
                <a16:creationId xmlns:a16="http://schemas.microsoft.com/office/drawing/2014/main" id="{C7D13CC0-34D1-10A1-FF27-56BE6A9E8C44}"/>
              </a:ext>
            </a:extLst>
          </p:cNvPr>
          <p:cNvSpPr/>
          <p:nvPr/>
        </p:nvSpPr>
        <p:spPr>
          <a:xfrm>
            <a:off x="1747787" y="3672976"/>
            <a:ext cx="662709" cy="5847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4D231054-5BA4-6DFD-0724-06A22C2C9A4C}"/>
              </a:ext>
            </a:extLst>
          </p:cNvPr>
          <p:cNvSpPr txBox="1"/>
          <p:nvPr/>
        </p:nvSpPr>
        <p:spPr>
          <a:xfrm>
            <a:off x="2562896" y="3432166"/>
            <a:ext cx="4834072" cy="1569660"/>
          </a:xfrm>
          <a:prstGeom prst="rect">
            <a:avLst/>
          </a:prstGeom>
          <a:solidFill>
            <a:schemeClr val="bg1"/>
          </a:solidFill>
        </p:spPr>
        <p:txBody>
          <a:bodyPr wrap="square">
            <a:spAutoFit/>
          </a:bodyPr>
          <a:lstStyle/>
          <a:p>
            <a:r>
              <a:rPr lang="en-US" sz="3200">
                <a:solidFill>
                  <a:schemeClr val="accent2"/>
                </a:solidFill>
                <a:ea typeface="Calibri" panose="020F0502020204030204"/>
                <a:cs typeface="Calibri" panose="020F0502020204030204"/>
              </a:rPr>
              <a:t>Less than 5 GCSEs at grade 4 and above and maths and English below a grade 4 </a:t>
            </a:r>
          </a:p>
        </p:txBody>
      </p:sp>
      <p:sp>
        <p:nvSpPr>
          <p:cNvPr id="30" name="TextBox 29">
            <a:extLst>
              <a:ext uri="{FF2B5EF4-FFF2-40B4-BE49-F238E27FC236}">
                <a16:creationId xmlns:a16="http://schemas.microsoft.com/office/drawing/2014/main" id="{3629BF65-B6B0-991B-4125-ED1DBD7A40C9}"/>
              </a:ext>
            </a:extLst>
          </p:cNvPr>
          <p:cNvSpPr txBox="1"/>
          <p:nvPr/>
        </p:nvSpPr>
        <p:spPr>
          <a:xfrm>
            <a:off x="8778239" y="5283547"/>
            <a:ext cx="2897945" cy="1569660"/>
          </a:xfrm>
          <a:prstGeom prst="rect">
            <a:avLst/>
          </a:prstGeom>
          <a:noFill/>
        </p:spPr>
        <p:txBody>
          <a:bodyPr wrap="square">
            <a:spAutoFit/>
          </a:bodyPr>
          <a:lstStyle/>
          <a:p>
            <a:r>
              <a:rPr lang="en-US" sz="3200">
                <a:solidFill>
                  <a:srgbClr val="C0109A"/>
                </a:solidFill>
                <a:ea typeface="Calibri" panose="020F0502020204030204"/>
                <a:cs typeface="Calibri" panose="020F0502020204030204"/>
              </a:rPr>
              <a:t>1- year courses that can lead to Level 2</a:t>
            </a:r>
          </a:p>
        </p:txBody>
      </p:sp>
      <p:sp>
        <p:nvSpPr>
          <p:cNvPr id="32" name="TextBox 31">
            <a:extLst>
              <a:ext uri="{FF2B5EF4-FFF2-40B4-BE49-F238E27FC236}">
                <a16:creationId xmlns:a16="http://schemas.microsoft.com/office/drawing/2014/main" id="{0F7B0697-A7CA-AE53-FE61-F301650E6ABF}"/>
              </a:ext>
            </a:extLst>
          </p:cNvPr>
          <p:cNvSpPr txBox="1"/>
          <p:nvPr/>
        </p:nvSpPr>
        <p:spPr>
          <a:xfrm>
            <a:off x="2562896" y="5716193"/>
            <a:ext cx="4834072" cy="584775"/>
          </a:xfrm>
          <a:prstGeom prst="rect">
            <a:avLst/>
          </a:prstGeom>
          <a:solidFill>
            <a:schemeClr val="bg1"/>
          </a:solidFill>
        </p:spPr>
        <p:txBody>
          <a:bodyPr wrap="square">
            <a:spAutoFit/>
          </a:bodyPr>
          <a:lstStyle/>
          <a:p>
            <a:r>
              <a:rPr lang="en-US" sz="3200">
                <a:solidFill>
                  <a:srgbClr val="C0109A"/>
                </a:solidFill>
                <a:ea typeface="Calibri" panose="020F0502020204030204"/>
                <a:cs typeface="Calibri" panose="020F0502020204030204"/>
              </a:rPr>
              <a:t>Grades of 1-2</a:t>
            </a:r>
          </a:p>
        </p:txBody>
      </p:sp>
      <p:sp>
        <p:nvSpPr>
          <p:cNvPr id="34" name="TextBox 33">
            <a:extLst>
              <a:ext uri="{FF2B5EF4-FFF2-40B4-BE49-F238E27FC236}">
                <a16:creationId xmlns:a16="http://schemas.microsoft.com/office/drawing/2014/main" id="{E96D85FF-B101-D54E-A6FF-68843F08CAC4}"/>
              </a:ext>
            </a:extLst>
          </p:cNvPr>
          <p:cNvSpPr txBox="1"/>
          <p:nvPr/>
        </p:nvSpPr>
        <p:spPr>
          <a:xfrm>
            <a:off x="8778239" y="3429000"/>
            <a:ext cx="3410073" cy="1569660"/>
          </a:xfrm>
          <a:prstGeom prst="rect">
            <a:avLst/>
          </a:prstGeom>
          <a:noFill/>
        </p:spPr>
        <p:txBody>
          <a:bodyPr wrap="square">
            <a:spAutoFit/>
          </a:bodyPr>
          <a:lstStyle/>
          <a:p>
            <a:r>
              <a:rPr lang="en-US" sz="3200">
                <a:solidFill>
                  <a:schemeClr val="accent2"/>
                </a:solidFill>
                <a:ea typeface="Calibri" panose="020F0502020204030204"/>
                <a:cs typeface="Calibri" panose="020F0502020204030204"/>
              </a:rPr>
              <a:t>1- year courses that can lead to Level 3</a:t>
            </a:r>
          </a:p>
        </p:txBody>
      </p:sp>
      <p:sp>
        <p:nvSpPr>
          <p:cNvPr id="36" name="Arrow: Right 35">
            <a:extLst>
              <a:ext uri="{FF2B5EF4-FFF2-40B4-BE49-F238E27FC236}">
                <a16:creationId xmlns:a16="http://schemas.microsoft.com/office/drawing/2014/main" id="{104E5755-6D97-8A6D-A8A3-0CB32DBE052F}"/>
              </a:ext>
            </a:extLst>
          </p:cNvPr>
          <p:cNvSpPr/>
          <p:nvPr/>
        </p:nvSpPr>
        <p:spPr>
          <a:xfrm>
            <a:off x="7663709" y="3697525"/>
            <a:ext cx="662709" cy="5847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Arrow: Right 37">
            <a:extLst>
              <a:ext uri="{FF2B5EF4-FFF2-40B4-BE49-F238E27FC236}">
                <a16:creationId xmlns:a16="http://schemas.microsoft.com/office/drawing/2014/main" id="{0D119183-BDCB-ED1D-CAD1-280463586273}"/>
              </a:ext>
            </a:extLst>
          </p:cNvPr>
          <p:cNvSpPr/>
          <p:nvPr/>
        </p:nvSpPr>
        <p:spPr>
          <a:xfrm>
            <a:off x="1752938" y="1481936"/>
            <a:ext cx="662709" cy="5847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Arrow: Right 39">
            <a:extLst>
              <a:ext uri="{FF2B5EF4-FFF2-40B4-BE49-F238E27FC236}">
                <a16:creationId xmlns:a16="http://schemas.microsoft.com/office/drawing/2014/main" id="{66049CC9-5A1C-7603-A25E-3BC81C5EECAB}"/>
              </a:ext>
            </a:extLst>
          </p:cNvPr>
          <p:cNvSpPr/>
          <p:nvPr/>
        </p:nvSpPr>
        <p:spPr>
          <a:xfrm>
            <a:off x="7689809" y="1539022"/>
            <a:ext cx="662709" cy="5847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extLst>
              <a:ext uri="{FF2B5EF4-FFF2-40B4-BE49-F238E27FC236}">
                <a16:creationId xmlns:a16="http://schemas.microsoft.com/office/drawing/2014/main" id="{1675FC8A-5C96-8574-EAE8-61B2A92C2111}"/>
              </a:ext>
            </a:extLst>
          </p:cNvPr>
          <p:cNvSpPr/>
          <p:nvPr/>
        </p:nvSpPr>
        <p:spPr>
          <a:xfrm>
            <a:off x="1658526" y="5716194"/>
            <a:ext cx="662709" cy="5847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Arrow: Right 43">
            <a:extLst>
              <a:ext uri="{FF2B5EF4-FFF2-40B4-BE49-F238E27FC236}">
                <a16:creationId xmlns:a16="http://schemas.microsoft.com/office/drawing/2014/main" id="{3A73B791-19B1-60D2-97DF-2687796DF250}"/>
              </a:ext>
            </a:extLst>
          </p:cNvPr>
          <p:cNvSpPr/>
          <p:nvPr/>
        </p:nvSpPr>
        <p:spPr>
          <a:xfrm>
            <a:off x="7689808" y="5856028"/>
            <a:ext cx="662709" cy="58477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20367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9">
            <a:extLst>
              <a:ext uri="{FF2B5EF4-FFF2-40B4-BE49-F238E27FC236}">
                <a16:creationId xmlns:a16="http://schemas.microsoft.com/office/drawing/2014/main" id="{31FC3566-FA7A-EAE6-3655-8E3DA06D4328}"/>
              </a:ext>
            </a:extLst>
          </p:cNvPr>
          <p:cNvSpPr>
            <a:spLocks noGrp="1"/>
          </p:cNvSpPr>
          <p:nvPr>
            <p:ph idx="1"/>
          </p:nvPr>
        </p:nvSpPr>
        <p:spPr>
          <a:xfrm>
            <a:off x="561198" y="1184910"/>
            <a:ext cx="11216115" cy="5516880"/>
          </a:xfrm>
        </p:spPr>
        <p:txBody>
          <a:bodyPr>
            <a:normAutofit/>
          </a:bodyPr>
          <a:lstStyle/>
          <a:p>
            <a:pPr marL="0" indent="0" algn="l">
              <a:buNone/>
            </a:pPr>
            <a:endParaRPr lang="en-US" sz="1600" b="0" i="0">
              <a:solidFill>
                <a:srgbClr val="0B0C0C"/>
              </a:solidFill>
              <a:effectLst/>
              <a:latin typeface="GDS Transport"/>
            </a:endParaRPr>
          </a:p>
          <a:p>
            <a:pPr marL="0" indent="0" algn="l">
              <a:buNone/>
            </a:pPr>
            <a:endParaRPr lang="en-US" sz="2600" b="0" i="0">
              <a:solidFill>
                <a:srgbClr val="333333"/>
              </a:solidFill>
              <a:effectLst/>
              <a:latin typeface="proxima-nova"/>
            </a:endParaRPr>
          </a:p>
          <a:p>
            <a:endParaRPr lang="en-GB"/>
          </a:p>
          <a:p>
            <a:endParaRPr lang="en-GB"/>
          </a:p>
        </p:txBody>
      </p:sp>
      <p:grpSp>
        <p:nvGrpSpPr>
          <p:cNvPr id="13" name="Group 12">
            <a:extLst>
              <a:ext uri="{FF2B5EF4-FFF2-40B4-BE49-F238E27FC236}">
                <a16:creationId xmlns:a16="http://schemas.microsoft.com/office/drawing/2014/main" id="{B88B270F-133D-030F-3653-1E695C986962}"/>
              </a:ext>
            </a:extLst>
          </p:cNvPr>
          <p:cNvGrpSpPr/>
          <p:nvPr/>
        </p:nvGrpSpPr>
        <p:grpSpPr>
          <a:xfrm>
            <a:off x="-410" y="64705"/>
            <a:ext cx="12171970" cy="720000"/>
            <a:chOff x="322471" y="297180"/>
            <a:chExt cx="11573564" cy="720000"/>
          </a:xfrm>
          <a:effectLst>
            <a:outerShdw blurRad="50800" dist="38100" dir="2700000" algn="tl" rotWithShape="0">
              <a:prstClr val="black">
                <a:alpha val="40000"/>
              </a:prstClr>
            </a:outerShdw>
          </a:effectLst>
        </p:grpSpPr>
        <p:sp>
          <p:nvSpPr>
            <p:cNvPr id="14" name="Rectangle 13">
              <a:extLst>
                <a:ext uri="{FF2B5EF4-FFF2-40B4-BE49-F238E27FC236}">
                  <a16:creationId xmlns:a16="http://schemas.microsoft.com/office/drawing/2014/main" id="{E5646FCF-D854-A8E4-6D76-9580CEF0374E}"/>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a:solidFill>
                    <a:schemeClr val="bg1"/>
                  </a:solidFill>
                  <a:latin typeface="+mj-lt"/>
                  <a:ea typeface="+mj-ea"/>
                  <a:cs typeface="+mj-cs"/>
                </a:rPr>
                <a:t> A-Levels</a:t>
              </a:r>
            </a:p>
          </p:txBody>
        </p:sp>
        <p:pic>
          <p:nvPicPr>
            <p:cNvPr id="15" name="Picture 14" descr="A black and white logo&#10;&#10;Description automatically generated with low confidence">
              <a:extLst>
                <a:ext uri="{FF2B5EF4-FFF2-40B4-BE49-F238E27FC236}">
                  <a16:creationId xmlns:a16="http://schemas.microsoft.com/office/drawing/2014/main" id="{C8BD631C-93B6-24C6-F47D-8A44AA650E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graphicFrame>
        <p:nvGraphicFramePr>
          <p:cNvPr id="16" name="Table 16">
            <a:extLst>
              <a:ext uri="{FF2B5EF4-FFF2-40B4-BE49-F238E27FC236}">
                <a16:creationId xmlns:a16="http://schemas.microsoft.com/office/drawing/2014/main" id="{B5D77687-E387-8081-9DEB-8DA56D4B9498}"/>
              </a:ext>
            </a:extLst>
          </p:cNvPr>
          <p:cNvGraphicFramePr>
            <a:graphicFrameLocks noGrp="1"/>
          </p:cNvGraphicFramePr>
          <p:nvPr>
            <p:extLst>
              <p:ext uri="{D42A27DB-BD31-4B8C-83A1-F6EECF244321}">
                <p14:modId xmlns:p14="http://schemas.microsoft.com/office/powerpoint/2010/main" val="762125287"/>
              </p:ext>
            </p:extLst>
          </p:nvPr>
        </p:nvGraphicFramePr>
        <p:xfrm>
          <a:off x="2948965" y="3943108"/>
          <a:ext cx="5905514" cy="2785444"/>
        </p:xfrm>
        <a:graphic>
          <a:graphicData uri="http://schemas.openxmlformats.org/drawingml/2006/table">
            <a:tbl>
              <a:tblPr firstRow="1" bandRow="1">
                <a:tableStyleId>{5C22544A-7EE6-4342-B048-85BDC9FD1C3A}</a:tableStyleId>
              </a:tblPr>
              <a:tblGrid>
                <a:gridCol w="2161945">
                  <a:extLst>
                    <a:ext uri="{9D8B030D-6E8A-4147-A177-3AD203B41FA5}">
                      <a16:colId xmlns:a16="http://schemas.microsoft.com/office/drawing/2014/main" val="1524434149"/>
                    </a:ext>
                  </a:extLst>
                </a:gridCol>
                <a:gridCol w="3743569">
                  <a:extLst>
                    <a:ext uri="{9D8B030D-6E8A-4147-A177-3AD203B41FA5}">
                      <a16:colId xmlns:a16="http://schemas.microsoft.com/office/drawing/2014/main" val="2400520506"/>
                    </a:ext>
                  </a:extLst>
                </a:gridCol>
              </a:tblGrid>
              <a:tr h="369167">
                <a:tc>
                  <a:txBody>
                    <a:bodyPr/>
                    <a:lstStyle/>
                    <a:p>
                      <a:r>
                        <a:rPr lang="en-GB" sz="1800" b="0" i="0" kern="1200">
                          <a:solidFill>
                            <a:srgbClr val="0B0C0C"/>
                          </a:solidFill>
                          <a:effectLst/>
                          <a:latin typeface="GDS Transport"/>
                          <a:ea typeface="+mn-ea"/>
                          <a:cs typeface="+mn-cs"/>
                        </a:rPr>
                        <a:t>Duration</a:t>
                      </a:r>
                    </a:p>
                  </a:txBody>
                  <a:tcPr/>
                </a:tc>
                <a:tc>
                  <a:txBody>
                    <a:bodyPr/>
                    <a:lstStyle/>
                    <a:p>
                      <a:r>
                        <a:rPr lang="en-GB" sz="1800" b="0" i="0" kern="1200">
                          <a:solidFill>
                            <a:srgbClr val="0B0C0C"/>
                          </a:solidFill>
                          <a:effectLst/>
                          <a:latin typeface="GDS Transport"/>
                          <a:ea typeface="+mn-ea"/>
                          <a:cs typeface="+mn-cs"/>
                        </a:rPr>
                        <a:t>2 years</a:t>
                      </a:r>
                    </a:p>
                  </a:txBody>
                  <a:tcPr/>
                </a:tc>
                <a:extLst>
                  <a:ext uri="{0D108BD9-81ED-4DB2-BD59-A6C34878D82A}">
                    <a16:rowId xmlns:a16="http://schemas.microsoft.com/office/drawing/2014/main" val="3069125857"/>
                  </a:ext>
                </a:extLst>
              </a:tr>
              <a:tr h="404597">
                <a:tc>
                  <a:txBody>
                    <a:bodyPr/>
                    <a:lstStyle/>
                    <a:p>
                      <a:r>
                        <a:rPr lang="en-GB" sz="1800" b="0" i="0" kern="1200">
                          <a:solidFill>
                            <a:srgbClr val="0B0C0C"/>
                          </a:solidFill>
                          <a:effectLst/>
                          <a:latin typeface="GDS Transport"/>
                          <a:ea typeface="+mn-ea"/>
                          <a:cs typeface="+mn-cs"/>
                        </a:rPr>
                        <a:t>Level of Study</a:t>
                      </a:r>
                    </a:p>
                  </a:txBody>
                  <a:tcPr/>
                </a:tc>
                <a:tc>
                  <a:txBody>
                    <a:bodyPr/>
                    <a:lstStyle/>
                    <a:p>
                      <a:r>
                        <a:rPr lang="en-GB" sz="1800" b="0" i="0" kern="1200">
                          <a:solidFill>
                            <a:srgbClr val="0B0C0C"/>
                          </a:solidFill>
                          <a:effectLst/>
                          <a:latin typeface="GDS Transport"/>
                          <a:ea typeface="+mn-ea"/>
                          <a:cs typeface="+mn-cs"/>
                        </a:rPr>
                        <a:t>3</a:t>
                      </a:r>
                    </a:p>
                  </a:txBody>
                  <a:tcPr/>
                </a:tc>
                <a:extLst>
                  <a:ext uri="{0D108BD9-81ED-4DB2-BD59-A6C34878D82A}">
                    <a16:rowId xmlns:a16="http://schemas.microsoft.com/office/drawing/2014/main" val="783126818"/>
                  </a:ext>
                </a:extLst>
              </a:tr>
              <a:tr h="255532">
                <a:tc>
                  <a:txBody>
                    <a:bodyPr/>
                    <a:lstStyle/>
                    <a:p>
                      <a:r>
                        <a:rPr lang="en-GB" sz="1800" b="0" i="0" kern="1200">
                          <a:solidFill>
                            <a:srgbClr val="0B0C0C"/>
                          </a:solidFill>
                          <a:effectLst/>
                          <a:latin typeface="GDS Transport"/>
                          <a:ea typeface="+mn-ea"/>
                          <a:cs typeface="+mn-cs"/>
                        </a:rPr>
                        <a:t>Entry requirements</a:t>
                      </a:r>
                    </a:p>
                  </a:txBody>
                  <a:tcPr/>
                </a:tc>
                <a:tc>
                  <a:txBody>
                    <a:bodyPr/>
                    <a:lstStyle/>
                    <a:p>
                      <a:r>
                        <a:rPr lang="en-US" sz="1800" b="0" i="0" kern="1200">
                          <a:solidFill>
                            <a:srgbClr val="0B0C0C"/>
                          </a:solidFill>
                          <a:effectLst/>
                          <a:latin typeface="GDS Transport"/>
                          <a:ea typeface="+mn-ea"/>
                          <a:cs typeface="+mn-cs"/>
                        </a:rPr>
                        <a:t>Typically, Five GCSEs at grade 9-4, including English and maths</a:t>
                      </a:r>
                      <a:endParaRPr lang="en-GB" sz="1800" b="0" i="0" kern="1200">
                        <a:solidFill>
                          <a:srgbClr val="0B0C0C"/>
                        </a:solidFill>
                        <a:effectLst/>
                        <a:latin typeface="GDS Transport"/>
                        <a:ea typeface="+mn-ea"/>
                        <a:cs typeface="+mn-cs"/>
                      </a:endParaRPr>
                    </a:p>
                  </a:txBody>
                  <a:tcPr/>
                </a:tc>
                <a:extLst>
                  <a:ext uri="{0D108BD9-81ED-4DB2-BD59-A6C34878D82A}">
                    <a16:rowId xmlns:a16="http://schemas.microsoft.com/office/drawing/2014/main" val="2970475783"/>
                  </a:ext>
                </a:extLst>
              </a:tr>
              <a:tr h="255532">
                <a:tc>
                  <a:txBody>
                    <a:bodyPr/>
                    <a:lstStyle/>
                    <a:p>
                      <a:r>
                        <a:rPr lang="en-GB" sz="1800" b="0" i="0" kern="1200">
                          <a:solidFill>
                            <a:srgbClr val="0B0C0C"/>
                          </a:solidFill>
                          <a:effectLst/>
                          <a:latin typeface="GDS Transport"/>
                          <a:ea typeface="+mn-ea"/>
                          <a:cs typeface="+mn-cs"/>
                        </a:rPr>
                        <a:t>Assessment</a:t>
                      </a:r>
                    </a:p>
                  </a:txBody>
                  <a:tcPr/>
                </a:tc>
                <a:tc>
                  <a:txBody>
                    <a:bodyPr/>
                    <a:lstStyle/>
                    <a:p>
                      <a:r>
                        <a:rPr lang="en-US" sz="1800" b="0" i="0" kern="1200">
                          <a:solidFill>
                            <a:srgbClr val="0B0C0C"/>
                          </a:solidFill>
                          <a:effectLst/>
                          <a:latin typeface="GDS Transport"/>
                          <a:ea typeface="+mn-ea"/>
                          <a:cs typeface="+mn-cs"/>
                        </a:rPr>
                        <a:t>Mostly exams at the end of the course</a:t>
                      </a:r>
                      <a:endParaRPr lang="en-GB" sz="1800" b="0" i="0" kern="1200">
                        <a:solidFill>
                          <a:srgbClr val="0B0C0C"/>
                        </a:solidFill>
                        <a:effectLst/>
                        <a:latin typeface="GDS Transport"/>
                        <a:ea typeface="+mn-ea"/>
                        <a:cs typeface="+mn-cs"/>
                      </a:endParaRPr>
                    </a:p>
                  </a:txBody>
                  <a:tcPr/>
                </a:tc>
                <a:extLst>
                  <a:ext uri="{0D108BD9-81ED-4DB2-BD59-A6C34878D82A}">
                    <a16:rowId xmlns:a16="http://schemas.microsoft.com/office/drawing/2014/main" val="4211706583"/>
                  </a:ext>
                </a:extLst>
              </a:tr>
              <a:tr h="255532">
                <a:tc>
                  <a:txBody>
                    <a:bodyPr/>
                    <a:lstStyle/>
                    <a:p>
                      <a:r>
                        <a:rPr lang="en-GB" sz="1800" b="0" i="0" kern="1200">
                          <a:solidFill>
                            <a:srgbClr val="0B0C0C"/>
                          </a:solidFill>
                          <a:effectLst/>
                          <a:latin typeface="GDS Transport"/>
                          <a:ea typeface="+mn-ea"/>
                          <a:cs typeface="+mn-cs"/>
                        </a:rPr>
                        <a:t>Grades Awarded</a:t>
                      </a:r>
                    </a:p>
                  </a:txBody>
                  <a:tcPr/>
                </a:tc>
                <a:tc>
                  <a:txBody>
                    <a:bodyPr/>
                    <a:lstStyle/>
                    <a:p>
                      <a:r>
                        <a:rPr lang="en-US" sz="1800" b="0" i="0" kern="1200">
                          <a:solidFill>
                            <a:srgbClr val="0B0C0C"/>
                          </a:solidFill>
                          <a:effectLst/>
                          <a:latin typeface="GDS Transport"/>
                          <a:ea typeface="+mn-ea"/>
                          <a:cs typeface="+mn-cs"/>
                        </a:rPr>
                        <a:t>A* - E</a:t>
                      </a:r>
                      <a:endParaRPr lang="en-GB" sz="1800" b="0" i="0" kern="1200">
                        <a:solidFill>
                          <a:srgbClr val="0B0C0C"/>
                        </a:solidFill>
                        <a:effectLst/>
                        <a:latin typeface="GDS Transport"/>
                        <a:ea typeface="+mn-ea"/>
                        <a:cs typeface="+mn-cs"/>
                      </a:endParaRPr>
                    </a:p>
                  </a:txBody>
                  <a:tcPr/>
                </a:tc>
                <a:extLst>
                  <a:ext uri="{0D108BD9-81ED-4DB2-BD59-A6C34878D82A}">
                    <a16:rowId xmlns:a16="http://schemas.microsoft.com/office/drawing/2014/main" val="1934376836"/>
                  </a:ext>
                </a:extLst>
              </a:tr>
              <a:tr h="255532">
                <a:tc>
                  <a:txBody>
                    <a:bodyPr/>
                    <a:lstStyle/>
                    <a:p>
                      <a:r>
                        <a:rPr lang="en-GB" sz="1800" b="0" i="0" kern="1200">
                          <a:solidFill>
                            <a:srgbClr val="0B0C0C"/>
                          </a:solidFill>
                          <a:effectLst/>
                          <a:latin typeface="GDS Transport"/>
                          <a:ea typeface="+mn-ea"/>
                          <a:cs typeface="+mn-cs"/>
                        </a:rPr>
                        <a:t>Leads to</a:t>
                      </a:r>
                    </a:p>
                  </a:txBody>
                  <a:tcPr/>
                </a:tc>
                <a:tc>
                  <a:txBody>
                    <a:bodyPr/>
                    <a:lstStyle/>
                    <a:p>
                      <a:r>
                        <a:rPr lang="en-US" sz="1800" b="0" i="0" kern="1200">
                          <a:solidFill>
                            <a:srgbClr val="0B0C0C"/>
                          </a:solidFill>
                          <a:effectLst/>
                          <a:latin typeface="GDS Transport"/>
                          <a:ea typeface="+mn-ea"/>
                          <a:cs typeface="+mn-cs"/>
                        </a:rPr>
                        <a:t>University, higher and degree apprenticeships or work</a:t>
                      </a:r>
                      <a:endParaRPr lang="en-GB" sz="1800" b="0" i="0" kern="1200">
                        <a:solidFill>
                          <a:srgbClr val="0B0C0C"/>
                        </a:solidFill>
                        <a:effectLst/>
                        <a:latin typeface="GDS Transport"/>
                        <a:ea typeface="+mn-ea"/>
                        <a:cs typeface="+mn-cs"/>
                      </a:endParaRPr>
                    </a:p>
                  </a:txBody>
                  <a:tcPr/>
                </a:tc>
                <a:extLst>
                  <a:ext uri="{0D108BD9-81ED-4DB2-BD59-A6C34878D82A}">
                    <a16:rowId xmlns:a16="http://schemas.microsoft.com/office/drawing/2014/main" val="3378022614"/>
                  </a:ext>
                </a:extLst>
              </a:tr>
            </a:tbl>
          </a:graphicData>
        </a:graphic>
      </p:graphicFrame>
      <p:sp>
        <p:nvSpPr>
          <p:cNvPr id="17" name="Speech Bubble: Oval 16">
            <a:extLst>
              <a:ext uri="{FF2B5EF4-FFF2-40B4-BE49-F238E27FC236}">
                <a16:creationId xmlns:a16="http://schemas.microsoft.com/office/drawing/2014/main" id="{3C64287A-B228-850A-C28B-20933A5A289C}"/>
              </a:ext>
            </a:extLst>
          </p:cNvPr>
          <p:cNvSpPr/>
          <p:nvPr/>
        </p:nvSpPr>
        <p:spPr>
          <a:xfrm>
            <a:off x="3458040" y="818545"/>
            <a:ext cx="3968904" cy="2848206"/>
          </a:xfrm>
          <a:prstGeom prst="wedgeEllipseCallout">
            <a:avLst/>
          </a:prstGeom>
          <a:solidFill>
            <a:srgbClr val="FADBC6"/>
          </a:solidFill>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sz="1800" b="0" i="0">
                <a:solidFill>
                  <a:srgbClr val="0B0C0C"/>
                </a:solidFill>
                <a:effectLst/>
                <a:latin typeface="GDS Transport"/>
              </a:rPr>
              <a:t>You can carry on studying subjects you </a:t>
            </a:r>
            <a:r>
              <a:rPr lang="en-US">
                <a:solidFill>
                  <a:srgbClr val="0B0C0C"/>
                </a:solidFill>
                <a:latin typeface="GDS Transport"/>
              </a:rPr>
              <a:t>took</a:t>
            </a:r>
            <a:r>
              <a:rPr lang="en-US" sz="1800" b="0" i="0">
                <a:solidFill>
                  <a:srgbClr val="0B0C0C"/>
                </a:solidFill>
                <a:effectLst/>
                <a:latin typeface="GDS Transport"/>
              </a:rPr>
              <a:t> for GCSE to a higher level or pick new ones you may not have done before like economics, law or psychology. Learning Style is academic and  mainly exam based</a:t>
            </a:r>
            <a:endParaRPr lang="en-GB"/>
          </a:p>
        </p:txBody>
      </p:sp>
      <p:sp>
        <p:nvSpPr>
          <p:cNvPr id="18" name="Speech Bubble: Oval 17">
            <a:extLst>
              <a:ext uri="{FF2B5EF4-FFF2-40B4-BE49-F238E27FC236}">
                <a16:creationId xmlns:a16="http://schemas.microsoft.com/office/drawing/2014/main" id="{7D7C7DAD-9EE0-152D-5061-E276192D5D4F}"/>
              </a:ext>
            </a:extLst>
          </p:cNvPr>
          <p:cNvSpPr/>
          <p:nvPr/>
        </p:nvSpPr>
        <p:spPr>
          <a:xfrm>
            <a:off x="7467860" y="785261"/>
            <a:ext cx="4307000" cy="3067481"/>
          </a:xfrm>
          <a:prstGeom prst="wedgeEllipseCallout">
            <a:avLst/>
          </a:prstGeom>
          <a:solidFill>
            <a:srgbClr val="E3FF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0" i="0">
                <a:solidFill>
                  <a:srgbClr val="0B0C0C"/>
                </a:solidFill>
                <a:effectLst/>
                <a:latin typeface="GDS Transport"/>
              </a:rPr>
              <a:t>You can take 3- 4 subjects which can be very different subjects that you are interested in to keep your career options open or choose more closely related subjects if you need them for a specific career</a:t>
            </a:r>
            <a:endParaRPr lang="en-GB"/>
          </a:p>
        </p:txBody>
      </p:sp>
      <p:sp>
        <p:nvSpPr>
          <p:cNvPr id="3" name="Speech Bubble: Oval 2">
            <a:extLst>
              <a:ext uri="{FF2B5EF4-FFF2-40B4-BE49-F238E27FC236}">
                <a16:creationId xmlns:a16="http://schemas.microsoft.com/office/drawing/2014/main" id="{3C68C4B1-B30C-C5DA-AE82-C4746E32F959}"/>
              </a:ext>
            </a:extLst>
          </p:cNvPr>
          <p:cNvSpPr/>
          <p:nvPr/>
        </p:nvSpPr>
        <p:spPr>
          <a:xfrm>
            <a:off x="200754" y="911295"/>
            <a:ext cx="3216370" cy="1906356"/>
          </a:xfrm>
          <a:prstGeom prst="wedgeEllipseCallout">
            <a:avLst/>
          </a:prstGeom>
          <a:solidFill>
            <a:srgbClr val="FADBC6"/>
          </a:solidFill>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b="0" i="0">
                <a:solidFill>
                  <a:srgbClr val="0A0A0A"/>
                </a:solidFill>
                <a:latin typeface="Google Sans"/>
                <a:ea typeface="Google Sans"/>
                <a:cs typeface="Google Sans"/>
              </a:rPr>
              <a:t>The </a:t>
            </a:r>
            <a:r>
              <a:rPr lang="en-US">
                <a:solidFill>
                  <a:srgbClr val="0A0A0A"/>
                </a:solidFill>
                <a:latin typeface="Google Sans"/>
                <a:ea typeface="Google Sans"/>
                <a:cs typeface="Google Sans"/>
              </a:rPr>
              <a:t>traditional</a:t>
            </a:r>
            <a:r>
              <a:rPr lang="en-US" b="0" i="0">
                <a:solidFill>
                  <a:srgbClr val="0A0A0A"/>
                </a:solidFill>
                <a:latin typeface="Google Sans"/>
                <a:ea typeface="Google Sans"/>
                <a:cs typeface="Google Sans"/>
              </a:rPr>
              <a:t> “academic” route</a:t>
            </a:r>
            <a:endParaRPr lang="en-US">
              <a:solidFill>
                <a:srgbClr val="0B0C0C"/>
              </a:solidFill>
              <a:latin typeface="GDS Transport"/>
            </a:endParaRPr>
          </a:p>
        </p:txBody>
      </p:sp>
    </p:spTree>
    <p:extLst>
      <p:ext uri="{BB962C8B-B14F-4D97-AF65-F5344CB8AC3E}">
        <p14:creationId xmlns:p14="http://schemas.microsoft.com/office/powerpoint/2010/main" val="1818164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9">
            <a:extLst>
              <a:ext uri="{FF2B5EF4-FFF2-40B4-BE49-F238E27FC236}">
                <a16:creationId xmlns:a16="http://schemas.microsoft.com/office/drawing/2014/main" id="{31FC3566-FA7A-EAE6-3655-8E3DA06D4328}"/>
              </a:ext>
            </a:extLst>
          </p:cNvPr>
          <p:cNvSpPr>
            <a:spLocks noGrp="1"/>
          </p:cNvSpPr>
          <p:nvPr>
            <p:ph idx="1"/>
          </p:nvPr>
        </p:nvSpPr>
        <p:spPr>
          <a:xfrm>
            <a:off x="561198" y="1184910"/>
            <a:ext cx="11216115" cy="5516880"/>
          </a:xfrm>
        </p:spPr>
        <p:txBody>
          <a:bodyPr>
            <a:normAutofit/>
          </a:bodyPr>
          <a:lstStyle/>
          <a:p>
            <a:pPr marL="0" indent="0" algn="l">
              <a:buNone/>
            </a:pPr>
            <a:endParaRPr lang="en-US" sz="1600" b="0" i="0">
              <a:solidFill>
                <a:srgbClr val="0B0C0C"/>
              </a:solidFill>
              <a:effectLst/>
              <a:latin typeface="GDS Transport"/>
            </a:endParaRPr>
          </a:p>
          <a:p>
            <a:pPr marL="0" indent="0" algn="l">
              <a:buNone/>
            </a:pPr>
            <a:endParaRPr lang="en-US" sz="2600" b="0" i="0">
              <a:solidFill>
                <a:srgbClr val="333333"/>
              </a:solidFill>
              <a:effectLst/>
              <a:latin typeface="proxima-nova"/>
            </a:endParaRPr>
          </a:p>
          <a:p>
            <a:endParaRPr lang="en-GB"/>
          </a:p>
          <a:p>
            <a:endParaRPr lang="en-GB"/>
          </a:p>
        </p:txBody>
      </p:sp>
      <p:graphicFrame>
        <p:nvGraphicFramePr>
          <p:cNvPr id="16" name="Table 16">
            <a:extLst>
              <a:ext uri="{FF2B5EF4-FFF2-40B4-BE49-F238E27FC236}">
                <a16:creationId xmlns:a16="http://schemas.microsoft.com/office/drawing/2014/main" id="{B5D77687-E387-8081-9DEB-8DA56D4B9498}"/>
              </a:ext>
            </a:extLst>
          </p:cNvPr>
          <p:cNvGraphicFramePr>
            <a:graphicFrameLocks noGrp="1"/>
          </p:cNvGraphicFramePr>
          <p:nvPr>
            <p:extLst>
              <p:ext uri="{D42A27DB-BD31-4B8C-83A1-F6EECF244321}">
                <p14:modId xmlns:p14="http://schemas.microsoft.com/office/powerpoint/2010/main" val="3109599238"/>
              </p:ext>
            </p:extLst>
          </p:nvPr>
        </p:nvGraphicFramePr>
        <p:xfrm>
          <a:off x="3049247" y="3624497"/>
          <a:ext cx="5905514" cy="3100218"/>
        </p:xfrm>
        <a:graphic>
          <a:graphicData uri="http://schemas.openxmlformats.org/drawingml/2006/table">
            <a:tbl>
              <a:tblPr firstRow="1" bandRow="1">
                <a:tableStyleId>{5C22544A-7EE6-4342-B048-85BDC9FD1C3A}</a:tableStyleId>
              </a:tblPr>
              <a:tblGrid>
                <a:gridCol w="2161945">
                  <a:extLst>
                    <a:ext uri="{9D8B030D-6E8A-4147-A177-3AD203B41FA5}">
                      <a16:colId xmlns:a16="http://schemas.microsoft.com/office/drawing/2014/main" val="1524434149"/>
                    </a:ext>
                  </a:extLst>
                </a:gridCol>
                <a:gridCol w="3743569">
                  <a:extLst>
                    <a:ext uri="{9D8B030D-6E8A-4147-A177-3AD203B41FA5}">
                      <a16:colId xmlns:a16="http://schemas.microsoft.com/office/drawing/2014/main" val="2400520506"/>
                    </a:ext>
                  </a:extLst>
                </a:gridCol>
              </a:tblGrid>
              <a:tr h="264717">
                <a:tc>
                  <a:txBody>
                    <a:bodyPr/>
                    <a:lstStyle/>
                    <a:p>
                      <a:r>
                        <a:rPr lang="en-GB"/>
                        <a:t>Duration</a:t>
                      </a:r>
                    </a:p>
                  </a:txBody>
                  <a:tcPr/>
                </a:tc>
                <a:tc>
                  <a:txBody>
                    <a:bodyPr/>
                    <a:lstStyle/>
                    <a:p>
                      <a:r>
                        <a:rPr lang="en-GB"/>
                        <a:t>2 years</a:t>
                      </a:r>
                    </a:p>
                  </a:txBody>
                  <a:tcPr/>
                </a:tc>
                <a:extLst>
                  <a:ext uri="{0D108BD9-81ED-4DB2-BD59-A6C34878D82A}">
                    <a16:rowId xmlns:a16="http://schemas.microsoft.com/office/drawing/2014/main" val="3069125857"/>
                  </a:ext>
                </a:extLst>
              </a:tr>
              <a:tr h="448458">
                <a:tc>
                  <a:txBody>
                    <a:bodyPr/>
                    <a:lstStyle/>
                    <a:p>
                      <a:r>
                        <a:rPr lang="en-GB"/>
                        <a:t>Level of Study</a:t>
                      </a:r>
                    </a:p>
                  </a:txBody>
                  <a:tcPr/>
                </a:tc>
                <a:tc>
                  <a:txBody>
                    <a:bodyPr/>
                    <a:lstStyle/>
                    <a:p>
                      <a:r>
                        <a:rPr lang="en-GB"/>
                        <a:t>3</a:t>
                      </a:r>
                    </a:p>
                  </a:txBody>
                  <a:tcPr/>
                </a:tc>
                <a:extLst>
                  <a:ext uri="{0D108BD9-81ED-4DB2-BD59-A6C34878D82A}">
                    <a16:rowId xmlns:a16="http://schemas.microsoft.com/office/drawing/2014/main" val="783126818"/>
                  </a:ext>
                </a:extLst>
              </a:tr>
              <a:tr h="255532">
                <a:tc>
                  <a:txBody>
                    <a:bodyPr/>
                    <a:lstStyle/>
                    <a:p>
                      <a:r>
                        <a:rPr lang="en-GB"/>
                        <a:t>Entry requirements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a:solidFill>
                            <a:srgbClr val="0B0C0C"/>
                          </a:solidFill>
                          <a:effectLst/>
                          <a:latin typeface="GDS Transport"/>
                        </a:rPr>
                        <a:t>Typically, </a:t>
                      </a:r>
                      <a:r>
                        <a:rPr lang="en-US" sz="1800" b="0" i="0" kern="1200">
                          <a:solidFill>
                            <a:schemeClr val="dk1"/>
                          </a:solidFill>
                          <a:effectLst/>
                          <a:latin typeface="+mn-lt"/>
                          <a:ea typeface="+mn-ea"/>
                          <a:cs typeface="+mn-cs"/>
                        </a:rPr>
                        <a:t>Five GCSEs at grade 9-4, including English and maths</a:t>
                      </a:r>
                      <a:endParaRPr lang="en-GB"/>
                    </a:p>
                  </a:txBody>
                  <a:tcPr/>
                </a:tc>
                <a:extLst>
                  <a:ext uri="{0D108BD9-81ED-4DB2-BD59-A6C34878D82A}">
                    <a16:rowId xmlns:a16="http://schemas.microsoft.com/office/drawing/2014/main" val="2970475783"/>
                  </a:ext>
                </a:extLst>
              </a:tr>
              <a:tr h="255532">
                <a:tc>
                  <a:txBody>
                    <a:bodyPr/>
                    <a:lstStyle/>
                    <a:p>
                      <a:r>
                        <a:rPr lang="en-GB"/>
                        <a:t>Assessment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a:solidFill>
                            <a:srgbClr val="0B0C0C"/>
                          </a:solidFill>
                          <a:effectLst/>
                          <a:latin typeface="GDS Transport"/>
                        </a:rPr>
                        <a:t>Typically, a mix of coursework and exams</a:t>
                      </a:r>
                    </a:p>
                  </a:txBody>
                  <a:tcPr/>
                </a:tc>
                <a:extLst>
                  <a:ext uri="{0D108BD9-81ED-4DB2-BD59-A6C34878D82A}">
                    <a16:rowId xmlns:a16="http://schemas.microsoft.com/office/drawing/2014/main" val="4211706583"/>
                  </a:ext>
                </a:extLst>
              </a:tr>
              <a:tr h="255532">
                <a:tc>
                  <a:txBody>
                    <a:bodyPr/>
                    <a:lstStyle/>
                    <a:p>
                      <a:r>
                        <a:rPr lang="en-GB"/>
                        <a:t>Grades Awarded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B0C0C"/>
                          </a:solidFill>
                          <a:latin typeface="GDS Transport"/>
                        </a:rPr>
                        <a:t>Points </a:t>
                      </a:r>
                      <a:r>
                        <a:rPr lang="en-US" sz="1800" b="0" i="0">
                          <a:solidFill>
                            <a:srgbClr val="0B0C0C"/>
                          </a:solidFill>
                          <a:effectLst/>
                          <a:latin typeface="GDS Transport"/>
                        </a:rPr>
                        <a:t>Awarded</a:t>
                      </a:r>
                    </a:p>
                  </a:txBody>
                  <a:tcPr/>
                </a:tc>
                <a:extLst>
                  <a:ext uri="{0D108BD9-81ED-4DB2-BD59-A6C34878D82A}">
                    <a16:rowId xmlns:a16="http://schemas.microsoft.com/office/drawing/2014/main" val="1934376836"/>
                  </a:ext>
                </a:extLst>
              </a:tr>
              <a:tr h="255532">
                <a:tc>
                  <a:txBody>
                    <a:bodyPr/>
                    <a:lstStyle/>
                    <a:p>
                      <a:r>
                        <a:rPr lang="en-GB"/>
                        <a:t>Leads to</a:t>
                      </a:r>
                    </a:p>
                  </a:txBody>
                  <a:tcPr/>
                </a:tc>
                <a:tc>
                  <a:txBody>
                    <a:bodyPr/>
                    <a:lstStyle/>
                    <a:p>
                      <a:r>
                        <a:rPr lang="en-US" sz="1800">
                          <a:solidFill>
                            <a:srgbClr val="0B0C0C"/>
                          </a:solidFill>
                          <a:latin typeface="GDS Transport"/>
                        </a:rPr>
                        <a:t>University/college, apprenticeship, work</a:t>
                      </a:r>
                      <a:endParaRPr lang="en-GB"/>
                    </a:p>
                  </a:txBody>
                  <a:tcPr/>
                </a:tc>
                <a:extLst>
                  <a:ext uri="{0D108BD9-81ED-4DB2-BD59-A6C34878D82A}">
                    <a16:rowId xmlns:a16="http://schemas.microsoft.com/office/drawing/2014/main" val="3378022614"/>
                  </a:ext>
                </a:extLst>
              </a:tr>
            </a:tbl>
          </a:graphicData>
        </a:graphic>
      </p:graphicFrame>
      <p:sp>
        <p:nvSpPr>
          <p:cNvPr id="17" name="Speech Bubble: Oval 16">
            <a:extLst>
              <a:ext uri="{FF2B5EF4-FFF2-40B4-BE49-F238E27FC236}">
                <a16:creationId xmlns:a16="http://schemas.microsoft.com/office/drawing/2014/main" id="{3C64287A-B228-850A-C28B-20933A5A289C}"/>
              </a:ext>
            </a:extLst>
          </p:cNvPr>
          <p:cNvSpPr/>
          <p:nvPr/>
        </p:nvSpPr>
        <p:spPr>
          <a:xfrm>
            <a:off x="-859" y="914411"/>
            <a:ext cx="3848582" cy="2445275"/>
          </a:xfrm>
          <a:prstGeom prst="wedgeEllipseCallout">
            <a:avLst/>
          </a:prstGeom>
          <a:solidFill>
            <a:srgbClr val="FADBC6"/>
          </a:solidFill>
          <a:ln>
            <a:solidFill>
              <a:schemeClr val="tx1"/>
            </a:solidFill>
          </a:ln>
        </p:spPr>
        <p:style>
          <a:lnRef idx="2">
            <a:schemeClr val="accent2">
              <a:shade val="15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US">
                <a:solidFill>
                  <a:srgbClr val="0B0C0C"/>
                </a:solidFill>
                <a:latin typeface="GDS Transport"/>
              </a:rPr>
              <a:t>The vocational option  Equivalent to A </a:t>
            </a:r>
            <a:r>
              <a:rPr lang="en-US" sz="1600" b="0" i="0">
                <a:solidFill>
                  <a:srgbClr val="0B0C0C"/>
                </a:solidFill>
                <a:effectLst/>
                <a:latin typeface="GDS Transport"/>
              </a:rPr>
              <a:t>levels </a:t>
            </a:r>
            <a:r>
              <a:rPr lang="en-US" sz="1600">
                <a:solidFill>
                  <a:srgbClr val="0B0C0C"/>
                </a:solidFill>
                <a:latin typeface="GDS Transport"/>
              </a:rPr>
              <a:t>t</a:t>
            </a:r>
            <a:r>
              <a:rPr lang="en-US">
                <a:solidFill>
                  <a:srgbClr val="0B0C0C"/>
                </a:solidFill>
                <a:latin typeface="GDS Transport"/>
              </a:rPr>
              <a:t>hese courses provide hands-on, practical learning related to specific jobs or industries, such as engineering, health and social care, or IT</a:t>
            </a:r>
          </a:p>
        </p:txBody>
      </p:sp>
      <p:sp>
        <p:nvSpPr>
          <p:cNvPr id="18" name="Speech Bubble: Oval 17">
            <a:extLst>
              <a:ext uri="{FF2B5EF4-FFF2-40B4-BE49-F238E27FC236}">
                <a16:creationId xmlns:a16="http://schemas.microsoft.com/office/drawing/2014/main" id="{7D7C7DAD-9EE0-152D-5061-E276192D5D4F}"/>
              </a:ext>
            </a:extLst>
          </p:cNvPr>
          <p:cNvSpPr/>
          <p:nvPr/>
        </p:nvSpPr>
        <p:spPr>
          <a:xfrm>
            <a:off x="9172312" y="859750"/>
            <a:ext cx="3019949" cy="2505994"/>
          </a:xfrm>
          <a:prstGeom prst="wedgeEllipseCallout">
            <a:avLst/>
          </a:prstGeom>
          <a:solidFill>
            <a:srgbClr val="E3FFA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solidFill>
                  <a:srgbClr val="0B0C0C"/>
                </a:solidFill>
                <a:latin typeface="GDS Transport"/>
              </a:rPr>
              <a:t>BTEC levels</a:t>
            </a:r>
          </a:p>
          <a:p>
            <a:pPr algn="ctr"/>
            <a:r>
              <a:rPr lang="en-US" sz="1600">
                <a:solidFill>
                  <a:srgbClr val="0B0C0C"/>
                </a:solidFill>
                <a:latin typeface="GDS Transport"/>
              </a:rPr>
              <a:t>BTEC Extended Certificate = 1 A level</a:t>
            </a:r>
          </a:p>
          <a:p>
            <a:pPr algn="ctr"/>
            <a:r>
              <a:rPr lang="en-US" sz="1600">
                <a:solidFill>
                  <a:srgbClr val="0B0C0C"/>
                </a:solidFill>
                <a:latin typeface="GDS Transport"/>
              </a:rPr>
              <a:t>BTEC Diploma = 2 A levels</a:t>
            </a:r>
          </a:p>
          <a:p>
            <a:pPr algn="ctr"/>
            <a:r>
              <a:rPr lang="en-US" sz="1600">
                <a:solidFill>
                  <a:srgbClr val="0B0C0C"/>
                </a:solidFill>
                <a:latin typeface="GDS Transport"/>
              </a:rPr>
              <a:t>BTEC Extended Diploma = 3 A levels</a:t>
            </a:r>
          </a:p>
        </p:txBody>
      </p:sp>
      <p:grpSp>
        <p:nvGrpSpPr>
          <p:cNvPr id="6" name="Group 5">
            <a:extLst>
              <a:ext uri="{FF2B5EF4-FFF2-40B4-BE49-F238E27FC236}">
                <a16:creationId xmlns:a16="http://schemas.microsoft.com/office/drawing/2014/main" id="{5BCA705F-5153-20D8-83D2-B37DE0AB8117}"/>
              </a:ext>
            </a:extLst>
          </p:cNvPr>
          <p:cNvGrpSpPr/>
          <p:nvPr/>
        </p:nvGrpSpPr>
        <p:grpSpPr>
          <a:xfrm>
            <a:off x="322471" y="64705"/>
            <a:ext cx="11573564" cy="720000"/>
            <a:chOff x="322471" y="297180"/>
            <a:chExt cx="11573564" cy="720000"/>
          </a:xfrm>
          <a:effectLst>
            <a:outerShdw blurRad="50800" dist="38100" dir="2700000" algn="tl" rotWithShape="0">
              <a:prstClr val="black">
                <a:alpha val="40000"/>
              </a:prstClr>
            </a:outerShdw>
          </a:effectLst>
        </p:grpSpPr>
        <p:sp>
          <p:nvSpPr>
            <p:cNvPr id="8" name="Rectangle 7">
              <a:extLst>
                <a:ext uri="{FF2B5EF4-FFF2-40B4-BE49-F238E27FC236}">
                  <a16:creationId xmlns:a16="http://schemas.microsoft.com/office/drawing/2014/main" id="{8660DD49-4B35-EBAF-5FB7-01E2F5BADBBE}"/>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a:solidFill>
                    <a:schemeClr val="bg1"/>
                  </a:solidFill>
                  <a:latin typeface="+mj-lt"/>
                  <a:ea typeface="+mj-ea"/>
                  <a:cs typeface="+mj-cs"/>
                </a:rPr>
                <a:t>BTECs</a:t>
              </a:r>
            </a:p>
          </p:txBody>
        </p:sp>
        <p:pic>
          <p:nvPicPr>
            <p:cNvPr id="9" name="Picture 8" descr="A black and white logo&#10;&#10;Description automatically generated with low confidence">
              <a:extLst>
                <a:ext uri="{FF2B5EF4-FFF2-40B4-BE49-F238E27FC236}">
                  <a16:creationId xmlns:a16="http://schemas.microsoft.com/office/drawing/2014/main" id="{B02AF893-DE5D-DBFF-8B89-09951D585F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10" name="Speech Bubble: Oval 9">
            <a:extLst>
              <a:ext uri="{FF2B5EF4-FFF2-40B4-BE49-F238E27FC236}">
                <a16:creationId xmlns:a16="http://schemas.microsoft.com/office/drawing/2014/main" id="{5697076A-1B2F-7FD5-39B7-C3F7E57B2C04}"/>
              </a:ext>
            </a:extLst>
          </p:cNvPr>
          <p:cNvSpPr/>
          <p:nvPr/>
        </p:nvSpPr>
        <p:spPr>
          <a:xfrm>
            <a:off x="3643344" y="967155"/>
            <a:ext cx="2848597" cy="2353750"/>
          </a:xfrm>
          <a:prstGeom prst="wedgeEllipseCallout">
            <a:avLst/>
          </a:prstGeom>
          <a:solidFill>
            <a:srgbClr val="FADBC6"/>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1800" b="0" i="0">
                <a:solidFill>
                  <a:srgbClr val="0B0C0C"/>
                </a:solidFill>
                <a:effectLst/>
                <a:latin typeface="GDS Transport"/>
              </a:rPr>
              <a:t>A mix of classroom-based learning with the chance to get some practical skills</a:t>
            </a:r>
            <a:endParaRPr lang="en-GB"/>
          </a:p>
        </p:txBody>
      </p:sp>
      <p:sp>
        <p:nvSpPr>
          <p:cNvPr id="19" name="Speech Bubble: Oval 18">
            <a:extLst>
              <a:ext uri="{FF2B5EF4-FFF2-40B4-BE49-F238E27FC236}">
                <a16:creationId xmlns:a16="http://schemas.microsoft.com/office/drawing/2014/main" id="{C2033D0D-AF58-685A-110C-7E46357F48C9}"/>
              </a:ext>
            </a:extLst>
          </p:cNvPr>
          <p:cNvSpPr/>
          <p:nvPr/>
        </p:nvSpPr>
        <p:spPr>
          <a:xfrm>
            <a:off x="6305660" y="905891"/>
            <a:ext cx="3079880" cy="2476981"/>
          </a:xfrm>
          <a:prstGeom prst="wedgeEllipseCallout">
            <a:avLst/>
          </a:prstGeom>
          <a:solidFill>
            <a:srgbClr val="E3FFA3"/>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B0C0C"/>
                </a:solidFill>
                <a:latin typeface="GDS Transport"/>
              </a:rPr>
              <a:t>Can take a mixture of A levels and BTECs. BTECs </a:t>
            </a:r>
          </a:p>
        </p:txBody>
      </p:sp>
    </p:spTree>
    <p:extLst>
      <p:ext uri="{BB962C8B-B14F-4D97-AF65-F5344CB8AC3E}">
        <p14:creationId xmlns:p14="http://schemas.microsoft.com/office/powerpoint/2010/main" val="358316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9">
            <a:extLst>
              <a:ext uri="{FF2B5EF4-FFF2-40B4-BE49-F238E27FC236}">
                <a16:creationId xmlns:a16="http://schemas.microsoft.com/office/drawing/2014/main" id="{31FC3566-FA7A-EAE6-3655-8E3DA06D4328}"/>
              </a:ext>
            </a:extLst>
          </p:cNvPr>
          <p:cNvSpPr>
            <a:spLocks noGrp="1"/>
          </p:cNvSpPr>
          <p:nvPr>
            <p:ph idx="1"/>
          </p:nvPr>
        </p:nvSpPr>
        <p:spPr>
          <a:xfrm>
            <a:off x="561198" y="1184910"/>
            <a:ext cx="11216115" cy="5516880"/>
          </a:xfrm>
        </p:spPr>
        <p:txBody>
          <a:bodyPr>
            <a:normAutofit/>
          </a:bodyPr>
          <a:lstStyle/>
          <a:p>
            <a:pPr marL="0" indent="0" algn="l">
              <a:buNone/>
            </a:pPr>
            <a:endParaRPr lang="en-US" sz="1600" b="0" i="0">
              <a:solidFill>
                <a:srgbClr val="0B0C0C"/>
              </a:solidFill>
              <a:effectLst/>
              <a:latin typeface="GDS Transport"/>
            </a:endParaRPr>
          </a:p>
          <a:p>
            <a:pPr marL="0" indent="0" algn="l">
              <a:buNone/>
            </a:pPr>
            <a:endParaRPr lang="en-US" sz="2600" b="0" i="0">
              <a:solidFill>
                <a:srgbClr val="333333"/>
              </a:solidFill>
              <a:effectLst/>
              <a:latin typeface="proxima-nova"/>
            </a:endParaRPr>
          </a:p>
          <a:p>
            <a:endParaRPr lang="en-GB"/>
          </a:p>
          <a:p>
            <a:endParaRPr lang="en-GB"/>
          </a:p>
        </p:txBody>
      </p:sp>
      <p:graphicFrame>
        <p:nvGraphicFramePr>
          <p:cNvPr id="16" name="Table 16">
            <a:extLst>
              <a:ext uri="{FF2B5EF4-FFF2-40B4-BE49-F238E27FC236}">
                <a16:creationId xmlns:a16="http://schemas.microsoft.com/office/drawing/2014/main" id="{B5D77687-E387-8081-9DEB-8DA56D4B9498}"/>
              </a:ext>
            </a:extLst>
          </p:cNvPr>
          <p:cNvGraphicFramePr>
            <a:graphicFrameLocks noGrp="1"/>
          </p:cNvGraphicFramePr>
          <p:nvPr>
            <p:extLst>
              <p:ext uri="{D42A27DB-BD31-4B8C-83A1-F6EECF244321}">
                <p14:modId xmlns:p14="http://schemas.microsoft.com/office/powerpoint/2010/main" val="2276377301"/>
              </p:ext>
            </p:extLst>
          </p:nvPr>
        </p:nvGraphicFramePr>
        <p:xfrm>
          <a:off x="2374043" y="3557832"/>
          <a:ext cx="6581294" cy="3132205"/>
        </p:xfrm>
        <a:graphic>
          <a:graphicData uri="http://schemas.openxmlformats.org/drawingml/2006/table">
            <a:tbl>
              <a:tblPr firstRow="1" bandRow="1">
                <a:tableStyleId>{5C22544A-7EE6-4342-B048-85BDC9FD1C3A}</a:tableStyleId>
              </a:tblPr>
              <a:tblGrid>
                <a:gridCol w="2409341">
                  <a:extLst>
                    <a:ext uri="{9D8B030D-6E8A-4147-A177-3AD203B41FA5}">
                      <a16:colId xmlns:a16="http://schemas.microsoft.com/office/drawing/2014/main" val="1524434149"/>
                    </a:ext>
                  </a:extLst>
                </a:gridCol>
                <a:gridCol w="4171953">
                  <a:extLst>
                    <a:ext uri="{9D8B030D-6E8A-4147-A177-3AD203B41FA5}">
                      <a16:colId xmlns:a16="http://schemas.microsoft.com/office/drawing/2014/main" val="2400520506"/>
                    </a:ext>
                  </a:extLst>
                </a:gridCol>
              </a:tblGrid>
              <a:tr h="337041">
                <a:tc>
                  <a:txBody>
                    <a:bodyPr/>
                    <a:lstStyle/>
                    <a:p>
                      <a:r>
                        <a:rPr lang="en-GB"/>
                        <a:t>Duration</a:t>
                      </a:r>
                    </a:p>
                  </a:txBody>
                  <a:tcPr/>
                </a:tc>
                <a:tc>
                  <a:txBody>
                    <a:bodyPr/>
                    <a:lstStyle/>
                    <a:p>
                      <a:r>
                        <a:rPr lang="en-GB"/>
                        <a:t>2 years</a:t>
                      </a:r>
                    </a:p>
                  </a:txBody>
                  <a:tcPr/>
                </a:tc>
                <a:extLst>
                  <a:ext uri="{0D108BD9-81ED-4DB2-BD59-A6C34878D82A}">
                    <a16:rowId xmlns:a16="http://schemas.microsoft.com/office/drawing/2014/main" val="3069125857"/>
                  </a:ext>
                </a:extLst>
              </a:tr>
              <a:tr h="337041">
                <a:tc>
                  <a:txBody>
                    <a:bodyPr/>
                    <a:lstStyle/>
                    <a:p>
                      <a:r>
                        <a:rPr lang="en-GB"/>
                        <a:t>Level of Study</a:t>
                      </a:r>
                    </a:p>
                  </a:txBody>
                  <a:tcPr/>
                </a:tc>
                <a:tc>
                  <a:txBody>
                    <a:bodyPr/>
                    <a:lstStyle/>
                    <a:p>
                      <a:r>
                        <a:rPr lang="en-GB"/>
                        <a:t>3</a:t>
                      </a:r>
                    </a:p>
                  </a:txBody>
                  <a:tcPr/>
                </a:tc>
                <a:extLst>
                  <a:ext uri="{0D108BD9-81ED-4DB2-BD59-A6C34878D82A}">
                    <a16:rowId xmlns:a16="http://schemas.microsoft.com/office/drawing/2014/main" val="783126818"/>
                  </a:ext>
                </a:extLst>
              </a:tr>
              <a:tr h="589821">
                <a:tc>
                  <a:txBody>
                    <a:bodyPr/>
                    <a:lstStyle/>
                    <a:p>
                      <a:r>
                        <a:rPr lang="en-GB"/>
                        <a:t>Entry requirements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a:solidFill>
                            <a:srgbClr val="0B0C0C"/>
                          </a:solidFill>
                          <a:effectLst/>
                          <a:latin typeface="GDS Transport"/>
                        </a:rPr>
                        <a:t>Typically, </a:t>
                      </a:r>
                      <a:r>
                        <a:rPr lang="en-US" sz="1800" b="0" i="0" kern="1200">
                          <a:solidFill>
                            <a:schemeClr val="dk1"/>
                          </a:solidFill>
                          <a:effectLst/>
                          <a:latin typeface="+mn-lt"/>
                          <a:ea typeface="+mn-ea"/>
                          <a:cs typeface="+mn-cs"/>
                        </a:rPr>
                        <a:t>Five GCSEs at grade 9-4, including English and Maths</a:t>
                      </a:r>
                      <a:endParaRPr lang="en-GB"/>
                    </a:p>
                  </a:txBody>
                  <a:tcPr/>
                </a:tc>
                <a:extLst>
                  <a:ext uri="{0D108BD9-81ED-4DB2-BD59-A6C34878D82A}">
                    <a16:rowId xmlns:a16="http://schemas.microsoft.com/office/drawing/2014/main" val="2970475783"/>
                  </a:ext>
                </a:extLst>
              </a:tr>
              <a:tr h="574348">
                <a:tc>
                  <a:txBody>
                    <a:bodyPr/>
                    <a:lstStyle/>
                    <a:p>
                      <a:r>
                        <a:rPr lang="en-GB"/>
                        <a:t>Assessment</a:t>
                      </a:r>
                    </a:p>
                  </a:txBody>
                  <a:tcPr/>
                </a:tc>
                <a:tc>
                  <a:txBody>
                    <a:bodyPr/>
                    <a:lstStyle/>
                    <a:p>
                      <a:r>
                        <a:rPr lang="en-US" sz="1800" b="0" i="0">
                          <a:solidFill>
                            <a:srgbClr val="0B0C0C"/>
                          </a:solidFill>
                          <a:effectLst/>
                          <a:latin typeface="GDS Transport"/>
                        </a:rPr>
                        <a:t>Exams, projects and practical assignments</a:t>
                      </a:r>
                      <a:endParaRPr lang="en-GB"/>
                    </a:p>
                  </a:txBody>
                  <a:tcPr/>
                </a:tc>
                <a:extLst>
                  <a:ext uri="{0D108BD9-81ED-4DB2-BD59-A6C34878D82A}">
                    <a16:rowId xmlns:a16="http://schemas.microsoft.com/office/drawing/2014/main" val="4211706583"/>
                  </a:ext>
                </a:extLst>
              </a:tr>
              <a:tr h="337041">
                <a:tc>
                  <a:txBody>
                    <a:bodyPr/>
                    <a:lstStyle/>
                    <a:p>
                      <a:r>
                        <a:rPr lang="en-GB"/>
                        <a:t>Grades Awarded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B0C0C"/>
                          </a:solidFill>
                          <a:latin typeface="GDS Transport"/>
                        </a:rPr>
                        <a:t>Points </a:t>
                      </a:r>
                      <a:r>
                        <a:rPr lang="en-US" sz="1800" b="0" i="0">
                          <a:solidFill>
                            <a:srgbClr val="0B0C0C"/>
                          </a:solidFill>
                          <a:effectLst/>
                          <a:latin typeface="GDS Transport"/>
                        </a:rPr>
                        <a:t>Awarded</a:t>
                      </a:r>
                    </a:p>
                  </a:txBody>
                  <a:tcPr/>
                </a:tc>
                <a:extLst>
                  <a:ext uri="{0D108BD9-81ED-4DB2-BD59-A6C34878D82A}">
                    <a16:rowId xmlns:a16="http://schemas.microsoft.com/office/drawing/2014/main" val="1934376836"/>
                  </a:ext>
                </a:extLst>
              </a:tr>
              <a:tr h="820497">
                <a:tc>
                  <a:txBody>
                    <a:bodyPr/>
                    <a:lstStyle/>
                    <a:p>
                      <a:r>
                        <a:rPr lang="en-GB"/>
                        <a:t>Leads to</a:t>
                      </a:r>
                    </a:p>
                  </a:txBody>
                  <a:tcPr/>
                </a:tc>
                <a:tc>
                  <a:txBody>
                    <a:bodyPr/>
                    <a:lstStyle/>
                    <a:p>
                      <a:r>
                        <a:rPr lang="en-US" sz="1800" b="0" i="0" kern="1200">
                          <a:solidFill>
                            <a:schemeClr val="dk1"/>
                          </a:solidFill>
                          <a:effectLst/>
                          <a:latin typeface="+mn-lt"/>
                          <a:ea typeface="+mn-ea"/>
                          <a:cs typeface="+mn-cs"/>
                        </a:rPr>
                        <a:t>Work, higher and degree apprenticeships, college and university courses</a:t>
                      </a:r>
                      <a:endParaRPr lang="en-GB"/>
                    </a:p>
                  </a:txBody>
                  <a:tcPr/>
                </a:tc>
                <a:extLst>
                  <a:ext uri="{0D108BD9-81ED-4DB2-BD59-A6C34878D82A}">
                    <a16:rowId xmlns:a16="http://schemas.microsoft.com/office/drawing/2014/main" val="3378022614"/>
                  </a:ext>
                </a:extLst>
              </a:tr>
            </a:tbl>
          </a:graphicData>
        </a:graphic>
      </p:graphicFrame>
      <p:sp>
        <p:nvSpPr>
          <p:cNvPr id="17" name="Speech Bubble: Oval 16">
            <a:extLst>
              <a:ext uri="{FF2B5EF4-FFF2-40B4-BE49-F238E27FC236}">
                <a16:creationId xmlns:a16="http://schemas.microsoft.com/office/drawing/2014/main" id="{3C64287A-B228-850A-C28B-20933A5A289C}"/>
              </a:ext>
            </a:extLst>
          </p:cNvPr>
          <p:cNvSpPr/>
          <p:nvPr/>
        </p:nvSpPr>
        <p:spPr>
          <a:xfrm>
            <a:off x="2624965" y="718173"/>
            <a:ext cx="5034280" cy="2738120"/>
          </a:xfrm>
          <a:prstGeom prst="wedgeEllipseCallout">
            <a:avLst/>
          </a:prstGeom>
          <a:solidFill>
            <a:srgbClr val="E3FFA3"/>
          </a:solidFill>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sz="1800" b="0" i="0">
                <a:solidFill>
                  <a:srgbClr val="0B0C0C"/>
                </a:solidFill>
                <a:effectLst/>
                <a:latin typeface="GDS Transport"/>
              </a:rPr>
              <a:t>Designed in partnership with employers to give you the skills and knowledge to get on in the workplace. You'll combine classroom learning with real work placements. 1 T Level is the equivalent of 3 A levels</a:t>
            </a:r>
            <a:endParaRPr lang="en-GB"/>
          </a:p>
        </p:txBody>
      </p:sp>
      <p:sp>
        <p:nvSpPr>
          <p:cNvPr id="4" name="Speech Bubble: Oval 3">
            <a:extLst>
              <a:ext uri="{FF2B5EF4-FFF2-40B4-BE49-F238E27FC236}">
                <a16:creationId xmlns:a16="http://schemas.microsoft.com/office/drawing/2014/main" id="{77C28CEF-1C84-353A-2332-C04D1B788469}"/>
              </a:ext>
            </a:extLst>
          </p:cNvPr>
          <p:cNvSpPr/>
          <p:nvPr/>
        </p:nvSpPr>
        <p:spPr>
          <a:xfrm>
            <a:off x="7658320" y="932438"/>
            <a:ext cx="4447350" cy="2407164"/>
          </a:xfrm>
          <a:prstGeom prst="wedgeEllipseCallout">
            <a:avLst/>
          </a:prstGeom>
          <a:solidFill>
            <a:srgbClr val="FADBC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0B0C0C"/>
                </a:solidFill>
                <a:latin typeface="GDS Transport"/>
              </a:rPr>
              <a:t>You’ll spend 80% of your time in the classroom and 20% at work (At least 45 days on industry placement equivalent to 315 hours) </a:t>
            </a:r>
          </a:p>
        </p:txBody>
      </p:sp>
      <p:grpSp>
        <p:nvGrpSpPr>
          <p:cNvPr id="8" name="Group 7">
            <a:extLst>
              <a:ext uri="{FF2B5EF4-FFF2-40B4-BE49-F238E27FC236}">
                <a16:creationId xmlns:a16="http://schemas.microsoft.com/office/drawing/2014/main" id="{3FD87692-EA94-854D-FFDB-78B3BE068296}"/>
              </a:ext>
            </a:extLst>
          </p:cNvPr>
          <p:cNvGrpSpPr/>
          <p:nvPr/>
        </p:nvGrpSpPr>
        <p:grpSpPr>
          <a:xfrm>
            <a:off x="309556" y="129"/>
            <a:ext cx="11573564" cy="720000"/>
            <a:chOff x="322471" y="297180"/>
            <a:chExt cx="11573564" cy="720000"/>
          </a:xfrm>
          <a:effectLst>
            <a:outerShdw blurRad="50800" dist="38100" dir="2700000" algn="tl" rotWithShape="0">
              <a:prstClr val="black">
                <a:alpha val="40000"/>
              </a:prstClr>
            </a:outerShdw>
          </a:effectLst>
        </p:grpSpPr>
        <p:sp>
          <p:nvSpPr>
            <p:cNvPr id="9" name="Rectangle 8">
              <a:extLst>
                <a:ext uri="{FF2B5EF4-FFF2-40B4-BE49-F238E27FC236}">
                  <a16:creationId xmlns:a16="http://schemas.microsoft.com/office/drawing/2014/main" id="{7D723061-7768-1852-ABF8-2BC782BB5BDA}"/>
                </a:ext>
              </a:extLst>
            </p:cNvPr>
            <p:cNvSpPr/>
            <p:nvPr/>
          </p:nvSpPr>
          <p:spPr>
            <a:xfrm>
              <a:off x="322471" y="297180"/>
              <a:ext cx="11573564" cy="720000"/>
            </a:xfrm>
            <a:prstGeom prst="rect">
              <a:avLst/>
            </a:prstGeom>
            <a:solidFill>
              <a:srgbClr val="383838"/>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sz="4000">
                  <a:solidFill>
                    <a:schemeClr val="bg1"/>
                  </a:solidFill>
                  <a:latin typeface="+mj-lt"/>
                  <a:ea typeface="+mj-ea"/>
                  <a:cs typeface="+mj-cs"/>
                </a:rPr>
                <a:t>T-Levels</a:t>
              </a:r>
            </a:p>
          </p:txBody>
        </p:sp>
        <p:pic>
          <p:nvPicPr>
            <p:cNvPr id="10" name="Picture 9" descr="A black and white logo&#10;&#10;Description automatically generated with low confidence">
              <a:extLst>
                <a:ext uri="{FF2B5EF4-FFF2-40B4-BE49-F238E27FC236}">
                  <a16:creationId xmlns:a16="http://schemas.microsoft.com/office/drawing/2014/main" id="{A4AF598C-EA3B-A299-BB6F-6605616C76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2146" y="323567"/>
              <a:ext cx="674370" cy="667225"/>
            </a:xfrm>
            <a:prstGeom prst="rect">
              <a:avLst/>
            </a:prstGeom>
            <a:solidFill>
              <a:srgbClr val="383838"/>
            </a:solidFill>
          </p:spPr>
        </p:pic>
      </p:grpSp>
      <p:sp>
        <p:nvSpPr>
          <p:cNvPr id="3" name="Speech Bubble: Oval 2">
            <a:extLst>
              <a:ext uri="{FF2B5EF4-FFF2-40B4-BE49-F238E27FC236}">
                <a16:creationId xmlns:a16="http://schemas.microsoft.com/office/drawing/2014/main" id="{BB2329C5-8FDE-59D7-8F42-6FC6000A2389}"/>
              </a:ext>
            </a:extLst>
          </p:cNvPr>
          <p:cNvSpPr/>
          <p:nvPr/>
        </p:nvSpPr>
        <p:spPr>
          <a:xfrm>
            <a:off x="57251" y="828313"/>
            <a:ext cx="2771897" cy="1664096"/>
          </a:xfrm>
          <a:prstGeom prst="wedgeEllipseCallout">
            <a:avLst/>
          </a:prstGeom>
          <a:solidFill>
            <a:srgbClr val="FADBC6"/>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rgbClr val="0B0C0C"/>
                </a:solidFill>
                <a:latin typeface="GDS Transport"/>
              </a:rPr>
              <a:t>Launched in 2020 to provide a more practical based qualification </a:t>
            </a:r>
          </a:p>
        </p:txBody>
      </p:sp>
      <p:pic>
        <p:nvPicPr>
          <p:cNvPr id="6" name="Graphic 5" descr="Video camera with solid fill">
            <a:extLst>
              <a:ext uri="{FF2B5EF4-FFF2-40B4-BE49-F238E27FC236}">
                <a16:creationId xmlns:a16="http://schemas.microsoft.com/office/drawing/2014/main" id="{1C115D25-CC23-E6AB-8AE3-10F8CB15927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569148" y="6265911"/>
            <a:ext cx="592562" cy="592562"/>
          </a:xfrm>
          <a:prstGeom prst="rect">
            <a:avLst/>
          </a:prstGeom>
        </p:spPr>
      </p:pic>
    </p:spTree>
    <p:extLst>
      <p:ext uri="{BB962C8B-B14F-4D97-AF65-F5344CB8AC3E}">
        <p14:creationId xmlns:p14="http://schemas.microsoft.com/office/powerpoint/2010/main" val="2483439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Online Media 5" title="T Levels Explained">
            <a:hlinkClick r:id="" action="ppaction://media"/>
            <a:extLst>
              <a:ext uri="{FF2B5EF4-FFF2-40B4-BE49-F238E27FC236}">
                <a16:creationId xmlns:a16="http://schemas.microsoft.com/office/drawing/2014/main" id="{E13C569A-2CF5-4919-0758-D223ACC86F8F}"/>
              </a:ext>
            </a:extLst>
          </p:cNvPr>
          <p:cNvPicPr>
            <a:picLocks noRot="1" noChangeAspect="1"/>
          </p:cNvPicPr>
          <p:nvPr>
            <a:videoFile r:link="rId1"/>
          </p:nvPr>
        </p:nvPicPr>
        <p:blipFill>
          <a:blip r:embed="rId3"/>
          <a:stretch>
            <a:fillRect/>
          </a:stretch>
        </p:blipFill>
        <p:spPr>
          <a:xfrm>
            <a:off x="888548" y="478137"/>
            <a:ext cx="10414474" cy="5900111"/>
          </a:xfrm>
          <a:prstGeom prst="rect">
            <a:avLst/>
          </a:prstGeom>
        </p:spPr>
      </p:pic>
    </p:spTree>
    <p:extLst>
      <p:ext uri="{BB962C8B-B14F-4D97-AF65-F5344CB8AC3E}">
        <p14:creationId xmlns:p14="http://schemas.microsoft.com/office/powerpoint/2010/main" val="242910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4943D86CD79F543A8A2F572C430A6A6" ma:contentTypeVersion="20" ma:contentTypeDescription="Create a new document." ma:contentTypeScope="" ma:versionID="00323c7a96b3320a2c9d1a2905bd16b5">
  <xsd:schema xmlns:xsd="http://www.w3.org/2001/XMLSchema" xmlns:xs="http://www.w3.org/2001/XMLSchema" xmlns:p="http://schemas.microsoft.com/office/2006/metadata/properties" xmlns:ns2="52c4d0bd-062e-4dad-8ab0-8e677835015d" xmlns:ns3="372cab91-786b-475f-9887-692503dcc8d0" targetNamespace="http://schemas.microsoft.com/office/2006/metadata/properties" ma:root="true" ma:fieldsID="2b529d3b0f0ba481fbb110583e109882" ns2:_="" ns3:_="">
    <xsd:import namespace="52c4d0bd-062e-4dad-8ab0-8e677835015d"/>
    <xsd:import namespace="372cab91-786b-475f-9887-692503dcc8d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OCR" minOccurs="0"/>
                <xsd:element ref="ns2:MediaServiceGenerationTime" minOccurs="0"/>
                <xsd:element ref="ns2:MediaServiceEventHashCode" minOccurs="0"/>
                <xsd:element ref="ns2:MediaServiceLocation"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SearchProperties" minOccurs="0"/>
                <xsd:element ref="ns2:_Flow_SignoffStatu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c4d0bd-062e-4dad-8ab0-8e67783501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0d74834-ecec-4ce0-8bea-333d8de04f9f"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_Flow_SignoffStatus" ma:index="25" nillable="true" ma:displayName="Sign-off status" ma:internalName="Sign_x002d_off_x0020_status">
      <xsd:simpleType>
        <xsd:restriction base="dms:Text"/>
      </xsd:simple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72cab91-786b-475f-9887-692503dcc8d0"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f21360c-11c9-445d-a415-726d6adadf41}" ma:internalName="TaxCatchAll" ma:showField="CatchAllData" ma:web="372cab91-786b-475f-9887-692503dcc8d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72cab91-786b-475f-9887-692503dcc8d0" xsi:nil="true"/>
    <_Flow_SignoffStatus xmlns="52c4d0bd-062e-4dad-8ab0-8e677835015d" xsi:nil="true"/>
    <lcf76f155ced4ddcb4097134ff3c332f xmlns="52c4d0bd-062e-4dad-8ab0-8e677835015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1E2EF35-9C55-44D2-9D37-22BC9EA2572D}">
  <ds:schemaRefs>
    <ds:schemaRef ds:uri="372cab91-786b-475f-9887-692503dcc8d0"/>
    <ds:schemaRef ds:uri="52c4d0bd-062e-4dad-8ab0-8e677835015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36DF33C-758F-41EC-AF0E-4E7F0E62C3B8}">
  <ds:schemaRefs>
    <ds:schemaRef ds:uri="http://schemas.microsoft.com/sharepoint/v3/contenttype/forms"/>
  </ds:schemaRefs>
</ds:datastoreItem>
</file>

<file path=customXml/itemProps3.xml><?xml version="1.0" encoding="utf-8"?>
<ds:datastoreItem xmlns:ds="http://schemas.openxmlformats.org/officeDocument/2006/customXml" ds:itemID="{7DC1DF2D-0ACD-4C0C-A146-451EE15ABBAC}">
  <ds:schemaRefs>
    <ds:schemaRef ds:uri="http://schemas.microsoft.com/office/2006/metadata/properties"/>
    <ds:schemaRef ds:uri="http://schemas.openxmlformats.org/package/2006/metadata/core-properties"/>
    <ds:schemaRef ds:uri="http://purl.org/dc/elements/1.1/"/>
    <ds:schemaRef ds:uri="http://purl.org/dc/terms/"/>
    <ds:schemaRef ds:uri="http://schemas.microsoft.com/office/infopath/2007/PartnerControls"/>
    <ds:schemaRef ds:uri="http://www.w3.org/XML/1998/namespace"/>
    <ds:schemaRef ds:uri="http://schemas.microsoft.com/office/2006/documentManagement/types"/>
    <ds:schemaRef ds:uri="http://purl.org/dc/dcmitype/"/>
    <ds:schemaRef ds:uri="372cab91-786b-475f-9887-692503dcc8d0"/>
    <ds:schemaRef ds:uri="52c4d0bd-062e-4dad-8ab0-8e677835015d"/>
  </ds:schemaRefs>
</ds:datastoreItem>
</file>

<file path=docProps/app.xml><?xml version="1.0" encoding="utf-8"?>
<Properties xmlns="http://schemas.openxmlformats.org/officeDocument/2006/extended-properties" xmlns:vt="http://schemas.openxmlformats.org/officeDocument/2006/docPropsVTypes">
  <TotalTime>0</TotalTime>
  <Words>3342</Words>
  <Application>Microsoft Office PowerPoint</Application>
  <PresentationFormat>Widescreen</PresentationFormat>
  <Paragraphs>437</Paragraphs>
  <Slides>23</Slides>
  <Notes>18</Notes>
  <HiddenSlides>0</HiddenSlides>
  <MMClips>2</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next after GCSEs ?</dc:title>
  <dc:creator>Chris Shaw</dc:creator>
  <cp:lastModifiedBy>J Shaw</cp:lastModifiedBy>
  <cp:revision>2</cp:revision>
  <dcterms:created xsi:type="dcterms:W3CDTF">2023-08-21T10:39:54Z</dcterms:created>
  <dcterms:modified xsi:type="dcterms:W3CDTF">2026-09-11T09:41:54Z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0x010100D4943D86CD79F543A8A2F572C430A6A6</vt:lpwstr>
  </property>
  <property fmtid="{D5CDD505-2E9C-101B-9397-08002B2CF9AE}" pid="3" name="MediaServiceImageTags">
    <vt:lpwstr/>
  </property>
</Properties>
</file>